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4" r:id="rId3"/>
    <p:sldMasterId id="2147483688" r:id="rId4"/>
  </p:sldMasterIdLst>
  <p:notesMasterIdLst>
    <p:notesMasterId r:id="rId28"/>
  </p:notesMasterIdLst>
  <p:sldIdLst>
    <p:sldId id="256" r:id="rId5"/>
    <p:sldId id="258" r:id="rId6"/>
    <p:sldId id="261" r:id="rId7"/>
    <p:sldId id="259" r:id="rId8"/>
    <p:sldId id="312" r:id="rId9"/>
    <p:sldId id="263" r:id="rId10"/>
    <p:sldId id="267" r:id="rId11"/>
    <p:sldId id="311" r:id="rId12"/>
    <p:sldId id="264" r:id="rId13"/>
    <p:sldId id="265" r:id="rId14"/>
    <p:sldId id="266" r:id="rId15"/>
    <p:sldId id="270" r:id="rId16"/>
    <p:sldId id="308" r:id="rId17"/>
    <p:sldId id="309" r:id="rId18"/>
    <p:sldId id="303" r:id="rId19"/>
    <p:sldId id="306" r:id="rId20"/>
    <p:sldId id="305" r:id="rId21"/>
    <p:sldId id="271" r:id="rId22"/>
    <p:sldId id="272" r:id="rId23"/>
    <p:sldId id="304" r:id="rId24"/>
    <p:sldId id="277" r:id="rId25"/>
    <p:sldId id="269" r:id="rId26"/>
    <p:sldId id="296" r:id="rId2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 autoAdjust="0"/>
    <p:restoredTop sz="94580"/>
  </p:normalViewPr>
  <p:slideViewPr>
    <p:cSldViewPr>
      <p:cViewPr varScale="1">
        <p:scale>
          <a:sx n="121" d="100"/>
          <a:sy n="121" d="100"/>
        </p:scale>
        <p:origin x="141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48EF591-CCDB-4E89-AE7E-1C082B013EA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1985CC-EBE7-4A8A-9893-69284454195A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19AFEA-8DFD-4ACD-8DB9-ADFC04D3247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29D7399-A546-495B-88D5-03C2EF82D66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A4AE4E14-BD8C-4C5A-9AE4-765AF98343B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26881A08-68A9-4B4E-BD84-DBB397A03ED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8419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64E08B-55DD-4228-80EB-EC91A0F7AEE3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CCE02-75B3-4705-8397-142DE06C5881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86830A-B18F-484A-A4B0-58DDA729E616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A55082-D667-45F8-892E-BC4238616BAC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542DC8-2B69-4774-9B75-7CF2153772A2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A21A47-D7DC-4D82-8F12-603A51C04B7C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D706EE-FD29-4FA7-A0F7-44A857FBCC89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9EFEC1-C240-45AD-900F-3173EC2CBECD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0387CB-1DE9-4844-A9A9-06F627B0F169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B3B884-203D-4E9C-97EA-AC5C28B2BE55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2F83F07-42CC-4A68-848D-819082F38C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14007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A16610-0A60-4D59-9E12-9A17A5F7D29A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C9FBF1-56C9-4B0F-8CD0-1AAC094D3EF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949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D0124E-CE08-4DD3-80F6-822870F329F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852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4816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4816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C6C82A-3879-447A-9E96-289599CDBA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9131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67638" cy="4110038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0401BD29-64EE-4768-8BE0-BBCABC147B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1663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197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8413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F9CF0A24-9CE8-435F-8593-065FB2BE46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6295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8DB9AB-4295-4D03-B11D-1C9152CED14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4070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5BB2223-73EE-4B8A-ACF0-F2742549B55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7231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D75C93D-3DB4-4420-8ED4-FBF1A01134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6853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98E410-4126-46FB-A1A2-98613DF544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614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E97E99-40CB-4C8C-A277-EE663A8039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0603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3D817F-5DCB-48DE-B52E-287A4514581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27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1C9FA2-B846-425A-888B-3773D8D44B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0495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A26977-2B47-41E3-8999-DB2C526253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6734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E92BE62-F82F-4A9B-9622-62B873D4B1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107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AF52E58-8F83-4EEE-92CC-22D51CC812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5533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0C3C45-A615-484D-B286-B612566A5C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5064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953250" y="762000"/>
            <a:ext cx="2108200" cy="541496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172200" cy="5414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98BDE2-3895-4342-8E48-BE866782C1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4796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B15328-5E25-4964-9183-EF4996F4F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AED37B8-8D58-4907-B5F6-89307645B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36AE02-D640-48C3-9F15-A2097FF0DDF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0DA79F-9B6F-4D5D-9EFC-C169791D7B6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9CD811-0D28-43C9-B558-E7E1594C79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520E44-6E40-4B63-A8AE-22FD089A889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961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7FC8B2-D43A-473A-8692-249E69B1C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DC25B7-2676-4E7C-B554-091143FC8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AABC49-5AAF-4207-9DAF-F2B06C29EC3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D9CE42-6274-4EEC-838C-243B1D88DA9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822CD8-AD33-4CAD-9138-5A1969EA4E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AAC044-DFEA-41D7-AAA5-078BBF3DD5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6503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8AFE07-B1AC-44F4-999B-7BC114C5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E73BF3-57EF-4485-9EE9-C274C6E95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5676C8-743B-4710-AE05-77D0F0A60D8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00436-4553-4544-A191-5F8AC0F0CF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683232-ABA0-410B-835E-C7DC50C998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D11AF72-6BC9-444A-8AEC-6541ECF5F7C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1456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A6F189-003C-4FEB-8ED6-E44A6792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8F8646-55CC-4F33-8E52-44BD893E0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6A19CA-E766-4D2A-8E7A-2E0F968D6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DA00E5-494F-441F-AA14-683356098E5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00A9D9-30C3-4761-9397-8AE2827125B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AA15A9-53C0-42E7-80FC-D58B6FD0B3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41E3A81-C018-4EDE-BFBB-8DD12C2391C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9904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8452A6-6E1D-4175-8944-FBD9DD21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0AEE8C-B538-44CB-9C0D-495F3198E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32D78B-8279-4226-93F7-EE3DAF89C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92F9A4F-F520-475E-BDAA-83BA6D30E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1895415-FD63-4E19-8796-5779919F1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43AD74-0288-4013-B5F3-99AE736EF55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85F90EB-0B75-40BD-BC4E-E73EA92F1D4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28EEA0-FF68-473A-AA16-AB4573C415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A288A7D-71B3-47EA-ABE9-2C3AC60927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3193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FA2E3-596A-4482-A1C4-4281F45107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9780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9DD757-6415-4B85-B8E0-33683F5D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246AA4C-459D-42A8-A1DD-54DEBCB6B8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411E25-9345-421F-A951-D34BB788C4E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74C3F-751B-4CB8-B285-3BCFB24F4F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BCA21E-1DB3-4749-A2A1-557BB4D26A2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3838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F5D0AC-4A5D-40F0-B3F1-AA7B6EB65CA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3AC8BE0-E79A-4DBB-9101-5D1E000019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FA521E-91FD-4094-9CA6-84A15BEA68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CBAA98-1CA2-4DAE-8824-7C0366DD77F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6120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835167-F874-4A37-97FC-D0A77C69D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659BC9-E923-4240-B68D-CF2B2C17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258902-A53B-4A51-971A-C7D4561F7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C2FA22-6840-44F5-9704-E29B566F7E4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BCB829-6259-4A97-9655-67ADB5A6A0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66B07C-C4B3-47E5-9D69-66BA102CB5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7F838D8-8E02-4079-97E2-F9800DDCB58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1619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73482-8BAB-4282-954F-99116E61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6024A81-2AD7-4A18-B523-A7A6F84B98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491D76-79E0-4C90-AEE3-19200039A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94F5FF-0243-46AC-98CC-27CD1FA418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BF7D6E-05D9-4F92-ADDF-2E73EF8202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0D2731-4BED-4FA3-B9F9-C0E70FE308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DB73C7-AA0B-4792-A4FC-4FD41F5D70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8336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86607-15EF-4A6A-BC6D-10FA26A6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B1B3EF-973E-4461-B393-B8B5ADE30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671B08-AC63-4AFE-BC31-C1FDBF8D83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7BD7F5-82C6-43A1-B634-EB51C884BF1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F5D427-A8F5-4A5A-9E2F-BE8DB1C030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2953A4-5AAD-4AF8-8D3F-51FA7868B4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3248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6860127-65BE-4414-9341-3F386167B6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041089F-D8CA-407F-B684-A5D1D4F2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7D166B-2C16-4445-8FF5-40F8DBBF568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335D1C-E284-4674-890B-20A2FDEF436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9962E9-0EDD-451B-A9AB-30959A8678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C0448E8-2D54-4BDD-A3C4-12535291BF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0077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D1517E-85DA-4284-BFE0-D69114B34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E40E10C3-4D41-4CEF-8F23-412AC68BF9FA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1132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754E1A-2683-468C-B675-3D6CBE53A301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4AE68A-3B42-4042-B657-A0C4D147C80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9BA416-DA9E-43C0-A5C8-DA9934874A1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259AEFB1-0FAB-4E8C-8181-6DD23FA549E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9870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2695A3-387F-4C3E-809B-140432EF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2B9E6D-CA3D-4B9F-9649-CA3EA017E1E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903819-3D76-439E-AECA-FFA1D6B7603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10000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132B066-897E-45A7-95F0-780CB62C92F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9735388-0A7E-4881-86C8-E40C54F8BA9F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995CA62-E7AF-49FD-A599-4F5F42E06C2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F8478D4-D990-4F09-B42F-FAA2019A0ED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1741E0DA-9653-4246-A627-752F962DBC1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7592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76779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656357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6AD798-2ACC-49DD-9E0F-60A11C068D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2124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0365049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4375799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01028237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5663642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7163818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24503967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6316605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52463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0788968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9029784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BF72E3-8C15-4EC3-A98A-0928301303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2643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69341145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3860332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945593-434B-42E8-9E60-F9AE6992A6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543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5EE33C-1265-466F-B55E-5CD3235879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145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6FC31C-9872-4F23-85D8-43CE445E631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070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523D91-F25F-490D-9773-61821DF372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727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-8410575" y="1588"/>
            <a:ext cx="17538700" cy="13685837"/>
            <a:chOff x="-5298" y="1"/>
            <a:chExt cx="11048" cy="8621"/>
          </a:xfrm>
        </p:grpSpPr>
        <p:sp>
          <p:nvSpPr>
            <p:cNvPr id="1026" name="Freeform 2"/>
            <p:cNvSpPr>
              <a:spLocks noChangeArrowheads="1"/>
            </p:cNvSpPr>
            <p:nvPr/>
          </p:nvSpPr>
          <p:spPr bwMode="auto">
            <a:xfrm>
              <a:off x="3394" y="999"/>
              <a:ext cx="2356" cy="3311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-5298" y="1"/>
              <a:ext cx="10593" cy="8621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DE4EA1C-6807-4445-801C-96457A2F999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-7761288" y="1465263"/>
            <a:ext cx="16900526" cy="10780712"/>
            <a:chOff x="-4889" y="923"/>
            <a:chExt cx="10646" cy="6791"/>
          </a:xfrm>
        </p:grpSpPr>
        <p:sp>
          <p:nvSpPr>
            <p:cNvPr id="2050" name="Freeform 2"/>
            <p:cNvSpPr>
              <a:spLocks noChangeArrowheads="1"/>
            </p:cNvSpPr>
            <p:nvPr/>
          </p:nvSpPr>
          <p:spPr bwMode="auto">
            <a:xfrm>
              <a:off x="2061" y="1707"/>
              <a:ext cx="3696" cy="2610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1" name="AutoShape 3"/>
            <p:cNvSpPr>
              <a:spLocks noChangeArrowheads="1"/>
            </p:cNvSpPr>
            <p:nvPr/>
          </p:nvSpPr>
          <p:spPr bwMode="auto">
            <a:xfrm>
              <a:off x="-4889" y="923"/>
              <a:ext cx="8471" cy="6791"/>
            </a:xfrm>
            <a:custGeom>
              <a:avLst/>
              <a:gdLst>
                <a:gd name="G0" fmla="sin 10800 18390083"/>
                <a:gd name="G1" fmla="+- G0 10800 0"/>
                <a:gd name="G2" fmla="cos 10800 18390083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174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2787" y="184"/>
                  </a:moveTo>
                  <a:cubicBezTo>
                    <a:pt x="17897" y="1141"/>
                    <a:pt x="21600" y="5601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2787" y="184"/>
                  </a:moveTo>
                  <a:cubicBezTo>
                    <a:pt x="17897" y="1141"/>
                    <a:pt x="21600" y="5601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93813" y="762000"/>
            <a:ext cx="7767637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3" name="Rectangle 5"/>
          <p:cNvSpPr>
            <a:spLocks noGrp="1" noChangeArrowheads="1"/>
          </p:cNvSpPr>
          <p:nvPr/>
        </p:nvSpPr>
        <p:spPr bwMode="auto">
          <a:xfrm>
            <a:off x="685800" y="3429000"/>
            <a:ext cx="63960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it-IT"/>
              <a:t>Fate clic per aggiungere testo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 algn="ct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 algn="r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fld id="{6588E05A-484E-4BAF-B5A1-77B991E68C8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ctr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>
            <a:extLst>
              <a:ext uri="{FF2B5EF4-FFF2-40B4-BE49-F238E27FC236}">
                <a16:creationId xmlns:a16="http://schemas.microsoft.com/office/drawing/2014/main" id="{F1624950-D5B8-486A-A6C4-8CDCD3E2B865}"/>
              </a:ext>
            </a:extLst>
          </p:cNvPr>
          <p:cNvGrpSpPr>
            <a:grpSpLocks/>
          </p:cNvGrpSpPr>
          <p:nvPr/>
        </p:nvGrpSpPr>
        <p:grpSpPr bwMode="auto">
          <a:xfrm>
            <a:off x="-8410575" y="1588"/>
            <a:ext cx="17541875" cy="13689012"/>
            <a:chOff x="-5298" y="1"/>
            <a:chExt cx="11050" cy="8623"/>
          </a:xfrm>
        </p:grpSpPr>
        <p:sp>
          <p:nvSpPr>
            <p:cNvPr id="1026" name="Freeform 2">
              <a:extLst>
                <a:ext uri="{FF2B5EF4-FFF2-40B4-BE49-F238E27FC236}">
                  <a16:creationId xmlns:a16="http://schemas.microsoft.com/office/drawing/2014/main" id="{F2381D7D-3DFE-40E5-BD26-2CCE5CFE8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4" y="999"/>
              <a:ext cx="2358" cy="3313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AutoShape 3">
              <a:extLst>
                <a:ext uri="{FF2B5EF4-FFF2-40B4-BE49-F238E27FC236}">
                  <a16:creationId xmlns:a16="http://schemas.microsoft.com/office/drawing/2014/main" id="{C3A88B65-1A62-441D-96AF-990B96C7A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298" y="1"/>
              <a:ext cx="10595" cy="8623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0467BE-321B-4CF5-BCA2-214D0C530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2B55389-FCD7-4604-86A9-9E5E7DED043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F0007C-E7CF-4C72-8D4D-9F7EAB4E6C3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ED756DD2-55ED-45C0-A738-98FA83C2851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F38175B1-17EC-4071-B59B-917133EFB61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82357C5F-396F-4EED-8FCE-D5E1FBAFE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216517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7569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70827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MUSCOLI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della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REGIONE ADDOMINALE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MM. RETTO ADDOMINALE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ed OBLIQUO ESTERNO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53716"/>
            <a:ext cx="6767513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36000"/>
                  </a:blip>
                  <a:srcRect l="4869" r="5771" b="55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M. OBLIQUO INTERNO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7380288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1846" t="2730" r="3804" b="61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276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4704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M. TRASVERSO DELL’ ADDOME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24" y="599030"/>
            <a:ext cx="8028384" cy="62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578" y="976940"/>
            <a:ext cx="8456845" cy="49041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32286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0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908720"/>
            <a:ext cx="8856984" cy="36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363983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037AF1A7-8D6C-48D0-A7D0-FCC6665E2E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8392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it-IT" alt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PARETE ADDOMINALE ANTERO-LATERALE (2)</a:t>
            </a:r>
          </a:p>
        </p:txBody>
      </p:sp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6F2FD43D-9C7E-4FFB-AD11-320A8D8BD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410133"/>
              </p:ext>
            </p:extLst>
          </p:nvPr>
        </p:nvGraphicFramePr>
        <p:xfrm>
          <a:off x="244475" y="887413"/>
          <a:ext cx="8797925" cy="565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0" name="Documento" r:id="rId4" imgW="9017000" imgH="5562600" progId="Word.Document.8">
                  <p:embed/>
                </p:oleObj>
              </mc:Choice>
              <mc:Fallback>
                <p:oleObj name="Documento" r:id="rId4" imgW="9017000" imgH="5562600" progId="Word.Document.8">
                  <p:embed/>
                  <p:pic>
                    <p:nvPicPr>
                      <p:cNvPr id="15362" name="Object 2">
                        <a:extLst>
                          <a:ext uri="{FF2B5EF4-FFF2-40B4-BE49-F238E27FC236}">
                            <a16:creationId xmlns:a16="http://schemas.microsoft.com/office/drawing/2014/main" id="{6F2FD43D-9C7E-4FFB-AD11-320A8D8BD1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" y="887413"/>
                        <a:ext cx="8797925" cy="5654675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43441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2750" y="145059"/>
            <a:ext cx="2838500" cy="6189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956366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6484DA-5A3A-774C-9E31-75EDBFE0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492896"/>
            <a:ext cx="7767638" cy="113823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STRUTTURE FIBROSE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DELLA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PARETE ADDOMINALE 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ANTERO-LATERALE</a:t>
            </a:r>
          </a:p>
        </p:txBody>
      </p:sp>
    </p:spTree>
    <p:extLst>
      <p:ext uri="{BB962C8B-B14F-4D97-AF65-F5344CB8AC3E}">
        <p14:creationId xmlns:p14="http://schemas.microsoft.com/office/powerpoint/2010/main" val="250906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</a:rPr>
              <a:t>APONEUROSI DEI MUSCOLI ANTERO-LATERALI DELL’ ADDOME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5334000"/>
          </a:xfrm>
          <a:ln/>
        </p:spPr>
        <p:txBody>
          <a:bodyPr/>
          <a:lstStyle/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SONO RILEVANTI STRUTTURE FIBROSE CHE APPARTENGONO ALLA PARETE ADDOMINALE ANTERO-LATERALE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FORMANO LA GUAINA DEI MUSCOLI RETTI E LA LINEA ALBA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COSTITUISCONO UN RILEVANTE DISPOSITIVO DI CONTENIMENTO DEL CONTENUTO ADDOMINALE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VANNO A  COSTITUIRE INFERIORMENTE IL CANALE INGUINALE CHE, NEL MASCHIO, COSTITUISCE IL TRAGITTO PER LA DISCESA DEL TESTICOLO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20938"/>
            <a:ext cx="24717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GUAINE DELLA PARETE </a:t>
            </a: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ADDOMINALE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 ANTERO-LATERALE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6804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6632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MUSCOLI REGIONE ADDOMINALE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50292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Possono essere distinti in :</a:t>
            </a:r>
          </a:p>
          <a:p>
            <a:pPr marL="338138" indent="-333375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PARETE ADDOMINALE POSTERIORE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PARETE ADDOMINALE ANTERO-LATERALE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A4C89CF-3D65-403A-ACA6-7616F7E52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0"/>
            <a:ext cx="8640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97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PARETE ADDOMINALE ANTERIORE: VEDUTA “ INTERNA “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7113"/>
            <a:ext cx="6172200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560" y="620688"/>
            <a:ext cx="7776864" cy="5328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64496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204" y="-2726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CANALE e TRAGITTO INGUINALE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850097"/>
            <a:ext cx="6066656" cy="600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-243408"/>
            <a:ext cx="8136904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PARETE  POSTERIORE  DELL’ ADDOME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00829"/>
            <a:ext cx="8496944" cy="635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0"/>
            <a:ext cx="8784976" cy="98072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PARETE ADDOMINALE POSTERIORE</a:t>
            </a:r>
          </a:p>
        </p:txBody>
      </p:sp>
      <p:graphicFrame>
        <p:nvGraphicFramePr>
          <p:cNvPr id="717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708221"/>
              </p:ext>
            </p:extLst>
          </p:nvPr>
        </p:nvGraphicFramePr>
        <p:xfrm>
          <a:off x="305779" y="836712"/>
          <a:ext cx="8532441" cy="5585596"/>
        </p:xfrm>
        <a:graphic>
          <a:graphicData uri="http://schemas.openxmlformats.org/drawingml/2006/table">
            <a:tbl>
              <a:tblPr/>
              <a:tblGrid>
                <a:gridCol w="1562528">
                  <a:extLst>
                    <a:ext uri="{9D8B030D-6E8A-4147-A177-3AD203B41FA5}">
                      <a16:colId xmlns:a16="http://schemas.microsoft.com/office/drawing/2014/main" val="2988622751"/>
                    </a:ext>
                  </a:extLst>
                </a:gridCol>
                <a:gridCol w="1864666">
                  <a:extLst>
                    <a:ext uri="{9D8B030D-6E8A-4147-A177-3AD203B41FA5}">
                      <a16:colId xmlns:a16="http://schemas.microsoft.com/office/drawing/2014/main" val="840976882"/>
                    </a:ext>
                  </a:extLst>
                </a:gridCol>
                <a:gridCol w="1775131">
                  <a:extLst>
                    <a:ext uri="{9D8B030D-6E8A-4147-A177-3AD203B41FA5}">
                      <a16:colId xmlns:a16="http://schemas.microsoft.com/office/drawing/2014/main" val="55580028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83772263"/>
                    </a:ext>
                  </a:extLst>
                </a:gridCol>
                <a:gridCol w="1817948">
                  <a:extLst>
                    <a:ext uri="{9D8B030D-6E8A-4147-A177-3AD203B41FA5}">
                      <a16:colId xmlns:a16="http://schemas.microsoft.com/office/drawing/2014/main" val="4156580961"/>
                    </a:ext>
                  </a:extLst>
                </a:gridCol>
              </a:tblGrid>
              <a:tr h="71296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567601"/>
                  </a:ext>
                </a:extLst>
              </a:tr>
              <a:tr h="138624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QUADRATO DEI LOMBI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CRESTA ILIACA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L1 – L4 (PROCESSI TRASVERSI) 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12a COSTA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429844"/>
                  </a:ext>
                </a:extLst>
              </a:tr>
              <a:tr h="10938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PSOAS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vertebre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FASCIA ILIACA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LATERALE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 DEL TRONCO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11453"/>
                  </a:ext>
                </a:extLst>
              </a:tr>
              <a:tr h="10731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GRANDE PSOAS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Vertebre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TROCANTERE FEMORE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L1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COSCIA sul TRONCO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719426"/>
                  </a:ext>
                </a:extLst>
              </a:tr>
              <a:tr h="11408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ILIACO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FOSSA ILIACA 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SACRO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TROCANTERE FEMORE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L2 – L3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COSCIA sul TRONCO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60979"/>
                  </a:ext>
                </a:extLst>
              </a:tr>
            </a:tbl>
          </a:graphicData>
        </a:graphic>
      </p:graphicFrame>
      <p:sp>
        <p:nvSpPr>
          <p:cNvPr id="7256" name="Rectangle 88"/>
          <p:cNvSpPr>
            <a:spLocks noChangeArrowheads="1"/>
          </p:cNvSpPr>
          <p:nvPr/>
        </p:nvSpPr>
        <p:spPr bwMode="auto">
          <a:xfrm>
            <a:off x="5724006" y="3490405"/>
            <a:ext cx="96722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600" dirty="0">
                <a:solidFill>
                  <a:schemeClr val="tx1"/>
                </a:solidFill>
                <a:latin typeface="Arial Black" panose="020B0A04020102020204" pitchFamily="34" charset="0"/>
              </a:rPr>
              <a:t>L1 – L4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16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977" y="875992"/>
            <a:ext cx="8596047" cy="480924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F648C07-146E-2C4E-818B-3A56C218029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>
                <a:solidFill>
                  <a:schemeClr val="tx1"/>
                </a:solidFill>
                <a:latin typeface="Chalkboard SE" panose="03050602040202020205" pitchFamily="66" charset="77"/>
              </a:rPr>
              <a:t>PARETE ADDOMINALE ANTERIORE</a:t>
            </a:r>
            <a:endParaRPr lang="it-IT" altLang="it-IT" sz="3200" kern="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57811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ADDOMINALI </a:t>
            </a:r>
            <a:b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PARETE ANTERO-LATERALE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143000"/>
            <a:ext cx="8496944" cy="5029200"/>
          </a:xfrm>
          <a:ln/>
        </p:spPr>
        <p:txBody>
          <a:bodyPr/>
          <a:lstStyle/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anatomica di RILEVANTE INTERESSE MEDICO-CHIRURGICO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È deputata a CONTENERE i visceri addominali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Notevole rilevanza è pure rivestita dai sistemi fasciali costituiti dai muscoli coinvolti nella sua costituzione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9632" y="465297"/>
            <a:ext cx="7257400" cy="598070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9DD68A0-9BB3-F246-8E18-F86B3D0E5A99}"/>
              </a:ext>
            </a:extLst>
          </p:cNvPr>
          <p:cNvSpPr txBox="1">
            <a:spLocks noChangeArrowheads="1"/>
          </p:cNvSpPr>
          <p:nvPr/>
        </p:nvSpPr>
        <p:spPr>
          <a:xfrm>
            <a:off x="758712" y="-315416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PARETE ADDOMINALE ANTERIORE</a:t>
            </a:r>
          </a:p>
        </p:txBody>
      </p:sp>
    </p:spTree>
    <p:extLst>
      <p:ext uri="{BB962C8B-B14F-4D97-AF65-F5344CB8AC3E}">
        <p14:creationId xmlns:p14="http://schemas.microsoft.com/office/powerpoint/2010/main" val="16415659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15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281" y="606893"/>
            <a:ext cx="7137439" cy="5456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93093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3408"/>
            <a:ext cx="9144000" cy="89964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br>
              <a:rPr lang="it-IT" altLang="it-IT" sz="24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24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PARETE ANTERO-LATERALE (1)</a:t>
            </a:r>
          </a:p>
        </p:txBody>
      </p:sp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00267"/>
              </p:ext>
            </p:extLst>
          </p:nvPr>
        </p:nvGraphicFramePr>
        <p:xfrm>
          <a:off x="107504" y="674617"/>
          <a:ext cx="8928991" cy="5879216"/>
        </p:xfrm>
        <a:graphic>
          <a:graphicData uri="http://schemas.openxmlformats.org/drawingml/2006/table">
            <a:tbl>
              <a:tblPr/>
              <a:tblGrid>
                <a:gridCol w="1635148">
                  <a:extLst>
                    <a:ext uri="{9D8B030D-6E8A-4147-A177-3AD203B41FA5}">
                      <a16:colId xmlns:a16="http://schemas.microsoft.com/office/drawing/2014/main" val="1992237991"/>
                    </a:ext>
                  </a:extLst>
                </a:gridCol>
                <a:gridCol w="1605212">
                  <a:extLst>
                    <a:ext uri="{9D8B030D-6E8A-4147-A177-3AD203B41FA5}">
                      <a16:colId xmlns:a16="http://schemas.microsoft.com/office/drawing/2014/main" val="52567091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582756057"/>
                    </a:ext>
                  </a:extLst>
                </a:gridCol>
                <a:gridCol w="2172564">
                  <a:extLst>
                    <a:ext uri="{9D8B030D-6E8A-4147-A177-3AD203B41FA5}">
                      <a16:colId xmlns:a16="http://schemas.microsoft.com/office/drawing/2014/main" val="287125856"/>
                    </a:ext>
                  </a:extLst>
                </a:gridCol>
                <a:gridCol w="1859883">
                  <a:extLst>
                    <a:ext uri="{9D8B030D-6E8A-4147-A177-3AD203B41FA5}">
                      <a16:colId xmlns:a16="http://schemas.microsoft.com/office/drawing/2014/main" val="2574065839"/>
                    </a:ext>
                  </a:extLst>
                </a:gridCol>
              </a:tblGrid>
              <a:tr h="61921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692858"/>
                  </a:ext>
                </a:extLst>
              </a:tr>
              <a:tr h="23307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RETTO DELL’ ADDOME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5a – 7a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CARTILAGINE COSTALE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PUBE (SINFISI PUBICA)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NN. INTERCOSTALI e N.ILEOIPOGASTRICO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T6 – L1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DEL TRONCO IN AVANTI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ABBASSAMENTO DELLE COSTE (ESPIRAZIONE)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830541"/>
                  </a:ext>
                </a:extLst>
              </a:tr>
              <a:tr h="11795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PIRAMIDALE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SINFISI PUBICA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LINEA ALBA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N. SOTTOCOSTALE (T12)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TENSIONE LINEA ALBA TRA I MM.RETTI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76667"/>
                  </a:ext>
                </a:extLst>
              </a:tr>
              <a:tr h="17031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OBLIQUO ESTERNO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5a - 12a COSTA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CRESTA ILIACA e ORIGINA UNA AMPIA APONEUROSI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T7 – T11 E N. SOTTOCOSTALE, ILEOIPOGASTRICO ed ILEOINGUINALE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LATERALE DEL TRONCO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ABBASSAMENTO DELLE COSTE </a:t>
                      </a: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(espirazione)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65495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469</Words>
  <Application>Microsoft Macintosh PowerPoint</Application>
  <PresentationFormat>Presentazione su schermo (4:3)</PresentationFormat>
  <Paragraphs>109</Paragraphs>
  <Slides>23</Slides>
  <Notes>14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40" baseType="lpstr">
      <vt:lpstr>Microsoft YaHei</vt:lpstr>
      <vt:lpstr>Arial</vt:lpstr>
      <vt:lpstr>Arial Black</vt:lpstr>
      <vt:lpstr>Arial Rounded MT Bold</vt:lpstr>
      <vt:lpstr>Chalkboard SE</vt:lpstr>
      <vt:lpstr>Copperplate Gothic Bold</vt:lpstr>
      <vt:lpstr>Gill Sans</vt:lpstr>
      <vt:lpstr>Gurmukhi MN</vt:lpstr>
      <vt:lpstr>Helvetica</vt:lpstr>
      <vt:lpstr>Lucida Sans Unicode</vt:lpstr>
      <vt:lpstr>Times New Roman</vt:lpstr>
      <vt:lpstr>Wingdings</vt:lpstr>
      <vt:lpstr>Tema di Office</vt:lpstr>
      <vt:lpstr>Tema di Office</vt:lpstr>
      <vt:lpstr>1_Tema di Office</vt:lpstr>
      <vt:lpstr>Default</vt:lpstr>
      <vt:lpstr>Documento</vt:lpstr>
      <vt:lpstr>MUSCOLI della REGIONE ADDOMINALE</vt:lpstr>
      <vt:lpstr>MUSCOLI REGIONE ADDOMINALE</vt:lpstr>
      <vt:lpstr>PARETE  POSTERIORE  DELL’ ADDOME</vt:lpstr>
      <vt:lpstr>PARETE ADDOMINALE POSTERIORE</vt:lpstr>
      <vt:lpstr>Presentazione standard di PowerPoint</vt:lpstr>
      <vt:lpstr>MUSCOLI ADDOMINALI  PARETE ANTERO-LATERALE</vt:lpstr>
      <vt:lpstr>Presentazione standard di PowerPoint</vt:lpstr>
      <vt:lpstr>Presentazione standard di PowerPoint</vt:lpstr>
      <vt:lpstr>  PARETE ANTERO-LATERALE (1)</vt:lpstr>
      <vt:lpstr>MM. RETTO ADDOMINALE  ed OBLIQUO ESTERNO</vt:lpstr>
      <vt:lpstr>M. OBLIQUO INTERNO</vt:lpstr>
      <vt:lpstr>M. TRASVERSO DELL’ ADDOME</vt:lpstr>
      <vt:lpstr>Presentazione standard di PowerPoint</vt:lpstr>
      <vt:lpstr>Presentazione standard di PowerPoint</vt:lpstr>
      <vt:lpstr> PARETE ADDOMINALE ANTERO-LATERALE (2)</vt:lpstr>
      <vt:lpstr>Presentazione standard di PowerPoint</vt:lpstr>
      <vt:lpstr>STRUTTURE FIBROSE DELLA PARETE ADDOMINALE  ANTERO-LATERALE</vt:lpstr>
      <vt:lpstr>APONEUROSI DEI MUSCOLI ANTERO-LATERALI DELL’ ADDOME</vt:lpstr>
      <vt:lpstr>GUAINE DELLA PARETE ADDOMINALE ANTERO-LATERALE</vt:lpstr>
      <vt:lpstr>Presentazione standard di PowerPoint</vt:lpstr>
      <vt:lpstr>PARETE ADDOMINALE ANTERIORE: VEDUTA “ INTERNA “</vt:lpstr>
      <vt:lpstr>Presentazione standard di PowerPoint</vt:lpstr>
      <vt:lpstr>CANALE e TRAGITTO INGUINALE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MUSCOLI SPINOAPPENDICOLARI (2) STRATO PROFONDO (ossia L’ INTERMEDIO DEL DORSO)</dc:title>
  <dc:creator>Vittorio Grill</dc:creator>
  <cp:lastModifiedBy>Utente di Microsoft Office</cp:lastModifiedBy>
  <cp:revision>152</cp:revision>
  <cp:lastPrinted>1601-01-01T00:00:00Z</cp:lastPrinted>
  <dcterms:created xsi:type="dcterms:W3CDTF">2000-11-22T20:54:46Z</dcterms:created>
  <dcterms:modified xsi:type="dcterms:W3CDTF">2021-11-12T15:06:59Z</dcterms:modified>
</cp:coreProperties>
</file>