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300" r:id="rId2"/>
    <p:sldId id="303" r:id="rId3"/>
    <p:sldId id="301" r:id="rId4"/>
    <p:sldId id="302" r:id="rId5"/>
    <p:sldId id="256" r:id="rId6"/>
    <p:sldId id="305" r:id="rId7"/>
    <p:sldId id="257" r:id="rId8"/>
    <p:sldId id="258" r:id="rId9"/>
    <p:sldId id="259" r:id="rId10"/>
    <p:sldId id="306" r:id="rId11"/>
    <p:sldId id="757" r:id="rId12"/>
    <p:sldId id="307" r:id="rId13"/>
    <p:sldId id="260" r:id="rId14"/>
    <p:sldId id="261" r:id="rId15"/>
    <p:sldId id="262" r:id="rId16"/>
    <p:sldId id="264" r:id="rId17"/>
    <p:sldId id="308" r:id="rId18"/>
    <p:sldId id="266" r:id="rId19"/>
    <p:sldId id="265" r:id="rId20"/>
    <p:sldId id="268" r:id="rId21"/>
    <p:sldId id="267" r:id="rId22"/>
    <p:sldId id="309" r:id="rId23"/>
    <p:sldId id="273" r:id="rId24"/>
    <p:sldId id="272" r:id="rId25"/>
    <p:sldId id="270" r:id="rId26"/>
    <p:sldId id="271" r:id="rId27"/>
    <p:sldId id="310" r:id="rId28"/>
    <p:sldId id="269" r:id="rId29"/>
    <p:sldId id="311" r:id="rId30"/>
    <p:sldId id="756" r:id="rId31"/>
    <p:sldId id="314" r:id="rId32"/>
    <p:sldId id="312" r:id="rId33"/>
    <p:sldId id="315" r:id="rId34"/>
    <p:sldId id="746" r:id="rId35"/>
    <p:sldId id="317" r:id="rId36"/>
    <p:sldId id="747" r:id="rId37"/>
    <p:sldId id="318" r:id="rId38"/>
    <p:sldId id="316" r:id="rId39"/>
    <p:sldId id="276" r:id="rId40"/>
    <p:sldId id="275" r:id="rId41"/>
    <p:sldId id="277" r:id="rId42"/>
    <p:sldId id="281" r:id="rId43"/>
    <p:sldId id="748" r:id="rId44"/>
    <p:sldId id="282" r:id="rId45"/>
    <p:sldId id="283" r:id="rId46"/>
    <p:sldId id="755" r:id="rId47"/>
    <p:sldId id="285" r:id="rId48"/>
    <p:sldId id="286" r:id="rId49"/>
    <p:sldId id="288" r:id="rId50"/>
    <p:sldId id="750" r:id="rId51"/>
    <p:sldId id="293" r:id="rId52"/>
    <p:sldId id="291" r:id="rId53"/>
    <p:sldId id="292" r:id="rId54"/>
    <p:sldId id="294" r:id="rId55"/>
    <p:sldId id="751" r:id="rId56"/>
    <p:sldId id="754" r:id="rId57"/>
    <p:sldId id="295" r:id="rId58"/>
    <p:sldId id="753" r:id="rId59"/>
    <p:sldId id="296" r:id="rId60"/>
    <p:sldId id="298"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2"/>
    <p:restoredTop sz="94690"/>
  </p:normalViewPr>
  <p:slideViewPr>
    <p:cSldViewPr>
      <p:cViewPr varScale="1">
        <p:scale>
          <a:sx n="91" d="100"/>
          <a:sy n="91" d="100"/>
        </p:scale>
        <p:origin x="194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18</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20</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23</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25</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28</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30</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31</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36</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37</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39</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40</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41</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42</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44</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45</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47</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48</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49</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51</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52</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53</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54</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57</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58</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59</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60</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9</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11</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8328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620688"/>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385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328466"/>
            <a:ext cx="8892480" cy="5529534"/>
          </a:xfrm>
        </p:spPr>
        <p:txBody>
          <a:bodyPr/>
          <a:lstStyle/>
          <a:p>
            <a:r>
              <a:rPr lang="it-IT" sz="2800" b="1" dirty="0">
                <a:solidFill>
                  <a:schemeClr val="tx1"/>
                </a:solidFill>
                <a:latin typeface="Comic Sans MS" panose="030F0902030302020204" pitchFamily="66" charset="0"/>
              </a:rPr>
              <a:t>Sono ORGANI PIENI PARI che si </a:t>
            </a:r>
            <a:r>
              <a:rPr lang="it-IT" sz="2800" b="1" dirty="0" err="1">
                <a:solidFill>
                  <a:schemeClr val="tx1"/>
                </a:solidFill>
                <a:latin typeface="Comic Sans MS" panose="030F0902030302020204" pitchFamily="66" charset="0"/>
              </a:rPr>
              <a:t>localizzazno</a:t>
            </a:r>
            <a:r>
              <a:rPr lang="it-IT" sz="2800" b="1" dirty="0">
                <a:solidFill>
                  <a:schemeClr val="tx1"/>
                </a:solidFill>
                <a:latin typeface="Comic Sans MS" panose="030F0902030302020204" pitchFamily="66" charset="0"/>
              </a:rPr>
              <a:t> nel PAVIMENTO della Cavità Orale, rapportandosi variamente con le diverse strutture muscolo-fibrose.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Riversano la loro Saliva nel Pavimento della Bocca, inferiormente alla Lingua tramite i loro DOTTI ESCRETORI (di </a:t>
            </a:r>
            <a:r>
              <a:rPr lang="it-IT" sz="2800" b="1" dirty="0" err="1">
                <a:solidFill>
                  <a:schemeClr val="tx1"/>
                </a:solidFill>
                <a:latin typeface="Comic Sans MS" panose="030F0902030302020204" pitchFamily="66" charset="0"/>
              </a:rPr>
              <a:t>Wharton</a:t>
            </a:r>
            <a:r>
              <a:rPr lang="it-IT" sz="28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395536" y="764704"/>
            <a:ext cx="849694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393948" y="1052736"/>
            <a:ext cx="8352928" cy="5589240"/>
          </a:xfrm>
        </p:spPr>
        <p:txBody>
          <a:bodyPr/>
          <a:lstStyle/>
          <a:p>
            <a:r>
              <a:rPr lang="it-IT" sz="2600" b="1" dirty="0">
                <a:solidFill>
                  <a:schemeClr val="tx1"/>
                </a:solidFill>
                <a:latin typeface="Copperplate" panose="02000504000000020004" pitchFamily="2" charset="77"/>
              </a:rPr>
              <a:t>Lo stretto rapporto con il DIAFRAMMA fa sì che la posizione </a:t>
            </a:r>
            <a:r>
              <a:rPr lang="it-IT" sz="2600" b="1" dirty="0" err="1">
                <a:solidFill>
                  <a:schemeClr val="tx1"/>
                </a:solidFill>
                <a:latin typeface="Copperplate" panose="02000504000000020004" pitchFamily="2" charset="77"/>
              </a:rPr>
              <a:t>anatomo</a:t>
            </a:r>
            <a:r>
              <a:rPr lang="it-IT" sz="2600" b="1" dirty="0">
                <a:solidFill>
                  <a:schemeClr val="tx1"/>
                </a:solidFill>
                <a:latin typeface="Copperplate" panose="02000504000000020004" pitchFamily="2" charset="77"/>
              </a:rPr>
              <a:t>-topografica dell’ organo subisca variazioni in senso cranio-caudale durante gli atti respiratori.</a:t>
            </a:r>
          </a:p>
          <a:p>
            <a:r>
              <a:rPr lang="it-IT" sz="2600" b="1" dirty="0">
                <a:solidFill>
                  <a:schemeClr val="tx1"/>
                </a:solidFill>
                <a:latin typeface="Copperplate" panose="02000504000000020004" pitchFamily="2" charset="77"/>
              </a:rPr>
              <a:t>Nell’ INSPIRAZIONE, il Diaframma si ABBASSA, per cui si abbassa anche il Fegato.</a:t>
            </a:r>
          </a:p>
          <a:p>
            <a:r>
              <a:rPr lang="it-IT" sz="26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600" b="1" dirty="0">
                <a:solidFill>
                  <a:schemeClr val="tx1"/>
                </a:solidFill>
                <a:latin typeface="Copperplate" panose="02000504000000020004" pitchFamily="2" charset="77"/>
              </a:rPr>
              <a:t>Tali situazioni sono rilevanti nella semeiotica medico-chirurgica.</a:t>
            </a:r>
          </a:p>
        </p:txBody>
      </p:sp>
    </p:spTree>
    <p:extLst>
      <p:ext uri="{BB962C8B-B14F-4D97-AF65-F5344CB8AC3E}">
        <p14:creationId xmlns:p14="http://schemas.microsoft.com/office/powerpoint/2010/main" val="93328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971600" y="1219200"/>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908720"/>
            <a:ext cx="7835276" cy="5949280"/>
          </a:xfrm>
        </p:spPr>
        <p:txBody>
          <a:bodyPr/>
          <a:lstStyle/>
          <a:p>
            <a:r>
              <a:rPr lang="it-IT" sz="2600" dirty="0">
                <a:solidFill>
                  <a:schemeClr val="tx1"/>
                </a:solidFill>
                <a:latin typeface="Chalkduster" panose="03050602040202020205" pitchFamily="66" charset="77"/>
              </a:rPr>
              <a:t>Sono ORGANI PIENI che si pongono al di fuori delle Tonache del Tubo Digerente.</a:t>
            </a:r>
          </a:p>
          <a:p>
            <a:r>
              <a:rPr lang="it-IT" sz="2600" dirty="0">
                <a:solidFill>
                  <a:schemeClr val="tx1"/>
                </a:solidFill>
                <a:latin typeface="Chalkduster" panose="03050602040202020205" pitchFamily="66" charset="77"/>
              </a:rPr>
              <a:t>Le loro rispettive SECREZIONI ESOCRINE vengono riversate in diversi tratti del Tubo Digerente, mediante i relativi Dotti Escretori.</a:t>
            </a:r>
          </a:p>
          <a:p>
            <a:r>
              <a:rPr lang="it-IT" sz="2600" dirty="0">
                <a:solidFill>
                  <a:schemeClr val="tx1"/>
                </a:solidFill>
                <a:latin typeface="Chalkduster" panose="03050602040202020205" pitchFamily="66"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323526" y="896417"/>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(Ramo della EPATICA COMUNE o GASTROEPATICA)</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41139" y="116632"/>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412776"/>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p:txBody>
      </p:sp>
    </p:spTree>
    <p:extLst>
      <p:ext uri="{BB962C8B-B14F-4D97-AF65-F5344CB8AC3E}">
        <p14:creationId xmlns:p14="http://schemas.microsoft.com/office/powerpoint/2010/main" val="254430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0" indent="0"/>
            <a:endParaRPr lang="it-IT" sz="2600" b="1" dirty="0">
              <a:solidFill>
                <a:schemeClr val="tx1"/>
              </a:solidFill>
              <a:latin typeface="Chalkboard SE" panose="03050602040202020205" pitchFamily="66" charset="77"/>
            </a:endParaRP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064896"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838200"/>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575556" y="1486856"/>
            <a:ext cx="7992888" cy="5400600"/>
          </a:xfrm>
        </p:spPr>
        <p:txBody>
          <a:bodyPr/>
          <a:lstStyle/>
          <a:p>
            <a:r>
              <a:rPr lang="it-IT" sz="2600" b="1" dirty="0">
                <a:solidFill>
                  <a:schemeClr val="tx1"/>
                </a:solidFill>
                <a:latin typeface="Comic Sans MS" panose="030F0902030302020204" pitchFamily="66" charset="0"/>
              </a:rPr>
              <a:t>È orientato su un piano quasi trasverso, da destra verso sinistra, RETROPERITONEALE, accollato alla Parete Addominale Posteriore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 Destra verso Sinistra, presenta una TESTA (che si rapporta con il Duodeno), un ISTMO, un CORPO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a:t>
            </a:r>
            <a:r>
              <a:rPr lang="it-IT" altLang="it-IT" sz="2800">
                <a:solidFill>
                  <a:schemeClr val="tx1"/>
                </a:solidFill>
                <a:latin typeface="Copperplate Gothic Bold" panose="020E0705020206020404" pitchFamily="34" charset="77"/>
              </a:rPr>
              <a:t>di WIRSUNG) ed ACCESSORIO.</a:t>
            </a: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92661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PANCREAS ENDOCRINO: </a:t>
            </a:r>
            <a:r>
              <a:rPr lang="it-IT" altLang="it-IT" sz="2500" b="1" dirty="0" err="1">
                <a:solidFill>
                  <a:schemeClr val="tx1"/>
                </a:solidFill>
                <a:latin typeface="Comic Sans MS" panose="030F0902030302020204" pitchFamily="66" charset="0"/>
              </a:rPr>
              <a:t>rapprersenta</a:t>
            </a:r>
            <a:r>
              <a:rPr lang="it-IT" altLang="it-IT" sz="25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5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1143000"/>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2607</TotalTime>
  <Words>1878</Words>
  <Application>Microsoft Macintosh PowerPoint</Application>
  <PresentationFormat>Presentazione su schermo (4:3)</PresentationFormat>
  <Paragraphs>233</Paragraphs>
  <Slides>60</Slides>
  <Notes>39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60</vt:i4>
      </vt:variant>
    </vt:vector>
  </HeadingPairs>
  <TitlesOfParts>
    <vt:vector size="77" baseType="lpstr">
      <vt:lpstr>Microsoft YaHei</vt:lpstr>
      <vt:lpstr>Arial</vt:lpstr>
      <vt:lpstr>Arial Black</vt:lpstr>
      <vt:lpstr>Arial Rounded MT Bold</vt:lpstr>
      <vt:lpstr>Ayuthaya</vt:lpstr>
      <vt:lpstr>Baghdad</vt:lpstr>
      <vt:lpstr>Chalkboard</vt:lpstr>
      <vt:lpstr>Chalkboard SE</vt:lpstr>
      <vt:lpstr>Chalkduster</vt:lpstr>
      <vt:lpstr>Comic Sans MS</vt:lpstr>
      <vt:lpstr>Copperplate</vt:lpstr>
      <vt:lpstr>Copperplate Gothic Bold</vt:lpstr>
      <vt:lpstr>Franklin Gothic Medium</vt:lpstr>
      <vt:lpstr>Gurmukhi MN</vt:lpstr>
      <vt:lpstr>Times New Roman</vt:lpstr>
      <vt:lpstr>Wingdings</vt:lpstr>
      <vt:lpstr>Tema di Office</vt:lpstr>
      <vt:lpstr>GHIANDOLE EXTRAMURALI Sistema Digerente</vt:lpstr>
      <vt:lpstr>Presentazione standard di PowerPoint</vt:lpstr>
      <vt:lpstr>GHIANDOLE  EXTRAMURALI</vt:lpstr>
      <vt:lpstr>GHIANDOLE  EXTRAMURALI</vt:lpstr>
      <vt:lpstr>GHIANDOLE  SALIVARI  MAGGIORI</vt:lpstr>
      <vt:lpstr>Presentazione standard di PowerPoint</vt:lpstr>
      <vt:lpstr>GHIANDOLE  SALIVARI  MAGGIORI</vt:lpstr>
      <vt:lpstr>Presentazione standard di PowerPoint</vt:lpstr>
      <vt:lpstr>Presentazione standard di PowerPoint</vt:lpstr>
      <vt:lpstr>PAROTIDE</vt:lpstr>
      <vt:lpstr>Presentazione standard di PowerPoint</vt:lpstr>
      <vt:lpstr>SOTTOMANDIBOLARE e SOTTOLINGUALE</vt:lpstr>
      <vt:lpstr>Presentazione standard di PowerPoint</vt:lpstr>
      <vt:lpstr>PAROTIDE</vt:lpstr>
      <vt:lpstr>SOTTOMANDIBOLARE</vt:lpstr>
      <vt:lpstr>Presentazione standard di PowerPoint</vt:lpstr>
      <vt:lpstr>F E G A T O</vt:lpstr>
      <vt:lpstr>FEGATO nella CAVITA’ ADDOMINALE</vt:lpstr>
      <vt:lpstr>FEGATO</vt:lpstr>
      <vt:lpstr>Presentazione standard di PowerPoint</vt:lpstr>
      <vt:lpstr>FEGATO ANATOMIA TOPOGRAFICA</vt:lpstr>
      <vt:lpstr>FEGATO IMPLICAZIONI DEGLI ATTI RESPIRATORI</vt:lpstr>
      <vt:lpstr>Presentazione standard di PowerPoint</vt:lpstr>
      <vt:lpstr>FEGATO CARATTERI MORFOLOGICI GENERALI</vt:lpstr>
      <vt:lpstr>FEGATO: LEGAMENTI PERITONEALI</vt:lpstr>
      <vt:lpstr>Presentazione standard di PowerPoint</vt:lpstr>
      <vt:lpstr>FEGATO RAPPORTI CON IL PERITONEO</vt:lpstr>
      <vt:lpstr>FEGATO</vt:lpstr>
      <vt:lpstr>FEGATO MEZZI DI FISSITA’</vt:lpstr>
      <vt:lpstr>Presentazione standard di PowerPoint</vt:lpstr>
      <vt:lpstr>Presentazione standard di PowerPoint</vt:lpstr>
      <vt:lpstr>FACCIA VISCERALE del FEGATO</vt:lpstr>
      <vt:lpstr>FACCIA VISCERALE del FEGATO</vt:lpstr>
      <vt:lpstr>Presentazione standard di PowerPoint</vt:lpstr>
      <vt:lpstr>FEGATO VASCOLARIZZAZIONE</vt:lpstr>
      <vt:lpstr>SISTEMA VENOSO PORTALE EPATICO</vt:lpstr>
      <vt:lpstr>FEGATO VASCOLARIZZAZIONE</vt:lpstr>
      <vt:lpstr>FEGATO ANATOMIA  MICROSCOPICA</vt:lpstr>
      <vt:lpstr>Presentazione standard di PowerPoint</vt:lpstr>
      <vt:lpstr>FEGATO LOBULI  EPATICI</vt:lpstr>
      <vt:lpstr>FEGATO LOBULO  CLASSICO</vt:lpstr>
      <vt:lpstr>Presentazione standard di PowerPoint</vt:lpstr>
      <vt:lpstr>MICROCIRCOLAZIONE EPATICA</vt:lpstr>
      <vt:lpstr>Presentazione standard di PowerPoint</vt:lpstr>
      <vt:lpstr>EPATOCITA</vt:lpstr>
      <vt:lpstr>VIE  BILIFERE</vt:lpstr>
      <vt:lpstr>Presentazione standard di PowerPoint</vt:lpstr>
      <vt:lpstr>VIE BILIFERE (BILIARI)</vt:lpstr>
      <vt:lpstr>VIE  BILIFERE EXTRAEPATICHE</vt:lpstr>
      <vt:lpstr>P A N C R E A S</vt:lpstr>
      <vt:lpstr>Presentazione standard di PowerPoint</vt:lpstr>
      <vt:lpstr>PANCREAS CARATTERI GENERALI</vt:lpstr>
      <vt:lpstr>Presentazione standard di PowerPoint</vt:lpstr>
      <vt:lpstr>PANCREAS PORZIONI COSTITUTIVE</vt:lpstr>
      <vt:lpstr>PANCREAS ANATOMIA MACROSCOPICA</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246</cp:revision>
  <cp:lastPrinted>1601-01-01T00:00:00Z</cp:lastPrinted>
  <dcterms:created xsi:type="dcterms:W3CDTF">2001-03-20T15:01:10Z</dcterms:created>
  <dcterms:modified xsi:type="dcterms:W3CDTF">2021-11-14T15:27:31Z</dcterms:modified>
</cp:coreProperties>
</file>