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34"/>
  </p:notesMasterIdLst>
  <p:sldIdLst>
    <p:sldId id="256" r:id="rId2"/>
    <p:sldId id="262" r:id="rId3"/>
    <p:sldId id="366" r:id="rId4"/>
    <p:sldId id="368" r:id="rId5"/>
    <p:sldId id="378" r:id="rId6"/>
    <p:sldId id="379" r:id="rId7"/>
    <p:sldId id="391" r:id="rId8"/>
    <p:sldId id="373" r:id="rId9"/>
    <p:sldId id="380" r:id="rId10"/>
    <p:sldId id="387" r:id="rId11"/>
    <p:sldId id="388" r:id="rId12"/>
    <p:sldId id="363" r:id="rId13"/>
    <p:sldId id="389" r:id="rId14"/>
    <p:sldId id="392" r:id="rId15"/>
    <p:sldId id="393" r:id="rId16"/>
    <p:sldId id="376" r:id="rId17"/>
    <p:sldId id="377" r:id="rId18"/>
    <p:sldId id="375" r:id="rId19"/>
    <p:sldId id="386" r:id="rId20"/>
    <p:sldId id="374" r:id="rId21"/>
    <p:sldId id="383" r:id="rId22"/>
    <p:sldId id="384" r:id="rId23"/>
    <p:sldId id="350" r:id="rId24"/>
    <p:sldId id="382" r:id="rId25"/>
    <p:sldId id="381" r:id="rId26"/>
    <p:sldId id="385" r:id="rId27"/>
    <p:sldId id="370" r:id="rId28"/>
    <p:sldId id="303" r:id="rId29"/>
    <p:sldId id="390" r:id="rId30"/>
    <p:sldId id="369" r:id="rId31"/>
    <p:sldId id="367" r:id="rId32"/>
    <p:sldId id="318" r:id="rId33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O MOCAVERO" initials="AM" lastIdx="2" clrIdx="0">
    <p:extLst>
      <p:ext uri="{19B8F6BF-5375-455C-9EA6-DF929625EA0E}">
        <p15:presenceInfo xmlns:p15="http://schemas.microsoft.com/office/powerpoint/2012/main" userId="f2b5943e26bbf2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C5FEA2D-C26A-4A2E-963A-E5CD446CBBC6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795B8AD-9D92-48E0-9987-199DBA1B34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16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5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83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4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30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2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64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453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24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73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2CEA48-09C9-4387-9A15-8528687AE703}" type="datetimeFigureOut">
              <a:rPr lang="it-IT" smtClean="0"/>
              <a:t>14/11/2021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3C8266F-3EAA-467C-B304-78E49312E55E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5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comercial.iol.pt/" TargetMode="External"/><Relationship Id="rId2" Type="http://schemas.openxmlformats.org/officeDocument/2006/relationships/hyperlink" Target="https://dicionario.priberam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channel/UCDqH89_8ThHUWatP2sLC1Qw" TargetMode="External"/><Relationship Id="rId4" Type="http://schemas.openxmlformats.org/officeDocument/2006/relationships/hyperlink" Target="https://www.publico.pt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lalisboa.it/articoli-in-italiano/giorni-della-settimana-in-portoghese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775232-A86C-4A0A-B820-E03F350D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Revisão – Artigos definidos</a:t>
            </a:r>
            <a:endParaRPr lang="it-IT" dirty="0"/>
          </a:p>
        </p:txBody>
      </p:sp>
      <p:sp>
        <p:nvSpPr>
          <p:cNvPr id="6" name="Google Shape;112;p19">
            <a:extLst>
              <a:ext uri="{FF2B5EF4-FFF2-40B4-BE49-F238E27FC236}">
                <a16:creationId xmlns:a16="http://schemas.microsoft.com/office/drawing/2014/main" id="{34CAD002-DC8A-1A4F-81EB-57218918B2B7}"/>
              </a:ext>
            </a:extLst>
          </p:cNvPr>
          <p:cNvSpPr txBox="1">
            <a:spLocks/>
          </p:cNvSpPr>
          <p:nvPr/>
        </p:nvSpPr>
        <p:spPr>
          <a:xfrm>
            <a:off x="438322" y="1883134"/>
            <a:ext cx="8314587" cy="4060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Usamos o </a:t>
            </a:r>
            <a:r>
              <a:rPr lang="pt-PT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artigo definido 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com:</a:t>
            </a:r>
          </a:p>
          <a:p>
            <a:pPr>
              <a:spcBef>
                <a:spcPts val="600"/>
              </a:spcBef>
            </a:pPr>
            <a:endParaRPr lang="pt-PT" sz="2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sym typeface="Muli"/>
            </a:endParaRP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Nomes próprios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: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A 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Carolina e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o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Diogo são amigos.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Estações: 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O verão é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a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estação mais quente.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Datas festivas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: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O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Natal,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a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Páscoa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Continentes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: Portugal é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na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Europa (na = em + a).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Países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: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o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Brasil,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os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Estados Unidos,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a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Guiné-Bissau...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Algumas cidades: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o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Rio de Janeiro,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o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Porto,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o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Cairo.</a:t>
            </a:r>
          </a:p>
          <a:p>
            <a:pPr>
              <a:spcBef>
                <a:spcPts val="600"/>
              </a:spcBef>
            </a:pPr>
            <a:r>
              <a:rPr lang="pt-PT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Possessivos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: Este é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o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meu livro, </a:t>
            </a:r>
            <a:r>
              <a:rPr lang="pt-PT" sz="2400" b="1" dirty="0">
                <a:solidFill>
                  <a:srgbClr val="FF0000"/>
                </a:solidFill>
                <a:latin typeface="+mn-lt"/>
                <a:sym typeface="Muli"/>
              </a:rPr>
              <a:t>o</a:t>
            </a:r>
            <a:r>
              <a:rPr lang="pt-PT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sym typeface="Muli"/>
              </a:rPr>
              <a:t> teu está ali.</a:t>
            </a: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D834767F-8291-4CD0-A11D-D581590A7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004584"/>
              </p:ext>
            </p:extLst>
          </p:nvPr>
        </p:nvGraphicFramePr>
        <p:xfrm>
          <a:off x="6877879" y="2580862"/>
          <a:ext cx="5099435" cy="2444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3387">
                  <a:extLst>
                    <a:ext uri="{9D8B030D-6E8A-4147-A177-3AD203B41FA5}">
                      <a16:colId xmlns:a16="http://schemas.microsoft.com/office/drawing/2014/main" val="325652876"/>
                    </a:ext>
                  </a:extLst>
                </a:gridCol>
                <a:gridCol w="1078490">
                  <a:extLst>
                    <a:ext uri="{9D8B030D-6E8A-4147-A177-3AD203B41FA5}">
                      <a16:colId xmlns:a16="http://schemas.microsoft.com/office/drawing/2014/main" val="2513260580"/>
                    </a:ext>
                  </a:extLst>
                </a:gridCol>
                <a:gridCol w="1078490">
                  <a:extLst>
                    <a:ext uri="{9D8B030D-6E8A-4147-A177-3AD203B41FA5}">
                      <a16:colId xmlns:a16="http://schemas.microsoft.com/office/drawing/2014/main" val="2391783008"/>
                    </a:ext>
                  </a:extLst>
                </a:gridCol>
                <a:gridCol w="959534">
                  <a:extLst>
                    <a:ext uri="{9D8B030D-6E8A-4147-A177-3AD203B41FA5}">
                      <a16:colId xmlns:a16="http://schemas.microsoft.com/office/drawing/2014/main" val="3498540369"/>
                    </a:ext>
                  </a:extLst>
                </a:gridCol>
                <a:gridCol w="959534">
                  <a:extLst>
                    <a:ext uri="{9D8B030D-6E8A-4147-A177-3AD203B41FA5}">
                      <a16:colId xmlns:a16="http://schemas.microsoft.com/office/drawing/2014/main" val="3283132701"/>
                    </a:ext>
                  </a:extLst>
                </a:gridCol>
              </a:tblGrid>
              <a:tr h="45385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2000" b="1" kern="50" dirty="0">
                          <a:effectLst/>
                        </a:rPr>
                        <a:t>Formas do artigo</a:t>
                      </a:r>
                      <a:endParaRPr lang="it-IT" sz="32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79968"/>
                  </a:ext>
                </a:extLst>
              </a:tr>
              <a:tr h="4722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2000" kern="50" dirty="0">
                          <a:effectLst/>
                        </a:rPr>
                        <a:t> </a:t>
                      </a:r>
                      <a:endParaRPr lang="it-IT" sz="3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2000" kern="50">
                          <a:effectLst/>
                        </a:rPr>
                        <a:t>Definido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2000" kern="50" dirty="0">
                          <a:effectLst/>
                        </a:rPr>
                        <a:t>Indefinido</a:t>
                      </a:r>
                      <a:endParaRPr lang="it-IT" sz="3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647532"/>
                  </a:ext>
                </a:extLst>
              </a:tr>
              <a:tr h="40908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kern="50">
                          <a:effectLst/>
                        </a:rPr>
                        <a:t>Masculino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kern="50">
                          <a:effectLst/>
                        </a:rPr>
                        <a:t>Feminino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kern="50">
                          <a:effectLst/>
                        </a:rPr>
                        <a:t>Masculino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800" kern="50">
                          <a:effectLst/>
                        </a:rPr>
                        <a:t>Feminino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481206"/>
                  </a:ext>
                </a:extLst>
              </a:tr>
              <a:tr h="4538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415"/>
                        </a:spcAft>
                      </a:pPr>
                      <a:r>
                        <a:rPr lang="pt-PT" sz="2000" b="1" kern="50" dirty="0">
                          <a:effectLst/>
                        </a:rPr>
                        <a:t>Singular</a:t>
                      </a:r>
                      <a:endParaRPr lang="it-IT" sz="32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415"/>
                        </a:spcAft>
                      </a:pPr>
                      <a:r>
                        <a:rPr lang="pt-PT" sz="2000" kern="50">
                          <a:effectLst/>
                        </a:rPr>
                        <a:t>O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415"/>
                        </a:spcAft>
                      </a:pPr>
                      <a:r>
                        <a:rPr lang="pt-PT" sz="2000" kern="50">
                          <a:effectLst/>
                        </a:rPr>
                        <a:t>A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415"/>
                        </a:spcAft>
                      </a:pPr>
                      <a:r>
                        <a:rPr lang="pt-PT" sz="2000" kern="50">
                          <a:effectLst/>
                        </a:rPr>
                        <a:t>um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415"/>
                        </a:spcAft>
                      </a:pPr>
                      <a:r>
                        <a:rPr lang="pt-PT" sz="2000" kern="50">
                          <a:effectLst/>
                        </a:rPr>
                        <a:t>uma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6551512"/>
                  </a:ext>
                </a:extLst>
              </a:tr>
              <a:tr h="4538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415"/>
                        </a:spcAft>
                      </a:pPr>
                      <a:r>
                        <a:rPr lang="pt-PT" sz="2000" b="1" kern="50" dirty="0">
                          <a:effectLst/>
                        </a:rPr>
                        <a:t>Plural</a:t>
                      </a:r>
                      <a:endParaRPr lang="it-IT" sz="32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415"/>
                        </a:spcAft>
                      </a:pPr>
                      <a:r>
                        <a:rPr lang="pt-PT" sz="2000" kern="50">
                          <a:effectLst/>
                        </a:rPr>
                        <a:t>Os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415"/>
                        </a:spcAft>
                      </a:pPr>
                      <a:r>
                        <a:rPr lang="pt-PT" sz="2000" kern="50">
                          <a:effectLst/>
                        </a:rPr>
                        <a:t>As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415"/>
                        </a:spcAft>
                      </a:pPr>
                      <a:r>
                        <a:rPr lang="pt-PT" sz="2000" kern="50">
                          <a:effectLst/>
                        </a:rPr>
                        <a:t>uns</a:t>
                      </a:r>
                      <a:endParaRPr lang="it-IT" sz="3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415"/>
                        </a:spcAft>
                      </a:pPr>
                      <a:r>
                        <a:rPr lang="pt-PT" sz="2000" kern="50" dirty="0">
                          <a:effectLst/>
                        </a:rPr>
                        <a:t>Umas</a:t>
                      </a:r>
                      <a:endParaRPr lang="it-IT" sz="3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2439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52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7A98A9-2FD6-40F4-9B9A-9E42A1741D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9160" y="490330"/>
            <a:ext cx="2743200" cy="877095"/>
          </a:xfrm>
        </p:spPr>
        <p:txBody>
          <a:bodyPr/>
          <a:lstStyle/>
          <a:p>
            <a:r>
              <a:rPr lang="pt-PT" b="1" dirty="0">
                <a:solidFill>
                  <a:srgbClr val="FF0000"/>
                </a:solidFill>
              </a:rPr>
              <a:t>Atenção!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FF2CE4DA-8936-0641-8DD1-11CC1DBE1B0F}"/>
              </a:ext>
            </a:extLst>
          </p:cNvPr>
          <p:cNvSpPr txBox="1">
            <a:spLocks/>
          </p:cNvSpPr>
          <p:nvPr/>
        </p:nvSpPr>
        <p:spPr>
          <a:xfrm>
            <a:off x="5987333" y="287338"/>
            <a:ext cx="5963478" cy="578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2400" b="1" dirty="0">
                <a:latin typeface="Baskerville Old Face" panose="02020602080505020303" pitchFamily="18" charset="77"/>
                <a:cs typeface="Arial"/>
                <a:sym typeface="Arial"/>
              </a:rPr>
              <a:t>Não </a:t>
            </a:r>
            <a:r>
              <a:rPr lang="pt-PT" sz="2400" dirty="0">
                <a:latin typeface="Baskerville Old Face" panose="02020602080505020303" pitchFamily="18" charset="77"/>
                <a:cs typeface="Arial"/>
                <a:sym typeface="Arial"/>
              </a:rPr>
              <a:t>usamos o </a:t>
            </a:r>
            <a:r>
              <a:rPr lang="pt-PT" sz="2400" b="1" dirty="0">
                <a:latin typeface="Baskerville Old Face" panose="02020602080505020303" pitchFamily="18" charset="77"/>
                <a:cs typeface="Arial"/>
                <a:sym typeface="Arial"/>
              </a:rPr>
              <a:t>artigo definido </a:t>
            </a:r>
            <a:r>
              <a:rPr lang="pt-PT" sz="2400" dirty="0">
                <a:latin typeface="Baskerville Old Face" panose="02020602080505020303" pitchFamily="18" charset="77"/>
                <a:cs typeface="Arial"/>
                <a:sym typeface="Arial"/>
              </a:rPr>
              <a:t>com: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endParaRPr lang="pt-PT" sz="2400" b="1" dirty="0">
              <a:latin typeface="Baskerville Old Face" panose="02020602080505020303" pitchFamily="18" charset="77"/>
              <a:cs typeface="Arial"/>
              <a:sym typeface="Arial"/>
            </a:endParaRP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2400" b="1" dirty="0">
                <a:latin typeface="Baskerville Old Face" panose="02020602080505020303" pitchFamily="18" charset="77"/>
                <a:cs typeface="Arial"/>
                <a:sym typeface="Arial"/>
              </a:rPr>
              <a:t>Meses</a:t>
            </a:r>
            <a:r>
              <a:rPr lang="pt-PT" sz="2400" dirty="0">
                <a:latin typeface="Baskerville Old Face" panose="02020602080505020303" pitchFamily="18" charset="77"/>
                <a:cs typeface="Arial"/>
                <a:sym typeface="Arial"/>
              </a:rPr>
              <a:t>: Estamos em novembro.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2400" b="1" dirty="0">
                <a:latin typeface="Baskerville Old Face" panose="02020602080505020303" pitchFamily="18" charset="77"/>
                <a:cs typeface="Arial"/>
                <a:sym typeface="Arial"/>
              </a:rPr>
              <a:t>Datas</a:t>
            </a:r>
            <a:r>
              <a:rPr lang="pt-PT" sz="2400" dirty="0">
                <a:latin typeface="Baskerville Old Face" panose="02020602080505020303" pitchFamily="18" charset="77"/>
                <a:cs typeface="Arial"/>
                <a:sym typeface="Arial"/>
              </a:rPr>
              <a:t>: hoje é 17 de novembro.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2400" b="1" dirty="0">
                <a:latin typeface="Baskerville Old Face" panose="02020602080505020303" pitchFamily="18" charset="77"/>
                <a:cs typeface="Arial"/>
                <a:sym typeface="Arial"/>
              </a:rPr>
              <a:t>Vocativos</a:t>
            </a:r>
            <a:r>
              <a:rPr lang="pt-PT" sz="2400" dirty="0">
                <a:latin typeface="Baskerville Old Face" panose="02020602080505020303" pitchFamily="18" charset="77"/>
                <a:cs typeface="Arial"/>
                <a:sym typeface="Arial"/>
              </a:rPr>
              <a:t>: Olá Pedro!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2400" b="1" dirty="0">
                <a:latin typeface="Baskerville Old Face" panose="02020602080505020303" pitchFamily="18" charset="77"/>
                <a:cs typeface="Arial"/>
                <a:sym typeface="Arial"/>
              </a:rPr>
              <a:t>Alguns países</a:t>
            </a:r>
            <a:r>
              <a:rPr lang="pt-PT" sz="2400" dirty="0">
                <a:latin typeface="Baskerville Old Face" panose="02020602080505020303" pitchFamily="18" charset="77"/>
                <a:cs typeface="Arial"/>
                <a:sym typeface="Arial"/>
              </a:rPr>
              <a:t>: Portugal, Angola, Moçambique, Cabo Verde, São Tomé e Príncipe, Marrocos, Israel, ...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2400" b="1" dirty="0">
                <a:latin typeface="Baskerville Old Face" panose="02020602080505020303" pitchFamily="18" charset="77"/>
                <a:cs typeface="Arial"/>
                <a:sym typeface="Arial"/>
              </a:rPr>
              <a:t>Cidades</a:t>
            </a:r>
            <a:r>
              <a:rPr lang="pt-PT" sz="2400" dirty="0">
                <a:latin typeface="Baskerville Old Face" panose="02020602080505020303" pitchFamily="18" charset="77"/>
                <a:cs typeface="Arial"/>
                <a:sym typeface="Arial"/>
              </a:rPr>
              <a:t>: Lisboa, Nova Iorque, Luanda, Paris, Londres, Roma, Macau...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2400" b="1" dirty="0">
                <a:latin typeface="Baskerville Old Face" panose="02020602080505020303" pitchFamily="18" charset="77"/>
              </a:rPr>
              <a:t>Planetas e estrelas: </a:t>
            </a:r>
            <a:r>
              <a:rPr lang="pt-PT" sz="2400" dirty="0">
                <a:latin typeface="Baskerville Old Face" panose="02020602080505020303" pitchFamily="18" charset="77"/>
              </a:rPr>
              <a:t>Marte, Júpiter, Saturno …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2400" b="1" dirty="0">
                <a:latin typeface="Baskerville Old Face" panose="02020602080505020303" pitchFamily="18" charset="77"/>
              </a:rPr>
              <a:t>Matérias de estudo: </a:t>
            </a:r>
            <a:r>
              <a:rPr lang="pt-PT" sz="2400" dirty="0">
                <a:latin typeface="Baskerville Old Face" panose="02020602080505020303" pitchFamily="18" charset="77"/>
              </a:rPr>
              <a:t>Antes de palavras que designam matérias de estudo usadas com os verbos </a:t>
            </a:r>
            <a:r>
              <a:rPr lang="pt-PT" sz="2400" i="1" u="sng" dirty="0">
                <a:latin typeface="Baskerville Old Face" panose="02020602080505020303" pitchFamily="18" charset="77"/>
              </a:rPr>
              <a:t>aprender, estudar, ensinar e sinónimos</a:t>
            </a:r>
          </a:p>
          <a:p>
            <a:pPr marL="0" indent="0" algn="ctr">
              <a:buClr>
                <a:srgbClr val="000000"/>
              </a:buClr>
              <a:buFont typeface="Arial"/>
              <a:buNone/>
            </a:pPr>
            <a:r>
              <a:rPr lang="pt-PT" sz="2400" u="sng" dirty="0">
                <a:solidFill>
                  <a:srgbClr val="FF0000"/>
                </a:solidFill>
                <a:latin typeface="Baskerville Old Face" panose="02020602080505020303" pitchFamily="18" charset="77"/>
                <a:cs typeface="Arial"/>
                <a:sym typeface="Arial"/>
              </a:rPr>
              <a:t>Ex: Ele anda a estudar Português</a:t>
            </a:r>
          </a:p>
          <a:p>
            <a:pPr marL="0" indent="0">
              <a:buFont typeface="Muli"/>
              <a:buNone/>
            </a:pPr>
            <a:endParaRPr lang="pt-PT" sz="1600" dirty="0">
              <a:latin typeface="Baskerville Old Face" panose="02020602080505020303" pitchFamily="18" charset="77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9825BE-085F-4280-92FE-76BA993A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1579460"/>
            <a:ext cx="5324723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2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BEB14AC-3092-4B57-8448-DBD8015D87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9444" y="-54600"/>
            <a:ext cx="10058400" cy="1450975"/>
          </a:xfrm>
        </p:spPr>
        <p:txBody>
          <a:bodyPr/>
          <a:lstStyle/>
          <a:p>
            <a:r>
              <a:rPr lang="pt-BR" b="0" i="0" dirty="0">
                <a:solidFill>
                  <a:srgbClr val="000000"/>
                </a:solidFill>
                <a:effectLst/>
              </a:rPr>
              <a:t>O Artigo definido/ indefinido composto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855C1E-1E73-4E02-8768-257AEC354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96" y="6189167"/>
            <a:ext cx="2358887" cy="668833"/>
          </a:xfrm>
          <a:prstGeom prst="rect">
            <a:avLst/>
          </a:prstGeom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E3E2AEA2-D362-4431-9708-F3463694C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85913"/>
              </p:ext>
            </p:extLst>
          </p:nvPr>
        </p:nvGraphicFramePr>
        <p:xfrm>
          <a:off x="1449059" y="1489086"/>
          <a:ext cx="9063293" cy="4698026"/>
        </p:xfrm>
        <a:graphic>
          <a:graphicData uri="http://schemas.openxmlformats.org/drawingml/2006/table">
            <a:tbl>
              <a:tblPr firstRow="1" firstCol="1" bandRow="1"/>
              <a:tblGrid>
                <a:gridCol w="1056778">
                  <a:extLst>
                    <a:ext uri="{9D8B030D-6E8A-4147-A177-3AD203B41FA5}">
                      <a16:colId xmlns:a16="http://schemas.microsoft.com/office/drawing/2014/main" val="4293567658"/>
                    </a:ext>
                  </a:extLst>
                </a:gridCol>
                <a:gridCol w="966146">
                  <a:extLst>
                    <a:ext uri="{9D8B030D-6E8A-4147-A177-3AD203B41FA5}">
                      <a16:colId xmlns:a16="http://schemas.microsoft.com/office/drawing/2014/main" val="3154709441"/>
                    </a:ext>
                  </a:extLst>
                </a:gridCol>
                <a:gridCol w="826574">
                  <a:extLst>
                    <a:ext uri="{9D8B030D-6E8A-4147-A177-3AD203B41FA5}">
                      <a16:colId xmlns:a16="http://schemas.microsoft.com/office/drawing/2014/main" val="2319046778"/>
                    </a:ext>
                  </a:extLst>
                </a:gridCol>
                <a:gridCol w="966146">
                  <a:extLst>
                    <a:ext uri="{9D8B030D-6E8A-4147-A177-3AD203B41FA5}">
                      <a16:colId xmlns:a16="http://schemas.microsoft.com/office/drawing/2014/main" val="2566049108"/>
                    </a:ext>
                  </a:extLst>
                </a:gridCol>
                <a:gridCol w="971585">
                  <a:extLst>
                    <a:ext uri="{9D8B030D-6E8A-4147-A177-3AD203B41FA5}">
                      <a16:colId xmlns:a16="http://schemas.microsoft.com/office/drawing/2014/main" val="3052282097"/>
                    </a:ext>
                  </a:extLst>
                </a:gridCol>
                <a:gridCol w="1103909">
                  <a:extLst>
                    <a:ext uri="{9D8B030D-6E8A-4147-A177-3AD203B41FA5}">
                      <a16:colId xmlns:a16="http://schemas.microsoft.com/office/drawing/2014/main" val="909736004"/>
                    </a:ext>
                  </a:extLst>
                </a:gridCol>
                <a:gridCol w="826574">
                  <a:extLst>
                    <a:ext uri="{9D8B030D-6E8A-4147-A177-3AD203B41FA5}">
                      <a16:colId xmlns:a16="http://schemas.microsoft.com/office/drawing/2014/main" val="914341399"/>
                    </a:ext>
                  </a:extLst>
                </a:gridCol>
                <a:gridCol w="828386">
                  <a:extLst>
                    <a:ext uri="{9D8B030D-6E8A-4147-A177-3AD203B41FA5}">
                      <a16:colId xmlns:a16="http://schemas.microsoft.com/office/drawing/2014/main" val="54347083"/>
                    </a:ext>
                  </a:extLst>
                </a:gridCol>
                <a:gridCol w="688809">
                  <a:extLst>
                    <a:ext uri="{9D8B030D-6E8A-4147-A177-3AD203B41FA5}">
                      <a16:colId xmlns:a16="http://schemas.microsoft.com/office/drawing/2014/main" val="3855419039"/>
                    </a:ext>
                  </a:extLst>
                </a:gridCol>
                <a:gridCol w="828386">
                  <a:extLst>
                    <a:ext uri="{9D8B030D-6E8A-4147-A177-3AD203B41FA5}">
                      <a16:colId xmlns:a16="http://schemas.microsoft.com/office/drawing/2014/main" val="2759101977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375"/>
                        </a:spcAft>
                      </a:pPr>
                      <a:r>
                        <a:rPr lang="pt-PT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Artigos Definidos</a:t>
                      </a:r>
                      <a:endParaRPr lang="it-IT" sz="1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375"/>
                        </a:spcAft>
                      </a:pPr>
                      <a:r>
                        <a:rPr lang="pt-PT" sz="1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Artigos Indefinidos</a:t>
                      </a:r>
                      <a:endParaRPr lang="it-IT" sz="18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000167"/>
                  </a:ext>
                </a:extLst>
              </a:tr>
              <a:tr h="591040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Preposições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it-IT" sz="1400" b="1" kern="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(il/lo/l’)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it-IT" sz="1400" b="1" kern="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(la/ l’)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 (i/</a:t>
                      </a:r>
                      <a:r>
                        <a:rPr lang="pt-PT" sz="1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gli</a:t>
                      </a: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</a:t>
                      </a: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Preposições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(un)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uma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(una)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13822"/>
                  </a:ext>
                </a:extLst>
              </a:tr>
              <a:tr h="591040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it-IT" sz="2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(al/ allo)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alla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aos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(ai)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às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alle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um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uma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uns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umas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486721"/>
                  </a:ext>
                </a:extLst>
              </a:tr>
              <a:tr h="591040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(</a:t>
                      </a:r>
                      <a:r>
                        <a:rPr lang="pt-PT" sz="1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2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dello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 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della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dos (dei)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das (delle)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(</a:t>
                      </a:r>
                      <a:r>
                        <a:rPr lang="pt-PT" sz="1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duma (di una)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dumas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057172"/>
                  </a:ext>
                </a:extLst>
              </a:tr>
              <a:tr h="591040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(in)</a:t>
                      </a:r>
                      <a:endParaRPr lang="it-IT" sz="2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(nel/ nello)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 (nella)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nei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nelle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(in)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(in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numa (in una)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758553"/>
                  </a:ext>
                </a:extLst>
              </a:tr>
              <a:tr h="853036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(per)</a:t>
                      </a:r>
                      <a:endParaRPr lang="it-IT" sz="2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pelo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(per il)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pela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(per la)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pelos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(per gli)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pelas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(per le)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(per)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um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uma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uns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umas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91379"/>
                  </a:ext>
                </a:extLst>
              </a:tr>
              <a:tr h="591040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sobre(sul)</a:t>
                      </a:r>
                      <a:endParaRPr lang="it-IT" sz="2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 o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(sul/ sullo)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 a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(sulla)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 os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(sui)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 as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(sulle)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 (sul)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 um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 uma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 uns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sobre umas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719485"/>
                  </a:ext>
                </a:extLst>
              </a:tr>
              <a:tr h="591040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 (</a:t>
                      </a:r>
                      <a:r>
                        <a:rPr lang="pt-PT" sz="1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</a:t>
                      </a: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2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 o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 a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 os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 as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 (</a:t>
                      </a:r>
                      <a:r>
                        <a:rPr lang="pt-PT" sz="1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</a:t>
                      </a: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 um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 uma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 uns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 umas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197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6917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F38B294-07BC-47DA-AB85-DF6D8ECA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Formas combinadas do artigo definido </a:t>
            </a:r>
            <a:endParaRPr lang="it-IT" dirty="0"/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572955F8-E61D-43B2-BC2B-15343CFD947D}"/>
              </a:ext>
            </a:extLst>
          </p:cNvPr>
          <p:cNvSpPr txBox="1">
            <a:spLocks/>
          </p:cNvSpPr>
          <p:nvPr/>
        </p:nvSpPr>
        <p:spPr>
          <a:xfrm>
            <a:off x="1097280" y="1987826"/>
            <a:ext cx="9963330" cy="4240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pt-PT" sz="2400" dirty="0">
                <a:latin typeface="Baskerville Old Face" panose="02020602080505020303" pitchFamily="18" charset="77"/>
              </a:rPr>
              <a:t>O Pedro é </a:t>
            </a:r>
            <a:r>
              <a:rPr lang="pt-PT" sz="2400" b="1" u="sng" dirty="0">
                <a:solidFill>
                  <a:srgbClr val="FF0000"/>
                </a:solidFill>
                <a:latin typeface="Baskerville Old Face" panose="02020602080505020303" pitchFamily="18" charset="77"/>
              </a:rPr>
              <a:t>de</a:t>
            </a:r>
            <a:r>
              <a:rPr lang="pt-PT" sz="2400" dirty="0">
                <a:latin typeface="Baskerville Old Face" panose="02020602080505020303" pitchFamily="18" charset="77"/>
              </a:rPr>
              <a:t> Portugal e a Nadine é </a:t>
            </a:r>
            <a:r>
              <a:rPr lang="pt-PT" sz="2400" u="sng" dirty="0">
                <a:latin typeface="Baskerville Old Face" panose="02020602080505020303" pitchFamily="18" charset="77"/>
              </a:rPr>
              <a:t>da</a:t>
            </a:r>
            <a:r>
              <a:rPr lang="pt-PT" sz="2400" dirty="0">
                <a:latin typeface="Baskerville Old Face" panose="02020602080505020303" pitchFamily="18" charset="77"/>
              </a:rPr>
              <a:t> França.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pt-PT" sz="2400" dirty="0">
                <a:latin typeface="Baskerville Old Face" panose="02020602080505020303" pitchFamily="18" charset="77"/>
              </a:rPr>
              <a:t>O Paulo mora </a:t>
            </a:r>
            <a:r>
              <a:rPr lang="pt-PT" sz="2400" b="1" u="sng" dirty="0">
                <a:solidFill>
                  <a:srgbClr val="FF0000"/>
                </a:solidFill>
                <a:latin typeface="Baskerville Old Face" panose="02020602080505020303" pitchFamily="18" charset="77"/>
              </a:rPr>
              <a:t>em</a:t>
            </a:r>
            <a:r>
              <a:rPr lang="pt-PT" sz="2400" dirty="0">
                <a:latin typeface="Baskerville Old Face" panose="02020602080505020303" pitchFamily="18" charset="77"/>
              </a:rPr>
              <a:t> Lisboa, </a:t>
            </a:r>
            <a:r>
              <a:rPr lang="pt-PT" sz="2400" b="1" u="sng" dirty="0">
                <a:solidFill>
                  <a:srgbClr val="FF0000"/>
                </a:solidFill>
                <a:latin typeface="Baskerville Old Face" panose="02020602080505020303" pitchFamily="18" charset="77"/>
              </a:rPr>
              <a:t>na</a:t>
            </a:r>
            <a:r>
              <a:rPr lang="pt-PT" sz="2400" b="1" dirty="0">
                <a:latin typeface="Baskerville Old Face" panose="02020602080505020303" pitchFamily="18" charset="77"/>
              </a:rPr>
              <a:t> </a:t>
            </a:r>
            <a:r>
              <a:rPr lang="pt-PT" sz="2400" dirty="0">
                <a:latin typeface="Baskerville Old Face" panose="02020602080505020303" pitchFamily="18" charset="77"/>
              </a:rPr>
              <a:t>Rua da Atalaia.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pt-PT" sz="2400" dirty="0">
                <a:latin typeface="Baskerville Old Face" panose="02020602080505020303" pitchFamily="18" charset="77"/>
              </a:rPr>
              <a:t>A Nadine mora</a:t>
            </a:r>
            <a:r>
              <a:rPr lang="pt-PT" sz="2400" dirty="0">
                <a:solidFill>
                  <a:srgbClr val="FF0000"/>
                </a:solidFill>
                <a:latin typeface="Baskerville Old Face" panose="02020602080505020303" pitchFamily="18" charset="77"/>
              </a:rPr>
              <a:t> </a:t>
            </a:r>
            <a:r>
              <a:rPr lang="pt-PT" sz="2400" b="1" u="sng" dirty="0">
                <a:solidFill>
                  <a:srgbClr val="FF0000"/>
                </a:solidFill>
                <a:latin typeface="Baskerville Old Face" panose="02020602080505020303" pitchFamily="18" charset="77"/>
              </a:rPr>
              <a:t>no</a:t>
            </a:r>
            <a:r>
              <a:rPr lang="pt-PT" sz="2400" dirty="0">
                <a:solidFill>
                  <a:srgbClr val="FF0000"/>
                </a:solidFill>
                <a:latin typeface="Baskerville Old Face" panose="02020602080505020303" pitchFamily="18" charset="77"/>
              </a:rPr>
              <a:t> </a:t>
            </a:r>
            <a:r>
              <a:rPr lang="pt-PT" sz="2400" dirty="0">
                <a:latin typeface="Baskerville Old Face" panose="02020602080505020303" pitchFamily="18" charset="77"/>
              </a:rPr>
              <a:t>Brasil,</a:t>
            </a:r>
            <a:r>
              <a:rPr lang="pt-PT" sz="2400" dirty="0">
                <a:solidFill>
                  <a:srgbClr val="FF0000"/>
                </a:solidFill>
                <a:latin typeface="Baskerville Old Face" panose="02020602080505020303" pitchFamily="18" charset="77"/>
              </a:rPr>
              <a:t> </a:t>
            </a:r>
            <a:r>
              <a:rPr lang="pt-PT" sz="2400" b="1" u="sng" dirty="0">
                <a:solidFill>
                  <a:srgbClr val="FF0000"/>
                </a:solidFill>
                <a:latin typeface="Baskerville Old Face" panose="02020602080505020303" pitchFamily="18" charset="77"/>
              </a:rPr>
              <a:t>em</a:t>
            </a:r>
            <a:r>
              <a:rPr lang="pt-PT" sz="2400" b="1" dirty="0">
                <a:solidFill>
                  <a:srgbClr val="FF0000"/>
                </a:solidFill>
                <a:latin typeface="Baskerville Old Face" panose="02020602080505020303" pitchFamily="18" charset="77"/>
              </a:rPr>
              <a:t> </a:t>
            </a:r>
            <a:r>
              <a:rPr lang="pt-PT" sz="2400" dirty="0">
                <a:latin typeface="Baskerville Old Face" panose="02020602080505020303" pitchFamily="18" charset="77"/>
              </a:rPr>
              <a:t>Salvador, </a:t>
            </a:r>
            <a:r>
              <a:rPr lang="pt-PT" sz="2400" b="1" u="sng" dirty="0">
                <a:solidFill>
                  <a:srgbClr val="FF0000"/>
                </a:solidFill>
                <a:latin typeface="Baskerville Old Face" panose="02020602080505020303" pitchFamily="18" charset="77"/>
              </a:rPr>
              <a:t>no</a:t>
            </a:r>
            <a:r>
              <a:rPr lang="pt-PT" sz="2400" dirty="0">
                <a:latin typeface="Baskerville Old Face" panose="02020602080505020303" pitchFamily="18" charset="77"/>
              </a:rPr>
              <a:t> Largo Dois de Julho. 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pt-PT" sz="2400" dirty="0">
              <a:latin typeface="Baskerville Old Face" panose="02020602080505020303" pitchFamily="18" charset="77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pt-PT" sz="2400" dirty="0">
              <a:latin typeface="Baskerville Old Face" panose="02020602080505020303" pitchFamily="18" charset="77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pt-PT" sz="2400" dirty="0">
                <a:latin typeface="Baskerville Old Face" panose="02020602080505020303" pitchFamily="18" charset="77"/>
              </a:rPr>
              <a:t>DE + O = DO		 		EM + O = NO 		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pt-PT" sz="2400" dirty="0">
                <a:latin typeface="Baskerville Old Face" panose="02020602080505020303" pitchFamily="18" charset="77"/>
              </a:rPr>
              <a:t>DE + A = DA				EM + A = NA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pt-PT" sz="2400" dirty="0">
                <a:latin typeface="Baskerville Old Face" panose="02020602080505020303" pitchFamily="18" charset="77"/>
              </a:rPr>
              <a:t>DE + OS = DOS			EM + OS = NOS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pt-PT" sz="2400" dirty="0">
                <a:latin typeface="Baskerville Old Face" panose="02020602080505020303" pitchFamily="18" charset="77"/>
              </a:rPr>
              <a:t>DE + AS = DAS			EM + AS = NAS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pt-PT" sz="24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886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A1AF81-B63E-4840-8BD9-E8A4C633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Quem é quem?</a:t>
            </a:r>
            <a:endParaRPr lang="it-IT" dirty="0"/>
          </a:p>
        </p:txBody>
      </p:sp>
      <p:pic>
        <p:nvPicPr>
          <p:cNvPr id="13314" name="Picture 2" descr="Kim Kardashian, la star che ha stregato l'America e il mondo - ilGiornale.it">
            <a:extLst>
              <a:ext uri="{FF2B5EF4-FFF2-40B4-BE49-F238E27FC236}">
                <a16:creationId xmlns:a16="http://schemas.microsoft.com/office/drawing/2014/main" id="{F713DBAF-ACF1-45B4-BFC1-911B48DC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784096"/>
            <a:ext cx="3079474" cy="28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20778A-EA7B-4E30-9E48-8220AE926192}"/>
              </a:ext>
            </a:extLst>
          </p:cNvPr>
          <p:cNvSpPr txBox="1"/>
          <p:nvPr/>
        </p:nvSpPr>
        <p:spPr>
          <a:xfrm>
            <a:off x="1161236" y="4783100"/>
            <a:ext cx="3079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Quem é </a:t>
            </a:r>
            <a:r>
              <a:rPr lang="pt-PT" dirty="0"/>
              <a:t>____________ ? </a:t>
            </a:r>
          </a:p>
          <a:p>
            <a:r>
              <a:rPr lang="pt-PT" dirty="0"/>
              <a:t>Ela é _______________</a:t>
            </a:r>
          </a:p>
          <a:p>
            <a:endParaRPr lang="pt-PT" dirty="0"/>
          </a:p>
          <a:p>
            <a:r>
              <a:rPr lang="pt-PT" b="1" dirty="0"/>
              <a:t>De onde é ela?</a:t>
            </a:r>
          </a:p>
          <a:p>
            <a:r>
              <a:rPr lang="pt-PT" dirty="0"/>
              <a:t>Ela </a:t>
            </a:r>
            <a:r>
              <a:rPr lang="pt-PT" u="sng" dirty="0"/>
              <a:t>é dos Estados Unidos</a:t>
            </a:r>
            <a:endParaRPr lang="it-IT" u="sng" dirty="0"/>
          </a:p>
        </p:txBody>
      </p:sp>
      <p:pic>
        <p:nvPicPr>
          <p:cNvPr id="13316" name="Picture 4" descr="Fedez - Open">
            <a:extLst>
              <a:ext uri="{FF2B5EF4-FFF2-40B4-BE49-F238E27FC236}">
                <a16:creationId xmlns:a16="http://schemas.microsoft.com/office/drawing/2014/main" id="{8027864C-AB58-4E2C-A5AA-D1B3A9C8B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3" y="1833270"/>
            <a:ext cx="3463537" cy="278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8E8BEC-AFAE-450D-9BD1-FC34A7FDD591}"/>
              </a:ext>
            </a:extLst>
          </p:cNvPr>
          <p:cNvSpPr txBox="1"/>
          <p:nvPr/>
        </p:nvSpPr>
        <p:spPr>
          <a:xfrm>
            <a:off x="4738573" y="4783100"/>
            <a:ext cx="40949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Quem é </a:t>
            </a:r>
            <a:r>
              <a:rPr lang="pt-PT" dirty="0"/>
              <a:t>______________ ? </a:t>
            </a:r>
          </a:p>
          <a:p>
            <a:r>
              <a:rPr lang="pt-PT" dirty="0"/>
              <a:t>____ é _______________</a:t>
            </a:r>
          </a:p>
          <a:p>
            <a:endParaRPr lang="pt-PT" b="1" dirty="0"/>
          </a:p>
          <a:p>
            <a:r>
              <a:rPr lang="pt-PT" b="1" dirty="0"/>
              <a:t>De onde é ele?</a:t>
            </a:r>
          </a:p>
          <a:p>
            <a:r>
              <a:rPr lang="pt-PT" dirty="0"/>
              <a:t>Ele é _____________________ </a:t>
            </a:r>
            <a:endParaRPr lang="it-IT" dirty="0"/>
          </a:p>
        </p:txBody>
      </p:sp>
      <p:pic>
        <p:nvPicPr>
          <p:cNvPr id="13318" name="Picture 6" descr="Henry Cavill Brasil - Home | Facebook">
            <a:extLst>
              <a:ext uri="{FF2B5EF4-FFF2-40B4-BE49-F238E27FC236}">
                <a16:creationId xmlns:a16="http://schemas.microsoft.com/office/drawing/2014/main" id="{A6E98233-9DFB-44BF-81B4-9249E0AD9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773" y="1833270"/>
            <a:ext cx="2782022" cy="278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26790A-3039-4FEC-9D9A-9F16AF2E840B}"/>
              </a:ext>
            </a:extLst>
          </p:cNvPr>
          <p:cNvSpPr txBox="1"/>
          <p:nvPr/>
        </p:nvSpPr>
        <p:spPr>
          <a:xfrm>
            <a:off x="8813773" y="4711202"/>
            <a:ext cx="40949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Quem é </a:t>
            </a:r>
            <a:r>
              <a:rPr lang="pt-PT" dirty="0"/>
              <a:t>______________ ? </a:t>
            </a:r>
          </a:p>
          <a:p>
            <a:r>
              <a:rPr lang="pt-PT" dirty="0"/>
              <a:t>____ é _______________</a:t>
            </a:r>
          </a:p>
          <a:p>
            <a:endParaRPr lang="pt-PT" b="1" dirty="0"/>
          </a:p>
          <a:p>
            <a:r>
              <a:rPr lang="pt-PT" b="1" dirty="0"/>
              <a:t>De onde é ele?</a:t>
            </a:r>
          </a:p>
          <a:p>
            <a:r>
              <a:rPr lang="pt-PT" dirty="0"/>
              <a:t>Ele é _____________________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84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E47AD9-0892-4BE9-AF1F-2F60F749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 onde é esta música?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60B828-6FE1-4C84-891A-8BB3489BB1C8}"/>
              </a:ext>
            </a:extLst>
          </p:cNvPr>
          <p:cNvSpPr txBox="1"/>
          <p:nvPr/>
        </p:nvSpPr>
        <p:spPr>
          <a:xfrm>
            <a:off x="1097280" y="2146852"/>
            <a:ext cx="52081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Portugal (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Brasil  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Marrocos (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Grécia (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Rússia ( 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4" name="06 Faixa 6">
            <a:hlinkClick r:id="" action="ppaction://media"/>
            <a:extLst>
              <a:ext uri="{FF2B5EF4-FFF2-40B4-BE49-F238E27FC236}">
                <a16:creationId xmlns:a16="http://schemas.microsoft.com/office/drawing/2014/main" id="{CAA1FD55-2DBA-48F1-8E07-7871236DA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2705" y="4586804"/>
            <a:ext cx="768627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FEAD05-D72B-4074-B1D8-D7192C559859}"/>
              </a:ext>
            </a:extLst>
          </p:cNvPr>
          <p:cNvSpPr txBox="1"/>
          <p:nvPr/>
        </p:nvSpPr>
        <p:spPr>
          <a:xfrm>
            <a:off x="3973063" y="2146852"/>
            <a:ext cx="3697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pt-PT" sz="2400" dirty="0"/>
              <a:t>Esta música é do Brasil</a:t>
            </a:r>
          </a:p>
          <a:p>
            <a:pPr marL="342900" indent="-342900">
              <a:buAutoNum type="arabicParenR"/>
            </a:pPr>
            <a:r>
              <a:rPr lang="pt-PT" sz="2400" dirty="0"/>
              <a:t>É _____________</a:t>
            </a:r>
          </a:p>
          <a:p>
            <a:pPr marL="342900" indent="-342900">
              <a:buAutoNum type="arabicParenR"/>
            </a:pPr>
            <a:r>
              <a:rPr lang="pt-PT" sz="2400" dirty="0"/>
              <a:t>É _____________</a:t>
            </a:r>
          </a:p>
          <a:p>
            <a:pPr marL="342900" indent="-342900">
              <a:buAutoNum type="arabicParenR"/>
            </a:pPr>
            <a:r>
              <a:rPr lang="pt-PT" sz="2400" dirty="0"/>
              <a:t>É ______________</a:t>
            </a:r>
          </a:p>
          <a:p>
            <a:pPr marL="342900" indent="-342900">
              <a:buAutoNum type="arabicParenR"/>
            </a:pPr>
            <a:r>
              <a:rPr lang="pt-PT" sz="2400" dirty="0"/>
              <a:t>É ______________</a:t>
            </a:r>
          </a:p>
        </p:txBody>
      </p:sp>
      <p:pic>
        <p:nvPicPr>
          <p:cNvPr id="14338" name="Picture 2" descr="Carta da Parati Portoghese Fado chitarra • Pixers® - Viviamo per il  cambiamento">
            <a:extLst>
              <a:ext uri="{FF2B5EF4-FFF2-40B4-BE49-F238E27FC236}">
                <a16:creationId xmlns:a16="http://schemas.microsoft.com/office/drawing/2014/main" id="{D826B29B-7ED2-4625-A527-83F7800B8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144" y="1857086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rasil Samba Show - Home | Facebook">
            <a:extLst>
              <a:ext uri="{FF2B5EF4-FFF2-40B4-BE49-F238E27FC236}">
                <a16:creationId xmlns:a16="http://schemas.microsoft.com/office/drawing/2014/main" id="{883DE9DA-89B0-4086-8900-C8D33D012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182" y="3272791"/>
            <a:ext cx="1781711" cy="267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Russia – Destinations | TAP Air Portugal">
            <a:extLst>
              <a:ext uri="{FF2B5EF4-FFF2-40B4-BE49-F238E27FC236}">
                <a16:creationId xmlns:a16="http://schemas.microsoft.com/office/drawing/2014/main" id="{B9223A0D-00BA-4B95-AD26-BFC6C118E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00" y="5120641"/>
            <a:ext cx="38290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Sirtaki / Zorba's dance (Official Video) - Ansamblul Dionisos - YouTube">
            <a:extLst>
              <a:ext uri="{FF2B5EF4-FFF2-40B4-BE49-F238E27FC236}">
                <a16:creationId xmlns:a16="http://schemas.microsoft.com/office/drawing/2014/main" id="{FA9216EF-8261-41B5-B39E-59273F0A5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397" y="327279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01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AA2CC4E8-BA67-464E-B9D2-B40DCF3A7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1" r="40254"/>
          <a:stretch/>
        </p:blipFill>
        <p:spPr bwMode="auto">
          <a:xfrm>
            <a:off x="766117" y="290407"/>
            <a:ext cx="6581470" cy="387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3856FC9-70B3-4D05-ABD1-C8E63B7CD1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500" r="11628"/>
          <a:stretch>
            <a:fillRect/>
          </a:stretch>
        </p:blipFill>
        <p:spPr bwMode="auto">
          <a:xfrm>
            <a:off x="6664349" y="4169321"/>
            <a:ext cx="5051587" cy="210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A1DA310-E328-45FD-8077-55C33D9667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525" r="76384" b="6553"/>
          <a:stretch>
            <a:fillRect/>
          </a:stretch>
        </p:blipFill>
        <p:spPr bwMode="auto">
          <a:xfrm>
            <a:off x="2296000" y="4169321"/>
            <a:ext cx="3158189" cy="2010634"/>
          </a:xfrm>
          <a:prstGeom prst="rect">
            <a:avLst/>
          </a:prstGeom>
          <a:noFill/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CAEE35E-496B-4145-8971-8441B417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6384" b="52525"/>
          <a:stretch>
            <a:fillRect/>
          </a:stretch>
        </p:blipFill>
        <p:spPr bwMode="auto">
          <a:xfrm>
            <a:off x="7681017" y="1098843"/>
            <a:ext cx="3146010" cy="2206823"/>
          </a:xfrm>
          <a:prstGeom prst="rect">
            <a:avLst/>
          </a:prstGeom>
          <a:noFill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1D24CB-13B5-4670-9737-2C9043CE2646}"/>
              </a:ext>
            </a:extLst>
          </p:cNvPr>
          <p:cNvSpPr txBox="1"/>
          <p:nvPr/>
        </p:nvSpPr>
        <p:spPr>
          <a:xfrm>
            <a:off x="7578790" y="290407"/>
            <a:ext cx="3905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Completar as frases com: no, na, nos, nas, em, de, do, da, dos, das.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F1973C-B191-44F7-87F3-6776AA36442D}"/>
              </a:ext>
            </a:extLst>
          </p:cNvPr>
          <p:cNvSpPr txBox="1"/>
          <p:nvPr/>
        </p:nvSpPr>
        <p:spPr>
          <a:xfrm>
            <a:off x="1066800" y="6382773"/>
            <a:ext cx="3684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Livro Aprender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8399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1C8C8D1-B714-422F-A15B-E55B1108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80"/>
          <a:stretch>
            <a:fillRect/>
          </a:stretch>
        </p:blipFill>
        <p:spPr bwMode="auto">
          <a:xfrm>
            <a:off x="1066800" y="1677476"/>
            <a:ext cx="8181839" cy="350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72EC8FB5-9F4C-4F35-9EDC-6541BFEC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384" b="52525"/>
          <a:stretch>
            <a:fillRect/>
          </a:stretch>
        </p:blipFill>
        <p:spPr bwMode="auto">
          <a:xfrm>
            <a:off x="8356877" y="3974564"/>
            <a:ext cx="3146010" cy="2206823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334D17-4913-4BF1-AD5C-C1575BDDB46C}"/>
              </a:ext>
            </a:extLst>
          </p:cNvPr>
          <p:cNvSpPr txBox="1"/>
          <p:nvPr/>
        </p:nvSpPr>
        <p:spPr>
          <a:xfrm>
            <a:off x="1066800" y="6382773"/>
            <a:ext cx="3684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Livro Aprender Português 1</a:t>
            </a:r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766FDD8-A308-4843-8B9D-13CCE0D37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7686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3A5AD9-351C-4D6F-868D-3D874702C976}"/>
              </a:ext>
            </a:extLst>
          </p:cNvPr>
          <p:cNvSpPr txBox="1"/>
          <p:nvPr/>
        </p:nvSpPr>
        <p:spPr>
          <a:xfrm>
            <a:off x="185530" y="196993"/>
            <a:ext cx="11820939" cy="660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Entre nós – Faixa nº9 </a:t>
            </a:r>
          </a:p>
          <a:p>
            <a:pPr>
              <a:lnSpc>
                <a:spcPct val="150000"/>
              </a:lnSpc>
            </a:pP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arenR"/>
            </a:pPr>
            <a:r>
              <a:rPr lang="pt-PT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______________ Pablo, sou espanhol, e moro ___Portugal. Sou casado e tenho 40 anos. Estudo português___ casa. Quero aprender para falar com a família ___minha mulher.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arenR"/>
            </a:pP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arenR"/>
            </a:pPr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Sou a Maria </a:t>
            </a:r>
            <a:r>
              <a:rPr lang="pt-PT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 sou mexicana. </a:t>
            </a:r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Tenho 29 anos</a:t>
            </a:r>
            <a:r>
              <a:rPr lang="pt-PT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Falo português e espanhol. O meu marido é português e moramos___ Lisboa. Frequento __ curso intensivo ____ escola de línguas. Tenho aulas as segundas e quartas das dez ao meio dia. Quero falar bem português com ___ meus amigos portugueses.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arenR"/>
            </a:pP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arenR"/>
            </a:pPr>
            <a:r>
              <a:rPr lang="pt-PT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____o Mark e sou de Berlim, ___ Alemanha. Tenho 16 anos,</a:t>
            </a:r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sou filho de portugueses. Estudo português___ escola portuguesa em Berlim. Tenho aulas___ sábado de manhã. Quero escrever e falar bem português para trabalhar ___Portugal o __Brasil.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arenR"/>
            </a:pP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lphaUcParenR"/>
            </a:pPr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Chamo-me Elena </a:t>
            </a:r>
            <a:r>
              <a:rPr lang="pt-PT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 sou italiana. Tenho 43 anos. Moro, trabalho, e estudo ___Veneza. Frequento o curso  __ português para estrangeiros ____ universidade Tenho aulas todos os dias das 9 horas às 13. Estudo português porque sou tradutora.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504825" algn="just"/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5" name="entre_nós_09_faixa_9">
            <a:hlinkClick r:id="" action="ppaction://media"/>
            <a:extLst>
              <a:ext uri="{FF2B5EF4-FFF2-40B4-BE49-F238E27FC236}">
                <a16:creationId xmlns:a16="http://schemas.microsoft.com/office/drawing/2014/main" id="{C457B0D3-4F2C-4F38-9F6B-D35A1BD12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1738" y="244898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5862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A9852B-6352-4F29-ABEC-7FC7E2F33F10}"/>
              </a:ext>
            </a:extLst>
          </p:cNvPr>
          <p:cNvSpPr txBox="1"/>
          <p:nvPr/>
        </p:nvSpPr>
        <p:spPr>
          <a:xfrm>
            <a:off x="1338469" y="4880880"/>
            <a:ext cx="10058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b="1" dirty="0"/>
              <a:t>Exemplo: </a:t>
            </a:r>
          </a:p>
          <a:p>
            <a:endParaRPr lang="pt-BR" dirty="0"/>
          </a:p>
          <a:p>
            <a:r>
              <a:rPr lang="pt-BR" dirty="0"/>
              <a:t>A Mariana é filha</a:t>
            </a:r>
            <a:r>
              <a:rPr lang="pt-BR" b="1" dirty="0">
                <a:solidFill>
                  <a:srgbClr val="FF0000"/>
                </a:solidFill>
              </a:rPr>
              <a:t> dum </a:t>
            </a:r>
            <a:r>
              <a:rPr lang="pt-BR" dirty="0"/>
              <a:t>comerciante espanhol. </a:t>
            </a:r>
            <a:r>
              <a:rPr lang="pt-BR" b="1" dirty="0">
                <a:solidFill>
                  <a:srgbClr val="FF0000"/>
                </a:solidFill>
              </a:rPr>
              <a:t>Numa </a:t>
            </a:r>
            <a:r>
              <a:rPr lang="pt-BR" dirty="0"/>
              <a:t>sexta-feira vamos à casa dela, queres ir também?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023B543-B47D-468E-A04B-C921C378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Formas combinadas do artigo indefinido</a:t>
            </a:r>
            <a:endParaRPr lang="it-IT" dirty="0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3ABF97F6-77E3-44F9-86D5-77EA1ACAE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249123"/>
              </p:ext>
            </p:extLst>
          </p:nvPr>
        </p:nvGraphicFramePr>
        <p:xfrm>
          <a:off x="3032532" y="2329399"/>
          <a:ext cx="6126936" cy="2199202"/>
        </p:xfrm>
        <a:graphic>
          <a:graphicData uri="http://schemas.openxmlformats.org/drawingml/2006/table">
            <a:tbl>
              <a:tblPr firstRow="1" firstCol="1" bandRow="1"/>
              <a:tblGrid>
                <a:gridCol w="1581730">
                  <a:extLst>
                    <a:ext uri="{9D8B030D-6E8A-4147-A177-3AD203B41FA5}">
                      <a16:colId xmlns:a16="http://schemas.microsoft.com/office/drawing/2014/main" val="1728509788"/>
                    </a:ext>
                  </a:extLst>
                </a:gridCol>
                <a:gridCol w="1571384">
                  <a:extLst>
                    <a:ext uri="{9D8B030D-6E8A-4147-A177-3AD203B41FA5}">
                      <a16:colId xmlns:a16="http://schemas.microsoft.com/office/drawing/2014/main" val="2550336837"/>
                    </a:ext>
                  </a:extLst>
                </a:gridCol>
                <a:gridCol w="1299675">
                  <a:extLst>
                    <a:ext uri="{9D8B030D-6E8A-4147-A177-3AD203B41FA5}">
                      <a16:colId xmlns:a16="http://schemas.microsoft.com/office/drawing/2014/main" val="1114462883"/>
                    </a:ext>
                  </a:extLst>
                </a:gridCol>
                <a:gridCol w="962328">
                  <a:extLst>
                    <a:ext uri="{9D8B030D-6E8A-4147-A177-3AD203B41FA5}">
                      <a16:colId xmlns:a16="http://schemas.microsoft.com/office/drawing/2014/main" val="3944502217"/>
                    </a:ext>
                  </a:extLst>
                </a:gridCol>
                <a:gridCol w="711819">
                  <a:extLst>
                    <a:ext uri="{9D8B030D-6E8A-4147-A177-3AD203B41FA5}">
                      <a16:colId xmlns:a16="http://schemas.microsoft.com/office/drawing/2014/main" val="2922849181"/>
                    </a:ext>
                  </a:extLst>
                </a:gridCol>
              </a:tblGrid>
              <a:tr h="748445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um (</a:t>
                      </a:r>
                      <a:r>
                        <a:rPr lang="pt-PT" sz="1400" b="1" kern="5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un</a:t>
                      </a:r>
                      <a:r>
                        <a:rPr lang="pt-PT" sz="1400" b="1" kern="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)</a:t>
                      </a:r>
                      <a:endParaRPr lang="it-IT" sz="14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uma (una)</a:t>
                      </a:r>
                      <a:endParaRPr lang="it-IT" sz="14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uns</a:t>
                      </a:r>
                      <a:endParaRPr lang="it-IT" sz="14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umas</a:t>
                      </a:r>
                      <a:endParaRPr lang="it-IT" sz="14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07997"/>
                  </a:ext>
                </a:extLst>
              </a:tr>
              <a:tr h="748445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(</a:t>
                      </a:r>
                      <a:r>
                        <a:rPr lang="pt-PT" sz="1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</a:t>
                      </a:r>
                      <a:r>
                        <a:rPr lang="it-IT" sz="1400" kern="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duma (di una)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dumas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127226"/>
                  </a:ext>
                </a:extLst>
              </a:tr>
              <a:tr h="702312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(in)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num</a:t>
                      </a:r>
                      <a:r>
                        <a:rPr lang="it-IT" sz="1400" kern="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 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(in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numa (in una)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29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499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°5 e n°6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515" y="2393656"/>
            <a:ext cx="10657398" cy="4023360"/>
          </a:xfrm>
        </p:spPr>
        <p:txBody>
          <a:bodyPr/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Lengalenga da semana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Os n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úmeros e os dias da semana.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Revisão Artigos definidos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Artigos definidos e indefinidos compostos. Exercícios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Verbo ser + Verbo estar</a:t>
            </a:r>
          </a:p>
          <a:p>
            <a:pPr marL="0" indent="0" algn="just"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	                          Ouvir com atenção e compreender.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Ditado.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Tpc’s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202432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Segunda 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15</a:t>
            </a:r>
            <a:r>
              <a:rPr lang="pt-PT" dirty="0"/>
              <a:t> (quinze) de </a:t>
            </a:r>
            <a:r>
              <a:rPr lang="pt-PT" b="1" dirty="0">
                <a:solidFill>
                  <a:srgbClr val="FF0000"/>
                </a:solidFill>
              </a:rPr>
              <a:t>novembro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2021</a:t>
            </a:r>
            <a:r>
              <a:rPr lang="pt-PT" dirty="0"/>
              <a:t> (dois mil e vinte e um)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4128FE-5F25-4F7E-9AE4-EC46E277E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Exercício 6 </a:t>
            </a:r>
            <a:endParaRPr 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DC0B9E2-D35E-4132-B9B2-ECC9CC7215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28" b="8157"/>
          <a:stretch>
            <a:fillRect/>
          </a:stretch>
        </p:blipFill>
        <p:spPr bwMode="auto">
          <a:xfrm>
            <a:off x="1036320" y="2346038"/>
            <a:ext cx="10720660" cy="22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FF34D7-AA18-4AB7-B8F4-87623326EFF4}"/>
              </a:ext>
            </a:extLst>
          </p:cNvPr>
          <p:cNvSpPr txBox="1"/>
          <p:nvPr/>
        </p:nvSpPr>
        <p:spPr>
          <a:xfrm>
            <a:off x="1036320" y="1737360"/>
            <a:ext cx="9167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Completar com os artigos definidos ou indefinidos simples ou compostos</a:t>
            </a:r>
            <a:endParaRPr lang="it-IT" b="1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42257C4-91E2-4168-93BE-B434238A9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757153"/>
              </p:ext>
            </p:extLst>
          </p:nvPr>
        </p:nvGraphicFramePr>
        <p:xfrm>
          <a:off x="1569400" y="4969646"/>
          <a:ext cx="4276064" cy="1220904"/>
        </p:xfrm>
        <a:graphic>
          <a:graphicData uri="http://schemas.openxmlformats.org/drawingml/2006/table">
            <a:tbl>
              <a:tblPr firstRow="1" firstCol="1" bandRow="1"/>
              <a:tblGrid>
                <a:gridCol w="1103909">
                  <a:extLst>
                    <a:ext uri="{9D8B030D-6E8A-4147-A177-3AD203B41FA5}">
                      <a16:colId xmlns:a16="http://schemas.microsoft.com/office/drawing/2014/main" val="1728509788"/>
                    </a:ext>
                  </a:extLst>
                </a:gridCol>
                <a:gridCol w="826574">
                  <a:extLst>
                    <a:ext uri="{9D8B030D-6E8A-4147-A177-3AD203B41FA5}">
                      <a16:colId xmlns:a16="http://schemas.microsoft.com/office/drawing/2014/main" val="2550336837"/>
                    </a:ext>
                  </a:extLst>
                </a:gridCol>
                <a:gridCol w="828386">
                  <a:extLst>
                    <a:ext uri="{9D8B030D-6E8A-4147-A177-3AD203B41FA5}">
                      <a16:colId xmlns:a16="http://schemas.microsoft.com/office/drawing/2014/main" val="1114462883"/>
                    </a:ext>
                  </a:extLst>
                </a:gridCol>
                <a:gridCol w="688809">
                  <a:extLst>
                    <a:ext uri="{9D8B030D-6E8A-4147-A177-3AD203B41FA5}">
                      <a16:colId xmlns:a16="http://schemas.microsoft.com/office/drawing/2014/main" val="3944502217"/>
                    </a:ext>
                  </a:extLst>
                </a:gridCol>
                <a:gridCol w="828386">
                  <a:extLst>
                    <a:ext uri="{9D8B030D-6E8A-4147-A177-3AD203B41FA5}">
                      <a16:colId xmlns:a16="http://schemas.microsoft.com/office/drawing/2014/main" val="2922849181"/>
                    </a:ext>
                  </a:extLst>
                </a:gridCol>
              </a:tblGrid>
              <a:tr h="629864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(</a:t>
                      </a:r>
                      <a:r>
                        <a:rPr lang="pt-PT" sz="1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duma (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una)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dumas</a:t>
                      </a:r>
                      <a:endParaRPr lang="it-IT" sz="14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127226"/>
                  </a:ext>
                </a:extLst>
              </a:tr>
              <a:tr h="591040"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(in)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num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(in </a:t>
                      </a:r>
                      <a:r>
                        <a:rPr lang="pt-PT" sz="1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</a:t>
                      </a: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numa (in una)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nuns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</a:pPr>
                      <a:r>
                        <a:rPr lang="pt-PT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numas</a:t>
                      </a:r>
                      <a:endParaRPr lang="it-IT" sz="14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46378" marR="46378" marT="46378" marB="4637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429680"/>
                  </a:ext>
                </a:extLst>
              </a:tr>
            </a:tbl>
          </a:graphicData>
        </a:graphic>
      </p:graphicFrame>
      <p:pic>
        <p:nvPicPr>
          <p:cNvPr id="9" name="Picture 9">
            <a:extLst>
              <a:ext uri="{FF2B5EF4-FFF2-40B4-BE49-F238E27FC236}">
                <a16:creationId xmlns:a16="http://schemas.microsoft.com/office/drawing/2014/main" id="{46D631C5-A395-40F9-B23F-6A073867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6384" b="52525"/>
          <a:stretch>
            <a:fillRect/>
          </a:stretch>
        </p:blipFill>
        <p:spPr bwMode="auto">
          <a:xfrm>
            <a:off x="6126480" y="4844231"/>
            <a:ext cx="2098079" cy="147173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85D8B-6846-439A-B454-CECE9DB685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525" r="76384" b="6553"/>
          <a:stretch>
            <a:fillRect/>
          </a:stretch>
        </p:blipFill>
        <p:spPr bwMode="auto">
          <a:xfrm>
            <a:off x="8524521" y="4912236"/>
            <a:ext cx="2098079" cy="1335724"/>
          </a:xfrm>
          <a:prstGeom prst="rect">
            <a:avLst/>
          </a:pr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D20B5F9-CB2D-45EF-A5C9-E1E066490B88}"/>
              </a:ext>
            </a:extLst>
          </p:cNvPr>
          <p:cNvSpPr txBox="1"/>
          <p:nvPr/>
        </p:nvSpPr>
        <p:spPr>
          <a:xfrm>
            <a:off x="1066800" y="6382773"/>
            <a:ext cx="3684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Livro Aprender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628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E6085-60EF-4263-A8E6-A9AC6FBA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ser e Verbo estar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2E7E6F-EC25-4AE3-8F2A-916C24150BC6}"/>
              </a:ext>
            </a:extLst>
          </p:cNvPr>
          <p:cNvSpPr txBox="1"/>
          <p:nvPr/>
        </p:nvSpPr>
        <p:spPr>
          <a:xfrm>
            <a:off x="1363648" y="1926150"/>
            <a:ext cx="92076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Questi due verbi costituiscono un vero problema per i principianti, poiché entrambi significano 'essere'. </a:t>
            </a:r>
            <a:r>
              <a:rPr lang="it-IT" sz="24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'Ser'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viene usato per definire situazioni permanenti, come ad esempio la nazionalità, la professione, l'origine, il tempo cronologico; </a:t>
            </a:r>
            <a:r>
              <a:rPr lang="it-IT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it-IT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Estar</a:t>
            </a:r>
            <a:r>
              <a:rPr lang="it-IT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è usato invece per definire situazioni temporanee, stati di essere. </a:t>
            </a:r>
          </a:p>
          <a:p>
            <a:pPr algn="l" rtl="0" fontAlgn="base"/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it-IT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Ser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è italiano (sempre)/  lui è italiano (sempre) OU   a casa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grande/  la casa è grande  </a:t>
            </a:r>
          </a:p>
          <a:p>
            <a:pPr algn="l" rtl="0" fontAlgn="base"/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it-IT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Estar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está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Itália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hoje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)/  lui è in Italia (oggi) OU a casa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está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desordenada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la casa è disordinata </a:t>
            </a:r>
          </a:p>
          <a:p>
            <a:pPr algn="l" rtl="0" fontAlgn="base"/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5595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E5AEAF-0DEC-4E79-81ED-D9932F5E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pronome pessoal do sujeito </a:t>
            </a:r>
            <a:endParaRPr lang="it-IT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EF313F5-74F1-4F70-AF0F-8F2980E2B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18" y="2313216"/>
            <a:ext cx="3774237" cy="257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5673B4-70B3-4A29-BAE0-70D4FB0A8B51}"/>
              </a:ext>
            </a:extLst>
          </p:cNvPr>
          <p:cNvSpPr txBox="1"/>
          <p:nvPr/>
        </p:nvSpPr>
        <p:spPr>
          <a:xfrm>
            <a:off x="7001854" y="2313216"/>
            <a:ext cx="40286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Eu (io)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Tu (tu)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it-IT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Ele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 </a:t>
            </a:r>
            <a:r>
              <a:rPr lang="it-IT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ela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(lui/lei)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it-IT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Nós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(noi)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it-IT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Vós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(voi)</a:t>
            </a:r>
            <a:r>
              <a:rPr lang="it-IT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it-IT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Eles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/ </a:t>
            </a:r>
            <a:r>
              <a:rPr lang="it-IT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elas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(loro)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it-I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it-I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114D00-3702-447F-82C5-CAB8EB9550A2}"/>
              </a:ext>
            </a:extLst>
          </p:cNvPr>
          <p:cNvSpPr txBox="1"/>
          <p:nvPr/>
        </p:nvSpPr>
        <p:spPr>
          <a:xfrm>
            <a:off x="9362661" y="4544784"/>
            <a:ext cx="231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Para saber mais!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B323DB8-F63B-4669-BC3F-43EE8B947B7D}"/>
              </a:ext>
            </a:extLst>
          </p:cNvPr>
          <p:cNvSpPr txBox="1"/>
          <p:nvPr/>
        </p:nvSpPr>
        <p:spPr>
          <a:xfrm>
            <a:off x="6716500" y="4944144"/>
            <a:ext cx="4890052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 fontAlgn="base"/>
            <a:r>
              <a:rPr lang="it-IT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Nella coniugazione dei verbi, il soggetto può essere omesso come in italiano. </a:t>
            </a:r>
          </a:p>
          <a:p>
            <a:pPr algn="ctr" rtl="0" fontAlgn="base"/>
            <a:endParaRPr lang="it-IT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it-IT" sz="1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Ex: Tu </a:t>
            </a:r>
            <a:r>
              <a:rPr lang="it-IT" sz="1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és</a:t>
            </a:r>
            <a:r>
              <a:rPr lang="it-IT" sz="1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simpático</a:t>
            </a:r>
            <a:r>
              <a:rPr lang="it-IT" sz="1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= </a:t>
            </a:r>
            <a:r>
              <a:rPr lang="it-IT" sz="1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És</a:t>
            </a:r>
            <a:r>
              <a:rPr lang="it-IT" sz="1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8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simpático</a:t>
            </a:r>
            <a:r>
              <a:rPr lang="it-IT" sz="1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it-IT" sz="1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it-IT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8641BE5-91E5-412D-9D10-F4B61948711C}"/>
              </a:ext>
            </a:extLst>
          </p:cNvPr>
          <p:cNvSpPr txBox="1"/>
          <p:nvPr/>
        </p:nvSpPr>
        <p:spPr>
          <a:xfrm>
            <a:off x="1066800" y="6382773"/>
            <a:ext cx="3684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Livro Aprender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68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BA955F-56B8-4B07-9547-6CF36D6B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47795"/>
            <a:ext cx="10058400" cy="1450757"/>
          </a:xfrm>
        </p:spPr>
        <p:txBody>
          <a:bodyPr/>
          <a:lstStyle/>
          <a:p>
            <a:r>
              <a:rPr lang="pt-PT" dirty="0"/>
              <a:t>Revisão - Verbo ser + nacionalidade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2215D6B-02CD-4A26-8FCB-ECC895BA7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56" t="26580" r="23750" b="37356"/>
          <a:stretch/>
        </p:blipFill>
        <p:spPr>
          <a:xfrm>
            <a:off x="1934817" y="2437562"/>
            <a:ext cx="7840555" cy="3167269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D3B024-D56B-492C-BF20-CEA94453532B}"/>
              </a:ext>
            </a:extLst>
          </p:cNvPr>
          <p:cNvSpPr txBox="1"/>
          <p:nvPr/>
        </p:nvSpPr>
        <p:spPr>
          <a:xfrm>
            <a:off x="1066800" y="6382773"/>
            <a:ext cx="3684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Livro Aprender Português 1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D04372-7C58-4770-BCFA-F9C4A03FF928}"/>
              </a:ext>
            </a:extLst>
          </p:cNvPr>
          <p:cNvSpPr txBox="1"/>
          <p:nvPr/>
        </p:nvSpPr>
        <p:spPr>
          <a:xfrm>
            <a:off x="2126974" y="5604831"/>
            <a:ext cx="8998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Verbo ser - Verbo essere - 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Indica uno stato permanente 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31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76637F-1EED-4188-B9A3-521C38EB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– verbo ser</a:t>
            </a:r>
            <a:endParaRPr lang="it-IT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6A0A701-EDDC-4D1B-8A00-63C0AA3E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794" y="2343783"/>
            <a:ext cx="5190711" cy="298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B638F508-9B73-4660-A0E7-AF61C74C3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234773"/>
              </p:ext>
            </p:extLst>
          </p:nvPr>
        </p:nvGraphicFramePr>
        <p:xfrm>
          <a:off x="1833495" y="2468439"/>
          <a:ext cx="2407201" cy="2819131"/>
        </p:xfrm>
        <a:graphic>
          <a:graphicData uri="http://schemas.openxmlformats.org/drawingml/2006/table">
            <a:tbl>
              <a:tblPr/>
              <a:tblGrid>
                <a:gridCol w="2407201">
                  <a:extLst>
                    <a:ext uri="{9D8B030D-6E8A-4147-A177-3AD203B41FA5}">
                      <a16:colId xmlns:a16="http://schemas.microsoft.com/office/drawing/2014/main" val="2675432241"/>
                    </a:ext>
                  </a:extLst>
                </a:gridCol>
              </a:tblGrid>
              <a:tr h="402733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SER</a:t>
                      </a:r>
                      <a:r>
                        <a:rPr lang="pt-PT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pt-PT" sz="2800" b="0" i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A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00136"/>
                  </a:ext>
                </a:extLst>
              </a:tr>
              <a:tr h="402733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>
                          <a:effectLst/>
                          <a:latin typeface="Times New Roman" panose="02020603050405020304" pitchFamily="18" charset="0"/>
                        </a:rPr>
                        <a:t>Eu</a:t>
                      </a:r>
                      <a:r>
                        <a:rPr lang="pt-PT" sz="1800" b="0" i="0">
                          <a:effectLst/>
                          <a:latin typeface="Times New Roman" panose="02020603050405020304" pitchFamily="18" charset="0"/>
                        </a:rPr>
                        <a:t> sou </a:t>
                      </a:r>
                      <a:endParaRPr lang="pt-PT" sz="2800" b="0" i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8A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668971"/>
                  </a:ext>
                </a:extLst>
              </a:tr>
              <a:tr h="402733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>
                          <a:effectLst/>
                          <a:latin typeface="Times New Roman" panose="02020603050405020304" pitchFamily="18" charset="0"/>
                        </a:rPr>
                        <a:t>Tu </a:t>
                      </a:r>
                      <a:r>
                        <a:rPr lang="pt-PT" sz="1800" b="0" i="0">
                          <a:effectLst/>
                          <a:latin typeface="Calibri" panose="020F0502020204030204" pitchFamily="34" charset="0"/>
                        </a:rPr>
                        <a:t>és </a:t>
                      </a:r>
                      <a:endParaRPr lang="pt-PT" sz="2800" b="0" i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88B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567205"/>
                  </a:ext>
                </a:extLst>
              </a:tr>
              <a:tr h="402733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>
                          <a:effectLst/>
                          <a:latin typeface="Times New Roman" panose="02020603050405020304" pitchFamily="18" charset="0"/>
                        </a:rPr>
                        <a:t>Ele/ ela</a:t>
                      </a:r>
                      <a:r>
                        <a:rPr lang="pt-PT" sz="1800" b="0" i="0">
                          <a:effectLst/>
                          <a:latin typeface="Calibri" panose="020F0502020204030204" pitchFamily="34" charset="0"/>
                        </a:rPr>
                        <a:t> é </a:t>
                      </a:r>
                      <a:endParaRPr lang="pt-PT" sz="2800" b="0" i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88E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074468"/>
                  </a:ext>
                </a:extLst>
              </a:tr>
              <a:tr h="402733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>
                          <a:effectLst/>
                          <a:latin typeface="Times New Roman" panose="02020603050405020304" pitchFamily="18" charset="0"/>
                        </a:rPr>
                        <a:t>Nós </a:t>
                      </a:r>
                      <a:r>
                        <a:rPr lang="pt-PT" sz="1800" b="0" i="0">
                          <a:effectLst/>
                          <a:latin typeface="Times New Roman" panose="02020603050405020304" pitchFamily="18" charset="0"/>
                        </a:rPr>
                        <a:t>somos </a:t>
                      </a:r>
                      <a:endParaRPr lang="pt-PT" sz="2800" b="0" i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893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441769"/>
                  </a:ext>
                </a:extLst>
              </a:tr>
              <a:tr h="402733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>
                          <a:effectLst/>
                          <a:latin typeface="Times New Roman" panose="02020603050405020304" pitchFamily="18" charset="0"/>
                        </a:rPr>
                        <a:t>Vós</a:t>
                      </a:r>
                      <a:r>
                        <a:rPr lang="pt-PT" sz="1800" b="0" i="0">
                          <a:effectLst/>
                          <a:latin typeface="Times New Roman" panose="02020603050405020304" pitchFamily="18" charset="0"/>
                        </a:rPr>
                        <a:t> sois </a:t>
                      </a:r>
                      <a:endParaRPr lang="pt-PT" sz="2800" b="0" i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94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586654"/>
                  </a:ext>
                </a:extLst>
              </a:tr>
              <a:tr h="402733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 dirty="0">
                          <a:effectLst/>
                          <a:latin typeface="Times New Roman" panose="02020603050405020304" pitchFamily="18" charset="0"/>
                        </a:rPr>
                        <a:t>Eles/ elas</a:t>
                      </a:r>
                      <a:r>
                        <a:rPr lang="pt-PT" sz="1800" b="0" i="0" dirty="0">
                          <a:effectLst/>
                          <a:latin typeface="Times New Roman" panose="02020603050405020304" pitchFamily="18" charset="0"/>
                        </a:rPr>
                        <a:t> são </a:t>
                      </a:r>
                      <a:endParaRPr lang="pt-PT" sz="2800" b="0" i="0" dirty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894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22269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590C4F-40A7-4E97-83A8-6C7420D62305}"/>
              </a:ext>
            </a:extLst>
          </p:cNvPr>
          <p:cNvSpPr txBox="1"/>
          <p:nvPr/>
        </p:nvSpPr>
        <p:spPr>
          <a:xfrm>
            <a:off x="1066800" y="6382773"/>
            <a:ext cx="3684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Livro Aprender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434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3C603-352C-4C00-BF56-8A4F1635D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estar</a:t>
            </a:r>
            <a:endParaRPr lang="it-IT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A2F94D7-458B-446C-8D3A-1216EF09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71" y="1967646"/>
            <a:ext cx="7778796" cy="327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9FACE766-3AD5-4F4B-86A4-CBB19BB65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783516"/>
              </p:ext>
            </p:extLst>
          </p:nvPr>
        </p:nvGraphicFramePr>
        <p:xfrm>
          <a:off x="8576806" y="1967646"/>
          <a:ext cx="2833315" cy="3272458"/>
        </p:xfrm>
        <a:graphic>
          <a:graphicData uri="http://schemas.openxmlformats.org/drawingml/2006/table">
            <a:tbl>
              <a:tblPr/>
              <a:tblGrid>
                <a:gridCol w="2833315">
                  <a:extLst>
                    <a:ext uri="{9D8B030D-6E8A-4147-A177-3AD203B41FA5}">
                      <a16:colId xmlns:a16="http://schemas.microsoft.com/office/drawing/2014/main" val="2198973728"/>
                    </a:ext>
                  </a:extLst>
                </a:gridCol>
              </a:tblGrid>
              <a:tr h="4674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ESTAR</a:t>
                      </a:r>
                      <a:r>
                        <a:rPr lang="pt-PT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pt-PT" sz="2800" b="0" i="0" dirty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A0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029605"/>
                  </a:ext>
                </a:extLst>
              </a:tr>
              <a:tr h="4674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 dirty="0">
                          <a:effectLst/>
                          <a:latin typeface="Times New Roman" panose="02020603050405020304" pitchFamily="18" charset="0"/>
                        </a:rPr>
                        <a:t>Eu </a:t>
                      </a:r>
                      <a:r>
                        <a:rPr lang="pt-PT" sz="1800" b="0" i="0" dirty="0">
                          <a:effectLst/>
                          <a:latin typeface="Times New Roman" panose="02020603050405020304" pitchFamily="18" charset="0"/>
                        </a:rPr>
                        <a:t>Estou </a:t>
                      </a:r>
                      <a:endParaRPr lang="pt-PT" sz="2800" b="0" i="0" dirty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A1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421404"/>
                  </a:ext>
                </a:extLst>
              </a:tr>
              <a:tr h="4674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 dirty="0">
                          <a:effectLst/>
                          <a:latin typeface="Times New Roman" panose="02020603050405020304" pitchFamily="18" charset="0"/>
                        </a:rPr>
                        <a:t>Tu </a:t>
                      </a:r>
                      <a:r>
                        <a:rPr lang="pt-PT" sz="1800" b="0" i="0" dirty="0">
                          <a:effectLst/>
                          <a:latin typeface="Times New Roman" panose="02020603050405020304" pitchFamily="18" charset="0"/>
                        </a:rPr>
                        <a:t>Estás </a:t>
                      </a:r>
                      <a:endParaRPr lang="pt-PT" sz="2800" b="0" i="0" dirty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A1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594253"/>
                  </a:ext>
                </a:extLst>
              </a:tr>
              <a:tr h="4674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 dirty="0">
                          <a:effectLst/>
                          <a:latin typeface="Times New Roman" panose="02020603050405020304" pitchFamily="18" charset="0"/>
                        </a:rPr>
                        <a:t>Ele/Ela </a:t>
                      </a:r>
                      <a:r>
                        <a:rPr lang="pt-PT" sz="1800" b="0" i="0" dirty="0">
                          <a:effectLst/>
                          <a:latin typeface="Times New Roman" panose="02020603050405020304" pitchFamily="18" charset="0"/>
                        </a:rPr>
                        <a:t>Está </a:t>
                      </a:r>
                      <a:endParaRPr lang="pt-PT" sz="2800" b="0" i="0" dirty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A4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653435"/>
                  </a:ext>
                </a:extLst>
              </a:tr>
              <a:tr h="4674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 dirty="0">
                          <a:effectLst/>
                          <a:latin typeface="Times New Roman" panose="02020603050405020304" pitchFamily="18" charset="0"/>
                        </a:rPr>
                        <a:t>Nós </a:t>
                      </a:r>
                      <a:r>
                        <a:rPr lang="pt-PT" sz="1800" b="0" i="0" dirty="0">
                          <a:effectLst/>
                          <a:latin typeface="Times New Roman" panose="02020603050405020304" pitchFamily="18" charset="0"/>
                        </a:rPr>
                        <a:t>Estamos </a:t>
                      </a:r>
                      <a:endParaRPr lang="pt-PT" sz="2800" b="0" i="0" dirty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A4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511320"/>
                  </a:ext>
                </a:extLst>
              </a:tr>
              <a:tr h="4674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 dirty="0">
                          <a:effectLst/>
                          <a:latin typeface="Times New Roman" panose="02020603050405020304" pitchFamily="18" charset="0"/>
                        </a:rPr>
                        <a:t>Vós </a:t>
                      </a:r>
                      <a:r>
                        <a:rPr lang="pt-PT" sz="1800" b="0" i="0" dirty="0" err="1">
                          <a:effectLst/>
                          <a:latin typeface="Times New Roman" panose="02020603050405020304" pitchFamily="18" charset="0"/>
                        </a:rPr>
                        <a:t>estáis</a:t>
                      </a:r>
                      <a:r>
                        <a:rPr lang="pt-PT" sz="18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pt-PT" sz="2800" b="0" i="0" dirty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A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381528"/>
                  </a:ext>
                </a:extLst>
              </a:tr>
              <a:tr h="4674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PT" sz="1800" b="1" i="0" dirty="0">
                          <a:effectLst/>
                          <a:latin typeface="Times New Roman" panose="02020603050405020304" pitchFamily="18" charset="0"/>
                        </a:rPr>
                        <a:t>Eles/Elas </a:t>
                      </a:r>
                      <a:r>
                        <a:rPr lang="pt-PT" sz="1800" b="0" i="0" dirty="0">
                          <a:effectLst/>
                          <a:latin typeface="Times New Roman" panose="02020603050405020304" pitchFamily="18" charset="0"/>
                        </a:rPr>
                        <a:t>estão </a:t>
                      </a:r>
                      <a:endParaRPr lang="pt-PT" sz="2800" b="0" i="0" dirty="0">
                        <a:effectLst/>
                      </a:endParaRPr>
                    </a:p>
                  </a:txBody>
                  <a:tcPr anchor="ctr">
                    <a:lnL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A8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295753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94DD76-7B80-44FA-8148-CC39E44F3EC7}"/>
              </a:ext>
            </a:extLst>
          </p:cNvPr>
          <p:cNvSpPr txBox="1"/>
          <p:nvPr/>
        </p:nvSpPr>
        <p:spPr>
          <a:xfrm>
            <a:off x="417443" y="5278735"/>
            <a:ext cx="1135711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pt-PT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Verbo estar - </a:t>
            </a:r>
            <a:r>
              <a:rPr lang="pt-P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Indica uno </a:t>
            </a:r>
            <a:r>
              <a:rPr lang="pt-PT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stato</a:t>
            </a:r>
            <a:r>
              <a:rPr lang="pt-P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pt-PT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temporaneo</a:t>
            </a:r>
            <a:r>
              <a:rPr lang="pt-P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  </a:t>
            </a:r>
            <a:r>
              <a:rPr lang="pt-PT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</a:t>
            </a:r>
            <a:r>
              <a:rPr lang="pt-P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pt-PT" sz="1800" b="1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Estou </a:t>
            </a:r>
            <a:r>
              <a:rPr lang="pt-PT" sz="1800" b="1" i="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mal-disposto</a:t>
            </a:r>
            <a:r>
              <a:rPr lang="pt-PT" sz="1800" b="1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pt-P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pt-P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pt-P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pt-P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pt-PT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ATENÇÃO:</a:t>
            </a:r>
            <a:r>
              <a:rPr lang="pt-P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pt-PT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Eccezione</a:t>
            </a:r>
            <a:r>
              <a:rPr lang="pt-P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-----&gt;</a:t>
            </a:r>
            <a:r>
              <a:rPr lang="pt-PT" sz="18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Estar morto (</a:t>
            </a:r>
            <a:r>
              <a:rPr lang="pt-PT" sz="18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essere</a:t>
            </a:r>
            <a:r>
              <a:rPr lang="pt-PT" sz="18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morto) </a:t>
            </a:r>
            <a:endParaRPr lang="pt-PT" b="1" i="0" u="sng" dirty="0">
              <a:solidFill>
                <a:srgbClr val="FF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pt-PT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pt-PT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1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043D3BD-41DF-4EB0-9140-8D183ADD6C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38191" y="1767579"/>
            <a:ext cx="5088835" cy="1449387"/>
          </a:xfrm>
        </p:spPr>
        <p:txBody>
          <a:bodyPr/>
          <a:lstStyle/>
          <a:p>
            <a:r>
              <a:rPr lang="pt-PT" dirty="0" err="1"/>
              <a:t>Actividade</a:t>
            </a:r>
            <a:r>
              <a:rPr lang="pt-PT" dirty="0"/>
              <a:t> – Livro Gramática </a:t>
            </a:r>
            <a:r>
              <a:rPr lang="pt-PT" dirty="0" err="1"/>
              <a:t>Activa</a:t>
            </a:r>
            <a:r>
              <a:rPr lang="pt-PT" dirty="0"/>
              <a:t> 1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14F714-462C-465F-B549-43A69E81A705}"/>
              </a:ext>
            </a:extLst>
          </p:cNvPr>
          <p:cNvSpPr txBox="1"/>
          <p:nvPr/>
        </p:nvSpPr>
        <p:spPr>
          <a:xfrm>
            <a:off x="6745358" y="3429000"/>
            <a:ext cx="2676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u="sng" dirty="0"/>
              <a:t>Páginas 7 e 9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Verbo 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Verbo estar</a:t>
            </a:r>
            <a:endParaRPr lang="it-IT" sz="2400" dirty="0"/>
          </a:p>
        </p:txBody>
      </p:sp>
      <p:pic>
        <p:nvPicPr>
          <p:cNvPr id="12290" name="Picture 2" descr="Two Buttons Meme |  Estar; Ser | image tagged in memes,two buttons | made w/ Imgflip meme maker">
            <a:extLst>
              <a:ext uri="{FF2B5EF4-FFF2-40B4-BE49-F238E27FC236}">
                <a16:creationId xmlns:a16="http://schemas.microsoft.com/office/drawing/2014/main" id="{A217FE44-5A17-4CFA-B5BD-C6DF107A3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5" y="106018"/>
            <a:ext cx="4114804" cy="62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27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83DFA21-B80E-44C9-924A-1A9595D1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Ditado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8D351E1-9631-4C57-B5FB-3108EA0D5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O senhor compra um livro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A mulher compra uma caneta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O marido vende laranjas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Bebam qualquer coisa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Tenho muitos irmãos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Este exercício não é difícil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dirty="0"/>
              <a:t>Ontem a Luísa foi ao Porto</a:t>
            </a:r>
            <a:endParaRPr lang="it-IT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A7E2F8A-7AF0-4EC3-884D-E8E04EC4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23" y="1883170"/>
            <a:ext cx="5470829" cy="409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87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8907205-EEAE-4227-9222-6E78EF1E11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25448" y="1366312"/>
            <a:ext cx="8141103" cy="39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F8FFE4-AF5F-4781-A73C-04FD766D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Atividades complementares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DFD18C2-A0E9-4518-B79A-96E961A2F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Exercícios do livro “Passaporte para português 1”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err="1"/>
              <a:t>Página</a:t>
            </a:r>
            <a:r>
              <a:rPr lang="it-IT" dirty="0"/>
              <a:t> 11- </a:t>
            </a:r>
            <a:r>
              <a:rPr lang="it-IT" dirty="0" err="1"/>
              <a:t>exercício</a:t>
            </a:r>
            <a:r>
              <a:rPr lang="it-IT" dirty="0"/>
              <a:t> 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/>
              <a:t>Da </a:t>
            </a:r>
            <a:r>
              <a:rPr lang="it-IT" dirty="0" err="1"/>
              <a:t>página</a:t>
            </a:r>
            <a:r>
              <a:rPr lang="it-IT" dirty="0"/>
              <a:t> 14 a </a:t>
            </a:r>
            <a:r>
              <a:rPr lang="it-IT" dirty="0" err="1"/>
              <a:t>página</a:t>
            </a:r>
            <a:r>
              <a:rPr lang="it-IT" dirty="0"/>
              <a:t> 16 – </a:t>
            </a:r>
            <a:r>
              <a:rPr lang="it-IT" dirty="0" err="1"/>
              <a:t>exercícios</a:t>
            </a:r>
            <a:r>
              <a:rPr lang="it-IT" dirty="0"/>
              <a:t> A, C, D, F, G, H, 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err="1"/>
              <a:t>Página</a:t>
            </a:r>
            <a:r>
              <a:rPr lang="it-IT" dirty="0"/>
              <a:t> 18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err="1"/>
              <a:t>Página</a:t>
            </a:r>
            <a:r>
              <a:rPr lang="it-IT" dirty="0"/>
              <a:t> 26 e 27 – </a:t>
            </a:r>
            <a:r>
              <a:rPr lang="it-IT" dirty="0" err="1"/>
              <a:t>Exercícios</a:t>
            </a:r>
            <a:r>
              <a:rPr lang="it-IT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err="1"/>
              <a:t>Exercícios</a:t>
            </a:r>
            <a:r>
              <a:rPr lang="it-IT" dirty="0"/>
              <a:t> </a:t>
            </a:r>
            <a:r>
              <a:rPr lang="it-IT" dirty="0" err="1"/>
              <a:t>Gramática</a:t>
            </a:r>
            <a:r>
              <a:rPr lang="it-IT" dirty="0"/>
              <a:t> </a:t>
            </a:r>
            <a:r>
              <a:rPr lang="it-IT" dirty="0" err="1"/>
              <a:t>activa</a:t>
            </a:r>
            <a:r>
              <a:rPr lang="it-IT" dirty="0"/>
              <a:t> 1- </a:t>
            </a:r>
            <a:r>
              <a:rPr lang="it-IT" dirty="0" err="1"/>
              <a:t>página</a:t>
            </a:r>
            <a:r>
              <a:rPr lang="it-IT" dirty="0"/>
              <a:t> 10 - </a:t>
            </a:r>
            <a:r>
              <a:rPr lang="it-IT" dirty="0" err="1"/>
              <a:t>Unidade</a:t>
            </a:r>
            <a:r>
              <a:rPr lang="it-IT" dirty="0"/>
              <a:t> 3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err="1"/>
              <a:t>Leitura</a:t>
            </a:r>
            <a:r>
              <a:rPr lang="it-IT" dirty="0"/>
              <a:t> e </a:t>
            </a:r>
            <a:r>
              <a:rPr lang="it-IT" dirty="0" err="1"/>
              <a:t>compreensão</a:t>
            </a:r>
            <a:r>
              <a:rPr lang="it-IT" dirty="0"/>
              <a:t> do </a:t>
            </a:r>
            <a:r>
              <a:rPr lang="it-IT" dirty="0" err="1"/>
              <a:t>trava-línguas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759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153343-7068-44FD-B4EF-7A787614B6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600" y="1789227"/>
            <a:ext cx="5115340" cy="1596416"/>
          </a:xfrm>
        </p:spPr>
        <p:txBody>
          <a:bodyPr/>
          <a:lstStyle/>
          <a:p>
            <a:pPr algn="ctr"/>
            <a:r>
              <a:rPr lang="pt-PT" b="1" dirty="0"/>
              <a:t>Lengalenga da semana</a:t>
            </a:r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6134A5-25C7-4699-A74B-B52918C0F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007" y="180776"/>
            <a:ext cx="6029739" cy="6029739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DE544FAA-498D-4861-9A8B-6F292F05D7A0}"/>
              </a:ext>
            </a:extLst>
          </p:cNvPr>
          <p:cNvSpPr/>
          <p:nvPr/>
        </p:nvSpPr>
        <p:spPr>
          <a:xfrm>
            <a:off x="734061" y="1878331"/>
            <a:ext cx="3061253" cy="91142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9D04D8-4A54-48A7-93BC-CA015037B657}"/>
              </a:ext>
            </a:extLst>
          </p:cNvPr>
          <p:cNvSpPr txBox="1"/>
          <p:nvPr/>
        </p:nvSpPr>
        <p:spPr>
          <a:xfrm>
            <a:off x="1166191" y="5194852"/>
            <a:ext cx="367085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Lengalenga: </a:t>
            </a:r>
            <a:r>
              <a:rPr lang="pt-PT" dirty="0"/>
              <a:t>narrativa extensa e monótona. 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2DD1F8-4FDE-4455-BC8D-9B65C07A21D6}"/>
              </a:ext>
            </a:extLst>
          </p:cNvPr>
          <p:cNvSpPr txBox="1"/>
          <p:nvPr/>
        </p:nvSpPr>
        <p:spPr>
          <a:xfrm>
            <a:off x="1073596" y="5841183"/>
            <a:ext cx="231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Para saber mais!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pic>
        <p:nvPicPr>
          <p:cNvPr id="10" name="Picture 2" descr="90 trava-línguas super difíceis - Toda Matéria">
            <a:extLst>
              <a:ext uri="{FF2B5EF4-FFF2-40B4-BE49-F238E27FC236}">
                <a16:creationId xmlns:a16="http://schemas.microsoft.com/office/drawing/2014/main" id="{FBE617E6-3F5C-47F1-8904-A817E3F37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48" y="3532227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10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5E57B3-D3B3-4441-B3DD-80386EF07A88}"/>
              </a:ext>
            </a:extLst>
          </p:cNvPr>
          <p:cNvSpPr txBox="1"/>
          <p:nvPr/>
        </p:nvSpPr>
        <p:spPr>
          <a:xfrm>
            <a:off x="954157" y="5121276"/>
            <a:ext cx="5287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dirty="0">
                <a:solidFill>
                  <a:srgbClr val="000000"/>
                </a:solidFill>
                <a:effectLst/>
                <a:latin typeface="proxima-n-w01-reg"/>
              </a:rPr>
              <a:t>“Fui ao mar colher cordões, </a:t>
            </a:r>
          </a:p>
          <a:p>
            <a:r>
              <a:rPr lang="pt-BR" sz="2400" b="1" i="0" dirty="0">
                <a:solidFill>
                  <a:srgbClr val="000000"/>
                </a:solidFill>
                <a:effectLst/>
                <a:latin typeface="proxima-n-w01-reg"/>
              </a:rPr>
              <a:t>vim do mar </a:t>
            </a:r>
            <a:r>
              <a:rPr lang="pt-BR" sz="2400" b="1" i="0" dirty="0">
                <a:solidFill>
                  <a:srgbClr val="FF0000"/>
                </a:solidFill>
                <a:effectLst/>
                <a:latin typeface="proxima-n-w01-reg"/>
              </a:rPr>
              <a:t>cordões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proxima-n-w01-reg"/>
              </a:rPr>
              <a:t> colhi.”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FE8477-CABB-419A-ACA0-3D722F424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26" y="2025878"/>
            <a:ext cx="6699301" cy="3964784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7E3EA3A2-EFD8-4AB3-9907-0772AE5A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/>
          <a:lstStyle/>
          <a:p>
            <a:r>
              <a:rPr lang="pt-PT" dirty="0"/>
              <a:t>TRAVA-LÍNGUAS</a:t>
            </a:r>
            <a:endParaRPr lang="it-IT" dirty="0"/>
          </a:p>
        </p:txBody>
      </p:sp>
      <p:cxnSp>
        <p:nvCxnSpPr>
          <p:cNvPr id="8" name="Connettore curvo 7">
            <a:extLst>
              <a:ext uri="{FF2B5EF4-FFF2-40B4-BE49-F238E27FC236}">
                <a16:creationId xmlns:a16="http://schemas.microsoft.com/office/drawing/2014/main" id="{D40B8AD2-E89F-4405-9704-9703236240A3}"/>
              </a:ext>
            </a:extLst>
          </p:cNvPr>
          <p:cNvCxnSpPr/>
          <p:nvPr/>
        </p:nvCxnSpPr>
        <p:spPr>
          <a:xfrm rot="5400000" flipH="1" flipV="1">
            <a:off x="2100470" y="4075044"/>
            <a:ext cx="954157" cy="622852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D404B5-085C-4A35-AC5E-CAFCD5A72EB2}"/>
              </a:ext>
            </a:extLst>
          </p:cNvPr>
          <p:cNvSpPr txBox="1"/>
          <p:nvPr/>
        </p:nvSpPr>
        <p:spPr>
          <a:xfrm>
            <a:off x="1179444" y="2303200"/>
            <a:ext cx="3684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Este trava-línguas não é muito difícil de pronunciar lentamente, mas experimentem dizer a mesma frase muito rápido … vocês podem obter um </a:t>
            </a:r>
            <a:r>
              <a:rPr lang="pt-PT" b="1" dirty="0">
                <a:solidFill>
                  <a:srgbClr val="FF0000"/>
                </a:solidFill>
              </a:rPr>
              <a:t>resultado muito diferente</a:t>
            </a:r>
            <a:r>
              <a:rPr lang="pt-PT" dirty="0"/>
              <a:t>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1111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754388-12D8-4B49-AE61-2A9C097E7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u="sng" dirty="0">
                <a:solidFill>
                  <a:srgbClr val="FF0000"/>
                </a:solidFill>
              </a:rPr>
              <a:t>Onde podemos </a:t>
            </a:r>
            <a:r>
              <a:rPr lang="pt-PT" dirty="0"/>
              <a:t>encontrar material para estudar?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BD3FAF-A6DF-4601-8E90-50E906625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PT" dirty="0"/>
          </a:p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Material fornecido na aula: PowerPoint, fichas didáticas, áudio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Livro: “Passaporte para Português 1”.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dirty="0"/>
              <a:t>Recursos online (alguns exemplos):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PT" dirty="0">
                <a:hlinkClick r:id="rId2"/>
              </a:rPr>
              <a:t>https://dicionario.priberam.org/</a:t>
            </a:r>
            <a:r>
              <a:rPr lang="pt-PT" dirty="0"/>
              <a:t>  -&gt; Dicionário da Língua Portuguesa on-line.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PT" dirty="0">
                <a:hlinkClick r:id="rId3"/>
              </a:rPr>
              <a:t>https://radiocomercial.iol.pt/</a:t>
            </a:r>
            <a:r>
              <a:rPr lang="pt-PT" dirty="0"/>
              <a:t> -&gt; </a:t>
            </a:r>
            <a:r>
              <a:rPr lang="pt-PT" dirty="0" err="1"/>
              <a:t>Ascoltando</a:t>
            </a:r>
            <a:r>
              <a:rPr lang="pt-PT" dirty="0"/>
              <a:t> musica com una radio </a:t>
            </a:r>
            <a:r>
              <a:rPr lang="pt-PT" dirty="0" err="1"/>
              <a:t>portoghese</a:t>
            </a:r>
            <a:r>
              <a:rPr lang="pt-PT" dirty="0"/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PT" dirty="0">
                <a:hlinkClick r:id="rId4"/>
              </a:rPr>
              <a:t>https://www.publico.pt/</a:t>
            </a:r>
            <a:r>
              <a:rPr lang="pt-PT" dirty="0"/>
              <a:t> -&gt; </a:t>
            </a:r>
            <a:r>
              <a:rPr lang="pt-PT" dirty="0" err="1"/>
              <a:t>Curiosare</a:t>
            </a:r>
            <a:r>
              <a:rPr lang="pt-PT" dirty="0"/>
              <a:t> e </a:t>
            </a:r>
            <a:r>
              <a:rPr lang="pt-PT" dirty="0" err="1"/>
              <a:t>provare</a:t>
            </a:r>
            <a:r>
              <a:rPr lang="pt-PT" dirty="0"/>
              <a:t> a </a:t>
            </a:r>
            <a:r>
              <a:rPr lang="pt-PT" dirty="0" err="1"/>
              <a:t>leggere</a:t>
            </a:r>
            <a:r>
              <a:rPr lang="pt-PT" dirty="0"/>
              <a:t> </a:t>
            </a:r>
            <a:r>
              <a:rPr lang="pt-PT" dirty="0" err="1"/>
              <a:t>un</a:t>
            </a:r>
            <a:r>
              <a:rPr lang="pt-PT" dirty="0"/>
              <a:t> </a:t>
            </a:r>
            <a:r>
              <a:rPr lang="pt-PT" dirty="0" err="1"/>
              <a:t>giornale</a:t>
            </a:r>
            <a:r>
              <a:rPr lang="pt-PT" dirty="0"/>
              <a:t> online.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PT" dirty="0">
                <a:hlinkClick r:id="rId5"/>
              </a:rPr>
              <a:t>https://www.youtube.com/channel/UCDqH89_8ThHUWatP2sLC1Qw</a:t>
            </a:r>
            <a:r>
              <a:rPr lang="pt-PT" dirty="0"/>
              <a:t> -&gt; </a:t>
            </a:r>
            <a:r>
              <a:rPr lang="pt-PT" b="1" u="sng" dirty="0"/>
              <a:t>Portuguese </a:t>
            </a:r>
            <a:r>
              <a:rPr lang="pt-PT" b="1" u="sng" dirty="0" err="1"/>
              <a:t>with</a:t>
            </a:r>
            <a:r>
              <a:rPr lang="pt-PT" b="1" u="sng" dirty="0"/>
              <a:t> Leo </a:t>
            </a:r>
            <a:r>
              <a:rPr lang="it-IT" dirty="0"/>
              <a:t>è un canale </a:t>
            </a:r>
            <a:r>
              <a:rPr lang="it-IT" dirty="0" err="1"/>
              <a:t>youtube</a:t>
            </a:r>
            <a:r>
              <a:rPr lang="it-IT" dirty="0"/>
              <a:t> di portoghese europeo.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pt-PT" dirty="0"/>
          </a:p>
          <a:p>
            <a:pPr>
              <a:buFont typeface="Wingdings" panose="05000000000000000000" pitchFamily="2" charset="2"/>
              <a:buChar char="§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88954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C170622-2831-44B3-BA37-D93351DFA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069" y="516833"/>
            <a:ext cx="5622235" cy="562223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EDDC0B-9289-4E35-9ED4-8BF71DA0C64D}"/>
              </a:ext>
            </a:extLst>
          </p:cNvPr>
          <p:cNvSpPr txBox="1"/>
          <p:nvPr/>
        </p:nvSpPr>
        <p:spPr>
          <a:xfrm>
            <a:off x="7490790" y="516833"/>
            <a:ext cx="513523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5400" b="1" dirty="0"/>
              <a:t>A</a:t>
            </a:r>
            <a:endParaRPr lang="it-IT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599DBD-0A2D-4CB3-9DFB-7C203F8EA2FD}"/>
              </a:ext>
            </a:extLst>
          </p:cNvPr>
          <p:cNvSpPr txBox="1"/>
          <p:nvPr/>
        </p:nvSpPr>
        <p:spPr>
          <a:xfrm>
            <a:off x="8262730" y="2413337"/>
            <a:ext cx="3021495" cy="147732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Nós vemos na próxima </a:t>
            </a:r>
            <a:r>
              <a:rPr lang="pt-PT" b="1" dirty="0">
                <a:solidFill>
                  <a:srgbClr val="FFFF00"/>
                </a:solidFill>
              </a:rPr>
              <a:t>aula!</a:t>
            </a:r>
          </a:p>
          <a:p>
            <a:endParaRPr lang="pt-PT" dirty="0"/>
          </a:p>
          <a:p>
            <a:r>
              <a:rPr lang="pt-PT" dirty="0"/>
              <a:t>Nós vemos na </a:t>
            </a:r>
            <a:r>
              <a:rPr lang="pt-PT" b="1" dirty="0">
                <a:solidFill>
                  <a:srgbClr val="FFFF00"/>
                </a:solidFill>
              </a:rPr>
              <a:t>terça-feira!</a:t>
            </a:r>
          </a:p>
          <a:p>
            <a:endParaRPr lang="pt-PT" dirty="0"/>
          </a:p>
          <a:p>
            <a:r>
              <a:rPr lang="pt-PT" dirty="0"/>
              <a:t>Até </a:t>
            </a:r>
            <a:r>
              <a:rPr lang="pt-PT" b="1" dirty="0">
                <a:solidFill>
                  <a:srgbClr val="FFFF00"/>
                </a:solidFill>
              </a:rPr>
              <a:t>amanhã!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8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C98E75D-7A6D-4FC8-A38B-7F335DBFC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046" y="1851298"/>
            <a:ext cx="4195570" cy="4195570"/>
          </a:xfrm>
          <a:prstGeom prst="rect">
            <a:avLst/>
          </a:prstGeom>
        </p:spPr>
      </p:pic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931CCE84-501E-422B-88DF-8D44D05E8D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21" t="24273" r="37778" b="41389"/>
          <a:stretch/>
        </p:blipFill>
        <p:spPr>
          <a:xfrm>
            <a:off x="6096000" y="2030895"/>
            <a:ext cx="4412974" cy="3020953"/>
          </a:xfrm>
          <a:prstGeom prst="rect">
            <a:avLst/>
          </a:prstGeom>
        </p:spPr>
      </p:pic>
      <p:pic>
        <p:nvPicPr>
          <p:cNvPr id="5" name="02 Faixa 2">
            <a:hlinkClick r:id="" action="ppaction://media"/>
            <a:extLst>
              <a:ext uri="{FF2B5EF4-FFF2-40B4-BE49-F238E27FC236}">
                <a16:creationId xmlns:a16="http://schemas.microsoft.com/office/drawing/2014/main" id="{7C6AE1DB-0010-4D7B-AEC8-5387DE1FB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572" y="5051848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59660E8E-196D-43EE-BB9B-40A22CAF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Os números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FC6797D-00E5-4F46-BC68-A12942B93468}"/>
              </a:ext>
            </a:extLst>
          </p:cNvPr>
          <p:cNvSpPr txBox="1"/>
          <p:nvPr/>
        </p:nvSpPr>
        <p:spPr>
          <a:xfrm>
            <a:off x="1066800" y="6382773"/>
            <a:ext cx="3684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Passaporte para Português</a:t>
            </a:r>
            <a:r>
              <a:rPr lang="pt-PT" dirty="0"/>
              <a:t>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637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C04969-F16A-43A3-ABD5-7B991A82D47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25410" y="523600"/>
            <a:ext cx="10564226" cy="1649896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70000"/>
              </a:lnSpc>
            </a:pPr>
            <a:r>
              <a:rPr lang="pt-PT" sz="3200" dirty="0"/>
              <a:t>Vou dar-vos o meu número de </a:t>
            </a:r>
            <a:r>
              <a:rPr lang="pt-PT" sz="3200" b="1" u="sng" dirty="0">
                <a:solidFill>
                  <a:srgbClr val="FF0000"/>
                </a:solidFill>
              </a:rPr>
              <a:t>telemóvel</a:t>
            </a:r>
            <a:r>
              <a:rPr lang="pt-PT" sz="3200" dirty="0"/>
              <a:t> para me </a:t>
            </a:r>
            <a:r>
              <a:rPr lang="pt-PT" sz="3200" b="1" dirty="0">
                <a:solidFill>
                  <a:srgbClr val="FF0000"/>
                </a:solidFill>
              </a:rPr>
              <a:t>contactarem</a:t>
            </a:r>
            <a:r>
              <a:rPr lang="pt-PT" sz="3200" dirty="0"/>
              <a:t>, no caso de </a:t>
            </a:r>
            <a:r>
              <a:rPr lang="pt-PT" sz="3200" b="1" dirty="0">
                <a:solidFill>
                  <a:srgbClr val="FF0000"/>
                </a:solidFill>
              </a:rPr>
              <a:t>precisarem</a:t>
            </a:r>
            <a:r>
              <a:rPr lang="pt-PT" sz="3200" dirty="0"/>
              <a:t>. </a:t>
            </a:r>
          </a:p>
          <a:p>
            <a:pPr algn="just"/>
            <a:endParaRPr lang="pt-PT" sz="32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FA90C7-887B-499C-B77A-4D491261FA0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50924" y="3950729"/>
            <a:ext cx="4938712" cy="1852613"/>
          </a:xfrm>
        </p:spPr>
        <p:txBody>
          <a:bodyPr>
            <a:normAutofit/>
          </a:bodyPr>
          <a:lstStyle/>
          <a:p>
            <a:r>
              <a:rPr lang="pt-PT" sz="3600" dirty="0"/>
              <a:t>Este é o meu número:</a:t>
            </a:r>
          </a:p>
          <a:p>
            <a:endParaRPr lang="pt-PT" dirty="0"/>
          </a:p>
          <a:p>
            <a:r>
              <a:rPr lang="pt-PT" dirty="0"/>
              <a:t>_____________________________________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2A18BFD-7E74-4EF2-99C1-A3636180F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0" y="2279513"/>
            <a:ext cx="4920973" cy="36907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9BFF4D-359B-4A45-9E10-B8E4FCC15558}"/>
              </a:ext>
            </a:extLst>
          </p:cNvPr>
          <p:cNvSpPr txBox="1"/>
          <p:nvPr/>
        </p:nvSpPr>
        <p:spPr>
          <a:xfrm>
            <a:off x="1904998" y="2782669"/>
            <a:ext cx="319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sz="1800" b="1" dirty="0"/>
              <a:t>Atenção!</a:t>
            </a:r>
          </a:p>
          <a:p>
            <a:pPr algn="just"/>
            <a:r>
              <a:rPr lang="pt-PT" sz="1800" b="1" dirty="0"/>
              <a:t>(</a:t>
            </a:r>
            <a:r>
              <a:rPr lang="pt-PT" sz="1800" b="1" u="sng" dirty="0">
                <a:solidFill>
                  <a:schemeClr val="bg2">
                    <a:lumMod val="10000"/>
                  </a:schemeClr>
                </a:solidFill>
              </a:rPr>
              <a:t>Só em caso de vida ou morte!)</a:t>
            </a:r>
            <a:endParaRPr lang="it-IT" sz="1800" b="1" u="sng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62040B9-26B4-425D-9EA4-3A33FB9CA401}"/>
              </a:ext>
            </a:extLst>
          </p:cNvPr>
          <p:cNvCxnSpPr>
            <a:cxnSpLocks/>
          </p:cNvCxnSpPr>
          <p:nvPr/>
        </p:nvCxnSpPr>
        <p:spPr>
          <a:xfrm>
            <a:off x="4426227" y="1857173"/>
            <a:ext cx="2637182" cy="3163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36A7575-FE3E-414D-B4C6-3E12E7493F40}"/>
                  </a:ext>
                </a:extLst>
              </p:cNvPr>
              <p:cNvSpPr txBox="1"/>
              <p:nvPr/>
            </p:nvSpPr>
            <p:spPr>
              <a:xfrm>
                <a:off x="7171600" y="2105507"/>
                <a:ext cx="447590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/>
                  <a:t>Do verbo</a:t>
                </a:r>
                <a:r>
                  <a:rPr lang="pt-PT" b="1" u="sng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precisar </a:t>
                </a:r>
                <a:r>
                  <a:rPr lang="pt-PT" dirty="0"/>
                  <a:t>: </a:t>
                </a:r>
              </a:p>
              <a:p>
                <a:r>
                  <a:rPr lang="pt-PT" dirty="0"/>
                  <a:t>é </a:t>
                </a:r>
                <a:r>
                  <a:rPr lang="pt-PT" dirty="0" err="1"/>
                  <a:t>un</a:t>
                </a:r>
                <a:r>
                  <a:rPr lang="pt-PT" dirty="0"/>
                  <a:t> falso </a:t>
                </a:r>
                <a:r>
                  <a:rPr lang="pt-PT" dirty="0" err="1"/>
                  <a:t>amico</a:t>
                </a:r>
                <a:r>
                  <a:rPr lang="pt-PT" dirty="0"/>
                  <a:t>! </a:t>
                </a:r>
              </a:p>
              <a:p>
                <a:endParaRPr lang="pt-PT" dirty="0"/>
              </a:p>
              <a:p>
                <a:r>
                  <a:rPr lang="pt-PT" b="1" dirty="0"/>
                  <a:t>Precisar</a:t>
                </a:r>
                <a:r>
                  <a:rPr lang="pt-PT" dirty="0"/>
                  <a:t>= necessário (PT) (</a:t>
                </a:r>
                <a:r>
                  <a:rPr lang="pt-PT" dirty="0" err="1"/>
                  <a:t>avere</a:t>
                </a:r>
                <a:r>
                  <a:rPr lang="pt-PT" dirty="0"/>
                  <a:t> </a:t>
                </a:r>
                <a:r>
                  <a:rPr lang="pt-PT" dirty="0" err="1"/>
                  <a:t>bisogno</a:t>
                </a:r>
                <a:r>
                  <a:rPr lang="pt-PT" dirty="0"/>
                  <a:t> </a:t>
                </a:r>
                <a:r>
                  <a:rPr lang="pt-PT" dirty="0" err="1"/>
                  <a:t>di</a:t>
                </a:r>
                <a:r>
                  <a:rPr lang="pt-PT" dirty="0"/>
                  <a:t>…)</a:t>
                </a:r>
              </a:p>
              <a:p>
                <a:endParaRPr lang="pt-PT" dirty="0"/>
              </a:p>
              <a:p>
                <a:r>
                  <a:rPr lang="pt-PT" dirty="0">
                    <a:ea typeface="Cambria Math" panose="02040503050406030204" pitchFamily="18" charset="0"/>
                  </a:rPr>
                  <a:t>Eu preciso de… </a:t>
                </a:r>
                <a14:m>
                  <m:oMath xmlns:m="http://schemas.openxmlformats.org/officeDocument/2006/math">
                    <m:r>
                      <a:rPr lang="pt-P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dirty="0"/>
                  <a:t>Preciso (ITA) = </a:t>
                </a:r>
                <a:r>
                  <a:rPr lang="pt-PT" dirty="0" err="1"/>
                  <a:t>Exacto</a:t>
                </a:r>
                <a:r>
                  <a:rPr lang="pt-PT" dirty="0"/>
                  <a:t> (PT)</a:t>
                </a:r>
                <a:endParaRPr lang="it-IT" dirty="0"/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36A7575-FE3E-414D-B4C6-3E12E7493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600" y="2105507"/>
                <a:ext cx="4475905" cy="1754326"/>
              </a:xfrm>
              <a:prstGeom prst="rect">
                <a:avLst/>
              </a:prstGeom>
              <a:blipFill>
                <a:blip r:embed="rId3"/>
                <a:stretch>
                  <a:fillRect l="-1088" t="-1736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91996C-EEEA-4A63-A357-322402993663}"/>
              </a:ext>
            </a:extLst>
          </p:cNvPr>
          <p:cNvSpPr txBox="1"/>
          <p:nvPr/>
        </p:nvSpPr>
        <p:spPr>
          <a:xfrm>
            <a:off x="7171600" y="1672507"/>
            <a:ext cx="231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Atenção!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873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8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8">
            <a:extLst>
              <a:ext uri="{FF2B5EF4-FFF2-40B4-BE49-F238E27FC236}">
                <a16:creationId xmlns:a16="http://schemas.microsoft.com/office/drawing/2014/main" id="{C0B513BE-29DD-4EA9-917D-9209382B4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61" t="33505" r="14120" b="41389"/>
          <a:stretch/>
        </p:blipFill>
        <p:spPr>
          <a:xfrm>
            <a:off x="964022" y="2024270"/>
            <a:ext cx="5263475" cy="309305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A1AF59-A92E-4DEC-9C9D-BC5E3AF43BDD}"/>
              </a:ext>
            </a:extLst>
          </p:cNvPr>
          <p:cNvSpPr txBox="1"/>
          <p:nvPr/>
        </p:nvSpPr>
        <p:spPr>
          <a:xfrm>
            <a:off x="5934612" y="4896406"/>
            <a:ext cx="5632174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2000" b="1" dirty="0"/>
              <a:t>Qual é o teu número de telefone/ telemóvel?</a:t>
            </a:r>
          </a:p>
          <a:p>
            <a:r>
              <a:rPr lang="pt-PT" sz="2000" b="1" dirty="0"/>
              <a:t>O meu número é : ______________________</a:t>
            </a:r>
            <a:endParaRPr lang="it-IT" sz="2000" b="1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EDAE467-9156-4CF3-9E61-81447E608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1- Ler os números em voz alta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9D2FFB-493A-4436-9C28-6BB699BDBD0E}"/>
              </a:ext>
            </a:extLst>
          </p:cNvPr>
          <p:cNvSpPr txBox="1"/>
          <p:nvPr/>
        </p:nvSpPr>
        <p:spPr>
          <a:xfrm>
            <a:off x="10410534" y="4527074"/>
            <a:ext cx="231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T.P.C!</a:t>
            </a:r>
            <a:r>
              <a:rPr lang="pt-PT" dirty="0"/>
              <a:t>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78E432-3659-4577-8BCF-9A24E84076D6}"/>
              </a:ext>
            </a:extLst>
          </p:cNvPr>
          <p:cNvSpPr txBox="1"/>
          <p:nvPr/>
        </p:nvSpPr>
        <p:spPr>
          <a:xfrm>
            <a:off x="1066800" y="6382773"/>
            <a:ext cx="3684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Passaporte para Português</a:t>
            </a:r>
            <a:r>
              <a:rPr lang="pt-PT" dirty="0"/>
              <a:t>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37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91A485C-ED20-4CD1-ADCA-493DA0AEA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95" t="33615" r="20870" b="9739"/>
          <a:stretch/>
        </p:blipFill>
        <p:spPr>
          <a:xfrm>
            <a:off x="2544371" y="291547"/>
            <a:ext cx="7103257" cy="59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830234-B99D-4CE2-B33F-5C20BB71D4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9984" y="169382"/>
            <a:ext cx="11335911" cy="1449387"/>
          </a:xfrm>
        </p:spPr>
        <p:txBody>
          <a:bodyPr/>
          <a:lstStyle/>
          <a:p>
            <a:pPr algn="ctr"/>
            <a:r>
              <a:rPr lang="pt-PT" dirty="0"/>
              <a:t>Dias da semana</a:t>
            </a:r>
            <a:endParaRPr lang="it-IT" dirty="0"/>
          </a:p>
        </p:txBody>
      </p:sp>
      <p:sp>
        <p:nvSpPr>
          <p:cNvPr id="6" name="Google Shape;112;p19">
            <a:extLst>
              <a:ext uri="{FF2B5EF4-FFF2-40B4-BE49-F238E27FC236}">
                <a16:creationId xmlns:a16="http://schemas.microsoft.com/office/drawing/2014/main" id="{14A17E8F-9E98-804A-8286-E1242A558CB8}"/>
              </a:ext>
            </a:extLst>
          </p:cNvPr>
          <p:cNvSpPr txBox="1">
            <a:spLocks noGrp="1"/>
          </p:cNvSpPr>
          <p:nvPr/>
        </p:nvSpPr>
        <p:spPr>
          <a:xfrm>
            <a:off x="1374249" y="1967959"/>
            <a:ext cx="3686754" cy="33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chemeClr val="tx1"/>
                </a:solidFill>
                <a:latin typeface="+mn-lt"/>
              </a:rPr>
              <a:t>Segunda-feira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chemeClr val="tx1"/>
                </a:solidFill>
                <a:latin typeface="+mn-lt"/>
              </a:rPr>
              <a:t>Terça-feira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chemeClr val="tx1"/>
                </a:solidFill>
                <a:latin typeface="+mn-lt"/>
              </a:rPr>
              <a:t>Quarta-feira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chemeClr val="tx1"/>
                </a:solidFill>
                <a:latin typeface="+mn-lt"/>
              </a:rPr>
              <a:t>Quinta-feira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chemeClr val="tx1"/>
                </a:solidFill>
                <a:latin typeface="+mn-lt"/>
              </a:rPr>
              <a:t>Sexta-feira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chemeClr val="tx1"/>
                </a:solidFill>
                <a:latin typeface="+mn-lt"/>
              </a:rPr>
              <a:t>Sábado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2400" b="1" dirty="0">
                <a:solidFill>
                  <a:schemeClr val="tx1"/>
                </a:solidFill>
                <a:latin typeface="+mn-lt"/>
              </a:rPr>
              <a:t>Domingo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D687BB-5E5A-43B7-AF7F-B1D1D71FFD2E}"/>
              </a:ext>
            </a:extLst>
          </p:cNvPr>
          <p:cNvSpPr txBox="1"/>
          <p:nvPr/>
        </p:nvSpPr>
        <p:spPr>
          <a:xfrm>
            <a:off x="219984" y="6003517"/>
            <a:ext cx="8603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https://www.olalisboa.it/articoli-in-italiano/giorni-della-settimana-in-portoghese</a:t>
            </a:r>
            <a:endParaRPr lang="it-IT" dirty="0"/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27E36D-CA92-4C11-8807-72E84C74561A}"/>
              </a:ext>
            </a:extLst>
          </p:cNvPr>
          <p:cNvSpPr txBox="1"/>
          <p:nvPr/>
        </p:nvSpPr>
        <p:spPr>
          <a:xfrm>
            <a:off x="6904381" y="3209319"/>
            <a:ext cx="23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/>
              <a:t>Curiosidade: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A5ADB3-42B1-4B7E-B0A0-E612923BA23B}"/>
              </a:ext>
            </a:extLst>
          </p:cNvPr>
          <p:cNvSpPr txBox="1"/>
          <p:nvPr/>
        </p:nvSpPr>
        <p:spPr>
          <a:xfrm>
            <a:off x="6904381" y="3757085"/>
            <a:ext cx="4895355" cy="203132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algn="just"/>
            <a:r>
              <a:rPr lang="pt-BR" b="0" i="0" dirty="0">
                <a:solidFill>
                  <a:srgbClr val="302D2D"/>
                </a:solidFill>
                <a:effectLst/>
                <a:latin typeface="Nunito Sans" pitchFamily="2" charset="0"/>
              </a:rPr>
              <a:t>Não satisfeita com a origem pagã dos nomes dos dias, a igreja católica dos paises de língua portuguesa   </a:t>
            </a:r>
            <a:r>
              <a:rPr lang="pt-BR" b="1" i="0" u="sng" dirty="0">
                <a:solidFill>
                  <a:srgbClr val="FF0000"/>
                </a:solidFill>
                <a:effectLst/>
                <a:latin typeface="Nunito Sans" pitchFamily="2" charset="0"/>
              </a:rPr>
              <a:t>transformou a homenagem aos astros em números</a:t>
            </a:r>
            <a:r>
              <a:rPr lang="pt-BR" b="0" i="0" dirty="0">
                <a:solidFill>
                  <a:srgbClr val="302D2D"/>
                </a:solidFill>
                <a:effectLst/>
                <a:latin typeface="Nunito Sans" pitchFamily="2" charset="0"/>
              </a:rPr>
              <a:t>. O termo "feira" surgiu em português porque, na semana de Páscoa, todos os dias eram </a:t>
            </a:r>
            <a:r>
              <a:rPr lang="pt-BR" b="1" i="0" dirty="0">
                <a:solidFill>
                  <a:srgbClr val="FF0000"/>
                </a:solidFill>
                <a:effectLst/>
                <a:latin typeface="Nunito Sans" panose="020B0604020202020204" pitchFamily="2" charset="0"/>
              </a:rPr>
              <a:t>feriados</a:t>
            </a:r>
            <a:r>
              <a:rPr lang="pt-BR" b="0" i="0" dirty="0">
                <a:solidFill>
                  <a:srgbClr val="302D2D"/>
                </a:solidFill>
                <a:effectLst/>
                <a:latin typeface="Nunito Sans" panose="020B0604020202020204" pitchFamily="2" charset="0"/>
              </a:rPr>
              <a:t>, e os mercados (as feiras) funcionavam ao ar livre.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0391F5D-28BF-4B23-B9C1-A777527CE3D6}"/>
              </a:ext>
            </a:extLst>
          </p:cNvPr>
          <p:cNvSpPr txBox="1"/>
          <p:nvPr/>
        </p:nvSpPr>
        <p:spPr>
          <a:xfrm>
            <a:off x="219984" y="5646649"/>
            <a:ext cx="23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/>
              <a:t>Para saber mais! </a:t>
            </a:r>
            <a:r>
              <a:rPr lang="pt-BR" sz="1800" dirty="0">
                <a:latin typeface="Baskerville Old Face" panose="02020602080505020303" pitchFamily="18" charset="77"/>
              </a:rPr>
              <a:t>👩🏻‍🏫 </a:t>
            </a:r>
            <a:endParaRPr lang="it-IT" dirty="0"/>
          </a:p>
        </p:txBody>
      </p:sp>
      <p:cxnSp>
        <p:nvCxnSpPr>
          <p:cNvPr id="16" name="Connettore curvo 15">
            <a:extLst>
              <a:ext uri="{FF2B5EF4-FFF2-40B4-BE49-F238E27FC236}">
                <a16:creationId xmlns:a16="http://schemas.microsoft.com/office/drawing/2014/main" id="{E8FF13F3-F13C-4B2D-9473-A35CD5515BFC}"/>
              </a:ext>
            </a:extLst>
          </p:cNvPr>
          <p:cNvCxnSpPr>
            <a:cxnSpLocks/>
          </p:cNvCxnSpPr>
          <p:nvPr/>
        </p:nvCxnSpPr>
        <p:spPr>
          <a:xfrm flipV="1">
            <a:off x="3843128" y="2144633"/>
            <a:ext cx="2941985" cy="2895065"/>
          </a:xfrm>
          <a:prstGeom prst="curved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5CBF4E-7DC6-40D3-AB68-7BAF0FFA03A7}"/>
              </a:ext>
            </a:extLst>
          </p:cNvPr>
          <p:cNvSpPr txBox="1"/>
          <p:nvPr/>
        </p:nvSpPr>
        <p:spPr>
          <a:xfrm>
            <a:off x="6904381" y="1833876"/>
            <a:ext cx="3409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>
                <a:solidFill>
                  <a:srgbClr val="FF0000"/>
                </a:solidFill>
              </a:rPr>
              <a:t>STOP! </a:t>
            </a:r>
          </a:p>
          <a:p>
            <a:endParaRPr lang="pt-PT" sz="2400" b="1" dirty="0"/>
          </a:p>
          <a:p>
            <a:r>
              <a:rPr lang="pt-PT" sz="2400" b="1" dirty="0"/>
              <a:t>E a primeira-feira????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8378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3" grpId="0"/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72D9EC-66F7-49CF-A20A-32A65D9ED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2- Os dias da semana</a:t>
            </a:r>
            <a:endParaRPr lang="it-IT" dirty="0"/>
          </a:p>
        </p:txBody>
      </p:sp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10979EAA-272C-451A-9FF6-52080AE5D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21" t="58908" r="14119" b="12475"/>
          <a:stretch/>
        </p:blipFill>
        <p:spPr>
          <a:xfrm>
            <a:off x="941794" y="1981495"/>
            <a:ext cx="7281081" cy="2453580"/>
          </a:xfrm>
          <a:prstGeom prst="rect">
            <a:avLst/>
          </a:prstGeom>
        </p:spPr>
      </p:pic>
      <p:pic>
        <p:nvPicPr>
          <p:cNvPr id="6" name="03 Faixa 3">
            <a:hlinkClick r:id="" action="ppaction://media"/>
            <a:extLst>
              <a:ext uri="{FF2B5EF4-FFF2-40B4-BE49-F238E27FC236}">
                <a16:creationId xmlns:a16="http://schemas.microsoft.com/office/drawing/2014/main" id="{52E0822F-47D1-4BC2-B0F5-8B833C915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6605" y="4692529"/>
            <a:ext cx="714629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9778DC-BB23-4000-9D21-EE371AD3AF91}"/>
              </a:ext>
            </a:extLst>
          </p:cNvPr>
          <p:cNvSpPr txBox="1"/>
          <p:nvPr/>
        </p:nvSpPr>
        <p:spPr>
          <a:xfrm>
            <a:off x="1066800" y="6382773"/>
            <a:ext cx="368410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Passaporte para Português</a:t>
            </a:r>
            <a:r>
              <a:rPr lang="pt-PT" dirty="0"/>
              <a:t>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465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1325</TotalTime>
  <Words>1880</Words>
  <Application>Microsoft Office PowerPoint</Application>
  <PresentationFormat>Widescreen</PresentationFormat>
  <Paragraphs>358</Paragraphs>
  <Slides>32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4" baseType="lpstr">
      <vt:lpstr>Arial</vt:lpstr>
      <vt:lpstr>Baskerville Old Face</vt:lpstr>
      <vt:lpstr>Calibri</vt:lpstr>
      <vt:lpstr>Calibri Light</vt:lpstr>
      <vt:lpstr>Cambria Math</vt:lpstr>
      <vt:lpstr>Muli</vt:lpstr>
      <vt:lpstr>Nunito Sans</vt:lpstr>
      <vt:lpstr>proxima-n-w01-reg</vt:lpstr>
      <vt:lpstr>Segoe UI</vt:lpstr>
      <vt:lpstr>Times New Roman</vt:lpstr>
      <vt:lpstr>Wingdings</vt:lpstr>
      <vt:lpstr>Retrospettivo</vt:lpstr>
      <vt:lpstr>LINGUA E TRADUZIONE PORTOGHESE I</vt:lpstr>
      <vt:lpstr>Sumário da aula n°5 e n°6</vt:lpstr>
      <vt:lpstr>Lengalenga da semana</vt:lpstr>
      <vt:lpstr>Os números</vt:lpstr>
      <vt:lpstr>Presentazione standard di PowerPoint</vt:lpstr>
      <vt:lpstr>Exercício 1- Ler os números em voz alta</vt:lpstr>
      <vt:lpstr>Presentazione standard di PowerPoint</vt:lpstr>
      <vt:lpstr>Dias da semana</vt:lpstr>
      <vt:lpstr>Exercício 2- Os dias da semana</vt:lpstr>
      <vt:lpstr>Revisão – Artigos definidos</vt:lpstr>
      <vt:lpstr>Atenção!</vt:lpstr>
      <vt:lpstr>O Artigo definido/ indefinido composto</vt:lpstr>
      <vt:lpstr>Formas combinadas do artigo definido </vt:lpstr>
      <vt:lpstr>Quem é quem?</vt:lpstr>
      <vt:lpstr>De onde é esta música?</vt:lpstr>
      <vt:lpstr>Presentazione standard di PowerPoint</vt:lpstr>
      <vt:lpstr>Exercício 4</vt:lpstr>
      <vt:lpstr>Presentazione standard di PowerPoint</vt:lpstr>
      <vt:lpstr>Formas combinadas do artigo indefinido</vt:lpstr>
      <vt:lpstr>Exercício 6 </vt:lpstr>
      <vt:lpstr>Verbo ser e Verbo estar</vt:lpstr>
      <vt:lpstr>O pronome pessoal do sujeito </vt:lpstr>
      <vt:lpstr>Revisão - Verbo ser + nacionalidade</vt:lpstr>
      <vt:lpstr>Exercício – verbo ser</vt:lpstr>
      <vt:lpstr>Verbo estar</vt:lpstr>
      <vt:lpstr>Actividade – Livro Gramática Activa 1</vt:lpstr>
      <vt:lpstr>Ditado</vt:lpstr>
      <vt:lpstr>Presentazione standard di PowerPoint</vt:lpstr>
      <vt:lpstr>Atividades complementares</vt:lpstr>
      <vt:lpstr>TRAVA-LÍNGUAS</vt:lpstr>
      <vt:lpstr>Onde podemos encontrar material para estudar?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Nancy Reis</dc:creator>
  <cp:lastModifiedBy>LEMOS DOS REIS NANCY</cp:lastModifiedBy>
  <cp:revision>17</cp:revision>
  <cp:lastPrinted>2021-11-08T00:35:59Z</cp:lastPrinted>
  <dcterms:created xsi:type="dcterms:W3CDTF">2021-11-07T18:56:17Z</dcterms:created>
  <dcterms:modified xsi:type="dcterms:W3CDTF">2021-11-15T02:16:10Z</dcterms:modified>
</cp:coreProperties>
</file>