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 id="2147484112" r:id="rId2"/>
    <p:sldMasterId id="2147484124" r:id="rId3"/>
  </p:sldMasterIdLst>
  <p:notesMasterIdLst>
    <p:notesMasterId r:id="rId62"/>
  </p:notesMasterIdLst>
  <p:handoutMasterIdLst>
    <p:handoutMasterId r:id="rId63"/>
  </p:handoutMasterIdLst>
  <p:sldIdLst>
    <p:sldId id="278" r:id="rId4"/>
    <p:sldId id="280" r:id="rId5"/>
    <p:sldId id="321" r:id="rId6"/>
    <p:sldId id="386" r:id="rId7"/>
    <p:sldId id="390" r:id="rId8"/>
    <p:sldId id="281" r:id="rId9"/>
    <p:sldId id="282" r:id="rId10"/>
    <p:sldId id="384" r:id="rId11"/>
    <p:sldId id="283" r:id="rId12"/>
    <p:sldId id="322" r:id="rId13"/>
    <p:sldId id="323" r:id="rId14"/>
    <p:sldId id="284" r:id="rId15"/>
    <p:sldId id="285" r:id="rId16"/>
    <p:sldId id="286" r:id="rId17"/>
    <p:sldId id="287" r:id="rId18"/>
    <p:sldId id="288" r:id="rId19"/>
    <p:sldId id="289" r:id="rId20"/>
    <p:sldId id="290" r:id="rId21"/>
    <p:sldId id="291" r:id="rId22"/>
    <p:sldId id="292" r:id="rId23"/>
    <p:sldId id="294" r:id="rId24"/>
    <p:sldId id="295" r:id="rId25"/>
    <p:sldId id="296" r:id="rId26"/>
    <p:sldId id="324" r:id="rId27"/>
    <p:sldId id="297" r:id="rId28"/>
    <p:sldId id="300" r:id="rId29"/>
    <p:sldId id="302" r:id="rId30"/>
    <p:sldId id="305" r:id="rId31"/>
    <p:sldId id="306" r:id="rId32"/>
    <p:sldId id="367" r:id="rId33"/>
    <p:sldId id="325" r:id="rId34"/>
    <p:sldId id="327" r:id="rId35"/>
    <p:sldId id="331" r:id="rId36"/>
    <p:sldId id="332" r:id="rId37"/>
    <p:sldId id="334" r:id="rId38"/>
    <p:sldId id="345" r:id="rId39"/>
    <p:sldId id="368" r:id="rId40"/>
    <p:sldId id="346" r:id="rId41"/>
    <p:sldId id="387" r:id="rId42"/>
    <p:sldId id="369" r:id="rId43"/>
    <p:sldId id="348" r:id="rId44"/>
    <p:sldId id="349" r:id="rId45"/>
    <p:sldId id="350" r:id="rId46"/>
    <p:sldId id="370" r:id="rId47"/>
    <p:sldId id="371" r:id="rId48"/>
    <p:sldId id="388" r:id="rId49"/>
    <p:sldId id="389" r:id="rId50"/>
    <p:sldId id="385" r:id="rId51"/>
    <p:sldId id="352" r:id="rId52"/>
    <p:sldId id="377" r:id="rId53"/>
    <p:sldId id="378" r:id="rId54"/>
    <p:sldId id="379" r:id="rId55"/>
    <p:sldId id="380" r:id="rId56"/>
    <p:sldId id="360" r:id="rId57"/>
    <p:sldId id="361" r:id="rId58"/>
    <p:sldId id="381" r:id="rId59"/>
    <p:sldId id="382" r:id="rId60"/>
    <p:sldId id="383"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1" autoAdjust="0"/>
    <p:restoredTop sz="91651" autoAdjust="0"/>
  </p:normalViewPr>
  <p:slideViewPr>
    <p:cSldViewPr>
      <p:cViewPr>
        <p:scale>
          <a:sx n="70" d="100"/>
          <a:sy n="70" d="100"/>
        </p:scale>
        <p:origin x="-1152" y="-6"/>
      </p:cViewPr>
      <p:guideLst>
        <p:guide orient="horz" pos="2160"/>
        <p:guide pos="2880"/>
      </p:guideLst>
    </p:cSldViewPr>
  </p:slideViewPr>
  <p:outlineViewPr>
    <p:cViewPr>
      <p:scale>
        <a:sx n="33" d="100"/>
        <a:sy n="33" d="100"/>
      </p:scale>
      <p:origin x="0" y="966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a:extLst>
              <a:ext uri="{FF2B5EF4-FFF2-40B4-BE49-F238E27FC236}">
                <a16:creationId xmlns="" xmlns:a16="http://schemas.microsoft.com/office/drawing/2014/main" id="{FDF5CA66-5909-0746-AAD1-2AE15584421A}"/>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it-IT"/>
          </a:p>
        </p:txBody>
      </p:sp>
      <p:sp>
        <p:nvSpPr>
          <p:cNvPr id="35843" name="Rectangle 1027">
            <a:extLst>
              <a:ext uri="{FF2B5EF4-FFF2-40B4-BE49-F238E27FC236}">
                <a16:creationId xmlns="" xmlns:a16="http://schemas.microsoft.com/office/drawing/2014/main" id="{DEB0ED13-A018-5544-8D64-5847D7560DDE}"/>
              </a:ext>
            </a:extLst>
          </p:cNvPr>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it-IT"/>
          </a:p>
        </p:txBody>
      </p:sp>
      <p:sp>
        <p:nvSpPr>
          <p:cNvPr id="35844" name="Rectangle 1028">
            <a:extLst>
              <a:ext uri="{FF2B5EF4-FFF2-40B4-BE49-F238E27FC236}">
                <a16:creationId xmlns="" xmlns:a16="http://schemas.microsoft.com/office/drawing/2014/main" id="{FBCED8B7-C918-0F41-94FA-FCEDB42081EC}"/>
              </a:ext>
            </a:extLst>
          </p:cNvPr>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it-IT"/>
          </a:p>
        </p:txBody>
      </p:sp>
      <p:sp>
        <p:nvSpPr>
          <p:cNvPr id="35845" name="Rectangle 1029">
            <a:extLst>
              <a:ext uri="{FF2B5EF4-FFF2-40B4-BE49-F238E27FC236}">
                <a16:creationId xmlns="" xmlns:a16="http://schemas.microsoft.com/office/drawing/2014/main" id="{4D81FA6C-292C-EB40-A3F8-1374D6DD83FF}"/>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24B5AC1-328F-504E-B38F-1555541A46A1}" type="slidenum">
              <a:rPr lang="en-US" altLang="it-IT"/>
              <a:pPr>
                <a:defRPr/>
              </a:pPr>
              <a:t>‹N›</a:t>
            </a:fld>
            <a:endParaRPr lang="en-US" altLang="it-IT"/>
          </a:p>
        </p:txBody>
      </p:sp>
    </p:spTree>
    <p:extLst>
      <p:ext uri="{BB962C8B-B14F-4D97-AF65-F5344CB8AC3E}">
        <p14:creationId xmlns:p14="http://schemas.microsoft.com/office/powerpoint/2010/main" val="36282646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a:extLst>
              <a:ext uri="{FF2B5EF4-FFF2-40B4-BE49-F238E27FC236}">
                <a16:creationId xmlns="" xmlns:a16="http://schemas.microsoft.com/office/drawing/2014/main" id="{1142E61E-F248-4042-A4F1-31C742C27FC7}"/>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it-IT"/>
          </a:p>
        </p:txBody>
      </p:sp>
      <p:sp>
        <p:nvSpPr>
          <p:cNvPr id="22531" name="Rectangle 1027">
            <a:extLst>
              <a:ext uri="{FF2B5EF4-FFF2-40B4-BE49-F238E27FC236}">
                <a16:creationId xmlns="" xmlns:a16="http://schemas.microsoft.com/office/drawing/2014/main" id="{97AE6B00-6004-7C48-8DF3-137433CB120E}"/>
              </a:ext>
            </a:extLst>
          </p:cNvPr>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it-IT"/>
          </a:p>
        </p:txBody>
      </p:sp>
      <p:sp>
        <p:nvSpPr>
          <p:cNvPr id="37892" name="Rectangle 1028">
            <a:extLst>
              <a:ext uri="{FF2B5EF4-FFF2-40B4-BE49-F238E27FC236}">
                <a16:creationId xmlns="" xmlns:a16="http://schemas.microsoft.com/office/drawing/2014/main" id="{FAB2696C-727C-DC42-91DE-9869F2E8B55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1029">
            <a:extLst>
              <a:ext uri="{FF2B5EF4-FFF2-40B4-BE49-F238E27FC236}">
                <a16:creationId xmlns="" xmlns:a16="http://schemas.microsoft.com/office/drawing/2014/main" id="{DCBA00F8-134E-1C40-BE4E-892834A31110}"/>
              </a:ext>
            </a:extLst>
          </p:cNvPr>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1030">
            <a:extLst>
              <a:ext uri="{FF2B5EF4-FFF2-40B4-BE49-F238E27FC236}">
                <a16:creationId xmlns="" xmlns:a16="http://schemas.microsoft.com/office/drawing/2014/main" id="{D703CFD1-3F43-0146-AF6B-CFA0E39612A3}"/>
              </a:ext>
            </a:extLst>
          </p:cNvPr>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it-IT"/>
          </a:p>
        </p:txBody>
      </p:sp>
      <p:sp>
        <p:nvSpPr>
          <p:cNvPr id="22535" name="Rectangle 1031">
            <a:extLst>
              <a:ext uri="{FF2B5EF4-FFF2-40B4-BE49-F238E27FC236}">
                <a16:creationId xmlns="" xmlns:a16="http://schemas.microsoft.com/office/drawing/2014/main" id="{F465D498-E9D3-EB48-A522-CA040C48681B}"/>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D7AC8C9-6FE5-E54E-AECB-D28D68696AC7}" type="slidenum">
              <a:rPr lang="en-US" altLang="it-IT"/>
              <a:pPr>
                <a:defRPr/>
              </a:pPr>
              <a:t>‹N›</a:t>
            </a:fld>
            <a:endParaRPr lang="en-US" altLang="it-IT"/>
          </a:p>
        </p:txBody>
      </p:sp>
    </p:spTree>
    <p:extLst>
      <p:ext uri="{BB962C8B-B14F-4D97-AF65-F5344CB8AC3E}">
        <p14:creationId xmlns:p14="http://schemas.microsoft.com/office/powerpoint/2010/main" val="8608309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a:t>
            </a:r>
            <a:r>
              <a:rPr lang="it-IT" baseline="0" dirty="0" smtClean="0"/>
              <a:t> le motivazioni relative all’inefficacia si veda a pagina 283 in basso nel paragrafo 8.5.3.</a:t>
            </a:r>
            <a:endParaRPr lang="it-IT" dirty="0"/>
          </a:p>
        </p:txBody>
      </p:sp>
      <p:sp>
        <p:nvSpPr>
          <p:cNvPr id="4" name="Segnaposto numero diapositiva 3"/>
          <p:cNvSpPr>
            <a:spLocks noGrp="1"/>
          </p:cNvSpPr>
          <p:nvPr>
            <p:ph type="sldNum" sz="quarter" idx="10"/>
          </p:nvPr>
        </p:nvSpPr>
        <p:spPr/>
        <p:txBody>
          <a:bodyPr/>
          <a:lstStyle/>
          <a:p>
            <a:pPr>
              <a:defRPr/>
            </a:pPr>
            <a:fld id="{FD7AC8C9-6FE5-E54E-AECB-D28D68696AC7}" type="slidenum">
              <a:rPr lang="en-US" altLang="it-IT" smtClean="0"/>
              <a:pPr>
                <a:defRPr/>
              </a:pPr>
              <a:t>22</a:t>
            </a:fld>
            <a:endParaRPr lang="en-US" altLang="it-IT"/>
          </a:p>
        </p:txBody>
      </p:sp>
    </p:spTree>
    <p:extLst>
      <p:ext uri="{BB962C8B-B14F-4D97-AF65-F5344CB8AC3E}">
        <p14:creationId xmlns:p14="http://schemas.microsoft.com/office/powerpoint/2010/main" val="205729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D7AC8C9-6FE5-E54E-AECB-D28D68696AC7}" type="slidenum">
              <a:rPr lang="en-US" altLang="it-IT" smtClean="0"/>
              <a:pPr>
                <a:defRPr/>
              </a:pPr>
              <a:t>32</a:t>
            </a:fld>
            <a:endParaRPr lang="en-US" altLang="it-IT"/>
          </a:p>
        </p:txBody>
      </p:sp>
    </p:spTree>
    <p:extLst>
      <p:ext uri="{BB962C8B-B14F-4D97-AF65-F5344CB8AC3E}">
        <p14:creationId xmlns:p14="http://schemas.microsoft.com/office/powerpoint/2010/main" val="3857126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EE34C39-4446-4146-9186-368FCC9F2E2A}"/>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3" name="Picture 10" descr="Pearson_Bound_White">
            <a:extLst>
              <a:ext uri="{FF2B5EF4-FFF2-40B4-BE49-F238E27FC236}">
                <a16:creationId xmlns="" xmlns:a16="http://schemas.microsoft.com/office/drawing/2014/main" id="{0970FB6D-7AE3-5E41-BC47-928A792325D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 xmlns:a16="http://schemas.microsoft.com/office/drawing/2014/main" id="{201A09F4-D6EE-644B-A596-04444EC2445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lways_Learning_Text_Purple_RGB">
            <a:extLst>
              <a:ext uri="{FF2B5EF4-FFF2-40B4-BE49-F238E27FC236}">
                <a16:creationId xmlns="" xmlns:a16="http://schemas.microsoft.com/office/drawing/2014/main" id="{2E448AE5-C8BA-604D-ADE1-4F1B45D2DDFB}"/>
              </a:ext>
            </a:extLst>
          </p:cNvPr>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128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 xmlns:a16="http://schemas.microsoft.com/office/drawing/2014/main" id="{83F027E4-BD36-644D-A748-3EEB36001A4C}"/>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 xmlns:a16="http://schemas.microsoft.com/office/drawing/2014/main" id="{944CA5E9-EE06-CD47-B1D5-287C66268205}"/>
              </a:ext>
            </a:extLst>
          </p:cNvPr>
          <p:cNvSpPr>
            <a:spLocks noGrp="1" noChangeArrowheads="1"/>
          </p:cNvSpPr>
          <p:nvPr>
            <p:ph type="sldNum" sz="quarter" idx="11"/>
          </p:nvPr>
        </p:nvSpPr>
        <p:spPr>
          <a:ln/>
        </p:spPr>
        <p:txBody>
          <a:bodyPr/>
          <a:lstStyle>
            <a:lvl1pPr>
              <a:defRPr/>
            </a:lvl1pPr>
          </a:lstStyle>
          <a:p>
            <a:pPr>
              <a:defRPr/>
            </a:pPr>
            <a:fld id="{D00FEDBE-B56A-CA44-BB95-DAD05908B0F6}" type="slidenum">
              <a:rPr lang="en-US" altLang="it-IT"/>
              <a:pPr>
                <a:defRPr/>
              </a:pPr>
              <a:t>‹N›</a:t>
            </a:fld>
            <a:endParaRPr lang="en-US" altLang="it-IT"/>
          </a:p>
        </p:txBody>
      </p:sp>
    </p:spTree>
    <p:extLst>
      <p:ext uri="{BB962C8B-B14F-4D97-AF65-F5344CB8AC3E}">
        <p14:creationId xmlns:p14="http://schemas.microsoft.com/office/powerpoint/2010/main" val="47750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 xmlns:a16="http://schemas.microsoft.com/office/drawing/2014/main" id="{13F8703A-471E-D34A-A79E-9862574C5C28}"/>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 xmlns:a16="http://schemas.microsoft.com/office/drawing/2014/main" id="{5B6401BC-BCAA-A744-816E-2CEF19A9379E}"/>
              </a:ext>
            </a:extLst>
          </p:cNvPr>
          <p:cNvSpPr>
            <a:spLocks noGrp="1" noChangeArrowheads="1"/>
          </p:cNvSpPr>
          <p:nvPr>
            <p:ph type="sldNum" sz="quarter" idx="11"/>
          </p:nvPr>
        </p:nvSpPr>
        <p:spPr>
          <a:ln/>
        </p:spPr>
        <p:txBody>
          <a:bodyPr/>
          <a:lstStyle>
            <a:lvl1pPr>
              <a:defRPr/>
            </a:lvl1pPr>
          </a:lstStyle>
          <a:p>
            <a:pPr>
              <a:defRPr/>
            </a:pPr>
            <a:fld id="{836BFDA3-F35F-B542-9419-7F8C3BBC4B6B}" type="slidenum">
              <a:rPr lang="en-US" altLang="it-IT"/>
              <a:pPr>
                <a:defRPr/>
              </a:pPr>
              <a:t>‹N›</a:t>
            </a:fld>
            <a:endParaRPr lang="en-US" altLang="it-IT"/>
          </a:p>
        </p:txBody>
      </p:sp>
    </p:spTree>
    <p:extLst>
      <p:ext uri="{BB962C8B-B14F-4D97-AF65-F5344CB8AC3E}">
        <p14:creationId xmlns:p14="http://schemas.microsoft.com/office/powerpoint/2010/main" val="214315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D1EBE736-450E-624A-A73E-D86D82D6529B}"/>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3" name="Picture 10" descr="Pearson_Bound_White">
            <a:extLst>
              <a:ext uri="{FF2B5EF4-FFF2-40B4-BE49-F238E27FC236}">
                <a16:creationId xmlns="" xmlns:a16="http://schemas.microsoft.com/office/drawing/2014/main" id="{2370A015-47DE-424D-9415-382838689D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 xmlns:a16="http://schemas.microsoft.com/office/drawing/2014/main" id="{26F81336-BB81-1A4D-A30D-8EA8D2BF01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a:extLst>
              <a:ext uri="{FF2B5EF4-FFF2-40B4-BE49-F238E27FC236}">
                <a16:creationId xmlns="" xmlns:a16="http://schemas.microsoft.com/office/drawing/2014/main" id="{F74F6D5B-1046-8848-8B19-FF2D24C9A9B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 xmlns:a16="http://schemas.microsoft.com/office/drawing/2014/main" id="{5852B13C-F4E2-D24D-929E-F53B45901A8F}"/>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7" name="Picture 10" descr="Pearson_Bound_White">
            <a:extLst>
              <a:ext uri="{FF2B5EF4-FFF2-40B4-BE49-F238E27FC236}">
                <a16:creationId xmlns="" xmlns:a16="http://schemas.microsoft.com/office/drawing/2014/main" id="{3E364F37-AEFD-DB4D-A2E1-DF9741B5CD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earson_Strap_Bound_White">
            <a:extLst>
              <a:ext uri="{FF2B5EF4-FFF2-40B4-BE49-F238E27FC236}">
                <a16:creationId xmlns="" xmlns:a16="http://schemas.microsoft.com/office/drawing/2014/main" id="{293C19F6-5E23-A146-8B93-4993864224E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Always_Learning_Text_Purple_RGB">
            <a:extLst>
              <a:ext uri="{FF2B5EF4-FFF2-40B4-BE49-F238E27FC236}">
                <a16:creationId xmlns="" xmlns:a16="http://schemas.microsoft.com/office/drawing/2014/main" id="{0F321593-9C9C-D949-931A-26202BC1C69A}"/>
              </a:ext>
            </a:extLst>
          </p:cNvPr>
          <p:cNvPicPr preferRelativeResize="0">
            <a:picLocks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62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 xmlns:a16="http://schemas.microsoft.com/office/drawing/2014/main" id="{6AF2CB8D-136A-FD48-859A-66A8F13DD3BD}"/>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 xmlns:a16="http://schemas.microsoft.com/office/drawing/2014/main" id="{7B6F894E-7270-A34B-95B9-23EA6D411DE5}"/>
              </a:ext>
            </a:extLst>
          </p:cNvPr>
          <p:cNvSpPr>
            <a:spLocks noGrp="1" noChangeArrowheads="1"/>
          </p:cNvSpPr>
          <p:nvPr>
            <p:ph type="sldNum" sz="quarter" idx="11"/>
          </p:nvPr>
        </p:nvSpPr>
        <p:spPr>
          <a:ln/>
        </p:spPr>
        <p:txBody>
          <a:bodyPr/>
          <a:lstStyle>
            <a:lvl1pPr>
              <a:defRPr/>
            </a:lvl1pPr>
          </a:lstStyle>
          <a:p>
            <a:pPr>
              <a:defRPr/>
            </a:pPr>
            <a:fld id="{AA262B37-3593-ED4D-BC1A-8DE8E09475C3}" type="slidenum">
              <a:rPr lang="en-US" altLang="it-IT"/>
              <a:pPr>
                <a:defRPr/>
              </a:pPr>
              <a:t>‹N›</a:t>
            </a:fld>
            <a:endParaRPr lang="en-US" altLang="it-IT"/>
          </a:p>
        </p:txBody>
      </p:sp>
    </p:spTree>
    <p:extLst>
      <p:ext uri="{BB962C8B-B14F-4D97-AF65-F5344CB8AC3E}">
        <p14:creationId xmlns:p14="http://schemas.microsoft.com/office/powerpoint/2010/main" val="384203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a:extLst>
              <a:ext uri="{FF2B5EF4-FFF2-40B4-BE49-F238E27FC236}">
                <a16:creationId xmlns="" xmlns:a16="http://schemas.microsoft.com/office/drawing/2014/main" id="{F2DA30F1-4422-A049-B01B-99F74F17349C}"/>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 xmlns:a16="http://schemas.microsoft.com/office/drawing/2014/main" id="{2807B0FE-B7DC-A048-B2A0-159FE763F978}"/>
              </a:ext>
            </a:extLst>
          </p:cNvPr>
          <p:cNvSpPr>
            <a:spLocks noGrp="1" noChangeArrowheads="1"/>
          </p:cNvSpPr>
          <p:nvPr>
            <p:ph type="sldNum" sz="quarter" idx="11"/>
          </p:nvPr>
        </p:nvSpPr>
        <p:spPr>
          <a:ln/>
        </p:spPr>
        <p:txBody>
          <a:bodyPr/>
          <a:lstStyle>
            <a:lvl1pPr>
              <a:defRPr/>
            </a:lvl1pPr>
          </a:lstStyle>
          <a:p>
            <a:pPr>
              <a:defRPr/>
            </a:pPr>
            <a:fld id="{F9328347-8D7A-C348-A6BE-2DDA39DBC6C0}" type="slidenum">
              <a:rPr lang="en-US" altLang="it-IT"/>
              <a:pPr>
                <a:defRPr/>
              </a:pPr>
              <a:t>‹N›</a:t>
            </a:fld>
            <a:endParaRPr lang="en-US" altLang="it-IT"/>
          </a:p>
        </p:txBody>
      </p:sp>
    </p:spTree>
    <p:extLst>
      <p:ext uri="{BB962C8B-B14F-4D97-AF65-F5344CB8AC3E}">
        <p14:creationId xmlns:p14="http://schemas.microsoft.com/office/powerpoint/2010/main" val="2456648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 xmlns:a16="http://schemas.microsoft.com/office/drawing/2014/main" id="{C230B80D-F744-CB46-9F0D-8253F811A618}"/>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 xmlns:a16="http://schemas.microsoft.com/office/drawing/2014/main" id="{003C5AA1-4D9D-2346-A9CD-388AEE70CE94}"/>
              </a:ext>
            </a:extLst>
          </p:cNvPr>
          <p:cNvSpPr>
            <a:spLocks noGrp="1" noChangeArrowheads="1"/>
          </p:cNvSpPr>
          <p:nvPr>
            <p:ph type="sldNum" sz="quarter" idx="11"/>
          </p:nvPr>
        </p:nvSpPr>
        <p:spPr>
          <a:ln/>
        </p:spPr>
        <p:txBody>
          <a:bodyPr/>
          <a:lstStyle>
            <a:lvl1pPr>
              <a:defRPr/>
            </a:lvl1pPr>
          </a:lstStyle>
          <a:p>
            <a:pPr>
              <a:defRPr/>
            </a:pPr>
            <a:fld id="{FC276661-D327-5A40-B241-C30A2ED2B8C9}" type="slidenum">
              <a:rPr lang="en-US" altLang="it-IT"/>
              <a:pPr>
                <a:defRPr/>
              </a:pPr>
              <a:t>‹N›</a:t>
            </a:fld>
            <a:endParaRPr lang="en-US" altLang="it-IT"/>
          </a:p>
        </p:txBody>
      </p:sp>
    </p:spTree>
    <p:extLst>
      <p:ext uri="{BB962C8B-B14F-4D97-AF65-F5344CB8AC3E}">
        <p14:creationId xmlns:p14="http://schemas.microsoft.com/office/powerpoint/2010/main" val="4172338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 xmlns:a16="http://schemas.microsoft.com/office/drawing/2014/main" id="{A5C0D075-050C-4D40-9E88-D2F8B04C3205}"/>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8" name="Rectangle 6">
            <a:extLst>
              <a:ext uri="{FF2B5EF4-FFF2-40B4-BE49-F238E27FC236}">
                <a16:creationId xmlns="" xmlns:a16="http://schemas.microsoft.com/office/drawing/2014/main" id="{76C41286-7C5F-8244-8964-8C7DCA2D9575}"/>
              </a:ext>
            </a:extLst>
          </p:cNvPr>
          <p:cNvSpPr>
            <a:spLocks noGrp="1" noChangeArrowheads="1"/>
          </p:cNvSpPr>
          <p:nvPr>
            <p:ph type="sldNum" sz="quarter" idx="11"/>
          </p:nvPr>
        </p:nvSpPr>
        <p:spPr>
          <a:ln/>
        </p:spPr>
        <p:txBody>
          <a:bodyPr/>
          <a:lstStyle>
            <a:lvl1pPr>
              <a:defRPr/>
            </a:lvl1pPr>
          </a:lstStyle>
          <a:p>
            <a:pPr>
              <a:defRPr/>
            </a:pPr>
            <a:fld id="{DBE148D2-CEA4-2449-9192-966D65E4DE77}" type="slidenum">
              <a:rPr lang="en-US" altLang="it-IT"/>
              <a:pPr>
                <a:defRPr/>
              </a:pPr>
              <a:t>‹N›</a:t>
            </a:fld>
            <a:endParaRPr lang="en-US" altLang="it-IT"/>
          </a:p>
        </p:txBody>
      </p:sp>
    </p:spTree>
    <p:extLst>
      <p:ext uri="{BB962C8B-B14F-4D97-AF65-F5344CB8AC3E}">
        <p14:creationId xmlns:p14="http://schemas.microsoft.com/office/powerpoint/2010/main" val="1661795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a:extLst>
              <a:ext uri="{FF2B5EF4-FFF2-40B4-BE49-F238E27FC236}">
                <a16:creationId xmlns="" xmlns:a16="http://schemas.microsoft.com/office/drawing/2014/main" id="{4B4F45B8-1726-7943-BBEA-41E5039A3649}"/>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4" name="Rectangle 6">
            <a:extLst>
              <a:ext uri="{FF2B5EF4-FFF2-40B4-BE49-F238E27FC236}">
                <a16:creationId xmlns="" xmlns:a16="http://schemas.microsoft.com/office/drawing/2014/main" id="{4FFCB42B-3577-BF4B-8122-48A0E1844380}"/>
              </a:ext>
            </a:extLst>
          </p:cNvPr>
          <p:cNvSpPr>
            <a:spLocks noGrp="1" noChangeArrowheads="1"/>
          </p:cNvSpPr>
          <p:nvPr>
            <p:ph type="sldNum" sz="quarter" idx="11"/>
          </p:nvPr>
        </p:nvSpPr>
        <p:spPr>
          <a:ln/>
        </p:spPr>
        <p:txBody>
          <a:bodyPr/>
          <a:lstStyle>
            <a:lvl1pPr>
              <a:defRPr/>
            </a:lvl1pPr>
          </a:lstStyle>
          <a:p>
            <a:pPr>
              <a:defRPr/>
            </a:pPr>
            <a:fld id="{38066617-4385-2141-B1C2-14575DE1F64A}" type="slidenum">
              <a:rPr lang="en-US" altLang="it-IT"/>
              <a:pPr>
                <a:defRPr/>
              </a:pPr>
              <a:t>‹N›</a:t>
            </a:fld>
            <a:endParaRPr lang="en-US" altLang="it-IT"/>
          </a:p>
        </p:txBody>
      </p:sp>
    </p:spTree>
    <p:extLst>
      <p:ext uri="{BB962C8B-B14F-4D97-AF65-F5344CB8AC3E}">
        <p14:creationId xmlns:p14="http://schemas.microsoft.com/office/powerpoint/2010/main" val="1683074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9412D3F5-3BC6-0D4F-B403-72434799CA92}"/>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3" name="Rectangle 6">
            <a:extLst>
              <a:ext uri="{FF2B5EF4-FFF2-40B4-BE49-F238E27FC236}">
                <a16:creationId xmlns="" xmlns:a16="http://schemas.microsoft.com/office/drawing/2014/main" id="{C7FE2459-915B-1044-ACF5-8B6AF403862E}"/>
              </a:ext>
            </a:extLst>
          </p:cNvPr>
          <p:cNvSpPr>
            <a:spLocks noGrp="1" noChangeArrowheads="1"/>
          </p:cNvSpPr>
          <p:nvPr>
            <p:ph type="sldNum" sz="quarter" idx="11"/>
          </p:nvPr>
        </p:nvSpPr>
        <p:spPr>
          <a:ln/>
        </p:spPr>
        <p:txBody>
          <a:bodyPr/>
          <a:lstStyle>
            <a:lvl1pPr>
              <a:defRPr/>
            </a:lvl1pPr>
          </a:lstStyle>
          <a:p>
            <a:pPr>
              <a:defRPr/>
            </a:pPr>
            <a:fld id="{E0F8A392-D234-874B-A994-C64CBF37ACD0}" type="slidenum">
              <a:rPr lang="en-US" altLang="it-IT"/>
              <a:pPr>
                <a:defRPr/>
              </a:pPr>
              <a:t>‹N›</a:t>
            </a:fld>
            <a:endParaRPr lang="en-US" altLang="it-IT"/>
          </a:p>
        </p:txBody>
      </p:sp>
    </p:spTree>
    <p:extLst>
      <p:ext uri="{BB962C8B-B14F-4D97-AF65-F5344CB8AC3E}">
        <p14:creationId xmlns:p14="http://schemas.microsoft.com/office/powerpoint/2010/main" val="3094538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 xmlns:a16="http://schemas.microsoft.com/office/drawing/2014/main" id="{2CE2E436-BB16-6A48-B579-9EFDE98D0035}"/>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 xmlns:a16="http://schemas.microsoft.com/office/drawing/2014/main" id="{26244CF9-3863-554D-BF54-4474F17E5ED2}"/>
              </a:ext>
            </a:extLst>
          </p:cNvPr>
          <p:cNvSpPr>
            <a:spLocks noGrp="1" noChangeArrowheads="1"/>
          </p:cNvSpPr>
          <p:nvPr>
            <p:ph type="sldNum" sz="quarter" idx="11"/>
          </p:nvPr>
        </p:nvSpPr>
        <p:spPr>
          <a:ln/>
        </p:spPr>
        <p:txBody>
          <a:bodyPr/>
          <a:lstStyle>
            <a:lvl1pPr>
              <a:defRPr/>
            </a:lvl1pPr>
          </a:lstStyle>
          <a:p>
            <a:pPr>
              <a:defRPr/>
            </a:pPr>
            <a:fld id="{B92C6D61-C630-E245-B8F2-A601AF6F569D}" type="slidenum">
              <a:rPr lang="en-US" altLang="it-IT"/>
              <a:pPr>
                <a:defRPr/>
              </a:pPr>
              <a:t>‹N›</a:t>
            </a:fld>
            <a:endParaRPr lang="en-US" altLang="it-IT"/>
          </a:p>
        </p:txBody>
      </p:sp>
    </p:spTree>
    <p:extLst>
      <p:ext uri="{BB962C8B-B14F-4D97-AF65-F5344CB8AC3E}">
        <p14:creationId xmlns:p14="http://schemas.microsoft.com/office/powerpoint/2010/main" val="407624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 xmlns:a16="http://schemas.microsoft.com/office/drawing/2014/main" id="{3820A502-085A-5C45-BD7F-B6A3DD31A9BB}"/>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 xmlns:a16="http://schemas.microsoft.com/office/drawing/2014/main" id="{0FA2C84E-E9E8-1F4D-A70E-D276B2ED285A}"/>
              </a:ext>
            </a:extLst>
          </p:cNvPr>
          <p:cNvSpPr>
            <a:spLocks noGrp="1" noChangeArrowheads="1"/>
          </p:cNvSpPr>
          <p:nvPr>
            <p:ph type="sldNum" sz="quarter" idx="11"/>
          </p:nvPr>
        </p:nvSpPr>
        <p:spPr>
          <a:ln/>
        </p:spPr>
        <p:txBody>
          <a:bodyPr/>
          <a:lstStyle>
            <a:lvl1pPr>
              <a:defRPr/>
            </a:lvl1pPr>
          </a:lstStyle>
          <a:p>
            <a:pPr>
              <a:defRPr/>
            </a:pPr>
            <a:fld id="{8FBB0925-9F88-FB4B-AD26-0FB033E8E29C}" type="slidenum">
              <a:rPr lang="en-US" altLang="it-IT"/>
              <a:pPr>
                <a:defRPr/>
              </a:pPr>
              <a:t>‹N›</a:t>
            </a:fld>
            <a:endParaRPr lang="en-US" altLang="it-IT"/>
          </a:p>
        </p:txBody>
      </p:sp>
    </p:spTree>
    <p:extLst>
      <p:ext uri="{BB962C8B-B14F-4D97-AF65-F5344CB8AC3E}">
        <p14:creationId xmlns:p14="http://schemas.microsoft.com/office/powerpoint/2010/main" val="974219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 xmlns:a16="http://schemas.microsoft.com/office/drawing/2014/main" id="{8801E716-6953-A14B-87AE-FAC37C936A74}"/>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 xmlns:a16="http://schemas.microsoft.com/office/drawing/2014/main" id="{EDC7F284-98AF-8F46-90F6-9E32D5FD564F}"/>
              </a:ext>
            </a:extLst>
          </p:cNvPr>
          <p:cNvSpPr>
            <a:spLocks noGrp="1" noChangeArrowheads="1"/>
          </p:cNvSpPr>
          <p:nvPr>
            <p:ph type="sldNum" sz="quarter" idx="11"/>
          </p:nvPr>
        </p:nvSpPr>
        <p:spPr>
          <a:ln/>
        </p:spPr>
        <p:txBody>
          <a:bodyPr/>
          <a:lstStyle>
            <a:lvl1pPr>
              <a:defRPr/>
            </a:lvl1pPr>
          </a:lstStyle>
          <a:p>
            <a:pPr>
              <a:defRPr/>
            </a:pPr>
            <a:fld id="{2AF75FDD-68BA-8F4F-9DA7-D7CC8676193B}" type="slidenum">
              <a:rPr lang="en-US" altLang="it-IT"/>
              <a:pPr>
                <a:defRPr/>
              </a:pPr>
              <a:t>‹N›</a:t>
            </a:fld>
            <a:endParaRPr lang="en-US" altLang="it-IT"/>
          </a:p>
        </p:txBody>
      </p:sp>
    </p:spTree>
    <p:extLst>
      <p:ext uri="{BB962C8B-B14F-4D97-AF65-F5344CB8AC3E}">
        <p14:creationId xmlns:p14="http://schemas.microsoft.com/office/powerpoint/2010/main" val="3965796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 xmlns:a16="http://schemas.microsoft.com/office/drawing/2014/main" id="{2D6276A3-6872-6845-B26C-4FAF9FE9E6F6}"/>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 xmlns:a16="http://schemas.microsoft.com/office/drawing/2014/main" id="{6B3F661D-4487-4C40-893F-32520B65E5D0}"/>
              </a:ext>
            </a:extLst>
          </p:cNvPr>
          <p:cNvSpPr>
            <a:spLocks noGrp="1" noChangeArrowheads="1"/>
          </p:cNvSpPr>
          <p:nvPr>
            <p:ph type="sldNum" sz="quarter" idx="11"/>
          </p:nvPr>
        </p:nvSpPr>
        <p:spPr>
          <a:ln/>
        </p:spPr>
        <p:txBody>
          <a:bodyPr/>
          <a:lstStyle>
            <a:lvl1pPr>
              <a:defRPr/>
            </a:lvl1pPr>
          </a:lstStyle>
          <a:p>
            <a:pPr>
              <a:defRPr/>
            </a:pPr>
            <a:fld id="{252866B6-81A9-3B4E-A5D7-8079D1723A51}" type="slidenum">
              <a:rPr lang="en-US" altLang="it-IT"/>
              <a:pPr>
                <a:defRPr/>
              </a:pPr>
              <a:t>‹N›</a:t>
            </a:fld>
            <a:endParaRPr lang="en-US" altLang="it-IT"/>
          </a:p>
        </p:txBody>
      </p:sp>
    </p:spTree>
    <p:extLst>
      <p:ext uri="{BB962C8B-B14F-4D97-AF65-F5344CB8AC3E}">
        <p14:creationId xmlns:p14="http://schemas.microsoft.com/office/powerpoint/2010/main" val="2269119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 xmlns:a16="http://schemas.microsoft.com/office/drawing/2014/main" id="{DAEF3447-4AF2-4C44-8361-16253A4A9B7A}"/>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 xmlns:a16="http://schemas.microsoft.com/office/drawing/2014/main" id="{B765250D-CF12-FC49-A3D7-68D5DA0BDA74}"/>
              </a:ext>
            </a:extLst>
          </p:cNvPr>
          <p:cNvSpPr>
            <a:spLocks noGrp="1" noChangeArrowheads="1"/>
          </p:cNvSpPr>
          <p:nvPr>
            <p:ph type="sldNum" sz="quarter" idx="11"/>
          </p:nvPr>
        </p:nvSpPr>
        <p:spPr>
          <a:ln/>
        </p:spPr>
        <p:txBody>
          <a:bodyPr/>
          <a:lstStyle>
            <a:lvl1pPr>
              <a:defRPr/>
            </a:lvl1pPr>
          </a:lstStyle>
          <a:p>
            <a:pPr>
              <a:defRPr/>
            </a:pPr>
            <a:fld id="{9CF350CC-C760-DD4F-A43B-B43812D3C5F6}" type="slidenum">
              <a:rPr lang="en-US" altLang="it-IT"/>
              <a:pPr>
                <a:defRPr/>
              </a:pPr>
              <a:t>‹N›</a:t>
            </a:fld>
            <a:endParaRPr lang="en-US" altLang="it-IT"/>
          </a:p>
        </p:txBody>
      </p:sp>
    </p:spTree>
    <p:extLst>
      <p:ext uri="{BB962C8B-B14F-4D97-AF65-F5344CB8AC3E}">
        <p14:creationId xmlns:p14="http://schemas.microsoft.com/office/powerpoint/2010/main" val="2444894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 xmlns:a16="http://schemas.microsoft.com/office/drawing/2014/main" id="{D83ACA0F-8744-A049-98C8-9A4BA2BD7FA7}"/>
              </a:ext>
            </a:extLst>
          </p:cNvPr>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5" name="Picture 10" descr="Pearson_Bound_White">
            <a:extLst>
              <a:ext uri="{FF2B5EF4-FFF2-40B4-BE49-F238E27FC236}">
                <a16:creationId xmlns="" xmlns:a16="http://schemas.microsoft.com/office/drawing/2014/main" id="{0E13BEFA-6784-4044-9FDA-B18DCFBD1EE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earson_Strap_Bound_White">
            <a:extLst>
              <a:ext uri="{FF2B5EF4-FFF2-40B4-BE49-F238E27FC236}">
                <a16:creationId xmlns="" xmlns:a16="http://schemas.microsoft.com/office/drawing/2014/main" id="{B316A0F5-7C6A-ED49-9CFF-0BFF42D921D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4" name="Rectangle 2"/>
          <p:cNvSpPr>
            <a:spLocks noGrp="1" noChangeArrowheads="1"/>
          </p:cNvSpPr>
          <p:nvPr>
            <p:ph type="ctrTitle"/>
          </p:nvPr>
        </p:nvSpPr>
        <p:spPr>
          <a:xfrm>
            <a:off x="365125" y="395288"/>
            <a:ext cx="8407400" cy="1144587"/>
          </a:xfrm>
        </p:spPr>
        <p:txBody>
          <a:bodyPr/>
          <a:lstStyle>
            <a:lvl1pPr>
              <a:defRPr sz="3600"/>
            </a:lvl1pPr>
          </a:lstStyle>
          <a:p>
            <a:pPr lvl="0"/>
            <a:r>
              <a:rPr lang="it-IT" altLang="it-IT" noProof="0"/>
              <a:t>Fare clic per modificare lo stile del titolo</a:t>
            </a:r>
            <a:endParaRPr lang="en-US" altLang="it-IT" noProof="0"/>
          </a:p>
        </p:txBody>
      </p:sp>
      <p:sp>
        <p:nvSpPr>
          <p:cNvPr id="494595" name="Rectangle 3"/>
          <p:cNvSpPr>
            <a:spLocks noGrp="1" noChangeArrowheads="1"/>
          </p:cNvSpPr>
          <p:nvPr>
            <p:ph type="subTitle" idx="1"/>
          </p:nvPr>
        </p:nvSpPr>
        <p:spPr>
          <a:xfrm>
            <a:off x="365125" y="1762125"/>
            <a:ext cx="8407400" cy="1752600"/>
          </a:xfrm>
        </p:spPr>
        <p:txBody>
          <a:bodyPr/>
          <a:lstStyle>
            <a:lvl1pPr>
              <a:spcBef>
                <a:spcPct val="0"/>
              </a:spcBef>
              <a:defRPr sz="2400" b="1">
                <a:solidFill>
                  <a:schemeClr val="accent1"/>
                </a:solidFill>
              </a:defRPr>
            </a:lvl1pPr>
          </a:lstStyle>
          <a:p>
            <a:pPr lvl="0"/>
            <a:r>
              <a:rPr lang="it-IT" altLang="it-IT" noProof="0"/>
              <a:t>Fare clic per modificare lo stile del sottotitolo dello schema</a:t>
            </a:r>
            <a:endParaRPr lang="en-US" altLang="it-IT" noProof="0"/>
          </a:p>
        </p:txBody>
      </p:sp>
    </p:spTree>
    <p:extLst>
      <p:ext uri="{BB962C8B-B14F-4D97-AF65-F5344CB8AC3E}">
        <p14:creationId xmlns:p14="http://schemas.microsoft.com/office/powerpoint/2010/main" val="2824763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 xmlns:a16="http://schemas.microsoft.com/office/drawing/2014/main" id="{FE5C55AB-C246-C648-9E2A-87BB53CD3FAA}"/>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5" name="Rectangle 7">
            <a:extLst>
              <a:ext uri="{FF2B5EF4-FFF2-40B4-BE49-F238E27FC236}">
                <a16:creationId xmlns="" xmlns:a16="http://schemas.microsoft.com/office/drawing/2014/main" id="{39588E31-E5BE-B440-9947-C6E572497F7A}"/>
              </a:ext>
            </a:extLst>
          </p:cNvPr>
          <p:cNvSpPr>
            <a:spLocks noGrp="1" noChangeArrowheads="1"/>
          </p:cNvSpPr>
          <p:nvPr>
            <p:ph type="sldNum" sz="quarter" idx="11"/>
          </p:nvPr>
        </p:nvSpPr>
        <p:spPr>
          <a:ln/>
        </p:spPr>
        <p:txBody>
          <a:bodyPr/>
          <a:lstStyle>
            <a:lvl1pPr>
              <a:defRPr/>
            </a:lvl1pPr>
          </a:lstStyle>
          <a:p>
            <a:pPr>
              <a:defRPr/>
            </a:pPr>
            <a:fld id="{102602E8-20CE-2445-A855-EEF645C21ABB}" type="slidenum">
              <a:rPr lang="en-US" altLang="it-IT"/>
              <a:pPr>
                <a:defRPr/>
              </a:pPr>
              <a:t>‹N›</a:t>
            </a:fld>
            <a:endParaRPr lang="en-US" altLang="it-IT"/>
          </a:p>
        </p:txBody>
      </p:sp>
    </p:spTree>
    <p:extLst>
      <p:ext uri="{BB962C8B-B14F-4D97-AF65-F5344CB8AC3E}">
        <p14:creationId xmlns:p14="http://schemas.microsoft.com/office/powerpoint/2010/main" val="1655671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a:extLst>
              <a:ext uri="{FF2B5EF4-FFF2-40B4-BE49-F238E27FC236}">
                <a16:creationId xmlns="" xmlns:a16="http://schemas.microsoft.com/office/drawing/2014/main" id="{7822B3D3-E46A-3F47-83E4-E94A5BDE7A1E}"/>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5" name="Rectangle 7">
            <a:extLst>
              <a:ext uri="{FF2B5EF4-FFF2-40B4-BE49-F238E27FC236}">
                <a16:creationId xmlns="" xmlns:a16="http://schemas.microsoft.com/office/drawing/2014/main" id="{558401EE-B7CA-B24D-9742-238548E532BB}"/>
              </a:ext>
            </a:extLst>
          </p:cNvPr>
          <p:cNvSpPr>
            <a:spLocks noGrp="1" noChangeArrowheads="1"/>
          </p:cNvSpPr>
          <p:nvPr>
            <p:ph type="sldNum" sz="quarter" idx="11"/>
          </p:nvPr>
        </p:nvSpPr>
        <p:spPr>
          <a:ln/>
        </p:spPr>
        <p:txBody>
          <a:bodyPr/>
          <a:lstStyle>
            <a:lvl1pPr>
              <a:defRPr/>
            </a:lvl1pPr>
          </a:lstStyle>
          <a:p>
            <a:pPr>
              <a:defRPr/>
            </a:pPr>
            <a:fld id="{0987BF7D-E48C-B043-8C20-C9C69B2028FD}" type="slidenum">
              <a:rPr lang="en-US" altLang="it-IT"/>
              <a:pPr>
                <a:defRPr/>
              </a:pPr>
              <a:t>‹N›</a:t>
            </a:fld>
            <a:endParaRPr lang="en-US" altLang="it-IT"/>
          </a:p>
        </p:txBody>
      </p:sp>
    </p:spTree>
    <p:extLst>
      <p:ext uri="{BB962C8B-B14F-4D97-AF65-F5344CB8AC3E}">
        <p14:creationId xmlns:p14="http://schemas.microsoft.com/office/powerpoint/2010/main" val="71834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 xmlns:a16="http://schemas.microsoft.com/office/drawing/2014/main" id="{B0FBCCF2-37A7-1646-9D68-BD5CFE34A43B}"/>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6" name="Rectangle 7">
            <a:extLst>
              <a:ext uri="{FF2B5EF4-FFF2-40B4-BE49-F238E27FC236}">
                <a16:creationId xmlns="" xmlns:a16="http://schemas.microsoft.com/office/drawing/2014/main" id="{EE4CC636-FFE0-9F4A-A4C3-9D3500DBC2F5}"/>
              </a:ext>
            </a:extLst>
          </p:cNvPr>
          <p:cNvSpPr>
            <a:spLocks noGrp="1" noChangeArrowheads="1"/>
          </p:cNvSpPr>
          <p:nvPr>
            <p:ph type="sldNum" sz="quarter" idx="11"/>
          </p:nvPr>
        </p:nvSpPr>
        <p:spPr>
          <a:ln/>
        </p:spPr>
        <p:txBody>
          <a:bodyPr/>
          <a:lstStyle>
            <a:lvl1pPr>
              <a:defRPr/>
            </a:lvl1pPr>
          </a:lstStyle>
          <a:p>
            <a:pPr>
              <a:defRPr/>
            </a:pPr>
            <a:fld id="{D075AEAE-80D6-B544-868C-E5687AA630A7}" type="slidenum">
              <a:rPr lang="en-US" altLang="it-IT"/>
              <a:pPr>
                <a:defRPr/>
              </a:pPr>
              <a:t>‹N›</a:t>
            </a:fld>
            <a:endParaRPr lang="en-US" altLang="it-IT"/>
          </a:p>
        </p:txBody>
      </p:sp>
    </p:spTree>
    <p:extLst>
      <p:ext uri="{BB962C8B-B14F-4D97-AF65-F5344CB8AC3E}">
        <p14:creationId xmlns:p14="http://schemas.microsoft.com/office/powerpoint/2010/main" val="3993415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 xmlns:a16="http://schemas.microsoft.com/office/drawing/2014/main" id="{0B52A53E-A7A6-2F43-AAF9-98EEF11147FD}"/>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8" name="Rectangle 7">
            <a:extLst>
              <a:ext uri="{FF2B5EF4-FFF2-40B4-BE49-F238E27FC236}">
                <a16:creationId xmlns="" xmlns:a16="http://schemas.microsoft.com/office/drawing/2014/main" id="{32073C7D-130B-8E44-976D-CFF646F57DB7}"/>
              </a:ext>
            </a:extLst>
          </p:cNvPr>
          <p:cNvSpPr>
            <a:spLocks noGrp="1" noChangeArrowheads="1"/>
          </p:cNvSpPr>
          <p:nvPr>
            <p:ph type="sldNum" sz="quarter" idx="11"/>
          </p:nvPr>
        </p:nvSpPr>
        <p:spPr>
          <a:ln/>
        </p:spPr>
        <p:txBody>
          <a:bodyPr/>
          <a:lstStyle>
            <a:lvl1pPr>
              <a:defRPr/>
            </a:lvl1pPr>
          </a:lstStyle>
          <a:p>
            <a:pPr>
              <a:defRPr/>
            </a:pPr>
            <a:fld id="{73C76B83-1DF7-C646-A2F3-54C418420D2B}" type="slidenum">
              <a:rPr lang="en-US" altLang="it-IT"/>
              <a:pPr>
                <a:defRPr/>
              </a:pPr>
              <a:t>‹N›</a:t>
            </a:fld>
            <a:endParaRPr lang="en-US" altLang="it-IT"/>
          </a:p>
        </p:txBody>
      </p:sp>
    </p:spTree>
    <p:extLst>
      <p:ext uri="{BB962C8B-B14F-4D97-AF65-F5344CB8AC3E}">
        <p14:creationId xmlns:p14="http://schemas.microsoft.com/office/powerpoint/2010/main" val="2679164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 xmlns:a16="http://schemas.microsoft.com/office/drawing/2014/main" id="{7DC7D866-974C-7342-816F-FA5DE33C1A44}"/>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4" name="Rectangle 7">
            <a:extLst>
              <a:ext uri="{FF2B5EF4-FFF2-40B4-BE49-F238E27FC236}">
                <a16:creationId xmlns="" xmlns:a16="http://schemas.microsoft.com/office/drawing/2014/main" id="{D20752DC-5FDC-0646-B24E-E375BF55D39A}"/>
              </a:ext>
            </a:extLst>
          </p:cNvPr>
          <p:cNvSpPr>
            <a:spLocks noGrp="1" noChangeArrowheads="1"/>
          </p:cNvSpPr>
          <p:nvPr>
            <p:ph type="sldNum" sz="quarter" idx="11"/>
          </p:nvPr>
        </p:nvSpPr>
        <p:spPr>
          <a:ln/>
        </p:spPr>
        <p:txBody>
          <a:bodyPr/>
          <a:lstStyle>
            <a:lvl1pPr>
              <a:defRPr/>
            </a:lvl1pPr>
          </a:lstStyle>
          <a:p>
            <a:pPr>
              <a:defRPr/>
            </a:pPr>
            <a:fld id="{146F7B88-2C98-1F43-A620-3B950FB8FE0B}" type="slidenum">
              <a:rPr lang="en-US" altLang="it-IT"/>
              <a:pPr>
                <a:defRPr/>
              </a:pPr>
              <a:t>‹N›</a:t>
            </a:fld>
            <a:endParaRPr lang="en-US" altLang="it-IT"/>
          </a:p>
        </p:txBody>
      </p:sp>
    </p:spTree>
    <p:extLst>
      <p:ext uri="{BB962C8B-B14F-4D97-AF65-F5344CB8AC3E}">
        <p14:creationId xmlns:p14="http://schemas.microsoft.com/office/powerpoint/2010/main" val="2681572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 xmlns:a16="http://schemas.microsoft.com/office/drawing/2014/main" id="{BC58B162-EAF5-164F-AA52-E78156A657AD}"/>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3" name="Rectangle 7">
            <a:extLst>
              <a:ext uri="{FF2B5EF4-FFF2-40B4-BE49-F238E27FC236}">
                <a16:creationId xmlns="" xmlns:a16="http://schemas.microsoft.com/office/drawing/2014/main" id="{483A2F77-1034-624A-86F6-47C54D0EAD12}"/>
              </a:ext>
            </a:extLst>
          </p:cNvPr>
          <p:cNvSpPr>
            <a:spLocks noGrp="1" noChangeArrowheads="1"/>
          </p:cNvSpPr>
          <p:nvPr>
            <p:ph type="sldNum" sz="quarter" idx="11"/>
          </p:nvPr>
        </p:nvSpPr>
        <p:spPr>
          <a:ln/>
        </p:spPr>
        <p:txBody>
          <a:bodyPr/>
          <a:lstStyle>
            <a:lvl1pPr>
              <a:defRPr/>
            </a:lvl1pPr>
          </a:lstStyle>
          <a:p>
            <a:pPr>
              <a:defRPr/>
            </a:pPr>
            <a:fld id="{7EAE19A9-D20C-2248-B183-F35768176807}" type="slidenum">
              <a:rPr lang="en-US" altLang="it-IT"/>
              <a:pPr>
                <a:defRPr/>
              </a:pPr>
              <a:t>‹N›</a:t>
            </a:fld>
            <a:endParaRPr lang="en-US" altLang="it-IT"/>
          </a:p>
        </p:txBody>
      </p:sp>
    </p:spTree>
    <p:extLst>
      <p:ext uri="{BB962C8B-B14F-4D97-AF65-F5344CB8AC3E}">
        <p14:creationId xmlns:p14="http://schemas.microsoft.com/office/powerpoint/2010/main" val="393043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5">
            <a:extLst>
              <a:ext uri="{FF2B5EF4-FFF2-40B4-BE49-F238E27FC236}">
                <a16:creationId xmlns="" xmlns:a16="http://schemas.microsoft.com/office/drawing/2014/main" id="{CFA0B20A-7BD3-BD4C-A4A4-F6D32F8E6000}"/>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 xmlns:a16="http://schemas.microsoft.com/office/drawing/2014/main" id="{EAB072F7-6F62-054F-B49E-07E8A62399B6}"/>
              </a:ext>
            </a:extLst>
          </p:cNvPr>
          <p:cNvSpPr>
            <a:spLocks noGrp="1" noChangeArrowheads="1"/>
          </p:cNvSpPr>
          <p:nvPr>
            <p:ph type="sldNum" sz="quarter" idx="11"/>
          </p:nvPr>
        </p:nvSpPr>
        <p:spPr>
          <a:ln/>
        </p:spPr>
        <p:txBody>
          <a:bodyPr/>
          <a:lstStyle>
            <a:lvl1pPr>
              <a:defRPr/>
            </a:lvl1pPr>
          </a:lstStyle>
          <a:p>
            <a:pPr>
              <a:defRPr/>
            </a:pPr>
            <a:fld id="{37E0C853-1AD9-7D4C-9E7B-D39FEA744C39}" type="slidenum">
              <a:rPr lang="en-US" altLang="it-IT"/>
              <a:pPr>
                <a:defRPr/>
              </a:pPr>
              <a:t>‹N›</a:t>
            </a:fld>
            <a:endParaRPr lang="en-US" altLang="it-IT"/>
          </a:p>
        </p:txBody>
      </p:sp>
    </p:spTree>
    <p:extLst>
      <p:ext uri="{BB962C8B-B14F-4D97-AF65-F5344CB8AC3E}">
        <p14:creationId xmlns:p14="http://schemas.microsoft.com/office/powerpoint/2010/main" val="2032029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 xmlns:a16="http://schemas.microsoft.com/office/drawing/2014/main" id="{FA6F21FA-6176-2841-A18C-770386999E96}"/>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6" name="Rectangle 7">
            <a:extLst>
              <a:ext uri="{FF2B5EF4-FFF2-40B4-BE49-F238E27FC236}">
                <a16:creationId xmlns="" xmlns:a16="http://schemas.microsoft.com/office/drawing/2014/main" id="{F7FD19FB-138C-1145-BEF9-5576D192B580}"/>
              </a:ext>
            </a:extLst>
          </p:cNvPr>
          <p:cNvSpPr>
            <a:spLocks noGrp="1" noChangeArrowheads="1"/>
          </p:cNvSpPr>
          <p:nvPr>
            <p:ph type="sldNum" sz="quarter" idx="11"/>
          </p:nvPr>
        </p:nvSpPr>
        <p:spPr>
          <a:ln/>
        </p:spPr>
        <p:txBody>
          <a:bodyPr/>
          <a:lstStyle>
            <a:lvl1pPr>
              <a:defRPr/>
            </a:lvl1pPr>
          </a:lstStyle>
          <a:p>
            <a:pPr>
              <a:defRPr/>
            </a:pPr>
            <a:fld id="{08FFDC1F-554D-8D43-AB28-3A2F104616E9}" type="slidenum">
              <a:rPr lang="en-US" altLang="it-IT"/>
              <a:pPr>
                <a:defRPr/>
              </a:pPr>
              <a:t>‹N›</a:t>
            </a:fld>
            <a:endParaRPr lang="en-US" altLang="it-IT"/>
          </a:p>
        </p:txBody>
      </p:sp>
    </p:spTree>
    <p:extLst>
      <p:ext uri="{BB962C8B-B14F-4D97-AF65-F5344CB8AC3E}">
        <p14:creationId xmlns:p14="http://schemas.microsoft.com/office/powerpoint/2010/main" val="1741756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 xmlns:a16="http://schemas.microsoft.com/office/drawing/2014/main" id="{1D2D4B3F-1E5A-6E48-94D6-447294B39C7D}"/>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6" name="Rectangle 7">
            <a:extLst>
              <a:ext uri="{FF2B5EF4-FFF2-40B4-BE49-F238E27FC236}">
                <a16:creationId xmlns="" xmlns:a16="http://schemas.microsoft.com/office/drawing/2014/main" id="{1A87D9DB-80E8-364E-8CCB-634D587ACEA9}"/>
              </a:ext>
            </a:extLst>
          </p:cNvPr>
          <p:cNvSpPr>
            <a:spLocks noGrp="1" noChangeArrowheads="1"/>
          </p:cNvSpPr>
          <p:nvPr>
            <p:ph type="sldNum" sz="quarter" idx="11"/>
          </p:nvPr>
        </p:nvSpPr>
        <p:spPr>
          <a:ln/>
        </p:spPr>
        <p:txBody>
          <a:bodyPr/>
          <a:lstStyle>
            <a:lvl1pPr>
              <a:defRPr/>
            </a:lvl1pPr>
          </a:lstStyle>
          <a:p>
            <a:pPr>
              <a:defRPr/>
            </a:pPr>
            <a:fld id="{D41B6A31-FF1D-0D47-B610-B2CB2BDB0BD4}" type="slidenum">
              <a:rPr lang="en-US" altLang="it-IT"/>
              <a:pPr>
                <a:defRPr/>
              </a:pPr>
              <a:t>‹N›</a:t>
            </a:fld>
            <a:endParaRPr lang="en-US" altLang="it-IT"/>
          </a:p>
        </p:txBody>
      </p:sp>
    </p:spTree>
    <p:extLst>
      <p:ext uri="{BB962C8B-B14F-4D97-AF65-F5344CB8AC3E}">
        <p14:creationId xmlns:p14="http://schemas.microsoft.com/office/powerpoint/2010/main" val="2445843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 xmlns:a16="http://schemas.microsoft.com/office/drawing/2014/main" id="{379B8AEA-7BD2-434A-A683-0BCB7FB93ACC}"/>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5" name="Rectangle 7">
            <a:extLst>
              <a:ext uri="{FF2B5EF4-FFF2-40B4-BE49-F238E27FC236}">
                <a16:creationId xmlns="" xmlns:a16="http://schemas.microsoft.com/office/drawing/2014/main" id="{FB1D3859-7FBA-6241-874A-93E5F7283AC9}"/>
              </a:ext>
            </a:extLst>
          </p:cNvPr>
          <p:cNvSpPr>
            <a:spLocks noGrp="1" noChangeArrowheads="1"/>
          </p:cNvSpPr>
          <p:nvPr>
            <p:ph type="sldNum" sz="quarter" idx="11"/>
          </p:nvPr>
        </p:nvSpPr>
        <p:spPr>
          <a:ln/>
        </p:spPr>
        <p:txBody>
          <a:bodyPr/>
          <a:lstStyle>
            <a:lvl1pPr>
              <a:defRPr/>
            </a:lvl1pPr>
          </a:lstStyle>
          <a:p>
            <a:pPr>
              <a:defRPr/>
            </a:pPr>
            <a:fld id="{9FCAE856-DC66-1A49-BA86-99D6F17D82BA}" type="slidenum">
              <a:rPr lang="en-US" altLang="it-IT"/>
              <a:pPr>
                <a:defRPr/>
              </a:pPr>
              <a:t>‹N›</a:t>
            </a:fld>
            <a:endParaRPr lang="en-US" altLang="it-IT"/>
          </a:p>
        </p:txBody>
      </p:sp>
    </p:spTree>
    <p:extLst>
      <p:ext uri="{BB962C8B-B14F-4D97-AF65-F5344CB8AC3E}">
        <p14:creationId xmlns:p14="http://schemas.microsoft.com/office/powerpoint/2010/main" val="2165252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 xmlns:a16="http://schemas.microsoft.com/office/drawing/2014/main" id="{CB3A8583-924F-784C-A9CF-5AE5703669ED}"/>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5" name="Rectangle 7">
            <a:extLst>
              <a:ext uri="{FF2B5EF4-FFF2-40B4-BE49-F238E27FC236}">
                <a16:creationId xmlns="" xmlns:a16="http://schemas.microsoft.com/office/drawing/2014/main" id="{B9B91AEF-E3AE-4B43-9065-332703E21E8A}"/>
              </a:ext>
            </a:extLst>
          </p:cNvPr>
          <p:cNvSpPr>
            <a:spLocks noGrp="1" noChangeArrowheads="1"/>
          </p:cNvSpPr>
          <p:nvPr>
            <p:ph type="sldNum" sz="quarter" idx="11"/>
          </p:nvPr>
        </p:nvSpPr>
        <p:spPr>
          <a:ln/>
        </p:spPr>
        <p:txBody>
          <a:bodyPr/>
          <a:lstStyle>
            <a:lvl1pPr>
              <a:defRPr/>
            </a:lvl1pPr>
          </a:lstStyle>
          <a:p>
            <a:pPr>
              <a:defRPr/>
            </a:pPr>
            <a:fld id="{8609AA88-F64C-984D-9E8C-7B72E2880381}" type="slidenum">
              <a:rPr lang="en-US" altLang="it-IT"/>
              <a:pPr>
                <a:defRPr/>
              </a:pPr>
              <a:t>‹N›</a:t>
            </a:fld>
            <a:endParaRPr lang="en-US" altLang="it-IT"/>
          </a:p>
        </p:txBody>
      </p:sp>
    </p:spTree>
    <p:extLst>
      <p:ext uri="{BB962C8B-B14F-4D97-AF65-F5344CB8AC3E}">
        <p14:creationId xmlns:p14="http://schemas.microsoft.com/office/powerpoint/2010/main" val="94179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 xmlns:a16="http://schemas.microsoft.com/office/drawing/2014/main" id="{5AD435C8-41A5-5D4E-BF15-785148E4B746}"/>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 xmlns:a16="http://schemas.microsoft.com/office/drawing/2014/main" id="{36E87AE1-04ED-A242-B015-2743531D0ECF}"/>
              </a:ext>
            </a:extLst>
          </p:cNvPr>
          <p:cNvSpPr>
            <a:spLocks noGrp="1" noChangeArrowheads="1"/>
          </p:cNvSpPr>
          <p:nvPr>
            <p:ph type="sldNum" sz="quarter" idx="11"/>
          </p:nvPr>
        </p:nvSpPr>
        <p:spPr>
          <a:ln/>
        </p:spPr>
        <p:txBody>
          <a:bodyPr/>
          <a:lstStyle>
            <a:lvl1pPr>
              <a:defRPr/>
            </a:lvl1pPr>
          </a:lstStyle>
          <a:p>
            <a:pPr>
              <a:defRPr/>
            </a:pPr>
            <a:fld id="{7EA8A069-2B57-E744-8820-B540BCD0D5D7}" type="slidenum">
              <a:rPr lang="en-US" altLang="it-IT"/>
              <a:pPr>
                <a:defRPr/>
              </a:pPr>
              <a:t>‹N›</a:t>
            </a:fld>
            <a:endParaRPr lang="en-US" altLang="it-IT"/>
          </a:p>
        </p:txBody>
      </p:sp>
    </p:spTree>
    <p:extLst>
      <p:ext uri="{BB962C8B-B14F-4D97-AF65-F5344CB8AC3E}">
        <p14:creationId xmlns:p14="http://schemas.microsoft.com/office/powerpoint/2010/main" val="104418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 xmlns:a16="http://schemas.microsoft.com/office/drawing/2014/main" id="{DF98DA47-6054-834E-B7F7-FFB7EDBC5052}"/>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8" name="Rectangle 6">
            <a:extLst>
              <a:ext uri="{FF2B5EF4-FFF2-40B4-BE49-F238E27FC236}">
                <a16:creationId xmlns="" xmlns:a16="http://schemas.microsoft.com/office/drawing/2014/main" id="{507B5CFC-D755-4343-8A64-178A84376E12}"/>
              </a:ext>
            </a:extLst>
          </p:cNvPr>
          <p:cNvSpPr>
            <a:spLocks noGrp="1" noChangeArrowheads="1"/>
          </p:cNvSpPr>
          <p:nvPr>
            <p:ph type="sldNum" sz="quarter" idx="11"/>
          </p:nvPr>
        </p:nvSpPr>
        <p:spPr>
          <a:ln/>
        </p:spPr>
        <p:txBody>
          <a:bodyPr/>
          <a:lstStyle>
            <a:lvl1pPr>
              <a:defRPr/>
            </a:lvl1pPr>
          </a:lstStyle>
          <a:p>
            <a:pPr>
              <a:defRPr/>
            </a:pPr>
            <a:fld id="{3205324D-AB32-164B-B054-EEEBDC526440}" type="slidenum">
              <a:rPr lang="en-US" altLang="it-IT"/>
              <a:pPr>
                <a:defRPr/>
              </a:pPr>
              <a:t>‹N›</a:t>
            </a:fld>
            <a:endParaRPr lang="en-US" altLang="it-IT"/>
          </a:p>
        </p:txBody>
      </p:sp>
    </p:spTree>
    <p:extLst>
      <p:ext uri="{BB962C8B-B14F-4D97-AF65-F5344CB8AC3E}">
        <p14:creationId xmlns:p14="http://schemas.microsoft.com/office/powerpoint/2010/main" val="12873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5">
            <a:extLst>
              <a:ext uri="{FF2B5EF4-FFF2-40B4-BE49-F238E27FC236}">
                <a16:creationId xmlns="" xmlns:a16="http://schemas.microsoft.com/office/drawing/2014/main" id="{17183BE5-82E8-3949-A44D-0881CB880B10}"/>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4" name="Rectangle 6">
            <a:extLst>
              <a:ext uri="{FF2B5EF4-FFF2-40B4-BE49-F238E27FC236}">
                <a16:creationId xmlns="" xmlns:a16="http://schemas.microsoft.com/office/drawing/2014/main" id="{1EB4D0A5-343D-044B-96CE-43AC3D1300EE}"/>
              </a:ext>
            </a:extLst>
          </p:cNvPr>
          <p:cNvSpPr>
            <a:spLocks noGrp="1" noChangeArrowheads="1"/>
          </p:cNvSpPr>
          <p:nvPr>
            <p:ph type="sldNum" sz="quarter" idx="11"/>
          </p:nvPr>
        </p:nvSpPr>
        <p:spPr>
          <a:ln/>
        </p:spPr>
        <p:txBody>
          <a:bodyPr/>
          <a:lstStyle>
            <a:lvl1pPr>
              <a:defRPr/>
            </a:lvl1pPr>
          </a:lstStyle>
          <a:p>
            <a:pPr>
              <a:defRPr/>
            </a:pPr>
            <a:fld id="{0F65BD83-5F13-724B-9C5A-88CE90270EBE}" type="slidenum">
              <a:rPr lang="en-US" altLang="it-IT"/>
              <a:pPr>
                <a:defRPr/>
              </a:pPr>
              <a:t>‹N›</a:t>
            </a:fld>
            <a:endParaRPr lang="en-US" altLang="it-IT"/>
          </a:p>
        </p:txBody>
      </p:sp>
    </p:spTree>
    <p:extLst>
      <p:ext uri="{BB962C8B-B14F-4D97-AF65-F5344CB8AC3E}">
        <p14:creationId xmlns:p14="http://schemas.microsoft.com/office/powerpoint/2010/main" val="416555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024C0544-0D9E-CE45-9DA5-5BA0E6291957}"/>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3" name="Rectangle 6">
            <a:extLst>
              <a:ext uri="{FF2B5EF4-FFF2-40B4-BE49-F238E27FC236}">
                <a16:creationId xmlns="" xmlns:a16="http://schemas.microsoft.com/office/drawing/2014/main" id="{CC993DDB-9A1E-1D4E-A221-64FB1501F5E9}"/>
              </a:ext>
            </a:extLst>
          </p:cNvPr>
          <p:cNvSpPr>
            <a:spLocks noGrp="1" noChangeArrowheads="1"/>
          </p:cNvSpPr>
          <p:nvPr>
            <p:ph type="sldNum" sz="quarter" idx="11"/>
          </p:nvPr>
        </p:nvSpPr>
        <p:spPr>
          <a:ln/>
        </p:spPr>
        <p:txBody>
          <a:bodyPr/>
          <a:lstStyle>
            <a:lvl1pPr>
              <a:defRPr/>
            </a:lvl1pPr>
          </a:lstStyle>
          <a:p>
            <a:pPr>
              <a:defRPr/>
            </a:pPr>
            <a:fld id="{0AE54BE6-87A9-6140-873C-BEA655FF2CC5}" type="slidenum">
              <a:rPr lang="en-US" altLang="it-IT"/>
              <a:pPr>
                <a:defRPr/>
              </a:pPr>
              <a:t>‹N›</a:t>
            </a:fld>
            <a:endParaRPr lang="en-US" altLang="it-IT"/>
          </a:p>
        </p:txBody>
      </p:sp>
    </p:spTree>
    <p:extLst>
      <p:ext uri="{BB962C8B-B14F-4D97-AF65-F5344CB8AC3E}">
        <p14:creationId xmlns:p14="http://schemas.microsoft.com/office/powerpoint/2010/main" val="12253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 xmlns:a16="http://schemas.microsoft.com/office/drawing/2014/main" id="{609C06B2-9089-1D4E-89C3-ABE5A3C6C5B8}"/>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 xmlns:a16="http://schemas.microsoft.com/office/drawing/2014/main" id="{562F31C3-6C69-BB4F-B1A2-13F8C8E08546}"/>
              </a:ext>
            </a:extLst>
          </p:cNvPr>
          <p:cNvSpPr>
            <a:spLocks noGrp="1" noChangeArrowheads="1"/>
          </p:cNvSpPr>
          <p:nvPr>
            <p:ph type="sldNum" sz="quarter" idx="11"/>
          </p:nvPr>
        </p:nvSpPr>
        <p:spPr>
          <a:ln/>
        </p:spPr>
        <p:txBody>
          <a:bodyPr/>
          <a:lstStyle>
            <a:lvl1pPr>
              <a:defRPr/>
            </a:lvl1pPr>
          </a:lstStyle>
          <a:p>
            <a:pPr>
              <a:defRPr/>
            </a:pPr>
            <a:fld id="{4B6A9843-457F-054B-A186-BEF5F2D5ACF0}" type="slidenum">
              <a:rPr lang="en-US" altLang="it-IT"/>
              <a:pPr>
                <a:defRPr/>
              </a:pPr>
              <a:t>‹N›</a:t>
            </a:fld>
            <a:endParaRPr lang="en-US" altLang="it-IT"/>
          </a:p>
        </p:txBody>
      </p:sp>
    </p:spTree>
    <p:extLst>
      <p:ext uri="{BB962C8B-B14F-4D97-AF65-F5344CB8AC3E}">
        <p14:creationId xmlns:p14="http://schemas.microsoft.com/office/powerpoint/2010/main" val="143675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 xmlns:a16="http://schemas.microsoft.com/office/drawing/2014/main" id="{9DA35D84-E59D-D146-8E76-9BD6BDAA0B29}"/>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 xmlns:a16="http://schemas.microsoft.com/office/drawing/2014/main" id="{F9AD88B8-8301-BD40-8449-B5B16894AB2D}"/>
              </a:ext>
            </a:extLst>
          </p:cNvPr>
          <p:cNvSpPr>
            <a:spLocks noGrp="1" noChangeArrowheads="1"/>
          </p:cNvSpPr>
          <p:nvPr>
            <p:ph type="sldNum" sz="quarter" idx="11"/>
          </p:nvPr>
        </p:nvSpPr>
        <p:spPr>
          <a:ln/>
        </p:spPr>
        <p:txBody>
          <a:bodyPr/>
          <a:lstStyle>
            <a:lvl1pPr>
              <a:defRPr/>
            </a:lvl1pPr>
          </a:lstStyle>
          <a:p>
            <a:pPr>
              <a:defRPr/>
            </a:pPr>
            <a:fld id="{1B5D160D-325E-FA4A-877D-0F65A0ACD169}" type="slidenum">
              <a:rPr lang="en-US" altLang="it-IT"/>
              <a:pPr>
                <a:defRPr/>
              </a:pPr>
              <a:t>‹N›</a:t>
            </a:fld>
            <a:endParaRPr lang="en-US" altLang="it-IT"/>
          </a:p>
        </p:txBody>
      </p:sp>
    </p:spTree>
    <p:extLst>
      <p:ext uri="{BB962C8B-B14F-4D97-AF65-F5344CB8AC3E}">
        <p14:creationId xmlns:p14="http://schemas.microsoft.com/office/powerpoint/2010/main" val="171159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 xmlns:a16="http://schemas.microsoft.com/office/drawing/2014/main" id="{E2DC8DAA-213F-4F48-8950-60FD29D3934C}"/>
              </a:ext>
            </a:extLst>
          </p:cNvPr>
          <p:cNvSpPr>
            <a:spLocks noChangeArrowheads="1"/>
          </p:cNvSpPr>
          <p:nvPr/>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sp>
        <p:nvSpPr>
          <p:cNvPr id="1027" name="Rectangle 2">
            <a:extLst>
              <a:ext uri="{FF2B5EF4-FFF2-40B4-BE49-F238E27FC236}">
                <a16:creationId xmlns="" xmlns:a16="http://schemas.microsoft.com/office/drawing/2014/main" id="{E2B2BBB3-3DB9-7A41-8BA2-5B915AFDD1B8}"/>
              </a:ext>
            </a:extLst>
          </p:cNvPr>
          <p:cNvSpPr>
            <a:spLocks noGrp="1" noChangeArrowheads="1"/>
          </p:cNvSpPr>
          <p:nvPr>
            <p:ph type="title"/>
          </p:nvPr>
        </p:nvSpPr>
        <p:spPr bwMode="auto">
          <a:xfrm>
            <a:off x="365125" y="395288"/>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title style</a:t>
            </a:r>
          </a:p>
        </p:txBody>
      </p:sp>
      <p:sp>
        <p:nvSpPr>
          <p:cNvPr id="1028" name="Rectangle 3">
            <a:extLst>
              <a:ext uri="{FF2B5EF4-FFF2-40B4-BE49-F238E27FC236}">
                <a16:creationId xmlns="" xmlns:a16="http://schemas.microsoft.com/office/drawing/2014/main" id="{25F7056D-6CC5-624F-A223-27685B55FF14}"/>
              </a:ext>
            </a:extLst>
          </p:cNvPr>
          <p:cNvSpPr>
            <a:spLocks noGrp="1" noChangeArrowheads="1"/>
          </p:cNvSpPr>
          <p:nvPr>
            <p:ph type="body" idx="1"/>
          </p:nvPr>
        </p:nvSpPr>
        <p:spPr bwMode="auto">
          <a:xfrm>
            <a:off x="365125" y="1546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 xmlns:a16="http://schemas.microsoft.com/office/drawing/2014/main" id="{FDBF23BB-FCCE-9A4C-8631-9CFA9D57C400}"/>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spcBef>
                <a:spcPct val="0"/>
              </a:spcBef>
              <a:defRPr sz="900">
                <a:solidFill>
                  <a:schemeClr val="bg1"/>
                </a:solidFill>
                <a:latin typeface="Times" charset="0"/>
                <a:ea typeface="ＭＳ Ｐゴシック" charset="0"/>
                <a:cs typeface="+mn-cs"/>
              </a:defRPr>
            </a:lvl1pPr>
          </a:lstStyle>
          <a:p>
            <a:pPr>
              <a:defRPr/>
            </a:pPr>
            <a:r>
              <a:rPr lang="en-US"/>
              <a:t>(c) Pearson Italia S.p.A. - Krugman, Obstfeld, Melitz - Economia internazionale 2</a:t>
            </a:r>
          </a:p>
        </p:txBody>
      </p:sp>
      <p:sp>
        <p:nvSpPr>
          <p:cNvPr id="472070" name="Rectangle 6">
            <a:extLst>
              <a:ext uri="{FF2B5EF4-FFF2-40B4-BE49-F238E27FC236}">
                <a16:creationId xmlns="" xmlns:a16="http://schemas.microsoft.com/office/drawing/2014/main" id="{B12E33E2-97F6-0749-BFDC-E07C4FBF90B1}"/>
              </a:ext>
            </a:extLst>
          </p:cNvPr>
          <p:cNvSpPr>
            <a:spLocks noGrp="1" noChangeArrowheads="1"/>
          </p:cNvSpPr>
          <p:nvPr>
            <p:ph type="sldNum" sz="quarter" idx="4"/>
          </p:nvPr>
        </p:nvSpPr>
        <p:spPr bwMode="gray">
          <a:xfrm>
            <a:off x="152400" y="6545263"/>
            <a:ext cx="674688"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defRPr sz="900">
                <a:solidFill>
                  <a:schemeClr val="bg1"/>
                </a:solidFill>
              </a:defRPr>
            </a:lvl1pPr>
          </a:lstStyle>
          <a:p>
            <a:pPr>
              <a:defRPr/>
            </a:pPr>
            <a:fld id="{A1987F26-2A99-F148-9C9D-F6F19BC439E2}" type="slidenum">
              <a:rPr lang="en-US" altLang="it-IT"/>
              <a:pPr>
                <a:defRPr/>
              </a:pPr>
              <a:t>‹N›</a:t>
            </a:fld>
            <a:endParaRPr lang="en-US" altLang="it-IT"/>
          </a:p>
        </p:txBody>
      </p:sp>
      <p:pic>
        <p:nvPicPr>
          <p:cNvPr id="1031" name="Picture 12" descr="Pearson_Bound_White">
            <a:extLst>
              <a:ext uri="{FF2B5EF4-FFF2-40B4-BE49-F238E27FC236}">
                <a16:creationId xmlns="" xmlns:a16="http://schemas.microsoft.com/office/drawing/2014/main" id="{C33CD653-680A-4C44-B5EF-8F9AE043876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7"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hf hdr="0" dt="0"/>
  <p:txStyles>
    <p:titleStyle>
      <a:lvl1pPr algn="l" rtl="0" eaLnBrk="0" fontAlgn="base" hangingPunct="0">
        <a:spcBef>
          <a:spcPct val="0"/>
        </a:spcBef>
        <a:spcAft>
          <a:spcPct val="0"/>
        </a:spcAft>
        <a:defRPr sz="2400" b="1">
          <a:solidFill>
            <a:schemeClr val="tx2"/>
          </a:solidFill>
          <a:latin typeface="+mj-lt"/>
          <a:ea typeface="MS PGothic" pitchFamily="34" charset="-128"/>
          <a:cs typeface="+mj-cs"/>
        </a:defRPr>
      </a:lvl1pPr>
      <a:lvl2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2pPr>
      <a:lvl3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3pPr>
      <a:lvl4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4pPr>
      <a:lvl5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5pPr>
      <a:lvl6pPr marL="457200" algn="l" rtl="0" fontAlgn="base">
        <a:spcBef>
          <a:spcPct val="0"/>
        </a:spcBef>
        <a:spcAft>
          <a:spcPct val="0"/>
        </a:spcAft>
        <a:defRPr sz="2400" b="1">
          <a:solidFill>
            <a:schemeClr val="tx2"/>
          </a:solidFill>
          <a:latin typeface="Verdana" charset="0"/>
          <a:ea typeface="ＭＳ Ｐゴシック" charset="0"/>
          <a:cs typeface="Arial" charset="0"/>
        </a:defRPr>
      </a:lvl6pPr>
      <a:lvl7pPr marL="914400" algn="l" rtl="0" fontAlgn="base">
        <a:spcBef>
          <a:spcPct val="0"/>
        </a:spcBef>
        <a:spcAft>
          <a:spcPct val="0"/>
        </a:spcAft>
        <a:defRPr sz="2400" b="1">
          <a:solidFill>
            <a:schemeClr val="tx2"/>
          </a:solidFill>
          <a:latin typeface="Verdana" charset="0"/>
          <a:ea typeface="ＭＳ Ｐゴシック" charset="0"/>
          <a:cs typeface="Arial" charset="0"/>
        </a:defRPr>
      </a:lvl7pPr>
      <a:lvl8pPr marL="1371600" algn="l" rtl="0" fontAlgn="base">
        <a:spcBef>
          <a:spcPct val="0"/>
        </a:spcBef>
        <a:spcAft>
          <a:spcPct val="0"/>
        </a:spcAft>
        <a:defRPr sz="2400" b="1">
          <a:solidFill>
            <a:schemeClr val="tx2"/>
          </a:solidFill>
          <a:latin typeface="Verdana" charset="0"/>
          <a:ea typeface="ＭＳ Ｐゴシック" charset="0"/>
          <a:cs typeface="Arial" charset="0"/>
        </a:defRPr>
      </a:lvl8pPr>
      <a:lvl9pPr marL="1828800" algn="l" rtl="0" fontAlgn="base">
        <a:spcBef>
          <a:spcPct val="0"/>
        </a:spcBef>
        <a:spcAft>
          <a:spcPct val="0"/>
        </a:spcAft>
        <a:defRPr sz="2400" b="1">
          <a:solidFill>
            <a:schemeClr val="tx2"/>
          </a:solidFill>
          <a:latin typeface="Verdana" charset="0"/>
          <a:ea typeface="ＭＳ Ｐゴシック" charset="0"/>
          <a:cs typeface="Arial" charset="0"/>
        </a:defRPr>
      </a:lvl9pPr>
    </p:titleStyle>
    <p:bodyStyle>
      <a:lvl1pPr marL="342900" indent="-3429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MS PGothic" pitchFamily="34" charset="-128"/>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Arial" charset="0"/>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ea typeface="Arial" charset="0"/>
          <a:cs typeface="+mn-cs"/>
        </a:defRPr>
      </a:lvl5pPr>
      <a:lvl6pPr marL="25146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6pPr>
      <a:lvl7pPr marL="29718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7pPr>
      <a:lvl8pPr marL="34290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8pPr>
      <a:lvl9pPr marL="38862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a:extLst>
              <a:ext uri="{FF2B5EF4-FFF2-40B4-BE49-F238E27FC236}">
                <a16:creationId xmlns="" xmlns:a16="http://schemas.microsoft.com/office/drawing/2014/main" id="{A8F5544D-333A-754A-B655-FDA375B5A8BC}"/>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13315" name="Rectangle 2">
            <a:extLst>
              <a:ext uri="{FF2B5EF4-FFF2-40B4-BE49-F238E27FC236}">
                <a16:creationId xmlns="" xmlns:a16="http://schemas.microsoft.com/office/drawing/2014/main" id="{3A7D8C65-776A-784F-A3AF-3CE2AE698EE1}"/>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13316" name="Rectangle 3">
            <a:extLst>
              <a:ext uri="{FF2B5EF4-FFF2-40B4-BE49-F238E27FC236}">
                <a16:creationId xmlns="" xmlns:a16="http://schemas.microsoft.com/office/drawing/2014/main" id="{504FC4A1-4F22-F94C-ADA1-D2A2F522D24B}"/>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 xmlns:a16="http://schemas.microsoft.com/office/drawing/2014/main" id="{9455A03A-3ECA-AC49-98A3-C392566564C7}"/>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Times" charset="0"/>
              </a:defRPr>
            </a:lvl1pPr>
          </a:lstStyle>
          <a:p>
            <a:pPr>
              <a:defRPr/>
            </a:pPr>
            <a:r>
              <a:rPr lang="en-US"/>
              <a:t>(c) Pearson Italia S.p.A. - Krugman, Obstfeld, Melitz - Economia internazionale 2</a:t>
            </a:r>
          </a:p>
        </p:txBody>
      </p:sp>
      <p:sp>
        <p:nvSpPr>
          <p:cNvPr id="472070" name="Rectangle 6">
            <a:extLst>
              <a:ext uri="{FF2B5EF4-FFF2-40B4-BE49-F238E27FC236}">
                <a16:creationId xmlns="" xmlns:a16="http://schemas.microsoft.com/office/drawing/2014/main" id="{DDEA198F-F47A-2D4E-A06F-5A899F3BB30C}"/>
              </a:ext>
            </a:extLst>
          </p:cNvPr>
          <p:cNvSpPr>
            <a:spLocks noGrp="1" noChangeArrowheads="1"/>
          </p:cNvSpPr>
          <p:nvPr>
            <p:ph type="sldNum" sz="quarter" idx="4"/>
          </p:nvPr>
        </p:nvSpPr>
        <p:spPr bwMode="gray">
          <a:xfrm>
            <a:off x="152400" y="6545263"/>
            <a:ext cx="3317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pPr>
              <a:defRPr/>
            </a:pPr>
            <a:fld id="{85AF47C6-2321-4743-A0BC-E9BB1A2B82C7}" type="slidenum">
              <a:rPr lang="en-US" altLang="it-IT"/>
              <a:pPr>
                <a:defRPr/>
              </a:pPr>
              <a:t>‹N›</a:t>
            </a:fld>
            <a:endParaRPr lang="en-US" altLang="it-IT"/>
          </a:p>
        </p:txBody>
      </p:sp>
      <p:pic>
        <p:nvPicPr>
          <p:cNvPr id="13319" name="Picture 12" descr="Pearson_Bound_White">
            <a:extLst>
              <a:ext uri="{FF2B5EF4-FFF2-40B4-BE49-F238E27FC236}">
                <a16:creationId xmlns="" xmlns:a16="http://schemas.microsoft.com/office/drawing/2014/main" id="{34DA45AE-F563-DC4F-B1B3-7EE3AA55582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8"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8">
            <a:extLst>
              <a:ext uri="{FF2B5EF4-FFF2-40B4-BE49-F238E27FC236}">
                <a16:creationId xmlns="" xmlns:a16="http://schemas.microsoft.com/office/drawing/2014/main" id="{290241BD-C929-1B48-9978-EB7D89232D31}"/>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25603" name="Rectangle 2">
            <a:extLst>
              <a:ext uri="{FF2B5EF4-FFF2-40B4-BE49-F238E27FC236}">
                <a16:creationId xmlns="" xmlns:a16="http://schemas.microsoft.com/office/drawing/2014/main" id="{8E6A6F38-51E7-C04C-88DE-80CE08E7D5AA}"/>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25604" name="Rectangle 3">
            <a:extLst>
              <a:ext uri="{FF2B5EF4-FFF2-40B4-BE49-F238E27FC236}">
                <a16:creationId xmlns="" xmlns:a16="http://schemas.microsoft.com/office/drawing/2014/main" id="{19CB3F23-180A-714E-A6E0-CA5197722255}"/>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90502" name="Rectangle 6">
            <a:extLst>
              <a:ext uri="{FF2B5EF4-FFF2-40B4-BE49-F238E27FC236}">
                <a16:creationId xmlns="" xmlns:a16="http://schemas.microsoft.com/office/drawing/2014/main" id="{BD0D99CD-AAE8-8F4D-9007-2E71D5FD803F}"/>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Times" charset="0"/>
              </a:defRPr>
            </a:lvl1pPr>
          </a:lstStyle>
          <a:p>
            <a:pPr>
              <a:defRPr/>
            </a:pPr>
            <a:r>
              <a:rPr lang="en-US" altLang="it-IT"/>
              <a:t>(c) Pearson Italia S.p.A. - Krugman, Obstfeld, Melitz - Economia internazionale 2</a:t>
            </a:r>
          </a:p>
        </p:txBody>
      </p:sp>
      <p:sp>
        <p:nvSpPr>
          <p:cNvPr id="490503" name="Rectangle 7">
            <a:extLst>
              <a:ext uri="{FF2B5EF4-FFF2-40B4-BE49-F238E27FC236}">
                <a16:creationId xmlns="" xmlns:a16="http://schemas.microsoft.com/office/drawing/2014/main" id="{59BE5094-A21F-5A44-B4E2-EB0418A40BB3}"/>
              </a:ext>
            </a:extLst>
          </p:cNvPr>
          <p:cNvSpPr>
            <a:spLocks noGrp="1" noChangeArrowheads="1"/>
          </p:cNvSpPr>
          <p:nvPr>
            <p:ph type="sldNum" sz="quarter" idx="4"/>
          </p:nvPr>
        </p:nvSpPr>
        <p:spPr bwMode="gray">
          <a:xfrm>
            <a:off x="150813" y="6545263"/>
            <a:ext cx="331787"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pPr>
              <a:defRPr/>
            </a:pPr>
            <a:fld id="{4E52BCF9-59D4-6441-8002-4EF0E9FEFB78}" type="slidenum">
              <a:rPr lang="en-US" altLang="it-IT"/>
              <a:pPr>
                <a:defRPr/>
              </a:pPr>
              <a:t>‹N›</a:t>
            </a:fld>
            <a:endParaRPr lang="en-US" altLang="it-IT"/>
          </a:p>
        </p:txBody>
      </p:sp>
      <p:pic>
        <p:nvPicPr>
          <p:cNvPr id="25607" name="Picture 9" descr="Pearson_Bound_White">
            <a:extLst>
              <a:ext uri="{FF2B5EF4-FFF2-40B4-BE49-F238E27FC236}">
                <a16:creationId xmlns="" xmlns:a16="http://schemas.microsoft.com/office/drawing/2014/main" id="{DE79A5CD-FC1C-114F-B87F-45C3CDA854A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79"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 xmlns:a16="http://schemas.microsoft.com/office/drawing/2014/main" id="{1BC81B68-1962-1943-9B39-2C3B4F584417}"/>
              </a:ext>
            </a:extLst>
          </p:cNvPr>
          <p:cNvSpPr>
            <a:spLocks noGrp="1" noChangeArrowheads="1"/>
          </p:cNvSpPr>
          <p:nvPr>
            <p:ph type="title"/>
          </p:nvPr>
        </p:nvSpPr>
        <p:spPr>
          <a:xfrm>
            <a:off x="395288" y="981075"/>
            <a:ext cx="3990975" cy="900113"/>
          </a:xfrm>
        </p:spPr>
        <p:txBody>
          <a:bodyPr/>
          <a:lstStyle/>
          <a:p>
            <a:pPr eaLnBrk="1" hangingPunct="1"/>
            <a:r>
              <a:rPr lang="it-IT" altLang="it-IT"/>
              <a:t>Capitolo 8</a:t>
            </a:r>
          </a:p>
        </p:txBody>
      </p:sp>
      <p:sp>
        <p:nvSpPr>
          <p:cNvPr id="39938" name="Segnaposto piè di pagina 3">
            <a:extLst>
              <a:ext uri="{FF2B5EF4-FFF2-40B4-BE49-F238E27FC236}">
                <a16:creationId xmlns="" xmlns:a16="http://schemas.microsoft.com/office/drawing/2014/main" id="{DE111DAF-4FF5-D145-98F8-84A9AE892DB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39939" name="Segnaposto numero diapositiva 4">
            <a:extLst>
              <a:ext uri="{FF2B5EF4-FFF2-40B4-BE49-F238E27FC236}">
                <a16:creationId xmlns="" xmlns:a16="http://schemas.microsoft.com/office/drawing/2014/main" id="{6AD59AFC-CF36-4A46-8690-C3C7320A3A7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9F90E8E-F27F-0541-8B22-BB4F21BD9D86}" type="slidenum">
              <a:rPr lang="en-US" altLang="it-IT" sz="900" smtClean="0">
                <a:solidFill>
                  <a:schemeClr val="bg1"/>
                </a:solidFill>
                <a:latin typeface="Times" pitchFamily="2" charset="0"/>
              </a:rPr>
              <a:pPr eaLnBrk="0" hangingPunct="0">
                <a:spcBef>
                  <a:spcPct val="0"/>
                </a:spcBef>
                <a:buSzTx/>
                <a:buFontTx/>
                <a:buNone/>
              </a:pPr>
              <a:t>1</a:t>
            </a:fld>
            <a:endParaRPr lang="en-US" altLang="it-IT" sz="900">
              <a:solidFill>
                <a:schemeClr val="bg1"/>
              </a:solidFill>
              <a:latin typeface="Times" pitchFamily="2" charset="0"/>
            </a:endParaRPr>
          </a:p>
        </p:txBody>
      </p:sp>
      <p:sp>
        <p:nvSpPr>
          <p:cNvPr id="39940" name="Rectangle 3">
            <a:extLst>
              <a:ext uri="{FF2B5EF4-FFF2-40B4-BE49-F238E27FC236}">
                <a16:creationId xmlns="" xmlns:a16="http://schemas.microsoft.com/office/drawing/2014/main" id="{744AA9C8-6456-1E45-9F8B-EC0EFCF61AF9}"/>
              </a:ext>
            </a:extLst>
          </p:cNvPr>
          <p:cNvSpPr txBox="1">
            <a:spLocks noChangeArrowheads="1"/>
          </p:cNvSpPr>
          <p:nvPr/>
        </p:nvSpPr>
        <p:spPr bwMode="auto">
          <a:xfrm>
            <a:off x="285750" y="2143125"/>
            <a:ext cx="3854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buFontTx/>
              <a:buNone/>
            </a:pPr>
            <a:r>
              <a:rPr lang="it-IT" altLang="it-IT" sz="3200" b="1"/>
              <a:t>Il sistema monetario internazionale: una panoramica storica</a:t>
            </a:r>
          </a:p>
        </p:txBody>
      </p:sp>
      <p:pic>
        <p:nvPicPr>
          <p:cNvPr id="39941" name="Segnaposto immagine 7">
            <a:extLst>
              <a:ext uri="{FF2B5EF4-FFF2-40B4-BE49-F238E27FC236}">
                <a16:creationId xmlns="" xmlns:a16="http://schemas.microsoft.com/office/drawing/2014/main" id="{FF26891D-7F88-6344-8C3B-0CAA1E41A8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14313"/>
            <a:ext cx="381635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olo 1">
            <a:extLst>
              <a:ext uri="{FF2B5EF4-FFF2-40B4-BE49-F238E27FC236}">
                <a16:creationId xmlns="" xmlns:a16="http://schemas.microsoft.com/office/drawing/2014/main" id="{B2A8C8F4-8F72-9448-9148-C21C52A74AB3}"/>
              </a:ext>
            </a:extLst>
          </p:cNvPr>
          <p:cNvSpPr>
            <a:spLocks noGrp="1" noChangeArrowheads="1"/>
          </p:cNvSpPr>
          <p:nvPr>
            <p:ph type="title"/>
          </p:nvPr>
        </p:nvSpPr>
        <p:spPr/>
        <p:txBody>
          <a:bodyPr/>
          <a:lstStyle/>
          <a:p>
            <a:pPr eaLnBrk="1" hangingPunct="1"/>
            <a:r>
              <a:rPr lang="it-IT" altLang="it-IT"/>
              <a:t>Il trilemma di economia aperta </a:t>
            </a:r>
          </a:p>
        </p:txBody>
      </p:sp>
      <p:sp>
        <p:nvSpPr>
          <p:cNvPr id="49154" name="Segnaposto contenuto 2">
            <a:extLst>
              <a:ext uri="{FF2B5EF4-FFF2-40B4-BE49-F238E27FC236}">
                <a16:creationId xmlns="" xmlns:a16="http://schemas.microsoft.com/office/drawing/2014/main" id="{F11A5C19-964B-A143-8A19-DF070AFA0390}"/>
              </a:ext>
            </a:extLst>
          </p:cNvPr>
          <p:cNvSpPr>
            <a:spLocks noGrp="1" noChangeArrowheads="1"/>
          </p:cNvSpPr>
          <p:nvPr>
            <p:ph idx="1"/>
          </p:nvPr>
        </p:nvSpPr>
        <p:spPr/>
        <p:txBody>
          <a:bodyPr/>
          <a:lstStyle/>
          <a:p>
            <a:pPr eaLnBrk="1" hangingPunct="1"/>
            <a:r>
              <a:rPr lang="it-IT" altLang="it-IT" sz="2400"/>
              <a:t>Impossibilità per un paese di conseguire più di due tra i seguenti obiettivi:</a:t>
            </a:r>
          </a:p>
          <a:p>
            <a:pPr marL="898525" lvl="4" indent="-457200" eaLnBrk="1" hangingPunct="1">
              <a:buFont typeface="Verdana" panose="020B0604030504040204" pitchFamily="34" charset="0"/>
              <a:buAutoNum type="arabicPeriod"/>
            </a:pPr>
            <a:r>
              <a:rPr lang="it-IT" altLang="it-IT"/>
              <a:t>stabilità del tasso di cambio;</a:t>
            </a:r>
          </a:p>
          <a:p>
            <a:pPr marL="898525" lvl="4" indent="-457200" eaLnBrk="1" hangingPunct="1">
              <a:buFont typeface="Verdana" panose="020B0604030504040204" pitchFamily="34" charset="0"/>
              <a:buAutoNum type="arabicPeriod"/>
            </a:pPr>
            <a:r>
              <a:rPr lang="it-IT" altLang="it-IT"/>
              <a:t>politica monetaria orientata agli obiettivi interni;</a:t>
            </a:r>
          </a:p>
          <a:p>
            <a:pPr marL="898525" lvl="4" indent="-457200" eaLnBrk="1" hangingPunct="1">
              <a:buFont typeface="Verdana" panose="020B0604030504040204" pitchFamily="34" charset="0"/>
              <a:buAutoNum type="arabicPeriod"/>
            </a:pPr>
            <a:r>
              <a:rPr lang="it-IT" altLang="it-IT"/>
              <a:t>libertà dei movimenti internazionali di capitale.</a:t>
            </a:r>
          </a:p>
        </p:txBody>
      </p:sp>
      <p:sp>
        <p:nvSpPr>
          <p:cNvPr id="49155" name="Segnaposto piè di pagina 3">
            <a:extLst>
              <a:ext uri="{FF2B5EF4-FFF2-40B4-BE49-F238E27FC236}">
                <a16:creationId xmlns="" xmlns:a16="http://schemas.microsoft.com/office/drawing/2014/main" id="{8F8FFAB0-A301-B648-9B61-2AB98AAEFE1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9156" name="Segnaposto numero diapositiva 4">
            <a:extLst>
              <a:ext uri="{FF2B5EF4-FFF2-40B4-BE49-F238E27FC236}">
                <a16:creationId xmlns="" xmlns:a16="http://schemas.microsoft.com/office/drawing/2014/main" id="{192DE74C-63D3-7B46-B01F-BB5EB728126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3F461A2-CD4A-C840-BFF4-4A61C53DCB8C}" type="slidenum">
              <a:rPr lang="en-US" altLang="it-IT" sz="900" smtClean="0">
                <a:solidFill>
                  <a:schemeClr val="bg1"/>
                </a:solidFill>
                <a:latin typeface="Times" pitchFamily="2" charset="0"/>
              </a:rPr>
              <a:pPr eaLnBrk="0" hangingPunct="0">
                <a:spcBef>
                  <a:spcPct val="0"/>
                </a:spcBef>
                <a:buSzTx/>
                <a:buFontTx/>
                <a:buNone/>
              </a:pPr>
              <a:t>10</a:t>
            </a:fld>
            <a:endParaRPr lang="en-US" altLang="it-IT" sz="900">
              <a:solidFill>
                <a:schemeClr val="bg1"/>
              </a:solidFill>
              <a:latin typeface="Times"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olo 1">
            <a:extLst>
              <a:ext uri="{FF2B5EF4-FFF2-40B4-BE49-F238E27FC236}">
                <a16:creationId xmlns="" xmlns:a16="http://schemas.microsoft.com/office/drawing/2014/main" id="{43010987-1E0A-0C4A-B8DA-02BB9D093545}"/>
              </a:ext>
            </a:extLst>
          </p:cNvPr>
          <p:cNvSpPr>
            <a:spLocks noGrp="1" noChangeArrowheads="1"/>
          </p:cNvSpPr>
          <p:nvPr>
            <p:ph type="title"/>
          </p:nvPr>
        </p:nvSpPr>
        <p:spPr/>
        <p:txBody>
          <a:bodyPr/>
          <a:lstStyle/>
          <a:p>
            <a:pPr eaLnBrk="1" hangingPunct="1"/>
            <a:r>
              <a:rPr lang="it-IT" altLang="it-IT" b="0"/>
              <a:t>Figura 8.1 </a:t>
            </a:r>
            <a:r>
              <a:rPr lang="it-IT" altLang="it-IT"/>
              <a:t>Il trilemma di politica economica</a:t>
            </a:r>
            <a:br>
              <a:rPr lang="it-IT" altLang="it-IT"/>
            </a:br>
            <a:r>
              <a:rPr lang="it-IT" altLang="it-IT"/>
              <a:t>in economia aperta</a:t>
            </a:r>
          </a:p>
        </p:txBody>
      </p:sp>
      <p:sp>
        <p:nvSpPr>
          <p:cNvPr id="50178" name="Segnaposto piè di pagina 3">
            <a:extLst>
              <a:ext uri="{FF2B5EF4-FFF2-40B4-BE49-F238E27FC236}">
                <a16:creationId xmlns="" xmlns:a16="http://schemas.microsoft.com/office/drawing/2014/main" id="{8964B439-98F1-FC46-A183-16F85C55BDD7}"/>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0179" name="Segnaposto numero diapositiva 4">
            <a:extLst>
              <a:ext uri="{FF2B5EF4-FFF2-40B4-BE49-F238E27FC236}">
                <a16:creationId xmlns="" xmlns:a16="http://schemas.microsoft.com/office/drawing/2014/main" id="{B5419F53-A511-194B-B6D9-F4303579B88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92AADE5-DDF4-3141-86CC-90F0CC43D088}" type="slidenum">
              <a:rPr lang="en-US" altLang="it-IT" sz="900" smtClean="0">
                <a:solidFill>
                  <a:schemeClr val="bg1"/>
                </a:solidFill>
                <a:latin typeface="Times" pitchFamily="2" charset="0"/>
              </a:rPr>
              <a:pPr eaLnBrk="0" hangingPunct="0">
                <a:spcBef>
                  <a:spcPct val="0"/>
                </a:spcBef>
                <a:buSzTx/>
                <a:buFontTx/>
                <a:buNone/>
              </a:pPr>
              <a:t>11</a:t>
            </a:fld>
            <a:endParaRPr lang="en-US" altLang="it-IT" sz="900">
              <a:solidFill>
                <a:schemeClr val="bg1"/>
              </a:solidFill>
              <a:latin typeface="Times" pitchFamily="2" charset="0"/>
            </a:endParaRPr>
          </a:p>
        </p:txBody>
      </p:sp>
      <p:pic>
        <p:nvPicPr>
          <p:cNvPr id="50180" name="Segnaposto contenuto 2">
            <a:extLst>
              <a:ext uri="{FF2B5EF4-FFF2-40B4-BE49-F238E27FC236}">
                <a16:creationId xmlns="" xmlns:a16="http://schemas.microsoft.com/office/drawing/2014/main" id="{E810B279-DA71-B44F-84A4-8062315D63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7425" y="1566863"/>
            <a:ext cx="6985000" cy="448468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a:extLst>
              <a:ext uri="{FF2B5EF4-FFF2-40B4-BE49-F238E27FC236}">
                <a16:creationId xmlns="" xmlns:a16="http://schemas.microsoft.com/office/drawing/2014/main" id="{4E8CB9D0-184F-7546-BB92-7C3481E4F9DF}"/>
              </a:ext>
            </a:extLst>
          </p:cNvPr>
          <p:cNvSpPr>
            <a:spLocks noGrp="1" noChangeArrowheads="1"/>
          </p:cNvSpPr>
          <p:nvPr>
            <p:ph type="title"/>
          </p:nvPr>
        </p:nvSpPr>
        <p:spPr>
          <a:xfrm>
            <a:off x="365125" y="395288"/>
            <a:ext cx="8229600" cy="801687"/>
          </a:xfrm>
        </p:spPr>
        <p:txBody>
          <a:bodyPr/>
          <a:lstStyle/>
          <a:p>
            <a:pPr algn="ctr" eaLnBrk="1" hangingPunct="1"/>
            <a:r>
              <a:rPr lang="it-IT" altLang="it-IT" sz="2800"/>
              <a:t>Politica macroeconomica internazionale durante il gold standard, 1870-1914</a:t>
            </a:r>
          </a:p>
        </p:txBody>
      </p:sp>
      <p:sp>
        <p:nvSpPr>
          <p:cNvPr id="9219" name="Rectangle 3">
            <a:extLst>
              <a:ext uri="{FF2B5EF4-FFF2-40B4-BE49-F238E27FC236}">
                <a16:creationId xmlns="" xmlns:a16="http://schemas.microsoft.com/office/drawing/2014/main" id="{D522ECA9-F0FB-5A4B-858F-9AFB1221E341}"/>
              </a:ext>
            </a:extLst>
          </p:cNvPr>
          <p:cNvSpPr>
            <a:spLocks noGrp="1" noChangeArrowheads="1"/>
          </p:cNvSpPr>
          <p:nvPr>
            <p:ph idx="1"/>
          </p:nvPr>
        </p:nvSpPr>
        <p:spPr>
          <a:xfrm>
            <a:off x="428625" y="1716088"/>
            <a:ext cx="7835900" cy="3584575"/>
          </a:xfrm>
        </p:spPr>
        <p:txBody>
          <a:bodyPr/>
          <a:lstStyle/>
          <a:p>
            <a:pPr eaLnBrk="1" hangingPunct="1">
              <a:lnSpc>
                <a:spcPct val="90000"/>
              </a:lnSpc>
              <a:spcBef>
                <a:spcPct val="40000"/>
              </a:spcBef>
            </a:pPr>
            <a:r>
              <a:rPr lang="it-IT" altLang="it-IT" sz="2400"/>
              <a:t>Il gold standard dal 1870 al 1914 e dopo il 1918 aveva meccanismi per far sì che i flussi di riserve in oro (la </a:t>
            </a:r>
            <a:r>
              <a:rPr lang="it-IT" altLang="it-IT" sz="2400" b="1"/>
              <a:t>bilancia dei pagamenti</a:t>
            </a:r>
            <a:r>
              <a:rPr lang="it-IT" altLang="it-IT" sz="2400"/>
              <a:t>) fossero </a:t>
            </a:r>
            <a:r>
              <a:rPr lang="it-IT" altLang="it-IT" sz="2400" b="1"/>
              <a:t>in equilibrio</a:t>
            </a:r>
            <a:r>
              <a:rPr lang="it-IT" altLang="it-IT" sz="2400"/>
              <a:t>.</a:t>
            </a:r>
          </a:p>
          <a:p>
            <a:pPr lvl="3" eaLnBrk="1" hangingPunct="1">
              <a:lnSpc>
                <a:spcPct val="90000"/>
              </a:lnSpc>
              <a:spcBef>
                <a:spcPct val="40000"/>
              </a:spcBef>
            </a:pPr>
            <a:r>
              <a:rPr lang="it-IT" altLang="it-IT"/>
              <a:t>I prezzi tendevano ad aggiustarsi secondo la quantità di oro circolante in un’economia, cosa che aveva effetti sui flussi di beni e servizi: il conto corrente.</a:t>
            </a:r>
          </a:p>
          <a:p>
            <a:pPr lvl="3" eaLnBrk="1" hangingPunct="1">
              <a:lnSpc>
                <a:spcPct val="90000"/>
              </a:lnSpc>
              <a:spcBef>
                <a:spcPct val="40000"/>
              </a:spcBef>
            </a:pPr>
            <a:r>
              <a:rPr lang="it-IT" altLang="it-IT"/>
              <a:t>Le banche centrali influenzavano i flussi di capitale finanziario, di modo che la parte non a riserva del conto finanziario era uguale al saldo del conto corrente, riducendo pertanto i flussi di oro in entrata o in uscita.</a:t>
            </a:r>
          </a:p>
        </p:txBody>
      </p:sp>
      <p:sp>
        <p:nvSpPr>
          <p:cNvPr id="51203" name="Segnaposto piè di pagina 3">
            <a:extLst>
              <a:ext uri="{FF2B5EF4-FFF2-40B4-BE49-F238E27FC236}">
                <a16:creationId xmlns="" xmlns:a16="http://schemas.microsoft.com/office/drawing/2014/main" id="{37DF1508-3573-134B-B99A-7FADFEAE95B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1204" name="Segnaposto numero diapositiva 4">
            <a:extLst>
              <a:ext uri="{FF2B5EF4-FFF2-40B4-BE49-F238E27FC236}">
                <a16:creationId xmlns="" xmlns:a16="http://schemas.microsoft.com/office/drawing/2014/main" id="{831EBC85-3CC4-F64D-A141-8BDFD0FC6E8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58BD880-00B4-EA43-BD6F-D54BC2F58407}" type="slidenum">
              <a:rPr lang="en-US" altLang="it-IT" sz="900" smtClean="0">
                <a:solidFill>
                  <a:schemeClr val="bg1"/>
                </a:solidFill>
                <a:latin typeface="Times" pitchFamily="2" charset="0"/>
              </a:rPr>
              <a:pPr eaLnBrk="0" hangingPunct="0">
                <a:spcBef>
                  <a:spcPct val="0"/>
                </a:spcBef>
                <a:buSzTx/>
                <a:buFontTx/>
                <a:buNone/>
              </a:pPr>
              <a:t>12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Right)">
                                      <p:cBhvr>
                                        <p:cTn id="7" dur="500"/>
                                        <p:tgtEl>
                                          <p:spTgt spid="921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strips(downRight)">
                                      <p:cBhvr>
                                        <p:cTn id="10" dur="500"/>
                                        <p:tgtEl>
                                          <p:spTgt spid="921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strips(downRight)">
                                      <p:cBhvr>
                                        <p:cTn id="13"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a:extLst>
              <a:ext uri="{FF2B5EF4-FFF2-40B4-BE49-F238E27FC236}">
                <a16:creationId xmlns="" xmlns:a16="http://schemas.microsoft.com/office/drawing/2014/main" id="{D466D18D-9E17-2F46-9BCD-7B07744C130F}"/>
              </a:ext>
            </a:extLst>
          </p:cNvPr>
          <p:cNvSpPr>
            <a:spLocks noGrp="1" noChangeArrowheads="1"/>
          </p:cNvSpPr>
          <p:nvPr>
            <p:ph type="title"/>
          </p:nvPr>
        </p:nvSpPr>
        <p:spPr>
          <a:xfrm>
            <a:off x="365125" y="395288"/>
            <a:ext cx="8229600" cy="801687"/>
          </a:xfrm>
        </p:spPr>
        <p:txBody>
          <a:bodyPr/>
          <a:lstStyle/>
          <a:p>
            <a:pPr eaLnBrk="1" hangingPunct="1"/>
            <a:r>
              <a:rPr lang="it-IT" altLang="it-IT"/>
              <a:t>Politica macroeconomica internazionale durante il gold standard </a:t>
            </a:r>
            <a:endParaRPr lang="en-US" altLang="it-IT"/>
          </a:p>
        </p:txBody>
      </p:sp>
      <p:sp>
        <p:nvSpPr>
          <p:cNvPr id="10243" name="Rectangle 3">
            <a:extLst>
              <a:ext uri="{FF2B5EF4-FFF2-40B4-BE49-F238E27FC236}">
                <a16:creationId xmlns="" xmlns:a16="http://schemas.microsoft.com/office/drawing/2014/main" id="{9A8F2CF0-87B8-BF4F-87E8-6B85908A04A5}"/>
              </a:ext>
            </a:extLst>
          </p:cNvPr>
          <p:cNvSpPr>
            <a:spLocks noGrp="1" noChangeArrowheads="1"/>
          </p:cNvSpPr>
          <p:nvPr>
            <p:ph idx="1"/>
          </p:nvPr>
        </p:nvSpPr>
        <p:spPr>
          <a:xfrm>
            <a:off x="428625" y="1428750"/>
            <a:ext cx="7937500" cy="4087813"/>
          </a:xfrm>
        </p:spPr>
        <p:txBody>
          <a:bodyPr/>
          <a:lstStyle/>
          <a:p>
            <a:pPr eaLnBrk="1" hangingPunct="1">
              <a:lnSpc>
                <a:spcPct val="80000"/>
              </a:lnSpc>
            </a:pPr>
            <a:r>
              <a:rPr lang="it-IT" altLang="it-IT" sz="2400" dirty="0"/>
              <a:t>Il </a:t>
            </a:r>
            <a:r>
              <a:rPr lang="it-IT" altLang="it-IT" sz="2400" b="1" dirty="0"/>
              <a:t>meccanismo </a:t>
            </a:r>
            <a:r>
              <a:rPr lang="it-IT" altLang="it-IT" sz="2400" b="1" dirty="0" err="1"/>
              <a:t>price</a:t>
            </a:r>
            <a:r>
              <a:rPr lang="it-IT" altLang="it-IT" sz="2400" b="1" dirty="0"/>
              <a:t>-specie-flow </a:t>
            </a:r>
            <a:r>
              <a:rPr lang="it-IT" altLang="it-IT" sz="2400" dirty="0"/>
              <a:t>è l’aggiustamento dei prezzi quando l’oro (la </a:t>
            </a:r>
            <a:r>
              <a:rPr lang="it-IT" altLang="it-IT" sz="2400" i="1" dirty="0"/>
              <a:t>specie</a:t>
            </a:r>
            <a:r>
              <a:rPr lang="it-IT" altLang="it-IT" sz="2400" dirty="0"/>
              <a:t>) entra o esce da un paese, causando un aggiustamento nel flusso di beni.</a:t>
            </a:r>
          </a:p>
          <a:p>
            <a:pPr lvl="3" eaLnBrk="1" hangingPunct="1">
              <a:lnSpc>
                <a:spcPct val="80000"/>
              </a:lnSpc>
              <a:spcBef>
                <a:spcPct val="50000"/>
              </a:spcBef>
            </a:pPr>
            <a:r>
              <a:rPr lang="it-IT" altLang="it-IT" dirty="0">
                <a:solidFill>
                  <a:srgbClr val="FF0000"/>
                </a:solidFill>
              </a:rPr>
              <a:t>Un flusso di oro in entrata tende a gonfiare i prezzi</a:t>
            </a:r>
            <a:r>
              <a:rPr lang="it-IT" altLang="it-IT" dirty="0"/>
              <a:t>.</a:t>
            </a:r>
          </a:p>
          <a:p>
            <a:pPr lvl="3" eaLnBrk="1" hangingPunct="1">
              <a:lnSpc>
                <a:spcPct val="80000"/>
              </a:lnSpc>
              <a:spcBef>
                <a:spcPct val="50000"/>
              </a:spcBef>
            </a:pPr>
            <a:r>
              <a:rPr lang="it-IT" altLang="it-IT" dirty="0">
                <a:solidFill>
                  <a:srgbClr val="FF0000"/>
                </a:solidFill>
              </a:rPr>
              <a:t>Un flusso di oro in uscita tende a ridurre i prezzi</a:t>
            </a:r>
            <a:r>
              <a:rPr lang="it-IT" altLang="it-IT" dirty="0"/>
              <a:t>.</a:t>
            </a:r>
          </a:p>
          <a:p>
            <a:pPr lvl="3" eaLnBrk="1" hangingPunct="1">
              <a:lnSpc>
                <a:spcPct val="80000"/>
              </a:lnSpc>
              <a:spcBef>
                <a:spcPct val="50000"/>
              </a:spcBef>
            </a:pPr>
            <a:r>
              <a:rPr lang="it-IT" altLang="it-IT" dirty="0">
                <a:solidFill>
                  <a:srgbClr val="FF0000"/>
                </a:solidFill>
              </a:rPr>
              <a:t>Se il paese domestico ha un avanzo di conto corrente superiore al conto finanziario non rappresentato da riserve, l’oro guadagnato con le esportazioni entra nel paese, facendo aumentare i prezzi in quel paese e riducendoli nei paesi stranieri</a:t>
            </a:r>
            <a:r>
              <a:rPr lang="it-IT" altLang="it-IT" dirty="0"/>
              <a:t>.</a:t>
            </a:r>
          </a:p>
        </p:txBody>
      </p:sp>
      <p:sp>
        <p:nvSpPr>
          <p:cNvPr id="52227" name="Segnaposto piè di pagina 3">
            <a:extLst>
              <a:ext uri="{FF2B5EF4-FFF2-40B4-BE49-F238E27FC236}">
                <a16:creationId xmlns="" xmlns:a16="http://schemas.microsoft.com/office/drawing/2014/main" id="{F7425E1C-110C-1940-AC2D-2D853DAE08B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2228" name="Segnaposto numero diapositiva 4">
            <a:extLst>
              <a:ext uri="{FF2B5EF4-FFF2-40B4-BE49-F238E27FC236}">
                <a16:creationId xmlns="" xmlns:a16="http://schemas.microsoft.com/office/drawing/2014/main" id="{E409C838-88DC-2441-97AE-9E7832AC39D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400C5F5A-1290-9046-A8EA-AFE8B0CC8F28}" type="slidenum">
              <a:rPr lang="en-US" altLang="it-IT" sz="900" smtClean="0">
                <a:solidFill>
                  <a:schemeClr val="bg1"/>
                </a:solidFill>
                <a:latin typeface="Times" pitchFamily="2" charset="0"/>
              </a:rPr>
              <a:pPr eaLnBrk="0" hangingPunct="0">
                <a:spcBef>
                  <a:spcPct val="0"/>
                </a:spcBef>
                <a:buSzTx/>
                <a:buFontTx/>
                <a:buNone/>
              </a:pPr>
              <a:t>13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trips(downRight)">
                                      <p:cBhvr>
                                        <p:cTn id="7" dur="500"/>
                                        <p:tgtEl>
                                          <p:spTgt spid="1024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strips(downRight)">
                                      <p:cBhvr>
                                        <p:cTn id="10" dur="500"/>
                                        <p:tgtEl>
                                          <p:spTgt spid="1024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strips(downRight)">
                                      <p:cBhvr>
                                        <p:cTn id="13" dur="500"/>
                                        <p:tgtEl>
                                          <p:spTgt spid="10243">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strips(downRight)">
                                      <p:cBhvr>
                                        <p:cTn id="16" dur="5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2">
            <a:extLst>
              <a:ext uri="{FF2B5EF4-FFF2-40B4-BE49-F238E27FC236}">
                <a16:creationId xmlns="" xmlns:a16="http://schemas.microsoft.com/office/drawing/2014/main" id="{8A432A71-DD9B-0142-95CC-7314E1057971}"/>
              </a:ext>
            </a:extLst>
          </p:cNvPr>
          <p:cNvSpPr>
            <a:spLocks noGrp="1" noChangeArrowheads="1"/>
          </p:cNvSpPr>
          <p:nvPr>
            <p:ph type="title"/>
          </p:nvPr>
        </p:nvSpPr>
        <p:spPr/>
        <p:txBody>
          <a:bodyPr/>
          <a:lstStyle/>
          <a:p>
            <a:pPr eaLnBrk="1" hangingPunct="1"/>
            <a:r>
              <a:rPr lang="it-IT" altLang="it-IT"/>
              <a:t>Politica macroeconomica internazionale durante il gold standard</a:t>
            </a:r>
          </a:p>
        </p:txBody>
      </p:sp>
      <p:sp>
        <p:nvSpPr>
          <p:cNvPr id="11267" name="Rectangle 3">
            <a:extLst>
              <a:ext uri="{FF2B5EF4-FFF2-40B4-BE49-F238E27FC236}">
                <a16:creationId xmlns="" xmlns:a16="http://schemas.microsoft.com/office/drawing/2014/main" id="{F9B35631-A1BD-4B40-9C7D-51418B86BCCD}"/>
              </a:ext>
            </a:extLst>
          </p:cNvPr>
          <p:cNvSpPr>
            <a:spLocks noGrp="1" noChangeArrowheads="1"/>
          </p:cNvSpPr>
          <p:nvPr>
            <p:ph idx="1"/>
          </p:nvPr>
        </p:nvSpPr>
        <p:spPr/>
        <p:txBody>
          <a:bodyPr/>
          <a:lstStyle/>
          <a:p>
            <a:pPr marL="0" lvl="4" indent="0" eaLnBrk="1" hangingPunct="1">
              <a:lnSpc>
                <a:spcPct val="100000"/>
              </a:lnSpc>
              <a:spcBef>
                <a:spcPct val="50000"/>
              </a:spcBef>
              <a:buFont typeface="Verdana" panose="020B0604030504040204" pitchFamily="34" charset="0"/>
              <a:buNone/>
            </a:pPr>
            <a:r>
              <a:rPr lang="it-IT" altLang="it-IT" sz="1800" b="1" dirty="0">
                <a:latin typeface="Symbol" pitchFamily="2" charset="2"/>
              </a:rPr>
              <a:t>®</a:t>
            </a:r>
            <a:r>
              <a:rPr lang="it-IT" altLang="it-IT" sz="1800" dirty="0"/>
              <a:t>	</a:t>
            </a:r>
            <a:r>
              <a:rPr lang="it-IT" altLang="it-IT" sz="1800" dirty="0">
                <a:solidFill>
                  <a:srgbClr val="FF0000"/>
                </a:solidFill>
              </a:rPr>
              <a:t>I beni del paese domestico diventano cari e i beni dei paesi 	esteri diventano economici, e ciò riduce l’avanzo di conto 	corrente del paese domestico e i disavanzi dei paesi 	stranieri</a:t>
            </a:r>
            <a:r>
              <a:rPr lang="it-IT" altLang="it-IT" sz="1800" dirty="0"/>
              <a:t>.</a:t>
            </a:r>
          </a:p>
          <a:p>
            <a:pPr eaLnBrk="1" hangingPunct="1"/>
            <a:r>
              <a:rPr lang="it-IT" altLang="it-IT" sz="2400" dirty="0"/>
              <a:t>Perciò, il meccanismo </a:t>
            </a:r>
            <a:r>
              <a:rPr lang="it-IT" altLang="it-IT" sz="2400" dirty="0" err="1"/>
              <a:t>price</a:t>
            </a:r>
            <a:r>
              <a:rPr lang="it-IT" altLang="it-IT" sz="2400" dirty="0"/>
              <a:t>-specie-flow del </a:t>
            </a:r>
            <a:r>
              <a:rPr lang="it-IT" altLang="it-IT" sz="2400" dirty="0" err="1"/>
              <a:t>gold</a:t>
            </a:r>
            <a:r>
              <a:rPr lang="it-IT" altLang="it-IT" sz="2400" dirty="0"/>
              <a:t> standard può ridurre l’avanzo o il disavanzo di conto corrente, ottenendo una misura di equilibrio esterno per tutti i paesi.</a:t>
            </a:r>
          </a:p>
          <a:p>
            <a:pPr eaLnBrk="1" hangingPunct="1"/>
            <a:endParaRPr lang="it-IT" altLang="it-IT" sz="2800" dirty="0"/>
          </a:p>
        </p:txBody>
      </p:sp>
      <p:sp>
        <p:nvSpPr>
          <p:cNvPr id="53251" name="Segnaposto piè di pagina 3">
            <a:extLst>
              <a:ext uri="{FF2B5EF4-FFF2-40B4-BE49-F238E27FC236}">
                <a16:creationId xmlns="" xmlns:a16="http://schemas.microsoft.com/office/drawing/2014/main" id="{7AF896A0-DDA3-AC47-8406-E57183AC1DB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3252" name="Segnaposto numero diapositiva 4">
            <a:extLst>
              <a:ext uri="{FF2B5EF4-FFF2-40B4-BE49-F238E27FC236}">
                <a16:creationId xmlns="" xmlns:a16="http://schemas.microsoft.com/office/drawing/2014/main" id="{41502E8B-F53B-8341-A196-BE92F10AEFE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00E1934-2898-9045-98BB-EDBE2688B01D}" type="slidenum">
              <a:rPr lang="en-US" altLang="it-IT" sz="900" smtClean="0">
                <a:solidFill>
                  <a:schemeClr val="bg1"/>
                </a:solidFill>
                <a:latin typeface="Times" pitchFamily="2" charset="0"/>
              </a:rPr>
              <a:pPr eaLnBrk="0" hangingPunct="0">
                <a:spcBef>
                  <a:spcPct val="0"/>
                </a:spcBef>
                <a:buSzTx/>
                <a:buFontTx/>
                <a:buNone/>
              </a:pPr>
              <a:t>14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trips(downRight)">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strips(downRight)">
                                      <p:cBhvr>
                                        <p:cTn id="12" dur="5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4273" name="Rectangle 2">
            <a:extLst>
              <a:ext uri="{FF2B5EF4-FFF2-40B4-BE49-F238E27FC236}">
                <a16:creationId xmlns="" xmlns:a16="http://schemas.microsoft.com/office/drawing/2014/main" id="{F23B88E4-2E21-5846-B145-6FD471AB48ED}"/>
              </a:ext>
            </a:extLst>
          </p:cNvPr>
          <p:cNvSpPr>
            <a:spLocks noGrp="1" noChangeArrowheads="1"/>
          </p:cNvSpPr>
          <p:nvPr>
            <p:ph type="title"/>
          </p:nvPr>
        </p:nvSpPr>
        <p:spPr/>
        <p:txBody>
          <a:bodyPr/>
          <a:lstStyle/>
          <a:p>
            <a:pPr eaLnBrk="1" hangingPunct="1"/>
            <a:r>
              <a:rPr lang="it-IT" altLang="it-IT"/>
              <a:t>Politica macroeconomica internazionale durante il gold standard</a:t>
            </a:r>
          </a:p>
        </p:txBody>
      </p:sp>
      <p:sp>
        <p:nvSpPr>
          <p:cNvPr id="12291" name="Rectangle 3">
            <a:extLst>
              <a:ext uri="{FF2B5EF4-FFF2-40B4-BE49-F238E27FC236}">
                <a16:creationId xmlns="" xmlns:a16="http://schemas.microsoft.com/office/drawing/2014/main" id="{1618D6F6-E712-B341-AE5C-9BA2953C6C05}"/>
              </a:ext>
            </a:extLst>
          </p:cNvPr>
          <p:cNvSpPr>
            <a:spLocks noGrp="1" noChangeArrowheads="1"/>
          </p:cNvSpPr>
          <p:nvPr>
            <p:ph idx="1"/>
          </p:nvPr>
        </p:nvSpPr>
        <p:spPr>
          <a:xfrm>
            <a:off x="500063" y="1357313"/>
            <a:ext cx="7951787" cy="4857750"/>
          </a:xfrm>
        </p:spPr>
        <p:txBody>
          <a:bodyPr/>
          <a:lstStyle/>
          <a:p>
            <a:pPr eaLnBrk="1" hangingPunct="1">
              <a:lnSpc>
                <a:spcPct val="80000"/>
              </a:lnSpc>
            </a:pPr>
            <a:r>
              <a:rPr lang="it-IT" altLang="it-IT" sz="2400"/>
              <a:t>Le “regole del gioco” in regime di gold standard si riferiscono a un altro processo di aggiustamento che era teoricamente gestito dalle banche centrali.</a:t>
            </a:r>
          </a:p>
          <a:p>
            <a:pPr lvl="3" eaLnBrk="1" hangingPunct="1">
              <a:lnSpc>
                <a:spcPct val="80000"/>
              </a:lnSpc>
              <a:spcBef>
                <a:spcPct val="50000"/>
              </a:spcBef>
            </a:pPr>
            <a:r>
              <a:rPr lang="it-IT" altLang="it-IT"/>
              <a:t>La vendita di attività domestiche quando l’oro esce dal paese per pagare le importazioni riduce l’offerta di moneta e incrementa i tassi di interesse, attraendo flussi di capitale finanziario per compensare il deficit di conto corrente.</a:t>
            </a:r>
          </a:p>
          <a:p>
            <a:pPr marL="490538" lvl="4" indent="0" eaLnBrk="1" hangingPunct="1">
              <a:lnSpc>
                <a:spcPct val="80000"/>
              </a:lnSpc>
              <a:spcBef>
                <a:spcPct val="50000"/>
              </a:spcBef>
              <a:buFont typeface="Verdana" panose="020B0604030504040204" pitchFamily="34" charset="0"/>
              <a:buNone/>
            </a:pPr>
            <a:r>
              <a:rPr lang="it-IT" altLang="it-IT" b="1">
                <a:latin typeface="Symbol" pitchFamily="2" charset="2"/>
              </a:rPr>
              <a:t>®	</a:t>
            </a:r>
            <a:r>
              <a:rPr lang="it-IT" altLang="it-IT"/>
              <a:t>Questo riduce i flussi di oro in uscita.</a:t>
            </a:r>
          </a:p>
          <a:p>
            <a:pPr lvl="3" eaLnBrk="1" hangingPunct="1">
              <a:lnSpc>
                <a:spcPct val="80000"/>
              </a:lnSpc>
              <a:spcBef>
                <a:spcPct val="50000"/>
              </a:spcBef>
            </a:pPr>
            <a:r>
              <a:rPr lang="it-IT" altLang="it-IT"/>
              <a:t>L’acquisto di attività domestiche quando l’oro entra nel paese come reddito da esportazioni incrementa l’offerta di moneta e riduce i tassi di interesse, riducendo i flussi di capitale finanziario in entrata per compensare il saldo di conto corrente. </a:t>
            </a:r>
          </a:p>
          <a:p>
            <a:pPr marL="490538" lvl="4" indent="0" eaLnBrk="1" hangingPunct="1">
              <a:lnSpc>
                <a:spcPct val="80000"/>
              </a:lnSpc>
              <a:spcBef>
                <a:spcPct val="50000"/>
              </a:spcBef>
              <a:buFont typeface="Verdana" panose="020B0604030504040204" pitchFamily="34" charset="0"/>
              <a:buNone/>
            </a:pPr>
            <a:r>
              <a:rPr lang="it-IT" altLang="it-IT" b="1">
                <a:latin typeface="Symbol" pitchFamily="2" charset="2"/>
              </a:rPr>
              <a:t>®	</a:t>
            </a:r>
            <a:r>
              <a:rPr lang="it-IT" altLang="it-IT"/>
              <a:t>Questo riduce i flussi di oro in entrata.</a:t>
            </a:r>
          </a:p>
        </p:txBody>
      </p:sp>
      <p:sp>
        <p:nvSpPr>
          <p:cNvPr id="54275" name="Segnaposto piè di pagina 3">
            <a:extLst>
              <a:ext uri="{FF2B5EF4-FFF2-40B4-BE49-F238E27FC236}">
                <a16:creationId xmlns="" xmlns:a16="http://schemas.microsoft.com/office/drawing/2014/main" id="{905FB703-D8A0-0D40-A874-88F2C40BF88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4276" name="Segnaposto numero diapositiva 4">
            <a:extLst>
              <a:ext uri="{FF2B5EF4-FFF2-40B4-BE49-F238E27FC236}">
                <a16:creationId xmlns="" xmlns:a16="http://schemas.microsoft.com/office/drawing/2014/main" id="{547F76D2-D712-AD4F-929F-D7FFFAAB4D6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B4FAD311-2590-8249-86D1-2F159B58B469}" type="slidenum">
              <a:rPr lang="en-US" altLang="it-IT" sz="900" smtClean="0">
                <a:solidFill>
                  <a:schemeClr val="bg1"/>
                </a:solidFill>
                <a:latin typeface="Times" pitchFamily="2" charset="0"/>
              </a:rPr>
              <a:pPr eaLnBrk="0" hangingPunct="0">
                <a:spcBef>
                  <a:spcPct val="0"/>
                </a:spcBef>
                <a:buSzTx/>
                <a:buFontTx/>
                <a:buNone/>
              </a:pPr>
              <a:t>15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trips(downRight)">
                                      <p:cBhvr>
                                        <p:cTn id="7" dur="500"/>
                                        <p:tgtEl>
                                          <p:spTgt spid="1229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strips(downRight)">
                                      <p:cBhvr>
                                        <p:cTn id="10" dur="500"/>
                                        <p:tgtEl>
                                          <p:spTgt spid="1229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strips(downRight)">
                                      <p:cBhvr>
                                        <p:cTn id="13" dur="500"/>
                                        <p:tgtEl>
                                          <p:spTgt spid="12291">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strips(downRight)">
                                      <p:cBhvr>
                                        <p:cTn id="16" dur="500"/>
                                        <p:tgtEl>
                                          <p:spTgt spid="12291">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strips(downRight)">
                                      <p:cBhvr>
                                        <p:cTn id="19"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5297" name="Rectangle 2">
            <a:extLst>
              <a:ext uri="{FF2B5EF4-FFF2-40B4-BE49-F238E27FC236}">
                <a16:creationId xmlns="" xmlns:a16="http://schemas.microsoft.com/office/drawing/2014/main" id="{513F8A6F-772B-F94D-B777-54C0E0118083}"/>
              </a:ext>
            </a:extLst>
          </p:cNvPr>
          <p:cNvSpPr>
            <a:spLocks noGrp="1" noChangeArrowheads="1"/>
          </p:cNvSpPr>
          <p:nvPr>
            <p:ph type="title"/>
          </p:nvPr>
        </p:nvSpPr>
        <p:spPr>
          <a:xfrm>
            <a:off x="365125" y="395288"/>
            <a:ext cx="8229600" cy="730250"/>
          </a:xfrm>
        </p:spPr>
        <p:txBody>
          <a:bodyPr/>
          <a:lstStyle/>
          <a:p>
            <a:pPr eaLnBrk="1" hangingPunct="1"/>
            <a:r>
              <a:rPr lang="it-IT" altLang="it-IT"/>
              <a:t>Politica macroeconomica internazionale durante il gold standard</a:t>
            </a:r>
          </a:p>
        </p:txBody>
      </p:sp>
      <p:sp>
        <p:nvSpPr>
          <p:cNvPr id="13315" name="Rectangle 3">
            <a:extLst>
              <a:ext uri="{FF2B5EF4-FFF2-40B4-BE49-F238E27FC236}">
                <a16:creationId xmlns="" xmlns:a16="http://schemas.microsoft.com/office/drawing/2014/main" id="{5F947AE1-5501-CA47-9174-4D59B0154CE0}"/>
              </a:ext>
            </a:extLst>
          </p:cNvPr>
          <p:cNvSpPr>
            <a:spLocks noGrp="1" noChangeArrowheads="1"/>
          </p:cNvSpPr>
          <p:nvPr>
            <p:ph idx="1"/>
          </p:nvPr>
        </p:nvSpPr>
        <p:spPr>
          <a:xfrm>
            <a:off x="323528" y="1268760"/>
            <a:ext cx="7835900" cy="5040560"/>
          </a:xfrm>
        </p:spPr>
        <p:txBody>
          <a:bodyPr/>
          <a:lstStyle/>
          <a:p>
            <a:pPr eaLnBrk="1" hangingPunct="1">
              <a:lnSpc>
                <a:spcPct val="80000"/>
              </a:lnSpc>
            </a:pPr>
            <a:r>
              <a:rPr lang="it-IT" altLang="it-IT" sz="2400" dirty="0"/>
              <a:t>Le banche con riserve in oro decrescenti avevano un forte incentivo a praticare le regole del gioco: non potevano convertire la valuta senza una sufficiente quantità di oro.</a:t>
            </a:r>
          </a:p>
          <a:p>
            <a:pPr eaLnBrk="1" hangingPunct="1">
              <a:lnSpc>
                <a:spcPct val="80000"/>
              </a:lnSpc>
            </a:pPr>
            <a:r>
              <a:rPr lang="it-IT" altLang="it-IT" sz="2400" dirty="0"/>
              <a:t>Le banche con riserve in oro crescenti avevano un debole incentivo a praticare le regole del gioco: l’oro non fruttava interesse, ma le attività domestiche sì. </a:t>
            </a:r>
          </a:p>
          <a:p>
            <a:pPr eaLnBrk="1" hangingPunct="1">
              <a:lnSpc>
                <a:spcPct val="80000"/>
              </a:lnSpc>
            </a:pPr>
            <a:r>
              <a:rPr lang="it-IT" altLang="it-IT" sz="2400" dirty="0">
                <a:solidFill>
                  <a:srgbClr val="FF0000"/>
                </a:solidFill>
              </a:rPr>
              <a:t>In pratica, le banche centrali con riserve in oro in crescita raramente seguivano le regole. </a:t>
            </a:r>
            <a:r>
              <a:rPr lang="it-IT" altLang="it-IT" sz="2400" dirty="0"/>
              <a:t>Le banche centrali spesso </a:t>
            </a:r>
            <a:r>
              <a:rPr lang="it-IT" altLang="it-IT" sz="2400" i="1" dirty="0"/>
              <a:t>sterilizzavano</a:t>
            </a:r>
            <a:r>
              <a:rPr lang="it-IT" altLang="it-IT" sz="2400" dirty="0"/>
              <a:t> i flussi di oro, cercando di evitare ogni effetto sull’offerta</a:t>
            </a:r>
            <a:br>
              <a:rPr lang="it-IT" altLang="it-IT" sz="2400" dirty="0"/>
            </a:br>
            <a:r>
              <a:rPr lang="it-IT" altLang="it-IT" sz="2400" dirty="0"/>
              <a:t>di moneta e sui prezzi</a:t>
            </a:r>
            <a:r>
              <a:rPr lang="it-IT" altLang="it-IT" sz="2400" dirty="0" smtClean="0"/>
              <a:t>. Esse vendevano attività domestiche quando le riserve estere crescevano e le compravano quando le riserve estere si riducevano.</a:t>
            </a:r>
            <a:endParaRPr lang="it-IT" altLang="it-IT" sz="2400" dirty="0"/>
          </a:p>
        </p:txBody>
      </p:sp>
      <p:sp>
        <p:nvSpPr>
          <p:cNvPr id="55299" name="Segnaposto piè di pagina 3">
            <a:extLst>
              <a:ext uri="{FF2B5EF4-FFF2-40B4-BE49-F238E27FC236}">
                <a16:creationId xmlns="" xmlns:a16="http://schemas.microsoft.com/office/drawing/2014/main" id="{6AC4BD57-CE1B-DC47-BB15-C3A17EEB5FA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5300" name="Segnaposto numero diapositiva 4">
            <a:extLst>
              <a:ext uri="{FF2B5EF4-FFF2-40B4-BE49-F238E27FC236}">
                <a16:creationId xmlns="" xmlns:a16="http://schemas.microsoft.com/office/drawing/2014/main" id="{C54CAAFA-0C08-EE42-800F-EA07B1E4E9B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1263FED-E007-9743-9A65-92CB82D50891}" type="slidenum">
              <a:rPr lang="en-US" altLang="it-IT" sz="900" smtClean="0">
                <a:solidFill>
                  <a:schemeClr val="bg1"/>
                </a:solidFill>
                <a:latin typeface="Times" pitchFamily="2" charset="0"/>
              </a:rPr>
              <a:pPr eaLnBrk="0" hangingPunct="0">
                <a:spcBef>
                  <a:spcPct val="0"/>
                </a:spcBef>
                <a:buSzTx/>
                <a:buFontTx/>
                <a:buNone/>
              </a:pPr>
              <a:t>16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strips(downRight)">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strips(downRight)">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strips(downRight)">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 xmlns:a16="http://schemas.microsoft.com/office/drawing/2014/main" id="{DECEB089-5619-5542-A932-E0BC23F569F5}"/>
              </a:ext>
            </a:extLst>
          </p:cNvPr>
          <p:cNvSpPr>
            <a:spLocks noGrp="1" noChangeArrowheads="1"/>
          </p:cNvSpPr>
          <p:nvPr>
            <p:ph type="title"/>
          </p:nvPr>
        </p:nvSpPr>
        <p:spPr/>
        <p:txBody>
          <a:bodyPr/>
          <a:lstStyle/>
          <a:p>
            <a:pPr eaLnBrk="1" hangingPunct="1"/>
            <a:r>
              <a:rPr lang="it-IT" altLang="it-IT"/>
              <a:t>Politica macroeconomica internazionale durante il gold standard</a:t>
            </a:r>
          </a:p>
        </p:txBody>
      </p:sp>
      <p:sp>
        <p:nvSpPr>
          <p:cNvPr id="14339" name="Rectangle 3">
            <a:extLst>
              <a:ext uri="{FF2B5EF4-FFF2-40B4-BE49-F238E27FC236}">
                <a16:creationId xmlns="" xmlns:a16="http://schemas.microsoft.com/office/drawing/2014/main" id="{99973D96-1E67-EC43-AF72-D92F566E603F}"/>
              </a:ext>
            </a:extLst>
          </p:cNvPr>
          <p:cNvSpPr>
            <a:spLocks noGrp="1" noChangeArrowheads="1"/>
          </p:cNvSpPr>
          <p:nvPr>
            <p:ph idx="1"/>
          </p:nvPr>
        </p:nvSpPr>
        <p:spPr>
          <a:xfrm>
            <a:off x="365125" y="1546225"/>
            <a:ext cx="8229600" cy="4043363"/>
          </a:xfrm>
        </p:spPr>
        <p:txBody>
          <a:bodyPr/>
          <a:lstStyle/>
          <a:p>
            <a:pPr eaLnBrk="1" hangingPunct="1"/>
            <a:r>
              <a:rPr lang="it-IT" altLang="it-IT" sz="2400" dirty="0"/>
              <a:t>I risultati del </a:t>
            </a:r>
            <a:r>
              <a:rPr lang="it-IT" altLang="it-IT" sz="2400" dirty="0" err="1"/>
              <a:t>gold</a:t>
            </a:r>
            <a:r>
              <a:rPr lang="it-IT" altLang="it-IT" sz="2400" dirty="0"/>
              <a:t> standard nell’ottenere l’equilibrio interno sono incerti.</a:t>
            </a:r>
          </a:p>
          <a:p>
            <a:pPr lvl="3" eaLnBrk="1" hangingPunct="1">
              <a:spcBef>
                <a:spcPct val="50000"/>
              </a:spcBef>
            </a:pPr>
            <a:r>
              <a:rPr lang="it-IT" altLang="it-IT" dirty="0"/>
              <a:t>Gli USA soffrirono la deflazione e la depressione negli anni Settanta e Ottanta del 1800 dopo aver aderito al </a:t>
            </a:r>
            <a:r>
              <a:rPr lang="it-IT" altLang="it-IT" dirty="0" err="1"/>
              <a:t>gold</a:t>
            </a:r>
            <a:r>
              <a:rPr lang="it-IT" altLang="it-IT" dirty="0"/>
              <a:t> standard.</a:t>
            </a:r>
          </a:p>
          <a:p>
            <a:pPr lvl="3" eaLnBrk="1" hangingPunct="1">
              <a:spcBef>
                <a:spcPct val="50000"/>
              </a:spcBef>
            </a:pPr>
            <a:r>
              <a:rPr lang="it-IT" altLang="it-IT" dirty="0"/>
              <a:t>Il tasso di disoccupazione USA fu in media del 6,8% </a:t>
            </a:r>
            <a:r>
              <a:rPr lang="it-IT" altLang="it-IT" dirty="0" smtClean="0"/>
              <a:t>dal 1890 </a:t>
            </a:r>
            <a:r>
              <a:rPr lang="it-IT" altLang="it-IT" dirty="0"/>
              <a:t>al 1913, ma ebbe una media inferiore al 5,7%</a:t>
            </a:r>
            <a:br>
              <a:rPr lang="it-IT" altLang="it-IT" dirty="0"/>
            </a:br>
            <a:r>
              <a:rPr lang="it-IT" altLang="it-IT" dirty="0"/>
              <a:t>dal 1946 al 1992.</a:t>
            </a:r>
          </a:p>
        </p:txBody>
      </p:sp>
      <p:sp>
        <p:nvSpPr>
          <p:cNvPr id="56323" name="Segnaposto piè di pagina 3">
            <a:extLst>
              <a:ext uri="{FF2B5EF4-FFF2-40B4-BE49-F238E27FC236}">
                <a16:creationId xmlns="" xmlns:a16="http://schemas.microsoft.com/office/drawing/2014/main" id="{7CB94EC8-45AF-3D49-9CC9-F8258F59742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6324" name="Segnaposto numero diapositiva 4">
            <a:extLst>
              <a:ext uri="{FF2B5EF4-FFF2-40B4-BE49-F238E27FC236}">
                <a16:creationId xmlns="" xmlns:a16="http://schemas.microsoft.com/office/drawing/2014/main" id="{7699573F-4A35-A84B-B1C4-013819BD7F6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02B6C44-7C36-154F-B267-F4638C9CA0CE}" type="slidenum">
              <a:rPr lang="en-US" altLang="it-IT" sz="900" smtClean="0">
                <a:solidFill>
                  <a:schemeClr val="bg1"/>
                </a:solidFill>
                <a:latin typeface="Times" pitchFamily="2" charset="0"/>
              </a:rPr>
              <a:pPr eaLnBrk="0" hangingPunct="0">
                <a:spcBef>
                  <a:spcPct val="0"/>
                </a:spcBef>
                <a:buSzTx/>
                <a:buFontTx/>
                <a:buNone/>
              </a:pPr>
              <a:t>17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trips(downRight)">
                                      <p:cBhvr>
                                        <p:cTn id="7" dur="500"/>
                                        <p:tgtEl>
                                          <p:spTgt spid="1433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strips(downRight)">
                                      <p:cBhvr>
                                        <p:cTn id="10" dur="500"/>
                                        <p:tgtEl>
                                          <p:spTgt spid="1433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strips(downRight)">
                                      <p:cBhvr>
                                        <p:cTn id="13"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a:extLst>
              <a:ext uri="{FF2B5EF4-FFF2-40B4-BE49-F238E27FC236}">
                <a16:creationId xmlns="" xmlns:a16="http://schemas.microsoft.com/office/drawing/2014/main" id="{D2E4D591-4DBF-4342-80C5-95D71C1A6196}"/>
              </a:ext>
            </a:extLst>
          </p:cNvPr>
          <p:cNvSpPr>
            <a:spLocks noGrp="1" noChangeArrowheads="1"/>
          </p:cNvSpPr>
          <p:nvPr>
            <p:ph type="title"/>
          </p:nvPr>
        </p:nvSpPr>
        <p:spPr/>
        <p:txBody>
          <a:bodyPr/>
          <a:lstStyle/>
          <a:p>
            <a:pPr eaLnBrk="1" hangingPunct="1"/>
            <a:r>
              <a:rPr lang="it-IT" altLang="it-IT"/>
              <a:t>Gli anni tra le due guerre: 1918-1939</a:t>
            </a:r>
          </a:p>
        </p:txBody>
      </p:sp>
      <p:sp>
        <p:nvSpPr>
          <p:cNvPr id="15363" name="Rectangle 3">
            <a:extLst>
              <a:ext uri="{FF2B5EF4-FFF2-40B4-BE49-F238E27FC236}">
                <a16:creationId xmlns="" xmlns:a16="http://schemas.microsoft.com/office/drawing/2014/main" id="{C96E83A8-01DE-5844-A84F-FB5990812FA2}"/>
              </a:ext>
            </a:extLst>
          </p:cNvPr>
          <p:cNvSpPr>
            <a:spLocks noGrp="1" noChangeArrowheads="1"/>
          </p:cNvSpPr>
          <p:nvPr>
            <p:ph idx="1"/>
          </p:nvPr>
        </p:nvSpPr>
        <p:spPr>
          <a:xfrm>
            <a:off x="365125" y="1268413"/>
            <a:ext cx="8229600" cy="4525962"/>
          </a:xfrm>
        </p:spPr>
        <p:txBody>
          <a:bodyPr/>
          <a:lstStyle/>
          <a:p>
            <a:pPr eaLnBrk="1" hangingPunct="1"/>
            <a:r>
              <a:rPr lang="it-IT" altLang="it-IT" sz="2400"/>
              <a:t>Il gold standard fu interrotto nel 1914 a causa della guerra, ma dopo il 1918 fu provato ancora.</a:t>
            </a:r>
          </a:p>
          <a:p>
            <a:pPr lvl="3" eaLnBrk="1" hangingPunct="1">
              <a:spcBef>
                <a:spcPct val="50000"/>
              </a:spcBef>
            </a:pPr>
            <a:r>
              <a:rPr lang="it-IT" altLang="it-IT"/>
              <a:t>Gli USA ripristinarono il gold standard dal 1919 al 1933 a $20,67 l’oncia e dal 1934 al 1944 a $35,00 l’oncia (una svalutazione del dollaro).</a:t>
            </a:r>
          </a:p>
          <a:p>
            <a:pPr lvl="3" eaLnBrk="1" hangingPunct="1">
              <a:spcBef>
                <a:spcPct val="50000"/>
              </a:spcBef>
            </a:pPr>
            <a:r>
              <a:rPr lang="it-IT" altLang="it-IT"/>
              <a:t>Il Regno Unito ristabilì il gold standard dal 1925 al 1931. </a:t>
            </a:r>
          </a:p>
          <a:p>
            <a:pPr eaLnBrk="1" hangingPunct="1"/>
            <a:r>
              <a:rPr lang="it-IT" altLang="it-IT" sz="2400"/>
              <a:t>Ma i paesi che aderirono al gold standard per più tempo, senza svalutare la carta-moneta, soffrirono di più la deflazione e la riduzione della produzione negli anni Trenta. </a:t>
            </a:r>
          </a:p>
        </p:txBody>
      </p:sp>
      <p:sp>
        <p:nvSpPr>
          <p:cNvPr id="57347" name="Segnaposto piè di pagina 3">
            <a:extLst>
              <a:ext uri="{FF2B5EF4-FFF2-40B4-BE49-F238E27FC236}">
                <a16:creationId xmlns="" xmlns:a16="http://schemas.microsoft.com/office/drawing/2014/main" id="{966BB677-97BA-6A46-86F6-7EF3547AD7E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7348" name="Segnaposto numero diapositiva 4">
            <a:extLst>
              <a:ext uri="{FF2B5EF4-FFF2-40B4-BE49-F238E27FC236}">
                <a16:creationId xmlns="" xmlns:a16="http://schemas.microsoft.com/office/drawing/2014/main" id="{4E0B9E1B-C80F-6047-BFA9-5A938E6E492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7B283A3-E846-9744-9296-603C2031739A}" type="slidenum">
              <a:rPr lang="en-US" altLang="it-IT" sz="900" smtClean="0">
                <a:solidFill>
                  <a:schemeClr val="bg1"/>
                </a:solidFill>
                <a:latin typeface="Times" pitchFamily="2" charset="0"/>
              </a:rPr>
              <a:pPr eaLnBrk="0" hangingPunct="0">
                <a:spcBef>
                  <a:spcPct val="0"/>
                </a:spcBef>
                <a:buSzTx/>
                <a:buFontTx/>
                <a:buNone/>
              </a:pPr>
              <a:t>18</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trips(downRight)">
                                      <p:cBhvr>
                                        <p:cTn id="7" dur="500"/>
                                        <p:tgtEl>
                                          <p:spTgt spid="1536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strips(downRight)">
                                      <p:cBhvr>
                                        <p:cTn id="10" dur="500"/>
                                        <p:tgtEl>
                                          <p:spTgt spid="1536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strips(downRight)">
                                      <p:cBhvr>
                                        <p:cTn id="13" dur="500"/>
                                        <p:tgtEl>
                                          <p:spTgt spid="1536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strips(downRight)">
                                      <p:cBhvr>
                                        <p:cTn id="18"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a:extLst>
              <a:ext uri="{FF2B5EF4-FFF2-40B4-BE49-F238E27FC236}">
                <a16:creationId xmlns="" xmlns:a16="http://schemas.microsoft.com/office/drawing/2014/main" id="{AC2FEB06-6E47-F241-B359-731485C2EB93}"/>
              </a:ext>
            </a:extLst>
          </p:cNvPr>
          <p:cNvSpPr>
            <a:spLocks noGrp="1" noChangeArrowheads="1"/>
          </p:cNvSpPr>
          <p:nvPr>
            <p:ph type="title"/>
          </p:nvPr>
        </p:nvSpPr>
        <p:spPr>
          <a:xfrm>
            <a:off x="365125" y="395288"/>
            <a:ext cx="8229600" cy="657225"/>
          </a:xfrm>
        </p:spPr>
        <p:txBody>
          <a:bodyPr/>
          <a:lstStyle/>
          <a:p>
            <a:pPr algn="ctr" eaLnBrk="1" hangingPunct="1"/>
            <a:r>
              <a:rPr lang="it-IT" altLang="it-IT" sz="2800"/>
              <a:t>Il sistema di Bretton Woods</a:t>
            </a:r>
          </a:p>
        </p:txBody>
      </p:sp>
      <p:sp>
        <p:nvSpPr>
          <p:cNvPr id="16387" name="Rectangle 3">
            <a:extLst>
              <a:ext uri="{FF2B5EF4-FFF2-40B4-BE49-F238E27FC236}">
                <a16:creationId xmlns="" xmlns:a16="http://schemas.microsoft.com/office/drawing/2014/main" id="{9BCAB9E1-7656-CD44-B813-25F623CBFEF4}"/>
              </a:ext>
            </a:extLst>
          </p:cNvPr>
          <p:cNvSpPr>
            <a:spLocks noGrp="1" noChangeArrowheads="1"/>
          </p:cNvSpPr>
          <p:nvPr>
            <p:ph idx="1"/>
          </p:nvPr>
        </p:nvSpPr>
        <p:spPr>
          <a:xfrm>
            <a:off x="428625" y="1412875"/>
            <a:ext cx="8215313" cy="4572000"/>
          </a:xfrm>
        </p:spPr>
        <p:txBody>
          <a:bodyPr/>
          <a:lstStyle/>
          <a:p>
            <a:pPr indent="-533400" eaLnBrk="1" hangingPunct="1">
              <a:lnSpc>
                <a:spcPct val="80000"/>
              </a:lnSpc>
              <a:defRPr/>
            </a:pPr>
            <a:r>
              <a:rPr lang="it-IT" altLang="it-IT" sz="2400" dirty="0"/>
              <a:t>Nel luglio 1944, 44 paesi si incontrarono a </a:t>
            </a:r>
            <a:r>
              <a:rPr lang="it-IT" altLang="it-IT" sz="2400" dirty="0" err="1"/>
              <a:t>Bretton</a:t>
            </a:r>
            <a:r>
              <a:rPr lang="it-IT" altLang="it-IT" sz="2400" dirty="0"/>
              <a:t> Woods, New Hampshire, per disegnare l’accordo omonimo.</a:t>
            </a:r>
          </a:p>
          <a:p>
            <a:pPr marL="731838" lvl="3" indent="-533400" eaLnBrk="1" hangingPunct="1">
              <a:lnSpc>
                <a:spcPct val="80000"/>
              </a:lnSpc>
              <a:buFont typeface="Arial" charset="0"/>
              <a:buChar char="○"/>
              <a:defRPr/>
            </a:pPr>
            <a:r>
              <a:rPr lang="it-IT" altLang="it-IT" dirty="0"/>
              <a:t>Si stabiliscono cambi fissi contro il dollaro USA e un prezzo fisso del dollaro in termini di oro ($35 l’oncia). </a:t>
            </a:r>
          </a:p>
          <a:p>
            <a:pPr marL="533400" indent="-533400" eaLnBrk="1" hangingPunct="1">
              <a:lnSpc>
                <a:spcPct val="80000"/>
              </a:lnSpc>
              <a:defRPr/>
            </a:pPr>
            <a:r>
              <a:rPr lang="it-IT" altLang="it-IT" sz="2400" dirty="0"/>
              <a:t>Fondarono anche altre istituzioni:</a:t>
            </a:r>
          </a:p>
          <a:p>
            <a:pPr marL="914400" lvl="1" indent="-457200" eaLnBrk="1" hangingPunct="1">
              <a:lnSpc>
                <a:spcPct val="80000"/>
              </a:lnSpc>
              <a:buFont typeface="Courier New" pitchFamily="49" charset="0"/>
              <a:buChar char="o"/>
              <a:defRPr/>
            </a:pPr>
            <a:r>
              <a:rPr lang="it-IT" altLang="it-IT" sz="1900" dirty="0"/>
              <a:t>il Fondo Monetario Internazionale;</a:t>
            </a:r>
          </a:p>
          <a:p>
            <a:pPr marL="914400" lvl="1" indent="-457200" eaLnBrk="1" hangingPunct="1">
              <a:lnSpc>
                <a:spcPct val="80000"/>
              </a:lnSpc>
              <a:buFont typeface="Courier New" pitchFamily="49" charset="0"/>
              <a:buChar char="o"/>
              <a:defRPr/>
            </a:pPr>
            <a:r>
              <a:rPr lang="it-IT" altLang="it-IT" sz="1900" dirty="0"/>
              <a:t>la Banca Mondiale;</a:t>
            </a:r>
          </a:p>
          <a:p>
            <a:pPr marL="914400" lvl="1" indent="-457200" eaLnBrk="1" hangingPunct="1">
              <a:lnSpc>
                <a:spcPct val="80000"/>
              </a:lnSpc>
              <a:buFont typeface="Courier New" pitchFamily="49" charset="0"/>
              <a:buChar char="o"/>
              <a:defRPr/>
            </a:pPr>
            <a:r>
              <a:rPr lang="it-IT" altLang="it-IT" sz="1900" dirty="0"/>
              <a:t>l’</a:t>
            </a:r>
            <a:r>
              <a:rPr lang="it-IT" altLang="it-IT" sz="1900" i="1" dirty="0"/>
              <a:t>Accordo Generale sui Dazi e sul Commercio </a:t>
            </a:r>
            <a:r>
              <a:rPr lang="it-IT" altLang="it-IT" sz="1900" dirty="0"/>
              <a:t>(GATT), predecessore dell’</a:t>
            </a:r>
            <a:r>
              <a:rPr lang="it-IT" altLang="it-IT" sz="1900" i="1" dirty="0"/>
              <a:t>Organizzazione Mondiale del Commercio</a:t>
            </a:r>
            <a:r>
              <a:rPr lang="it-IT" altLang="it-IT" sz="1900" dirty="0"/>
              <a:t> (OMC).</a:t>
            </a:r>
          </a:p>
        </p:txBody>
      </p:sp>
      <p:sp>
        <p:nvSpPr>
          <p:cNvPr id="58371" name="Segnaposto piè di pagina 3">
            <a:extLst>
              <a:ext uri="{FF2B5EF4-FFF2-40B4-BE49-F238E27FC236}">
                <a16:creationId xmlns="" xmlns:a16="http://schemas.microsoft.com/office/drawing/2014/main" id="{EA5B339D-143C-F84D-B5E2-14BA38544A1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8372" name="Segnaposto numero diapositiva 4">
            <a:extLst>
              <a:ext uri="{FF2B5EF4-FFF2-40B4-BE49-F238E27FC236}">
                <a16:creationId xmlns="" xmlns:a16="http://schemas.microsoft.com/office/drawing/2014/main" id="{92E29C26-8782-D545-8299-E68E81C4A55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BEC75915-99F2-664B-BABE-1CC2EE900073}" type="slidenum">
              <a:rPr lang="en-US" altLang="it-IT" sz="900" smtClean="0">
                <a:solidFill>
                  <a:schemeClr val="bg1"/>
                </a:solidFill>
                <a:latin typeface="Times" pitchFamily="2" charset="0"/>
              </a:rPr>
              <a:pPr eaLnBrk="0" hangingPunct="0">
                <a:spcBef>
                  <a:spcPct val="0"/>
                </a:spcBef>
                <a:buSzTx/>
                <a:buFontTx/>
                <a:buNone/>
              </a:pPr>
              <a:t>19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strips(downRight)">
                                      <p:cBhvr>
                                        <p:cTn id="7" dur="500"/>
                                        <p:tgtEl>
                                          <p:spTgt spid="1638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strips(downRight)">
                                      <p:cBhvr>
                                        <p:cTn id="10" dur="500"/>
                                        <p:tgtEl>
                                          <p:spTgt spid="1638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strips(downRight)">
                                      <p:cBhvr>
                                        <p:cTn id="15" dur="500"/>
                                        <p:tgtEl>
                                          <p:spTgt spid="1638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strips(downRight)">
                                      <p:cBhvr>
                                        <p:cTn id="20" dur="500"/>
                                        <p:tgtEl>
                                          <p:spTgt spid="16387">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strips(downRight)">
                                      <p:cBhvr>
                                        <p:cTn id="23" dur="500"/>
                                        <p:tgtEl>
                                          <p:spTgt spid="16387">
                                            <p:txEl>
                                              <p:pRg st="4" end="4"/>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strips(downRight)">
                                      <p:cBhvr>
                                        <p:cTn id="26"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a:extLst>
              <a:ext uri="{FF2B5EF4-FFF2-40B4-BE49-F238E27FC236}">
                <a16:creationId xmlns="" xmlns:a16="http://schemas.microsoft.com/office/drawing/2014/main" id="{DDD6DB32-65FA-704C-B235-B74EF274538F}"/>
              </a:ext>
            </a:extLst>
          </p:cNvPr>
          <p:cNvSpPr>
            <a:spLocks noGrp="1" noChangeArrowheads="1"/>
          </p:cNvSpPr>
          <p:nvPr>
            <p:ph type="title"/>
          </p:nvPr>
        </p:nvSpPr>
        <p:spPr/>
        <p:txBody>
          <a:bodyPr/>
          <a:lstStyle/>
          <a:p>
            <a:pPr eaLnBrk="1" hangingPunct="1"/>
            <a:r>
              <a:rPr lang="it-IT" altLang="it-IT"/>
              <a:t>Struttura della presentazione</a:t>
            </a:r>
          </a:p>
        </p:txBody>
      </p:sp>
      <p:sp>
        <p:nvSpPr>
          <p:cNvPr id="6147" name="Rectangle 3">
            <a:extLst>
              <a:ext uri="{FF2B5EF4-FFF2-40B4-BE49-F238E27FC236}">
                <a16:creationId xmlns="" xmlns:a16="http://schemas.microsoft.com/office/drawing/2014/main" id="{F3F46371-1E66-AA4D-BC13-2E8F8005BEE1}"/>
              </a:ext>
            </a:extLst>
          </p:cNvPr>
          <p:cNvSpPr>
            <a:spLocks noGrp="1" noChangeArrowheads="1"/>
          </p:cNvSpPr>
          <p:nvPr>
            <p:ph idx="1"/>
          </p:nvPr>
        </p:nvSpPr>
        <p:spPr>
          <a:xfrm>
            <a:off x="365125" y="1052513"/>
            <a:ext cx="8229600" cy="5019675"/>
          </a:xfrm>
        </p:spPr>
        <p:txBody>
          <a:bodyPr/>
          <a:lstStyle/>
          <a:p>
            <a:pPr>
              <a:defRPr/>
            </a:pPr>
            <a:r>
              <a:rPr lang="it-IT" sz="2400" dirty="0"/>
              <a:t>Introduzione</a:t>
            </a:r>
          </a:p>
          <a:p>
            <a:pPr>
              <a:defRPr/>
            </a:pPr>
            <a:r>
              <a:rPr lang="it-IT" sz="2400" dirty="0"/>
              <a:t>Obiettivi macroeconomici</a:t>
            </a:r>
          </a:p>
          <a:p>
            <a:pPr>
              <a:defRPr/>
            </a:pPr>
            <a:r>
              <a:rPr lang="it-IT" sz="2400" dirty="0"/>
              <a:t>Il trilemma di economia aperta</a:t>
            </a:r>
          </a:p>
          <a:p>
            <a:pPr>
              <a:defRPr/>
            </a:pPr>
            <a:r>
              <a:rPr lang="it-IT" sz="2400" dirty="0"/>
              <a:t>Politica macroeconomica internazionale durante</a:t>
            </a:r>
            <a:br>
              <a:rPr lang="it-IT" sz="2400" dirty="0"/>
            </a:br>
            <a:r>
              <a:rPr lang="it-IT" sz="2400" dirty="0"/>
              <a:t>il </a:t>
            </a:r>
            <a:r>
              <a:rPr lang="it-IT" sz="2400" dirty="0" err="1"/>
              <a:t>gold</a:t>
            </a:r>
            <a:r>
              <a:rPr lang="it-IT" sz="2400" dirty="0"/>
              <a:t> standard, 1870-1914</a:t>
            </a:r>
          </a:p>
          <a:p>
            <a:pPr marL="342900" indent="-342900">
              <a:buFont typeface="Courier New" panose="02070309020205020404" pitchFamily="49" charset="0"/>
              <a:buChar char="o"/>
              <a:defRPr/>
            </a:pPr>
            <a:r>
              <a:rPr lang="it-IT" dirty="0"/>
              <a:t>Gli anni tra le due guerre: 1918-1939</a:t>
            </a:r>
          </a:p>
          <a:p>
            <a:pPr>
              <a:defRPr/>
            </a:pPr>
            <a:r>
              <a:rPr lang="it-IT" sz="2400" dirty="0"/>
              <a:t>Il sistema di </a:t>
            </a:r>
            <a:r>
              <a:rPr lang="it-IT" sz="2400" dirty="0" err="1"/>
              <a:t>Bretton</a:t>
            </a:r>
            <a:r>
              <a:rPr lang="it-IT" sz="2400" dirty="0"/>
              <a:t> Woods</a:t>
            </a:r>
          </a:p>
          <a:p>
            <a:pPr marL="342900" indent="-342900">
              <a:buFont typeface="Courier New" panose="02070309020205020404" pitchFamily="49" charset="0"/>
              <a:buChar char="o"/>
              <a:defRPr/>
            </a:pPr>
            <a:r>
              <a:rPr lang="it-IT" dirty="0"/>
              <a:t>Il Fondo Monetario Internazionale</a:t>
            </a:r>
          </a:p>
          <a:p>
            <a:pPr marL="342900" indent="-342900">
              <a:buFont typeface="Courier New" panose="02070309020205020404" pitchFamily="49" charset="0"/>
              <a:buChar char="o"/>
              <a:defRPr/>
            </a:pPr>
            <a:r>
              <a:rPr lang="it-IT" dirty="0"/>
              <a:t>Politiche per l’equilibrio interno ed esterno</a:t>
            </a:r>
          </a:p>
        </p:txBody>
      </p:sp>
      <p:sp>
        <p:nvSpPr>
          <p:cNvPr id="40963" name="Segnaposto piè di pagina 3">
            <a:extLst>
              <a:ext uri="{FF2B5EF4-FFF2-40B4-BE49-F238E27FC236}">
                <a16:creationId xmlns="" xmlns:a16="http://schemas.microsoft.com/office/drawing/2014/main" id="{D82F983F-6EC4-E849-A923-470C8031C5B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0964" name="Segnaposto numero diapositiva 4">
            <a:extLst>
              <a:ext uri="{FF2B5EF4-FFF2-40B4-BE49-F238E27FC236}">
                <a16:creationId xmlns="" xmlns:a16="http://schemas.microsoft.com/office/drawing/2014/main" id="{C0B76871-A06E-3A4C-8A5C-E02EE69A283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26FE30C-F90D-DF48-BADD-948055EA4CC3}" type="slidenum">
              <a:rPr lang="en-US" altLang="it-IT" sz="900" smtClean="0">
                <a:solidFill>
                  <a:schemeClr val="bg1"/>
                </a:solidFill>
                <a:latin typeface="Times" pitchFamily="2" charset="0"/>
              </a:rPr>
              <a:pPr eaLnBrk="0" hangingPunct="0">
                <a:spcBef>
                  <a:spcPct val="0"/>
                </a:spcBef>
                <a:buSzTx/>
                <a:buFontTx/>
                <a:buNone/>
              </a:pPr>
              <a:t>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trips(downRigh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strips(downRight)">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trips(downRight)">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strips(downRight)">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strips(downRight)">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strips(downRight)">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strips(downRight)">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strips(downRight)">
                                      <p:cBhvr>
                                        <p:cTn id="42"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a:extLst>
              <a:ext uri="{FF2B5EF4-FFF2-40B4-BE49-F238E27FC236}">
                <a16:creationId xmlns="" xmlns:a16="http://schemas.microsoft.com/office/drawing/2014/main" id="{9E99B111-389C-944A-B359-DF9FD404FF67}"/>
              </a:ext>
            </a:extLst>
          </p:cNvPr>
          <p:cNvSpPr>
            <a:spLocks noGrp="1" noChangeArrowheads="1"/>
          </p:cNvSpPr>
          <p:nvPr>
            <p:ph type="title"/>
          </p:nvPr>
        </p:nvSpPr>
        <p:spPr>
          <a:xfrm>
            <a:off x="365125" y="395288"/>
            <a:ext cx="8229600" cy="512762"/>
          </a:xfrm>
        </p:spPr>
        <p:txBody>
          <a:bodyPr/>
          <a:lstStyle/>
          <a:p>
            <a:pPr eaLnBrk="1" hangingPunct="1"/>
            <a:r>
              <a:rPr lang="it-IT" altLang="it-IT"/>
              <a:t>Il Fondo Monetario Internazionale</a:t>
            </a:r>
          </a:p>
        </p:txBody>
      </p:sp>
      <p:sp>
        <p:nvSpPr>
          <p:cNvPr id="17411" name="Rectangle 3">
            <a:extLst>
              <a:ext uri="{FF2B5EF4-FFF2-40B4-BE49-F238E27FC236}">
                <a16:creationId xmlns="" xmlns:a16="http://schemas.microsoft.com/office/drawing/2014/main" id="{8B746DCD-B62C-3A49-A05A-7A99B7788FA6}"/>
              </a:ext>
            </a:extLst>
          </p:cNvPr>
          <p:cNvSpPr>
            <a:spLocks noGrp="1" noChangeArrowheads="1"/>
          </p:cNvSpPr>
          <p:nvPr>
            <p:ph idx="1"/>
          </p:nvPr>
        </p:nvSpPr>
        <p:spPr>
          <a:xfrm>
            <a:off x="357188" y="1250950"/>
            <a:ext cx="8501062" cy="4410075"/>
          </a:xfrm>
        </p:spPr>
        <p:txBody>
          <a:bodyPr/>
          <a:lstStyle/>
          <a:p>
            <a:pPr eaLnBrk="1" hangingPunct="1">
              <a:lnSpc>
                <a:spcPct val="80000"/>
              </a:lnSpc>
            </a:pPr>
            <a:r>
              <a:rPr lang="it-IT" altLang="it-IT" sz="2400" dirty="0"/>
              <a:t>Il FMI fu istituito per concedere prestiti ai paesi con disavanzi della bilancia dei pagamenti persistenti</a:t>
            </a:r>
            <a:br>
              <a:rPr lang="it-IT" altLang="it-IT" sz="2400" dirty="0"/>
            </a:br>
            <a:r>
              <a:rPr lang="it-IT" altLang="it-IT" sz="2400" dirty="0"/>
              <a:t>(o disavanzo di conto corrente) e per approvare le svalutazioni. </a:t>
            </a:r>
          </a:p>
          <a:p>
            <a:pPr lvl="3" eaLnBrk="1" hangingPunct="1">
              <a:lnSpc>
                <a:spcPct val="80000"/>
              </a:lnSpc>
              <a:spcBef>
                <a:spcPct val="50000"/>
              </a:spcBef>
            </a:pPr>
            <a:r>
              <a:rPr lang="it-IT" altLang="it-IT" dirty="0"/>
              <a:t>I prestiti erano erogati da un fondo pagato dai membri in oro e valute.</a:t>
            </a:r>
          </a:p>
          <a:p>
            <a:pPr lvl="3" eaLnBrk="1" hangingPunct="1">
              <a:lnSpc>
                <a:spcPct val="80000"/>
              </a:lnSpc>
              <a:spcBef>
                <a:spcPct val="50000"/>
              </a:spcBef>
            </a:pPr>
            <a:r>
              <a:rPr lang="it-IT" altLang="it-IT" dirty="0"/>
              <a:t>Ogni paese aveva una quota, che determinava il suo contributo al fondo e l’ammontare massimo che poteva prendere a prestito.</a:t>
            </a:r>
          </a:p>
          <a:p>
            <a:pPr lvl="3" eaLnBrk="1" hangingPunct="1">
              <a:lnSpc>
                <a:spcPct val="80000"/>
              </a:lnSpc>
              <a:spcBef>
                <a:spcPct val="50000"/>
              </a:spcBef>
            </a:pPr>
            <a:r>
              <a:rPr lang="it-IT" altLang="it-IT" dirty="0"/>
              <a:t>L’erogazione dei grandi prestiti era condizionale alla supervisione delle politiche interne da parte del FMI.</a:t>
            </a:r>
          </a:p>
          <a:p>
            <a:pPr lvl="3" eaLnBrk="1" hangingPunct="1">
              <a:lnSpc>
                <a:spcPct val="80000"/>
              </a:lnSpc>
              <a:spcBef>
                <a:spcPct val="50000"/>
              </a:spcBef>
            </a:pPr>
            <a:r>
              <a:rPr lang="it-IT" altLang="it-IT" dirty="0"/>
              <a:t>Potevano esserci svalutazioni se il FMI decideva che l’economia stava assistendo a un </a:t>
            </a:r>
            <a:r>
              <a:rPr lang="it-IT" altLang="it-IT" i="1" dirty="0"/>
              <a:t>disequilibrio strutturale</a:t>
            </a:r>
            <a:r>
              <a:rPr lang="it-IT" altLang="it-IT" dirty="0"/>
              <a:t>. </a:t>
            </a:r>
          </a:p>
        </p:txBody>
      </p:sp>
      <p:sp>
        <p:nvSpPr>
          <p:cNvPr id="59395" name="Segnaposto piè di pagina 3">
            <a:extLst>
              <a:ext uri="{FF2B5EF4-FFF2-40B4-BE49-F238E27FC236}">
                <a16:creationId xmlns="" xmlns:a16="http://schemas.microsoft.com/office/drawing/2014/main" id="{C8F21E76-53D9-FF46-948D-B4433CA396B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9396" name="Segnaposto numero diapositiva 4">
            <a:extLst>
              <a:ext uri="{FF2B5EF4-FFF2-40B4-BE49-F238E27FC236}">
                <a16:creationId xmlns="" xmlns:a16="http://schemas.microsoft.com/office/drawing/2014/main" id="{87BFDECC-FA5B-2241-971A-1A0520568CF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106E46D-97C1-DC4A-9D14-A9834CC1ADFB}" type="slidenum">
              <a:rPr lang="en-US" altLang="it-IT" sz="900" smtClean="0">
                <a:solidFill>
                  <a:schemeClr val="bg1"/>
                </a:solidFill>
                <a:latin typeface="Times" pitchFamily="2" charset="0"/>
              </a:rPr>
              <a:pPr eaLnBrk="0" hangingPunct="0">
                <a:spcBef>
                  <a:spcPct val="0"/>
                </a:spcBef>
                <a:buSzTx/>
                <a:buFontTx/>
                <a:buNone/>
              </a:pPr>
              <a:t>20</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strips(downRight)">
                                      <p:cBhvr>
                                        <p:cTn id="7" dur="500"/>
                                        <p:tgtEl>
                                          <p:spTgt spid="1741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strips(downRight)">
                                      <p:cBhvr>
                                        <p:cTn id="10" dur="500"/>
                                        <p:tgtEl>
                                          <p:spTgt spid="1741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strips(downRight)">
                                      <p:cBhvr>
                                        <p:cTn id="13" dur="500"/>
                                        <p:tgtEl>
                                          <p:spTgt spid="17411">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strips(downRight)">
                                      <p:cBhvr>
                                        <p:cTn id="16" dur="500"/>
                                        <p:tgtEl>
                                          <p:spTgt spid="17411">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strips(downRight)">
                                      <p:cBhvr>
                                        <p:cTn id="19"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a:extLst>
              <a:ext uri="{FF2B5EF4-FFF2-40B4-BE49-F238E27FC236}">
                <a16:creationId xmlns="" xmlns:a16="http://schemas.microsoft.com/office/drawing/2014/main" id="{5FAFA084-AF77-ED49-904D-3C6C5EA3BDC8}"/>
              </a:ext>
            </a:extLst>
          </p:cNvPr>
          <p:cNvSpPr>
            <a:spLocks noGrp="1" noChangeArrowheads="1"/>
          </p:cNvSpPr>
          <p:nvPr>
            <p:ph type="title"/>
          </p:nvPr>
        </p:nvSpPr>
        <p:spPr>
          <a:xfrm>
            <a:off x="365125" y="395288"/>
            <a:ext cx="8229600" cy="585787"/>
          </a:xfrm>
        </p:spPr>
        <p:txBody>
          <a:bodyPr/>
          <a:lstStyle/>
          <a:p>
            <a:pPr eaLnBrk="1" hangingPunct="1"/>
            <a:r>
              <a:rPr lang="it-IT" altLang="it-IT"/>
              <a:t>Il sistema di Bretton Woods</a:t>
            </a:r>
          </a:p>
        </p:txBody>
      </p:sp>
      <p:sp>
        <p:nvSpPr>
          <p:cNvPr id="19459" name="Rectangle 3">
            <a:extLst>
              <a:ext uri="{FF2B5EF4-FFF2-40B4-BE49-F238E27FC236}">
                <a16:creationId xmlns="" xmlns:a16="http://schemas.microsoft.com/office/drawing/2014/main" id="{37E03D86-ED5D-5344-AA44-675BE333154A}"/>
              </a:ext>
            </a:extLst>
          </p:cNvPr>
          <p:cNvSpPr>
            <a:spLocks noGrp="1" noChangeArrowheads="1"/>
          </p:cNvSpPr>
          <p:nvPr>
            <p:ph idx="1"/>
          </p:nvPr>
        </p:nvSpPr>
        <p:spPr>
          <a:xfrm>
            <a:off x="365125" y="1196975"/>
            <a:ext cx="8229600" cy="4525963"/>
          </a:xfrm>
        </p:spPr>
        <p:txBody>
          <a:bodyPr/>
          <a:lstStyle/>
          <a:p>
            <a:pPr eaLnBrk="1" hangingPunct="1"/>
            <a:r>
              <a:rPr lang="it-IT" altLang="it-IT" sz="2400">
                <a:cs typeface="Times New Roman" panose="02020603050405020304" pitchFamily="18" charset="0"/>
              </a:rPr>
              <a:t>Per evitare improvvise variazioni nel conto finanziario (che possono causare una crisi della bilancia dei pagamenti), i paesi nel sistema di Bretton Woods spesso ostacolavano i flussi di capitale finanziario tra paesi. </a:t>
            </a:r>
          </a:p>
          <a:p>
            <a:pPr eaLnBrk="1" hangingPunct="1"/>
            <a:r>
              <a:rPr lang="it-IT" altLang="it-IT" sz="2400">
                <a:cs typeface="Times New Roman" panose="02020603050405020304" pitchFamily="18" charset="0"/>
              </a:rPr>
              <a:t>Tuttavia, incoraggiavano i flussi di beni e servizi secondo l’idea che il commercio beneficia tutte le economie.</a:t>
            </a:r>
          </a:p>
          <a:p>
            <a:pPr lvl="3" eaLnBrk="1" hangingPunct="1">
              <a:spcBef>
                <a:spcPct val="50000"/>
              </a:spcBef>
            </a:pPr>
            <a:r>
              <a:rPr lang="it-IT" altLang="it-IT">
                <a:ea typeface="Arial" panose="020B0604020202020204" pitchFamily="34" charset="0"/>
                <a:cs typeface="Times New Roman" panose="02020603050405020304" pitchFamily="18" charset="0"/>
              </a:rPr>
              <a:t>Le </a:t>
            </a:r>
            <a:r>
              <a:rPr lang="it-IT" altLang="it-IT" b="1">
                <a:ea typeface="Arial" panose="020B0604020202020204" pitchFamily="34" charset="0"/>
                <a:cs typeface="Times New Roman" panose="02020603050405020304" pitchFamily="18" charset="0"/>
              </a:rPr>
              <a:t>valute</a:t>
            </a:r>
            <a:r>
              <a:rPr lang="it-IT" altLang="it-IT">
                <a:ea typeface="Arial" panose="020B0604020202020204" pitchFamily="34" charset="0"/>
                <a:cs typeface="Times New Roman" panose="02020603050405020304" pitchFamily="18" charset="0"/>
              </a:rPr>
              <a:t> furono gradualmente rese </a:t>
            </a:r>
            <a:r>
              <a:rPr lang="it-IT" altLang="it-IT" b="1">
                <a:ea typeface="Arial" panose="020B0604020202020204" pitchFamily="34" charset="0"/>
                <a:cs typeface="Times New Roman" panose="02020603050405020304" pitchFamily="18" charset="0"/>
              </a:rPr>
              <a:t>convertibili</a:t>
            </a:r>
            <a:r>
              <a:rPr lang="it-IT" altLang="it-IT">
                <a:ea typeface="Arial" panose="020B0604020202020204" pitchFamily="34" charset="0"/>
                <a:cs typeface="Times New Roman" panose="02020603050405020304" pitchFamily="18" charset="0"/>
              </a:rPr>
              <a:t> (scambiabili) tra i paesi membri per incoraggiare il commercio di beni e servizi prezzati in diverse valute. </a:t>
            </a:r>
          </a:p>
        </p:txBody>
      </p:sp>
      <p:sp>
        <p:nvSpPr>
          <p:cNvPr id="60419" name="Segnaposto piè di pagina 3">
            <a:extLst>
              <a:ext uri="{FF2B5EF4-FFF2-40B4-BE49-F238E27FC236}">
                <a16:creationId xmlns="" xmlns:a16="http://schemas.microsoft.com/office/drawing/2014/main" id="{678BC038-34B9-4C48-BA08-FFF564C0A49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0420" name="Segnaposto numero diapositiva 4">
            <a:extLst>
              <a:ext uri="{FF2B5EF4-FFF2-40B4-BE49-F238E27FC236}">
                <a16:creationId xmlns="" xmlns:a16="http://schemas.microsoft.com/office/drawing/2014/main" id="{CC48F53C-1A6D-C44D-A45E-E4834BE2F4C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F5FDCF3-B3EE-F742-A703-B848A804501B}" type="slidenum">
              <a:rPr lang="en-US" altLang="it-IT" sz="900" smtClean="0">
                <a:solidFill>
                  <a:schemeClr val="bg1"/>
                </a:solidFill>
                <a:latin typeface="Times" pitchFamily="2" charset="0"/>
              </a:rPr>
              <a:pPr eaLnBrk="0" hangingPunct="0">
                <a:spcBef>
                  <a:spcPct val="0"/>
                </a:spcBef>
                <a:buSzTx/>
                <a:buFontTx/>
                <a:buNone/>
              </a:pPr>
              <a:t>21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trips(downRigh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strips(downRight)">
                                      <p:cBhvr>
                                        <p:cTn id="12" dur="500"/>
                                        <p:tgtEl>
                                          <p:spTgt spid="19459">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strips(downRight)">
                                      <p:cBhvr>
                                        <p:cTn id="15"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a:extLst>
              <a:ext uri="{FF2B5EF4-FFF2-40B4-BE49-F238E27FC236}">
                <a16:creationId xmlns="" xmlns:a16="http://schemas.microsoft.com/office/drawing/2014/main" id="{E5B30FAA-8BBA-3843-BC95-8DBFB212EAF1}"/>
              </a:ext>
            </a:extLst>
          </p:cNvPr>
          <p:cNvSpPr>
            <a:spLocks noGrp="1" noChangeArrowheads="1"/>
          </p:cNvSpPr>
          <p:nvPr>
            <p:ph type="title"/>
          </p:nvPr>
        </p:nvSpPr>
        <p:spPr/>
        <p:txBody>
          <a:bodyPr/>
          <a:lstStyle/>
          <a:p>
            <a:pPr eaLnBrk="1" hangingPunct="1"/>
            <a:r>
              <a:rPr lang="it-IT" altLang="it-IT"/>
              <a:t>Il sistema di Bretton Woods </a:t>
            </a:r>
          </a:p>
        </p:txBody>
      </p:sp>
      <p:sp>
        <p:nvSpPr>
          <p:cNvPr id="20483" name="Rectangle 3">
            <a:extLst>
              <a:ext uri="{FF2B5EF4-FFF2-40B4-BE49-F238E27FC236}">
                <a16:creationId xmlns="" xmlns:a16="http://schemas.microsoft.com/office/drawing/2014/main" id="{472600E6-9388-B644-9CCE-3CF808FBF36E}"/>
              </a:ext>
            </a:extLst>
          </p:cNvPr>
          <p:cNvSpPr>
            <a:spLocks noGrp="1" noChangeArrowheads="1"/>
          </p:cNvSpPr>
          <p:nvPr>
            <p:ph idx="1"/>
          </p:nvPr>
        </p:nvSpPr>
        <p:spPr>
          <a:xfrm>
            <a:off x="428625" y="1357313"/>
            <a:ext cx="8072438" cy="4643437"/>
          </a:xfrm>
        </p:spPr>
        <p:txBody>
          <a:bodyPr/>
          <a:lstStyle/>
          <a:p>
            <a:pPr eaLnBrk="1" hangingPunct="1">
              <a:lnSpc>
                <a:spcPct val="90000"/>
              </a:lnSpc>
              <a:defRPr/>
            </a:pPr>
            <a:r>
              <a:rPr lang="it-IT" altLang="it-IT" sz="2400" dirty="0"/>
              <a:t>In un sistema a cambi fissi, tutti i paesi tranne gli USA avevano politiche monetarie inefficaci ai fini dell’equilibrio interno.</a:t>
            </a:r>
          </a:p>
          <a:p>
            <a:pPr marL="342900" indent="-342900" eaLnBrk="1" hangingPunct="1">
              <a:lnSpc>
                <a:spcPct val="90000"/>
              </a:lnSpc>
              <a:buFont typeface="Courier New" panose="02070309020205020404" pitchFamily="49" charset="0"/>
              <a:buChar char="o"/>
              <a:defRPr/>
            </a:pPr>
            <a:r>
              <a:rPr lang="it-IT" altLang="it-IT" dirty="0"/>
              <a:t>Lo strumento principale per l’equilibrio interno era la politica fiscale (spesa pubblica o imposte).</a:t>
            </a:r>
          </a:p>
          <a:p>
            <a:pPr marL="342900" indent="-342900" eaLnBrk="1" hangingPunct="1">
              <a:lnSpc>
                <a:spcPct val="90000"/>
              </a:lnSpc>
              <a:buFont typeface="Courier New" panose="02070309020205020404" pitchFamily="49" charset="0"/>
              <a:buChar char="o"/>
              <a:defRPr/>
            </a:pPr>
            <a:r>
              <a:rPr lang="it-IT" altLang="it-IT" dirty="0"/>
              <a:t>Gli strumenti principali per l’equilibrio esterno erano il prestito dal FMI, le restrizioni al capitale finanziario e le rare modifiche ai tassi di cambio.</a:t>
            </a:r>
          </a:p>
        </p:txBody>
      </p:sp>
      <p:sp>
        <p:nvSpPr>
          <p:cNvPr id="61443" name="Segnaposto piè di pagina 3">
            <a:extLst>
              <a:ext uri="{FF2B5EF4-FFF2-40B4-BE49-F238E27FC236}">
                <a16:creationId xmlns="" xmlns:a16="http://schemas.microsoft.com/office/drawing/2014/main" id="{221B4EF3-E146-DC46-8D3D-FD28F9B7D0E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1444" name="Segnaposto numero diapositiva 4">
            <a:extLst>
              <a:ext uri="{FF2B5EF4-FFF2-40B4-BE49-F238E27FC236}">
                <a16:creationId xmlns="" xmlns:a16="http://schemas.microsoft.com/office/drawing/2014/main" id="{9E523495-A026-9849-ABED-90A0B560044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266D93C-5DF7-C14A-8CC9-33E3FACCEAF8}" type="slidenum">
              <a:rPr lang="en-US" altLang="it-IT" sz="900" smtClean="0">
                <a:solidFill>
                  <a:schemeClr val="bg1"/>
                </a:solidFill>
                <a:latin typeface="Times" pitchFamily="2" charset="0"/>
              </a:rPr>
              <a:pPr eaLnBrk="0" hangingPunct="0">
                <a:spcBef>
                  <a:spcPct val="0"/>
                </a:spcBef>
                <a:buSzTx/>
                <a:buFontTx/>
                <a:buNone/>
              </a:pPr>
              <a:t>22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trips(downRight)">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strips(downRight)">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strips(downRight)">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a:extLst>
              <a:ext uri="{FF2B5EF4-FFF2-40B4-BE49-F238E27FC236}">
                <a16:creationId xmlns="" xmlns:a16="http://schemas.microsoft.com/office/drawing/2014/main" id="{0938A280-A3B0-9545-AE4D-23DE0BE97F54}"/>
              </a:ext>
            </a:extLst>
          </p:cNvPr>
          <p:cNvSpPr>
            <a:spLocks noGrp="1" noChangeArrowheads="1"/>
          </p:cNvSpPr>
          <p:nvPr>
            <p:ph type="title"/>
          </p:nvPr>
        </p:nvSpPr>
        <p:spPr>
          <a:xfrm>
            <a:off x="365125" y="395288"/>
            <a:ext cx="8229600" cy="512762"/>
          </a:xfrm>
        </p:spPr>
        <p:txBody>
          <a:bodyPr/>
          <a:lstStyle/>
          <a:p>
            <a:pPr eaLnBrk="1" hangingPunct="1"/>
            <a:r>
              <a:rPr lang="it-IT" altLang="it-IT"/>
              <a:t>Politiche per l’equilibrio interno ed esterno</a:t>
            </a:r>
          </a:p>
        </p:txBody>
      </p:sp>
      <p:sp>
        <p:nvSpPr>
          <p:cNvPr id="21507" name="Rectangle 3">
            <a:extLst>
              <a:ext uri="{FF2B5EF4-FFF2-40B4-BE49-F238E27FC236}">
                <a16:creationId xmlns="" xmlns:a16="http://schemas.microsoft.com/office/drawing/2014/main" id="{E01E3D8A-0223-E44C-9CD6-B319D4CCE768}"/>
              </a:ext>
            </a:extLst>
          </p:cNvPr>
          <p:cNvSpPr>
            <a:spLocks noGrp="1" noChangeArrowheads="1"/>
          </p:cNvSpPr>
          <p:nvPr>
            <p:ph idx="1"/>
          </p:nvPr>
        </p:nvSpPr>
        <p:spPr>
          <a:xfrm>
            <a:off x="357188" y="1196975"/>
            <a:ext cx="8229600" cy="4518025"/>
          </a:xfrm>
        </p:spPr>
        <p:txBody>
          <a:bodyPr/>
          <a:lstStyle/>
          <a:p>
            <a:pPr eaLnBrk="1" hangingPunct="1"/>
            <a:r>
              <a:rPr lang="it-IT" altLang="it-IT" sz="2400" dirty="0"/>
              <a:t>Supponiamo che nel breve periodo si abbia l’equilibrio interno quando la produzione in pieno impiego è uguale alla domanda aggregata:</a:t>
            </a:r>
          </a:p>
          <a:p>
            <a:pPr algn="ctr" eaLnBrk="1" hangingPunct="1">
              <a:buFontTx/>
              <a:buNone/>
            </a:pPr>
            <a:r>
              <a:rPr lang="it-IT" altLang="it-IT" i="1" dirty="0" err="1"/>
              <a:t>Y</a:t>
            </a:r>
            <a:r>
              <a:rPr lang="it-IT" altLang="it-IT" i="1" baseline="30000" dirty="0" err="1"/>
              <a:t>f</a:t>
            </a:r>
            <a:r>
              <a:rPr lang="it-IT" altLang="it-IT" dirty="0"/>
              <a:t> = </a:t>
            </a:r>
            <a:r>
              <a:rPr lang="it-IT" altLang="it-IT" i="1" dirty="0"/>
              <a:t>C</a:t>
            </a:r>
            <a:r>
              <a:rPr lang="it-IT" altLang="it-IT" dirty="0"/>
              <a:t> +</a:t>
            </a:r>
            <a:r>
              <a:rPr lang="it-IT" altLang="it-IT" i="1" dirty="0"/>
              <a:t> I</a:t>
            </a:r>
            <a:r>
              <a:rPr lang="it-IT" altLang="it-IT" dirty="0"/>
              <a:t> + </a:t>
            </a:r>
            <a:r>
              <a:rPr lang="it-IT" altLang="it-IT" i="1" dirty="0"/>
              <a:t>G</a:t>
            </a:r>
            <a:r>
              <a:rPr lang="it-IT" altLang="it-IT" dirty="0"/>
              <a:t> + </a:t>
            </a:r>
            <a:r>
              <a:rPr lang="it-IT" altLang="it-IT" i="1" dirty="0"/>
              <a:t>CA</a:t>
            </a:r>
            <a:r>
              <a:rPr lang="it-IT" altLang="it-IT" dirty="0"/>
              <a:t>(</a:t>
            </a:r>
            <a:r>
              <a:rPr lang="it-IT" altLang="it-IT" i="1" dirty="0"/>
              <a:t>EP</a:t>
            </a:r>
            <a:r>
              <a:rPr lang="it-IT" altLang="it-IT" dirty="0"/>
              <a:t>*/</a:t>
            </a:r>
            <a:r>
              <a:rPr lang="it-IT" altLang="it-IT" i="1" dirty="0"/>
              <a:t>P</a:t>
            </a:r>
            <a:r>
              <a:rPr lang="it-IT" altLang="it-IT" dirty="0"/>
              <a:t>, </a:t>
            </a:r>
            <a:r>
              <a:rPr lang="it-IT" altLang="it-IT" i="1" dirty="0"/>
              <a:t>A</a:t>
            </a:r>
            <a:r>
              <a:rPr lang="it-IT" altLang="it-IT" dirty="0"/>
              <a:t>) =</a:t>
            </a:r>
          </a:p>
          <a:p>
            <a:pPr eaLnBrk="1" hangingPunct="1">
              <a:buFontTx/>
              <a:buNone/>
            </a:pPr>
            <a:r>
              <a:rPr lang="it-IT" altLang="it-IT" dirty="0"/>
              <a:t> 			  = </a:t>
            </a:r>
            <a:r>
              <a:rPr lang="it-IT" altLang="it-IT" i="1" dirty="0"/>
              <a:t>A + CA(EP*/P, A)</a:t>
            </a:r>
          </a:p>
          <a:p>
            <a:pPr eaLnBrk="1" hangingPunct="1"/>
            <a:r>
              <a:rPr lang="it-IT" altLang="it-IT" sz="2400" dirty="0">
                <a:solidFill>
                  <a:srgbClr val="FF0000"/>
                </a:solidFill>
              </a:rPr>
              <a:t>Un aumento della spesa pubblica (o una diminuzione delle tasse) accresce la domanda aggregata e la produzione oltre il livello di pieno impiego</a:t>
            </a:r>
            <a:r>
              <a:rPr lang="it-IT" altLang="it-IT" sz="2400" dirty="0"/>
              <a:t>.</a:t>
            </a:r>
          </a:p>
          <a:p>
            <a:pPr eaLnBrk="1" hangingPunct="1"/>
            <a:r>
              <a:rPr lang="it-IT" altLang="it-IT" sz="2400" dirty="0"/>
              <a:t>Per ristabilire l’equilibrio interno nel breve periodo, deve esserci una rivalutazione (una riduzione di </a:t>
            </a:r>
            <a:r>
              <a:rPr lang="it-IT" altLang="it-IT" sz="2400" i="1" dirty="0"/>
              <a:t>E</a:t>
            </a:r>
            <a:r>
              <a:rPr lang="it-IT" altLang="it-IT" sz="2400" dirty="0"/>
              <a:t>).</a:t>
            </a:r>
          </a:p>
        </p:txBody>
      </p:sp>
      <p:sp>
        <p:nvSpPr>
          <p:cNvPr id="62467" name="Segnaposto piè di pagina 3">
            <a:extLst>
              <a:ext uri="{FF2B5EF4-FFF2-40B4-BE49-F238E27FC236}">
                <a16:creationId xmlns="" xmlns:a16="http://schemas.microsoft.com/office/drawing/2014/main" id="{8B56CF56-3301-1D42-83F6-04544621B63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2468" name="Segnaposto numero diapositiva 4">
            <a:extLst>
              <a:ext uri="{FF2B5EF4-FFF2-40B4-BE49-F238E27FC236}">
                <a16:creationId xmlns="" xmlns:a16="http://schemas.microsoft.com/office/drawing/2014/main" id="{BFFBB039-0031-5E49-BFC0-B64F75131C6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6310318-4A1F-1A42-B5F7-A9F0C3BFA2CE}" type="slidenum">
              <a:rPr lang="en-US" altLang="it-IT" sz="900" smtClean="0">
                <a:solidFill>
                  <a:schemeClr val="bg1"/>
                </a:solidFill>
                <a:latin typeface="Times" pitchFamily="2" charset="0"/>
              </a:rPr>
              <a:pPr eaLnBrk="0" hangingPunct="0">
                <a:spcBef>
                  <a:spcPct val="0"/>
                </a:spcBef>
                <a:buSzTx/>
                <a:buFontTx/>
                <a:buNone/>
              </a:pPr>
              <a:t>23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trips(downRight)">
                                      <p:cBhvr>
                                        <p:cTn id="7" dur="500"/>
                                        <p:tgtEl>
                                          <p:spTgt spid="2150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strips(downRight)">
                                      <p:cBhvr>
                                        <p:cTn id="10" dur="500"/>
                                        <p:tgtEl>
                                          <p:spTgt spid="2150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strips(downRight)">
                                      <p:cBhvr>
                                        <p:cTn id="13" dur="500"/>
                                        <p:tgtEl>
                                          <p:spTgt spid="2150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animEffect transition="in" filter="strips(downRight)">
                                      <p:cBhvr>
                                        <p:cTn id="18" dur="500"/>
                                        <p:tgtEl>
                                          <p:spTgt spid="2150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animEffect transition="in" filter="strips(downRight)">
                                      <p:cBhvr>
                                        <p:cTn id="23"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olo 1">
            <a:extLst>
              <a:ext uri="{FF2B5EF4-FFF2-40B4-BE49-F238E27FC236}">
                <a16:creationId xmlns="" xmlns:a16="http://schemas.microsoft.com/office/drawing/2014/main" id="{59D8AE2F-2BA5-F14C-8AE2-0918777FBDF2}"/>
              </a:ext>
            </a:extLst>
          </p:cNvPr>
          <p:cNvSpPr>
            <a:spLocks noGrp="1" noChangeArrowheads="1"/>
          </p:cNvSpPr>
          <p:nvPr>
            <p:ph type="title"/>
          </p:nvPr>
        </p:nvSpPr>
        <p:spPr/>
        <p:txBody>
          <a:bodyPr/>
          <a:lstStyle/>
          <a:p>
            <a:pPr eaLnBrk="1" hangingPunct="1"/>
            <a:r>
              <a:rPr lang="it-IT" altLang="it-IT" b="0"/>
              <a:t>Figura 8.2 </a:t>
            </a:r>
            <a:r>
              <a:rPr lang="it-IT" altLang="it-IT"/>
              <a:t>Equilibrio interno (II) ed esterno (XX) e le “quattro zone del disagio economico”</a:t>
            </a:r>
          </a:p>
        </p:txBody>
      </p:sp>
      <p:sp>
        <p:nvSpPr>
          <p:cNvPr id="63490" name="Segnaposto piè di pagina 3">
            <a:extLst>
              <a:ext uri="{FF2B5EF4-FFF2-40B4-BE49-F238E27FC236}">
                <a16:creationId xmlns="" xmlns:a16="http://schemas.microsoft.com/office/drawing/2014/main" id="{DABD1334-8B44-8A40-AD72-A06118C8635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3491" name="Segnaposto numero diapositiva 4">
            <a:extLst>
              <a:ext uri="{FF2B5EF4-FFF2-40B4-BE49-F238E27FC236}">
                <a16:creationId xmlns="" xmlns:a16="http://schemas.microsoft.com/office/drawing/2014/main" id="{7AEE9052-35E9-F344-8039-EBAE3CBEE55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066516C-DCAB-F343-8A7F-AC68066C8378}" type="slidenum">
              <a:rPr lang="en-US" altLang="it-IT" sz="900" smtClean="0">
                <a:solidFill>
                  <a:schemeClr val="bg1"/>
                </a:solidFill>
                <a:latin typeface="Times" pitchFamily="2" charset="0"/>
              </a:rPr>
              <a:pPr eaLnBrk="0" hangingPunct="0">
                <a:spcBef>
                  <a:spcPct val="0"/>
                </a:spcBef>
                <a:buSzTx/>
                <a:buFontTx/>
                <a:buNone/>
              </a:pPr>
              <a:t>24</a:t>
            </a:fld>
            <a:endParaRPr lang="en-US" altLang="it-IT" sz="900">
              <a:solidFill>
                <a:schemeClr val="bg1"/>
              </a:solidFill>
              <a:latin typeface="Times" pitchFamily="2" charset="0"/>
            </a:endParaRPr>
          </a:p>
        </p:txBody>
      </p:sp>
      <p:pic>
        <p:nvPicPr>
          <p:cNvPr id="63492" name="Segnaposto contenuto 2">
            <a:extLst>
              <a:ext uri="{FF2B5EF4-FFF2-40B4-BE49-F238E27FC236}">
                <a16:creationId xmlns="" xmlns:a16="http://schemas.microsoft.com/office/drawing/2014/main" id="{5B55DF55-7821-0F4F-9253-23F8EB20F5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4513" y="1546225"/>
            <a:ext cx="5330825" cy="45259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a:extLst>
              <a:ext uri="{FF2B5EF4-FFF2-40B4-BE49-F238E27FC236}">
                <a16:creationId xmlns="" xmlns:a16="http://schemas.microsoft.com/office/drawing/2014/main" id="{BCB1187F-B63A-B34E-811E-C5C1D7759349}"/>
              </a:ext>
            </a:extLst>
          </p:cNvPr>
          <p:cNvSpPr>
            <a:spLocks noGrp="1" noChangeArrowheads="1"/>
          </p:cNvSpPr>
          <p:nvPr>
            <p:ph type="title"/>
          </p:nvPr>
        </p:nvSpPr>
        <p:spPr/>
        <p:txBody>
          <a:bodyPr/>
          <a:lstStyle/>
          <a:p>
            <a:pPr eaLnBrk="1" hangingPunct="1"/>
            <a:r>
              <a:rPr lang="it-IT" altLang="it-IT"/>
              <a:t>Politiche per l’equilibrio interno ed esterno </a:t>
            </a:r>
          </a:p>
        </p:txBody>
      </p:sp>
      <p:sp>
        <p:nvSpPr>
          <p:cNvPr id="22531" name="Rectangle 3">
            <a:extLst>
              <a:ext uri="{FF2B5EF4-FFF2-40B4-BE49-F238E27FC236}">
                <a16:creationId xmlns="" xmlns:a16="http://schemas.microsoft.com/office/drawing/2014/main" id="{A801AD6B-0755-824B-997C-E6F3C5D0CF39}"/>
              </a:ext>
            </a:extLst>
          </p:cNvPr>
          <p:cNvSpPr>
            <a:spLocks noGrp="1" noChangeArrowheads="1"/>
          </p:cNvSpPr>
          <p:nvPr>
            <p:ph idx="1"/>
          </p:nvPr>
        </p:nvSpPr>
        <p:spPr>
          <a:xfrm>
            <a:off x="357188" y="1428750"/>
            <a:ext cx="8229600" cy="4525963"/>
          </a:xfrm>
        </p:spPr>
        <p:txBody>
          <a:bodyPr/>
          <a:lstStyle/>
          <a:p>
            <a:pPr eaLnBrk="1" hangingPunct="1">
              <a:lnSpc>
                <a:spcPct val="90000"/>
              </a:lnSpc>
            </a:pPr>
            <a:r>
              <a:rPr lang="it-IT" altLang="it-IT" sz="2400" dirty="0"/>
              <a:t>Supponiamo che ci sia equilibrio esterno nel breve periodo quando il saldo di conto corrente raggiunge un certo valore </a:t>
            </a:r>
            <a:r>
              <a:rPr lang="it-IT" altLang="it-IT" sz="2400" i="1" dirty="0"/>
              <a:t>X</a:t>
            </a:r>
            <a:r>
              <a:rPr lang="it-IT" altLang="it-IT" sz="2400" dirty="0"/>
              <a:t>:</a:t>
            </a:r>
          </a:p>
          <a:p>
            <a:pPr algn="ctr" eaLnBrk="1" hangingPunct="1">
              <a:lnSpc>
                <a:spcPct val="90000"/>
              </a:lnSpc>
              <a:buFontTx/>
              <a:buNone/>
            </a:pPr>
            <a:r>
              <a:rPr lang="it-IT" altLang="it-IT" i="1" dirty="0"/>
              <a:t>CA</a:t>
            </a:r>
            <a:r>
              <a:rPr lang="it-IT" altLang="it-IT" dirty="0"/>
              <a:t>(</a:t>
            </a:r>
            <a:r>
              <a:rPr lang="it-IT" altLang="it-IT" i="1" dirty="0"/>
              <a:t>EP</a:t>
            </a:r>
            <a:r>
              <a:rPr lang="it-IT" altLang="it-IT" dirty="0"/>
              <a:t>*/</a:t>
            </a:r>
            <a:r>
              <a:rPr lang="it-IT" altLang="it-IT" i="1" dirty="0"/>
              <a:t>P</a:t>
            </a:r>
            <a:r>
              <a:rPr lang="it-IT" altLang="it-IT" dirty="0"/>
              <a:t>, </a:t>
            </a:r>
            <a:r>
              <a:rPr lang="it-IT" altLang="it-IT" i="1" dirty="0"/>
              <a:t>Y</a:t>
            </a:r>
            <a:r>
              <a:rPr lang="it-IT" altLang="it-IT" dirty="0"/>
              <a:t> – </a:t>
            </a:r>
            <a:r>
              <a:rPr lang="it-IT" altLang="it-IT" i="1" dirty="0"/>
              <a:t>T</a:t>
            </a:r>
            <a:r>
              <a:rPr lang="it-IT" altLang="it-IT" dirty="0"/>
              <a:t>) = </a:t>
            </a:r>
            <a:r>
              <a:rPr lang="it-IT" altLang="it-IT" i="1" dirty="0"/>
              <a:t>X </a:t>
            </a:r>
          </a:p>
          <a:p>
            <a:pPr eaLnBrk="1" hangingPunct="1">
              <a:lnSpc>
                <a:spcPct val="90000"/>
              </a:lnSpc>
            </a:pPr>
            <a:r>
              <a:rPr lang="it-IT" altLang="it-IT" sz="2400" dirty="0">
                <a:solidFill>
                  <a:srgbClr val="FF0000"/>
                </a:solidFill>
              </a:rPr>
              <a:t>Un aumento della spesa pubblica (o una diminuzione delle tasse) fa aumentare la domanda aggregata, la produzione e il reddito, riducendo il saldo del conto corrente</a:t>
            </a:r>
            <a:r>
              <a:rPr lang="it-IT" altLang="it-IT" sz="2400" dirty="0"/>
              <a:t>. </a:t>
            </a:r>
          </a:p>
          <a:p>
            <a:pPr eaLnBrk="1" hangingPunct="1">
              <a:lnSpc>
                <a:spcPct val="90000"/>
              </a:lnSpc>
            </a:pPr>
            <a:r>
              <a:rPr lang="it-IT" altLang="it-IT" sz="2400" dirty="0">
                <a:solidFill>
                  <a:srgbClr val="FF0000"/>
                </a:solidFill>
              </a:rPr>
              <a:t>Per ristabilire l’equilibrio esterno nel breve periodo, deve esserci una svalutazione (un aumento di </a:t>
            </a:r>
            <a:r>
              <a:rPr lang="it-IT" altLang="it-IT" sz="2400" i="1" dirty="0">
                <a:solidFill>
                  <a:srgbClr val="FF0000"/>
                </a:solidFill>
              </a:rPr>
              <a:t>E</a:t>
            </a:r>
            <a:r>
              <a:rPr lang="it-IT" altLang="it-IT" sz="2400" dirty="0">
                <a:solidFill>
                  <a:srgbClr val="FF0000"/>
                </a:solidFill>
              </a:rPr>
              <a:t>)</a:t>
            </a:r>
            <a:r>
              <a:rPr lang="it-IT" altLang="it-IT" sz="2400" dirty="0"/>
              <a:t>. </a:t>
            </a:r>
          </a:p>
        </p:txBody>
      </p:sp>
      <p:sp>
        <p:nvSpPr>
          <p:cNvPr id="64515" name="Segnaposto piè di pagina 3">
            <a:extLst>
              <a:ext uri="{FF2B5EF4-FFF2-40B4-BE49-F238E27FC236}">
                <a16:creationId xmlns="" xmlns:a16="http://schemas.microsoft.com/office/drawing/2014/main" id="{F50C0338-AFC3-D94A-9B53-4DD640D36A6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4516" name="Segnaposto numero diapositiva 4">
            <a:extLst>
              <a:ext uri="{FF2B5EF4-FFF2-40B4-BE49-F238E27FC236}">
                <a16:creationId xmlns="" xmlns:a16="http://schemas.microsoft.com/office/drawing/2014/main" id="{282B203E-BD76-A041-9406-0A494993268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731994A-1180-E745-B9BF-E89C23C65CBF}" type="slidenum">
              <a:rPr lang="en-US" altLang="it-IT" sz="900" smtClean="0">
                <a:solidFill>
                  <a:schemeClr val="bg1"/>
                </a:solidFill>
                <a:latin typeface="Times" pitchFamily="2" charset="0"/>
              </a:rPr>
              <a:pPr eaLnBrk="0" hangingPunct="0">
                <a:spcBef>
                  <a:spcPct val="0"/>
                </a:spcBef>
                <a:buSzTx/>
                <a:buFontTx/>
                <a:buNone/>
              </a:pPr>
              <a:t>25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trips(downRight)">
                                      <p:cBhvr>
                                        <p:cTn id="7" dur="500"/>
                                        <p:tgtEl>
                                          <p:spTgt spid="2253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animEffect transition="in" filter="strips(downRight)">
                                      <p:cBhvr>
                                        <p:cTn id="10" dur="500"/>
                                        <p:tgtEl>
                                          <p:spTgt spid="2253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strips(downRight)">
                                      <p:cBhvr>
                                        <p:cTn id="15" dur="500"/>
                                        <p:tgtEl>
                                          <p:spTgt spid="2253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2531">
                                            <p:txEl>
                                              <p:pRg st="3" end="3"/>
                                            </p:txEl>
                                          </p:spTgt>
                                        </p:tgtEl>
                                        <p:attrNameLst>
                                          <p:attrName>style.visibility</p:attrName>
                                        </p:attrNameLst>
                                      </p:cBhvr>
                                      <p:to>
                                        <p:strVal val="visible"/>
                                      </p:to>
                                    </p:set>
                                    <p:animEffect transition="in" filter="strips(downRight)">
                                      <p:cBhvr>
                                        <p:cTn id="20"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a:extLst>
              <a:ext uri="{FF2B5EF4-FFF2-40B4-BE49-F238E27FC236}">
                <a16:creationId xmlns="" xmlns:a16="http://schemas.microsoft.com/office/drawing/2014/main" id="{97B7FCC5-FE58-0949-BF68-844392C975F0}"/>
              </a:ext>
            </a:extLst>
          </p:cNvPr>
          <p:cNvSpPr>
            <a:spLocks noGrp="1" noChangeArrowheads="1"/>
          </p:cNvSpPr>
          <p:nvPr>
            <p:ph type="title"/>
          </p:nvPr>
        </p:nvSpPr>
        <p:spPr>
          <a:xfrm>
            <a:off x="365125" y="395288"/>
            <a:ext cx="8229600" cy="801687"/>
          </a:xfrm>
        </p:spPr>
        <p:txBody>
          <a:bodyPr/>
          <a:lstStyle/>
          <a:p>
            <a:pPr eaLnBrk="1" hangingPunct="1"/>
            <a:r>
              <a:rPr lang="it-IT" altLang="it-IT" sz="2200" b="0"/>
              <a:t>Figura 8.3 </a:t>
            </a:r>
            <a:r>
              <a:rPr lang="it-IT" altLang="it-IT" sz="2200"/>
              <a:t>Politiche che conducono all’equilibrio interno ed esterno</a:t>
            </a:r>
            <a:endParaRPr lang="en-US" altLang="it-IT" sz="2200"/>
          </a:p>
        </p:txBody>
      </p:sp>
      <p:sp>
        <p:nvSpPr>
          <p:cNvPr id="65538" name="Segnaposto piè di pagina 3">
            <a:extLst>
              <a:ext uri="{FF2B5EF4-FFF2-40B4-BE49-F238E27FC236}">
                <a16:creationId xmlns="" xmlns:a16="http://schemas.microsoft.com/office/drawing/2014/main" id="{3F125976-BEA2-584F-8B61-5CC5CAF1E78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5539" name="Segnaposto numero diapositiva 4">
            <a:extLst>
              <a:ext uri="{FF2B5EF4-FFF2-40B4-BE49-F238E27FC236}">
                <a16:creationId xmlns="" xmlns:a16="http://schemas.microsoft.com/office/drawing/2014/main" id="{8F8F0BC6-D338-1F41-8E3B-5A70551EED8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4FF850EE-05C8-2A44-92D9-AEF48A328E52}" type="slidenum">
              <a:rPr lang="en-US" altLang="it-IT" sz="900" smtClean="0">
                <a:solidFill>
                  <a:schemeClr val="bg1"/>
                </a:solidFill>
                <a:latin typeface="Times" pitchFamily="2" charset="0"/>
              </a:rPr>
              <a:pPr eaLnBrk="0" hangingPunct="0">
                <a:spcBef>
                  <a:spcPct val="0"/>
                </a:spcBef>
                <a:buSzTx/>
                <a:buFontTx/>
                <a:buNone/>
              </a:pPr>
              <a:t>26</a:t>
            </a:fld>
            <a:endParaRPr lang="en-US" altLang="it-IT" sz="900">
              <a:solidFill>
                <a:schemeClr val="bg1"/>
              </a:solidFill>
              <a:latin typeface="Times" pitchFamily="2" charset="0"/>
            </a:endParaRPr>
          </a:p>
        </p:txBody>
      </p:sp>
      <p:pic>
        <p:nvPicPr>
          <p:cNvPr id="65540" name="Immagine 1">
            <a:extLst>
              <a:ext uri="{FF2B5EF4-FFF2-40B4-BE49-F238E27FC236}">
                <a16:creationId xmlns="" xmlns:a16="http://schemas.microsoft.com/office/drawing/2014/main" id="{90E20D00-24C1-F147-A415-A45AE506013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4938" y="1196975"/>
            <a:ext cx="619125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a:extLst>
              <a:ext uri="{FF2B5EF4-FFF2-40B4-BE49-F238E27FC236}">
                <a16:creationId xmlns="" xmlns:a16="http://schemas.microsoft.com/office/drawing/2014/main" id="{4834AB76-3742-FF4C-948A-BE9C07BC20F0}"/>
              </a:ext>
            </a:extLst>
          </p:cNvPr>
          <p:cNvSpPr>
            <a:spLocks noGrp="1" noChangeArrowheads="1"/>
          </p:cNvSpPr>
          <p:nvPr>
            <p:ph type="title"/>
          </p:nvPr>
        </p:nvSpPr>
        <p:spPr/>
        <p:txBody>
          <a:bodyPr/>
          <a:lstStyle/>
          <a:p>
            <a:pPr eaLnBrk="1" hangingPunct="1"/>
            <a:r>
              <a:rPr lang="it-IT" altLang="it-IT"/>
              <a:t>Il problema dell’equilibrio esterno</a:t>
            </a:r>
            <a:br>
              <a:rPr lang="it-IT" altLang="it-IT"/>
            </a:br>
            <a:r>
              <a:rPr lang="it-IT" altLang="it-IT"/>
              <a:t>degli USA nel sistema di Bretton Woods</a:t>
            </a:r>
          </a:p>
        </p:txBody>
      </p:sp>
      <p:sp>
        <p:nvSpPr>
          <p:cNvPr id="27651" name="Rectangle 3">
            <a:extLst>
              <a:ext uri="{FF2B5EF4-FFF2-40B4-BE49-F238E27FC236}">
                <a16:creationId xmlns="" xmlns:a16="http://schemas.microsoft.com/office/drawing/2014/main" id="{B329789E-87AE-9542-BC66-46860C7FB269}"/>
              </a:ext>
            </a:extLst>
          </p:cNvPr>
          <p:cNvSpPr>
            <a:spLocks noGrp="1" noChangeArrowheads="1"/>
          </p:cNvSpPr>
          <p:nvPr>
            <p:ph idx="1"/>
          </p:nvPr>
        </p:nvSpPr>
        <p:spPr>
          <a:xfrm>
            <a:off x="428625" y="1677988"/>
            <a:ext cx="8072438" cy="4127500"/>
          </a:xfrm>
        </p:spPr>
        <p:txBody>
          <a:bodyPr/>
          <a:lstStyle/>
          <a:p>
            <a:pPr eaLnBrk="1" hangingPunct="1">
              <a:lnSpc>
                <a:spcPct val="90000"/>
              </a:lnSpc>
            </a:pPr>
            <a:r>
              <a:rPr lang="it-IT" altLang="it-IT" sz="2400"/>
              <a:t>Il crollo del sistema di Bretton Woods fu causato principalmente dagli squilibri degli USA negli anni Sessanta e Settanta.</a:t>
            </a:r>
          </a:p>
          <a:p>
            <a:pPr lvl="3" eaLnBrk="1" hangingPunct="1">
              <a:lnSpc>
                <a:spcPct val="90000"/>
              </a:lnSpc>
              <a:spcBef>
                <a:spcPct val="50000"/>
              </a:spcBef>
            </a:pPr>
            <a:r>
              <a:rPr lang="it-IT" altLang="it-IT"/>
              <a:t>L’avanzo di conto corrente degli USA divenne un disavanzo nel 1971.</a:t>
            </a:r>
          </a:p>
          <a:p>
            <a:pPr lvl="3" eaLnBrk="1" hangingPunct="1">
              <a:lnSpc>
                <a:spcPct val="90000"/>
              </a:lnSpc>
              <a:spcBef>
                <a:spcPct val="50000"/>
              </a:spcBef>
            </a:pPr>
            <a:r>
              <a:rPr lang="it-IT" altLang="it-IT"/>
              <a:t>Una spesa pubblica in rapida crescita incrementò la domanda aggregata e la produzione, così come i prezzi.</a:t>
            </a:r>
          </a:p>
          <a:p>
            <a:pPr lvl="3" eaLnBrk="1" hangingPunct="1">
              <a:lnSpc>
                <a:spcPct val="90000"/>
              </a:lnSpc>
              <a:spcBef>
                <a:spcPct val="50000"/>
              </a:spcBef>
            </a:pPr>
            <a:r>
              <a:rPr lang="it-IT" altLang="it-IT"/>
              <a:t>Un livello dei prezzi e un’offerta monetaria in rapida crescita resero il dollaro sopravvalutato in termini di oro</a:t>
            </a:r>
            <a:br>
              <a:rPr lang="it-IT" altLang="it-IT"/>
            </a:br>
            <a:r>
              <a:rPr lang="it-IT" altLang="it-IT"/>
              <a:t>e delle valute straniere</a:t>
            </a:r>
            <a:r>
              <a:rPr lang="it-IT" altLang="it-IT" sz="2400"/>
              <a:t>.</a:t>
            </a:r>
          </a:p>
        </p:txBody>
      </p:sp>
      <p:sp>
        <p:nvSpPr>
          <p:cNvPr id="66563" name="Segnaposto piè di pagina 3">
            <a:extLst>
              <a:ext uri="{FF2B5EF4-FFF2-40B4-BE49-F238E27FC236}">
                <a16:creationId xmlns="" xmlns:a16="http://schemas.microsoft.com/office/drawing/2014/main" id="{74B555CE-4FE6-8847-86D8-BB7ED6564C1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6564" name="Segnaposto numero diapositiva 4">
            <a:extLst>
              <a:ext uri="{FF2B5EF4-FFF2-40B4-BE49-F238E27FC236}">
                <a16:creationId xmlns="" xmlns:a16="http://schemas.microsoft.com/office/drawing/2014/main" id="{E37D1C0E-D9C5-6D45-B20C-A9A3FEA0963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FD6C769-2CF0-D347-AD20-3F6E32E9EB8D}" type="slidenum">
              <a:rPr lang="en-US" altLang="it-IT" sz="900" smtClean="0">
                <a:solidFill>
                  <a:schemeClr val="bg1"/>
                </a:solidFill>
                <a:latin typeface="Times" pitchFamily="2" charset="0"/>
              </a:rPr>
              <a:pPr eaLnBrk="0" hangingPunct="0">
                <a:spcBef>
                  <a:spcPct val="0"/>
                </a:spcBef>
                <a:buSzTx/>
                <a:buFontTx/>
                <a:buNone/>
              </a:pPr>
              <a:t>27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Right)">
                                      <p:cBhvr>
                                        <p:cTn id="7" dur="500"/>
                                        <p:tgtEl>
                                          <p:spTgt spid="2765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strips(downRight)">
                                      <p:cBhvr>
                                        <p:cTn id="10" dur="500"/>
                                        <p:tgtEl>
                                          <p:spTgt spid="2765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strips(downRight)">
                                      <p:cBhvr>
                                        <p:cTn id="13" dur="500"/>
                                        <p:tgtEl>
                                          <p:spTgt spid="27651">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7651">
                                            <p:txEl>
                                              <p:pRg st="3" end="3"/>
                                            </p:txEl>
                                          </p:spTgt>
                                        </p:tgtEl>
                                        <p:attrNameLst>
                                          <p:attrName>style.visibility</p:attrName>
                                        </p:attrNameLst>
                                      </p:cBhvr>
                                      <p:to>
                                        <p:strVal val="visible"/>
                                      </p:to>
                                    </p:set>
                                    <p:animEffect transition="in" filter="strips(downRight)">
                                      <p:cBhvr>
                                        <p:cTn id="16" dur="5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a:extLst>
              <a:ext uri="{FF2B5EF4-FFF2-40B4-BE49-F238E27FC236}">
                <a16:creationId xmlns="" xmlns:a16="http://schemas.microsoft.com/office/drawing/2014/main" id="{A7B3A353-2F6D-474E-93E0-DB71F623EDCE}"/>
              </a:ext>
            </a:extLst>
          </p:cNvPr>
          <p:cNvSpPr>
            <a:spLocks noGrp="1" noChangeArrowheads="1"/>
          </p:cNvSpPr>
          <p:nvPr>
            <p:ph type="title"/>
          </p:nvPr>
        </p:nvSpPr>
        <p:spPr/>
        <p:txBody>
          <a:bodyPr/>
          <a:lstStyle/>
          <a:p>
            <a:pPr eaLnBrk="1" hangingPunct="1"/>
            <a:r>
              <a:rPr lang="it-IT" altLang="it-IT"/>
              <a:t>Il problema dell’equilibrio esterno degli USA nel sistema di Bretton Woods </a:t>
            </a:r>
          </a:p>
        </p:txBody>
      </p:sp>
      <p:sp>
        <p:nvSpPr>
          <p:cNvPr id="2" name="Rectangle 3">
            <a:extLst>
              <a:ext uri="{FF2B5EF4-FFF2-40B4-BE49-F238E27FC236}">
                <a16:creationId xmlns="" xmlns:a16="http://schemas.microsoft.com/office/drawing/2014/main" id="{7E1CAEDA-1994-A644-BA7F-0B753CA6B35B}"/>
              </a:ext>
            </a:extLst>
          </p:cNvPr>
          <p:cNvSpPr>
            <a:spLocks noGrp="1" noChangeArrowheads="1"/>
          </p:cNvSpPr>
          <p:nvPr>
            <p:ph idx="1"/>
          </p:nvPr>
        </p:nvSpPr>
        <p:spPr>
          <a:xfrm>
            <a:off x="428625" y="1500188"/>
            <a:ext cx="7835900" cy="4643437"/>
          </a:xfrm>
        </p:spPr>
        <p:txBody>
          <a:bodyPr/>
          <a:lstStyle/>
          <a:p>
            <a:pPr eaLnBrk="1" hangingPunct="1"/>
            <a:r>
              <a:rPr lang="it-IT" altLang="it-IT" sz="2400" dirty="0"/>
              <a:t>Un </a:t>
            </a:r>
            <a:r>
              <a:rPr lang="it-IT" altLang="it-IT" sz="2400" dirty="0" smtClean="0"/>
              <a:t>ulteriore problema </a:t>
            </a:r>
            <a:r>
              <a:rPr lang="it-IT" altLang="it-IT" sz="2400" dirty="0"/>
              <a:t>era che quando le economie estere crescevano, il loro fabbisogno di riserve ufficiali internazionali cresceva, ma in quantità superiore al tasso di crescita delle riserve in oro che le banche centrali detenevano.</a:t>
            </a:r>
          </a:p>
          <a:p>
            <a:pPr eaLnBrk="1" hangingPunct="1"/>
            <a:r>
              <a:rPr lang="it-IT" altLang="it-IT" sz="2400" dirty="0">
                <a:solidFill>
                  <a:srgbClr val="FF0000"/>
                </a:solidFill>
              </a:rPr>
              <a:t>A un certo punto, le attività denominate in dollari detenute dalle banche centrali straniere sarebbero state maggiori dell’ammontare di oro detenuto dalla Federal </a:t>
            </a:r>
            <a:r>
              <a:rPr lang="it-IT" altLang="it-IT" sz="2400" dirty="0" err="1">
                <a:solidFill>
                  <a:srgbClr val="FF0000"/>
                </a:solidFill>
              </a:rPr>
              <a:t>Reserve</a:t>
            </a:r>
            <a:r>
              <a:rPr lang="it-IT" altLang="it-IT" sz="2400" dirty="0"/>
              <a:t>.</a:t>
            </a:r>
          </a:p>
        </p:txBody>
      </p:sp>
      <p:sp>
        <p:nvSpPr>
          <p:cNvPr id="67587" name="Segnaposto piè di pagina 3">
            <a:extLst>
              <a:ext uri="{FF2B5EF4-FFF2-40B4-BE49-F238E27FC236}">
                <a16:creationId xmlns="" xmlns:a16="http://schemas.microsoft.com/office/drawing/2014/main" id="{F788D993-9253-E24B-A166-353F3563E65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7588" name="Segnaposto numero diapositiva 4">
            <a:extLst>
              <a:ext uri="{FF2B5EF4-FFF2-40B4-BE49-F238E27FC236}">
                <a16:creationId xmlns="" xmlns:a16="http://schemas.microsoft.com/office/drawing/2014/main" id="{83A8002A-CE81-A544-B31A-AB608E3BFC1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9413483-04EE-F749-A637-E26B6CA70373}" type="slidenum">
              <a:rPr lang="en-US" altLang="it-IT" sz="900" smtClean="0">
                <a:solidFill>
                  <a:schemeClr val="bg1"/>
                </a:solidFill>
                <a:latin typeface="Times" pitchFamily="2" charset="0"/>
              </a:rPr>
              <a:pPr eaLnBrk="0" hangingPunct="0">
                <a:spcBef>
                  <a:spcPct val="0"/>
                </a:spcBef>
                <a:buSzTx/>
                <a:buFontTx/>
                <a:buNone/>
              </a:pPr>
              <a:t>28</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a:extLst>
              <a:ext uri="{FF2B5EF4-FFF2-40B4-BE49-F238E27FC236}">
                <a16:creationId xmlns="" xmlns:a16="http://schemas.microsoft.com/office/drawing/2014/main" id="{506F6D68-DD40-7145-AD86-9EBA70922077}"/>
              </a:ext>
            </a:extLst>
          </p:cNvPr>
          <p:cNvSpPr>
            <a:spLocks noGrp="1" noChangeArrowheads="1"/>
          </p:cNvSpPr>
          <p:nvPr>
            <p:ph type="title"/>
          </p:nvPr>
        </p:nvSpPr>
        <p:spPr/>
        <p:txBody>
          <a:bodyPr/>
          <a:lstStyle/>
          <a:p>
            <a:pPr eaLnBrk="1" hangingPunct="1"/>
            <a:r>
              <a:rPr lang="it-IT" altLang="it-IT"/>
              <a:t>Il problema dell’equilibrio esterno degli USA nel sistema di Bretton Woods </a:t>
            </a:r>
          </a:p>
        </p:txBody>
      </p:sp>
      <p:sp>
        <p:nvSpPr>
          <p:cNvPr id="2" name="Rectangle 3">
            <a:extLst>
              <a:ext uri="{FF2B5EF4-FFF2-40B4-BE49-F238E27FC236}">
                <a16:creationId xmlns="" xmlns:a16="http://schemas.microsoft.com/office/drawing/2014/main" id="{B38B9E51-6592-BE4D-920B-9DCAC6A398F2}"/>
              </a:ext>
            </a:extLst>
          </p:cNvPr>
          <p:cNvSpPr>
            <a:spLocks noGrp="1" noChangeArrowheads="1"/>
          </p:cNvSpPr>
          <p:nvPr>
            <p:ph idx="1"/>
          </p:nvPr>
        </p:nvSpPr>
        <p:spPr>
          <a:xfrm>
            <a:off x="428625" y="1357313"/>
            <a:ext cx="7835900" cy="4343400"/>
          </a:xfrm>
        </p:spPr>
        <p:txBody>
          <a:bodyPr/>
          <a:lstStyle/>
          <a:p>
            <a:pPr eaLnBrk="1" hangingPunct="1">
              <a:lnSpc>
                <a:spcPct val="80000"/>
              </a:lnSpc>
              <a:spcBef>
                <a:spcPct val="70000"/>
              </a:spcBef>
            </a:pPr>
            <a:endParaRPr lang="it-IT" altLang="it-IT" sz="800" dirty="0"/>
          </a:p>
          <a:p>
            <a:pPr eaLnBrk="1" hangingPunct="1">
              <a:lnSpc>
                <a:spcPct val="80000"/>
              </a:lnSpc>
              <a:spcBef>
                <a:spcPct val="70000"/>
              </a:spcBef>
            </a:pPr>
            <a:r>
              <a:rPr lang="it-IT" altLang="it-IT" sz="2400" dirty="0"/>
              <a:t>Gli USA col tempo non avrebbero avuto abbastanza oro. Per gli stranieri si</a:t>
            </a:r>
            <a:r>
              <a:rPr lang="it-IT" altLang="it-IT" sz="2400" i="1" dirty="0"/>
              <a:t> </a:t>
            </a:r>
            <a:r>
              <a:rPr lang="it-IT" altLang="it-IT" sz="2400" dirty="0"/>
              <a:t>sarebbe creato un </a:t>
            </a:r>
            <a:r>
              <a:rPr lang="it-IT" altLang="it-IT" sz="2400" b="1" dirty="0"/>
              <a:t>problema di fiducia</a:t>
            </a:r>
            <a:r>
              <a:rPr lang="it-IT" altLang="it-IT" sz="2400" b="1" i="1" dirty="0"/>
              <a:t> </a:t>
            </a:r>
            <a:r>
              <a:rPr lang="it-IT" altLang="it-IT" sz="2400" dirty="0"/>
              <a:t>nella capacità della Federal </a:t>
            </a:r>
            <a:r>
              <a:rPr lang="it-IT" altLang="it-IT" sz="2400" dirty="0" err="1"/>
              <a:t>Reserve</a:t>
            </a:r>
            <a:r>
              <a:rPr lang="it-IT" altLang="it-IT" sz="2400" dirty="0"/>
              <a:t> di mantenere fisso il prezzo dell’oro a $35/oncia, e perciò si sarebbero affrettati a convertire le loro attività in dollari prima che l’oro finisse.</a:t>
            </a:r>
          </a:p>
        </p:txBody>
      </p:sp>
      <p:sp>
        <p:nvSpPr>
          <p:cNvPr id="68611" name="Segnaposto piè di pagina 3">
            <a:extLst>
              <a:ext uri="{FF2B5EF4-FFF2-40B4-BE49-F238E27FC236}">
                <a16:creationId xmlns="" xmlns:a16="http://schemas.microsoft.com/office/drawing/2014/main" id="{C57BE4FE-4DA5-064E-ABCA-7814D5D3EFA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8612" name="Segnaposto numero diapositiva 4">
            <a:extLst>
              <a:ext uri="{FF2B5EF4-FFF2-40B4-BE49-F238E27FC236}">
                <a16:creationId xmlns="" xmlns:a16="http://schemas.microsoft.com/office/drawing/2014/main" id="{16854405-278B-684E-94DB-076863634E3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BCA212F-63D5-AA43-B104-FEA283762770}" type="slidenum">
              <a:rPr lang="en-US" altLang="it-IT" sz="900" smtClean="0">
                <a:solidFill>
                  <a:schemeClr val="bg1"/>
                </a:solidFill>
                <a:latin typeface="Times" pitchFamily="2" charset="0"/>
              </a:rPr>
              <a:pPr eaLnBrk="0" hangingPunct="0">
                <a:spcBef>
                  <a:spcPct val="0"/>
                </a:spcBef>
                <a:buSzTx/>
                <a:buFontTx/>
                <a:buNone/>
              </a:pPr>
              <a:t>29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downRigh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1">
            <a:extLst>
              <a:ext uri="{FF2B5EF4-FFF2-40B4-BE49-F238E27FC236}">
                <a16:creationId xmlns="" xmlns:a16="http://schemas.microsoft.com/office/drawing/2014/main" id="{2C805A0A-4DE7-8045-ABAF-45EC66EEF765}"/>
              </a:ext>
            </a:extLst>
          </p:cNvPr>
          <p:cNvSpPr>
            <a:spLocks noGrp="1" noChangeArrowheads="1"/>
          </p:cNvSpPr>
          <p:nvPr>
            <p:ph type="title"/>
          </p:nvPr>
        </p:nvSpPr>
        <p:spPr/>
        <p:txBody>
          <a:bodyPr/>
          <a:lstStyle/>
          <a:p>
            <a:pPr eaLnBrk="1" hangingPunct="1"/>
            <a:r>
              <a:rPr lang="it-IT" altLang="it-IT"/>
              <a:t>Struttura della presentazione</a:t>
            </a:r>
          </a:p>
        </p:txBody>
      </p:sp>
      <p:sp>
        <p:nvSpPr>
          <p:cNvPr id="9219" name="Segnaposto contenuto 2">
            <a:extLst>
              <a:ext uri="{FF2B5EF4-FFF2-40B4-BE49-F238E27FC236}">
                <a16:creationId xmlns="" xmlns:a16="http://schemas.microsoft.com/office/drawing/2014/main" id="{A2BFF3B7-7F82-164A-848F-FE6217928C53}"/>
              </a:ext>
            </a:extLst>
          </p:cNvPr>
          <p:cNvSpPr>
            <a:spLocks noGrp="1"/>
          </p:cNvSpPr>
          <p:nvPr>
            <p:ph idx="1"/>
          </p:nvPr>
        </p:nvSpPr>
        <p:spPr>
          <a:xfrm>
            <a:off x="365125" y="1125538"/>
            <a:ext cx="8229600" cy="4946650"/>
          </a:xfrm>
        </p:spPr>
        <p:txBody>
          <a:bodyPr/>
          <a:lstStyle/>
          <a:p>
            <a:pPr marL="342900" indent="-342900">
              <a:buFont typeface="Courier New" panose="02070309020205020404" pitchFamily="49" charset="0"/>
              <a:buChar char="o"/>
              <a:defRPr/>
            </a:pPr>
            <a:r>
              <a:rPr lang="it-IT" dirty="0"/>
              <a:t>Il problema dell’equilibrio esterno degli USA nel sistema di </a:t>
            </a:r>
            <a:r>
              <a:rPr lang="it-IT" dirty="0" err="1"/>
              <a:t>Bretton</a:t>
            </a:r>
            <a:r>
              <a:rPr lang="it-IT" dirty="0"/>
              <a:t> Woods</a:t>
            </a:r>
          </a:p>
          <a:p>
            <a:pPr marL="342900" indent="-342900">
              <a:buFont typeface="Courier New" panose="02070309020205020404" pitchFamily="49" charset="0"/>
              <a:buChar char="o"/>
              <a:defRPr/>
            </a:pPr>
            <a:r>
              <a:rPr lang="it-IT" dirty="0"/>
              <a:t>Il crollo del sistema di </a:t>
            </a:r>
            <a:r>
              <a:rPr lang="it-IT" dirty="0" err="1"/>
              <a:t>Bretton</a:t>
            </a:r>
            <a:r>
              <a:rPr lang="it-IT" dirty="0"/>
              <a:t> Woods</a:t>
            </a:r>
          </a:p>
          <a:p>
            <a:pPr>
              <a:defRPr/>
            </a:pPr>
            <a:r>
              <a:rPr lang="it-IT" sz="2400" dirty="0"/>
              <a:t>Argomentazioni a favore dei cambi flessibili</a:t>
            </a:r>
          </a:p>
          <a:p>
            <a:pPr marL="342900" indent="-342900">
              <a:buFont typeface="Courier New" panose="02070309020205020404" pitchFamily="49" charset="0"/>
              <a:buChar char="o"/>
              <a:defRPr/>
            </a:pPr>
            <a:r>
              <a:rPr lang="it-IT" dirty="0"/>
              <a:t>Dopo il 1973</a:t>
            </a:r>
          </a:p>
          <a:p>
            <a:pPr marL="342900" indent="-342900">
              <a:buFont typeface="Courier New" panose="02070309020205020404" pitchFamily="49" charset="0"/>
              <a:buChar char="o"/>
              <a:defRPr/>
            </a:pPr>
            <a:r>
              <a:rPr lang="it-IT" dirty="0"/>
              <a:t>Anni Novanta-Duemila</a:t>
            </a:r>
          </a:p>
          <a:p>
            <a:pPr>
              <a:defRPr/>
            </a:pPr>
            <a:r>
              <a:rPr lang="it-IT" sz="2400" dirty="0"/>
              <a:t>Autonomia della politica monetaria</a:t>
            </a:r>
          </a:p>
        </p:txBody>
      </p:sp>
      <p:sp>
        <p:nvSpPr>
          <p:cNvPr id="41987" name="Segnaposto piè di pagina 3">
            <a:extLst>
              <a:ext uri="{FF2B5EF4-FFF2-40B4-BE49-F238E27FC236}">
                <a16:creationId xmlns="" xmlns:a16="http://schemas.microsoft.com/office/drawing/2014/main" id="{971C73D8-0260-784C-A7F5-C6248E7B990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1988" name="Segnaposto numero diapositiva 4">
            <a:extLst>
              <a:ext uri="{FF2B5EF4-FFF2-40B4-BE49-F238E27FC236}">
                <a16:creationId xmlns="" xmlns:a16="http://schemas.microsoft.com/office/drawing/2014/main" id="{ED5EBEB6-6E88-AF4A-B087-7DCAC771D13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6950496-977E-7E4F-9FD0-48821E52BDFD}" type="slidenum">
              <a:rPr lang="en-US" altLang="it-IT" sz="900" smtClean="0">
                <a:solidFill>
                  <a:schemeClr val="bg1"/>
                </a:solidFill>
                <a:latin typeface="Times" pitchFamily="2" charset="0"/>
              </a:rPr>
              <a:pPr eaLnBrk="0" hangingPunct="0">
                <a:spcBef>
                  <a:spcPct val="0"/>
                </a:spcBef>
                <a:buSzTx/>
                <a:buFontTx/>
                <a:buNone/>
              </a:pPr>
              <a:t>3</a:t>
            </a:fld>
            <a:endParaRPr lang="en-US" altLang="it-IT" sz="900">
              <a:solidFill>
                <a:schemeClr val="bg1"/>
              </a:solidFill>
              <a:latin typeface="Times"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a:extLst>
              <a:ext uri="{FF2B5EF4-FFF2-40B4-BE49-F238E27FC236}">
                <a16:creationId xmlns="" xmlns:a16="http://schemas.microsoft.com/office/drawing/2014/main" id="{E7BFC6E7-3F5E-0A4D-A0C9-FFCABED65D30}"/>
              </a:ext>
            </a:extLst>
          </p:cNvPr>
          <p:cNvSpPr>
            <a:spLocks noGrp="1" noChangeArrowheads="1"/>
          </p:cNvSpPr>
          <p:nvPr>
            <p:ph type="title"/>
          </p:nvPr>
        </p:nvSpPr>
        <p:spPr/>
        <p:txBody>
          <a:bodyPr/>
          <a:lstStyle/>
          <a:p>
            <a:pPr eaLnBrk="1" hangingPunct="1"/>
            <a:r>
              <a:rPr lang="it-IT" altLang="it-IT"/>
              <a:t>Il crollo del sistema di Bretton Woods </a:t>
            </a:r>
          </a:p>
        </p:txBody>
      </p:sp>
      <p:sp>
        <p:nvSpPr>
          <p:cNvPr id="7171" name="Rectangle 3">
            <a:extLst>
              <a:ext uri="{FF2B5EF4-FFF2-40B4-BE49-F238E27FC236}">
                <a16:creationId xmlns="" xmlns:a16="http://schemas.microsoft.com/office/drawing/2014/main" id="{29D6E614-327F-C94C-9F92-95E9B53B1383}"/>
              </a:ext>
            </a:extLst>
          </p:cNvPr>
          <p:cNvSpPr>
            <a:spLocks noGrp="1" noChangeArrowheads="1"/>
          </p:cNvSpPr>
          <p:nvPr>
            <p:ph idx="1"/>
          </p:nvPr>
        </p:nvSpPr>
        <p:spPr>
          <a:xfrm>
            <a:off x="357188" y="1285875"/>
            <a:ext cx="8229600" cy="4525963"/>
          </a:xfrm>
        </p:spPr>
        <p:txBody>
          <a:bodyPr/>
          <a:lstStyle/>
          <a:p>
            <a:pPr eaLnBrk="1" hangingPunct="1"/>
            <a:r>
              <a:rPr lang="it-IT" altLang="it-IT" sz="2400" dirty="0">
                <a:solidFill>
                  <a:srgbClr val="FF0000"/>
                </a:solidFill>
              </a:rPr>
              <a:t>Il sistema di </a:t>
            </a:r>
            <a:r>
              <a:rPr lang="it-IT" altLang="it-IT" sz="2400" dirty="0" err="1">
                <a:solidFill>
                  <a:srgbClr val="FF0000"/>
                </a:solidFill>
              </a:rPr>
              <a:t>Bretton</a:t>
            </a:r>
            <a:r>
              <a:rPr lang="it-IT" altLang="it-IT" sz="2400" dirty="0">
                <a:solidFill>
                  <a:srgbClr val="FF0000"/>
                </a:solidFill>
              </a:rPr>
              <a:t> Woods crollò nel 1973 perché le banche centrali non erano disposte a continuare ad acquistare attività in dollari sopravvalutati</a:t>
            </a:r>
            <a:r>
              <a:rPr lang="it-IT" altLang="it-IT" sz="2400" dirty="0"/>
              <a:t> e a vendere attività in valuta estera sottovalutata. </a:t>
            </a:r>
          </a:p>
          <a:p>
            <a:pPr eaLnBrk="1" hangingPunct="1"/>
            <a:r>
              <a:rPr lang="it-IT" altLang="it-IT" sz="2400" dirty="0"/>
              <a:t>Le banche centrali pensarono di interrompere gli scambi nel mercato dei cambi per un certo periodo, lasciare che i tassi di cambio si adeguassero a offerta e domanda e quindi di reimporre presto i cambi fissi.</a:t>
            </a:r>
          </a:p>
          <a:p>
            <a:pPr eaLnBrk="1" hangingPunct="1"/>
            <a:r>
              <a:rPr lang="it-IT" altLang="it-IT" sz="2400" dirty="0">
                <a:solidFill>
                  <a:srgbClr val="FF0000"/>
                </a:solidFill>
              </a:rPr>
              <a:t>Ma non fu intrapreso alcun nuovo sistema globale di cambi fissi</a:t>
            </a:r>
            <a:r>
              <a:rPr lang="it-IT" altLang="it-IT" sz="2400" dirty="0"/>
              <a:t>.		</a:t>
            </a:r>
          </a:p>
        </p:txBody>
      </p:sp>
      <p:sp>
        <p:nvSpPr>
          <p:cNvPr id="69635" name="Segnaposto piè di pagina 3">
            <a:extLst>
              <a:ext uri="{FF2B5EF4-FFF2-40B4-BE49-F238E27FC236}">
                <a16:creationId xmlns="" xmlns:a16="http://schemas.microsoft.com/office/drawing/2014/main" id="{1AB7E142-82DA-9C47-8296-3BE6DC1B856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9636" name="Segnaposto numero diapositiva 4">
            <a:extLst>
              <a:ext uri="{FF2B5EF4-FFF2-40B4-BE49-F238E27FC236}">
                <a16:creationId xmlns="" xmlns:a16="http://schemas.microsoft.com/office/drawing/2014/main" id="{8F164E9D-73F7-4C4F-B586-CFEF93CDFE1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DE4EE3D-E34C-6B46-8F3B-8E8E5CAFE5E7}" type="slidenum">
              <a:rPr lang="en-US" altLang="it-IT" sz="900" smtClean="0">
                <a:solidFill>
                  <a:schemeClr val="bg1"/>
                </a:solidFill>
                <a:latin typeface="Times" pitchFamily="2" charset="0"/>
              </a:rPr>
              <a:pPr eaLnBrk="0" hangingPunct="0">
                <a:spcBef>
                  <a:spcPct val="0"/>
                </a:spcBef>
                <a:buSzTx/>
                <a:buFontTx/>
                <a:buNone/>
              </a:pPr>
              <a:t>30</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strips(downRight)">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strips(downRight)">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Titolo 1">
            <a:extLst>
              <a:ext uri="{FF2B5EF4-FFF2-40B4-BE49-F238E27FC236}">
                <a16:creationId xmlns="" xmlns:a16="http://schemas.microsoft.com/office/drawing/2014/main" id="{40246564-69E6-8F47-B750-F6DD8814E26D}"/>
              </a:ext>
            </a:extLst>
          </p:cNvPr>
          <p:cNvSpPr>
            <a:spLocks noGrp="1" noChangeArrowheads="1"/>
          </p:cNvSpPr>
          <p:nvPr>
            <p:ph type="title"/>
          </p:nvPr>
        </p:nvSpPr>
        <p:spPr/>
        <p:txBody>
          <a:bodyPr/>
          <a:lstStyle/>
          <a:p>
            <a:pPr eaLnBrk="1" hangingPunct="1"/>
            <a:r>
              <a:rPr lang="it-IT" altLang="it-IT" b="0"/>
              <a:t>Tabella 8.1 </a:t>
            </a:r>
            <a:r>
              <a:rPr lang="it-IT" altLang="it-IT"/>
              <a:t>Tassi d’inflazione nei paesi europei, 1966-1972 (% all’anno)</a:t>
            </a:r>
          </a:p>
        </p:txBody>
      </p:sp>
      <p:sp>
        <p:nvSpPr>
          <p:cNvPr id="70658" name="Segnaposto piè di pagina 3">
            <a:extLst>
              <a:ext uri="{FF2B5EF4-FFF2-40B4-BE49-F238E27FC236}">
                <a16:creationId xmlns="" xmlns:a16="http://schemas.microsoft.com/office/drawing/2014/main" id="{F88D6AF9-53D5-064E-9BA2-A74DCE22C3D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0659" name="Segnaposto numero diapositiva 4">
            <a:extLst>
              <a:ext uri="{FF2B5EF4-FFF2-40B4-BE49-F238E27FC236}">
                <a16:creationId xmlns="" xmlns:a16="http://schemas.microsoft.com/office/drawing/2014/main" id="{82BD335D-2D1F-2249-82BE-6CF874DFCC2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818A628-FA5A-3C4E-8348-65541B02E340}" type="slidenum">
              <a:rPr lang="en-US" altLang="it-IT" sz="900" smtClean="0">
                <a:solidFill>
                  <a:schemeClr val="bg1"/>
                </a:solidFill>
                <a:latin typeface="Times" pitchFamily="2" charset="0"/>
              </a:rPr>
              <a:pPr eaLnBrk="0" hangingPunct="0">
                <a:spcBef>
                  <a:spcPct val="0"/>
                </a:spcBef>
                <a:buSzTx/>
                <a:buFontTx/>
                <a:buNone/>
              </a:pPr>
              <a:t>31</a:t>
            </a:fld>
            <a:endParaRPr lang="en-US" altLang="it-IT" sz="900">
              <a:solidFill>
                <a:schemeClr val="bg1"/>
              </a:solidFill>
              <a:latin typeface="Times" pitchFamily="2" charset="0"/>
            </a:endParaRPr>
          </a:p>
        </p:txBody>
      </p:sp>
      <p:pic>
        <p:nvPicPr>
          <p:cNvPr id="70660" name="Segnaposto contenuto 2">
            <a:extLst>
              <a:ext uri="{FF2B5EF4-FFF2-40B4-BE49-F238E27FC236}">
                <a16:creationId xmlns="" xmlns:a16="http://schemas.microsoft.com/office/drawing/2014/main" id="{C7684E66-2F02-CD46-8221-E18E96DCC3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9975" y="2255838"/>
            <a:ext cx="6819900" cy="29845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olo 1">
            <a:extLst>
              <a:ext uri="{FF2B5EF4-FFF2-40B4-BE49-F238E27FC236}">
                <a16:creationId xmlns="" xmlns:a16="http://schemas.microsoft.com/office/drawing/2014/main" id="{FF42B9EB-2130-BA48-82BC-D88F4BC12556}"/>
              </a:ext>
            </a:extLst>
          </p:cNvPr>
          <p:cNvSpPr>
            <a:spLocks noGrp="1" noChangeArrowheads="1"/>
          </p:cNvSpPr>
          <p:nvPr>
            <p:ph type="title"/>
          </p:nvPr>
        </p:nvSpPr>
        <p:spPr/>
        <p:txBody>
          <a:bodyPr/>
          <a:lstStyle/>
          <a:p>
            <a:pPr eaLnBrk="1" hangingPunct="1"/>
            <a:r>
              <a:rPr lang="it-IT" altLang="it-IT" b="0"/>
              <a:t>Figura 8.4 </a:t>
            </a:r>
            <a:r>
              <a:rPr lang="it-IT" altLang="it-IT"/>
              <a:t>Effetto sull’equilibrio interno </a:t>
            </a:r>
            <a:br>
              <a:rPr lang="it-IT" altLang="it-IT"/>
            </a:br>
            <a:r>
              <a:rPr lang="it-IT" altLang="it-IT"/>
              <a:t>ed esterno di un aumento del livello dei prezzi estero, P*</a:t>
            </a:r>
          </a:p>
        </p:txBody>
      </p:sp>
      <p:sp>
        <p:nvSpPr>
          <p:cNvPr id="71682" name="Segnaposto piè di pagina 3">
            <a:extLst>
              <a:ext uri="{FF2B5EF4-FFF2-40B4-BE49-F238E27FC236}">
                <a16:creationId xmlns="" xmlns:a16="http://schemas.microsoft.com/office/drawing/2014/main" id="{7F30A822-479C-DA4B-B1E1-4645A1DBB15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1683" name="Segnaposto numero diapositiva 4">
            <a:extLst>
              <a:ext uri="{FF2B5EF4-FFF2-40B4-BE49-F238E27FC236}">
                <a16:creationId xmlns="" xmlns:a16="http://schemas.microsoft.com/office/drawing/2014/main" id="{B2B2EBF2-B1F2-204A-8B17-A4A15D6D068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63CBF14-FD5E-624D-821D-29A4A52302C3}" type="slidenum">
              <a:rPr lang="en-US" altLang="it-IT" sz="900" smtClean="0">
                <a:solidFill>
                  <a:schemeClr val="bg1"/>
                </a:solidFill>
                <a:latin typeface="Times" pitchFamily="2" charset="0"/>
              </a:rPr>
              <a:pPr eaLnBrk="0" hangingPunct="0">
                <a:spcBef>
                  <a:spcPct val="0"/>
                </a:spcBef>
                <a:buSzTx/>
                <a:buFontTx/>
                <a:buNone/>
              </a:pPr>
              <a:t>32</a:t>
            </a:fld>
            <a:endParaRPr lang="en-US" altLang="it-IT" sz="900">
              <a:solidFill>
                <a:schemeClr val="bg1"/>
              </a:solidFill>
              <a:latin typeface="Times" pitchFamily="2" charset="0"/>
            </a:endParaRPr>
          </a:p>
        </p:txBody>
      </p:sp>
      <p:pic>
        <p:nvPicPr>
          <p:cNvPr id="71684" name="Segnaposto contenuto 2">
            <a:extLst>
              <a:ext uri="{FF2B5EF4-FFF2-40B4-BE49-F238E27FC236}">
                <a16:creationId xmlns="" xmlns:a16="http://schemas.microsoft.com/office/drawing/2014/main" id="{085A0E68-318B-1943-A0E2-322706991F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9750" y="1546225"/>
            <a:ext cx="5340350"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a:extLst>
              <a:ext uri="{FF2B5EF4-FFF2-40B4-BE49-F238E27FC236}">
                <a16:creationId xmlns="" xmlns:a16="http://schemas.microsoft.com/office/drawing/2014/main" id="{00CE8473-CDA1-5745-90FF-B42B52E403C9}"/>
              </a:ext>
            </a:extLst>
          </p:cNvPr>
          <p:cNvSpPr>
            <a:spLocks noGrp="1" noChangeArrowheads="1"/>
          </p:cNvSpPr>
          <p:nvPr>
            <p:ph type="title"/>
          </p:nvPr>
        </p:nvSpPr>
        <p:spPr/>
        <p:txBody>
          <a:bodyPr/>
          <a:lstStyle/>
          <a:p>
            <a:pPr algn="ctr" eaLnBrk="1" hangingPunct="1"/>
            <a:r>
              <a:rPr lang="it-IT" altLang="it-IT" sz="2800"/>
              <a:t>Argomentazioni a favore</a:t>
            </a:r>
            <a:br>
              <a:rPr lang="it-IT" altLang="it-IT" sz="2800"/>
            </a:br>
            <a:r>
              <a:rPr lang="it-IT" altLang="it-IT" sz="2800"/>
              <a:t>dei cambi flessibili</a:t>
            </a:r>
          </a:p>
        </p:txBody>
      </p:sp>
      <p:sp>
        <p:nvSpPr>
          <p:cNvPr id="8195" name="Rectangle 3">
            <a:extLst>
              <a:ext uri="{FF2B5EF4-FFF2-40B4-BE49-F238E27FC236}">
                <a16:creationId xmlns="" xmlns:a16="http://schemas.microsoft.com/office/drawing/2014/main" id="{BDCDE07F-C7B5-D04A-B765-39D8CCA000F0}"/>
              </a:ext>
            </a:extLst>
          </p:cNvPr>
          <p:cNvSpPr>
            <a:spLocks noGrp="1" noChangeArrowheads="1"/>
          </p:cNvSpPr>
          <p:nvPr>
            <p:ph idx="1"/>
          </p:nvPr>
        </p:nvSpPr>
        <p:spPr/>
        <p:txBody>
          <a:bodyPr/>
          <a:lstStyle/>
          <a:p>
            <a:pPr marL="609600" indent="-609600" eaLnBrk="1" hangingPunct="1">
              <a:spcBef>
                <a:spcPct val="70000"/>
              </a:spcBef>
              <a:buFont typeface="Times" pitchFamily="2" charset="0"/>
              <a:buAutoNum type="arabicPeriod"/>
            </a:pPr>
            <a:r>
              <a:rPr lang="it-IT" altLang="it-IT" sz="2400" i="1" dirty="0"/>
              <a:t>Autonomia della politica monetaria</a:t>
            </a:r>
          </a:p>
          <a:p>
            <a:pPr marL="884238" lvl="3" indent="-342900">
              <a:buFont typeface="Courier New" panose="02070309020205020404" pitchFamily="49" charset="0"/>
              <a:buChar char="o"/>
            </a:pPr>
            <a:r>
              <a:rPr lang="it-IT" altLang="it-IT" dirty="0"/>
              <a:t>Se le banche centrali non fossero state costrette a intervenire sul mercato valutario per determinare il cambio, </a:t>
            </a:r>
            <a:r>
              <a:rPr lang="it-IT" altLang="it-IT" dirty="0">
                <a:solidFill>
                  <a:srgbClr val="FF0000"/>
                </a:solidFill>
              </a:rPr>
              <a:t>i governi avrebbero potuto usare la politica monetaria per raggiungere l’equilibrio interno ed esterno</a:t>
            </a:r>
            <a:r>
              <a:rPr lang="it-IT" altLang="it-IT" dirty="0"/>
              <a:t>.</a:t>
            </a:r>
          </a:p>
          <a:p>
            <a:pPr marL="884238" lvl="3" indent="-342900">
              <a:buFont typeface="Courier New" panose="02070309020205020404" pitchFamily="49" charset="0"/>
              <a:buChar char="o"/>
            </a:pPr>
            <a:r>
              <a:rPr lang="it-IT" altLang="it-IT" dirty="0"/>
              <a:t>Inoltre, nessun paese sarebbe stato costretto a “importare” inflazione (o deflazione) dall’estero.</a:t>
            </a:r>
          </a:p>
          <a:p>
            <a:pPr marL="609600" indent="-609600" eaLnBrk="1" hangingPunct="1">
              <a:buFont typeface="Verdana" panose="020B0604030504040204" pitchFamily="34" charset="0"/>
              <a:buAutoNum type="arabicPeriod" startAt="2"/>
            </a:pPr>
            <a:r>
              <a:rPr lang="it-IT" altLang="it-IT" sz="2400" i="1" dirty="0"/>
              <a:t>Simmetria</a:t>
            </a:r>
          </a:p>
          <a:p>
            <a:pPr marL="884238" lvl="3" indent="-342900" eaLnBrk="1" hangingPunct="1">
              <a:buFont typeface="Courier New" panose="02070309020205020404" pitchFamily="49" charset="0"/>
              <a:buChar char="o"/>
            </a:pPr>
            <a:r>
              <a:rPr lang="it-IT" altLang="it-IT" dirty="0">
                <a:solidFill>
                  <a:srgbClr val="FF0000"/>
                </a:solidFill>
              </a:rPr>
              <a:t>Ora agli USA è permesso di modificare il tasso di cambio, come agli altri paesi</a:t>
            </a:r>
            <a:r>
              <a:rPr lang="it-IT" altLang="it-IT" dirty="0"/>
              <a:t>. Gli altri paesi possono aggiustare la loro offerta di moneta per obiettivi macroeconomici, come gli Stati Uniti.</a:t>
            </a:r>
          </a:p>
          <a:p>
            <a:pPr marL="990600" lvl="1" indent="-533400" eaLnBrk="1" hangingPunct="1">
              <a:spcBef>
                <a:spcPct val="70000"/>
              </a:spcBef>
              <a:buFont typeface="Courier New" panose="02070309020205020404" pitchFamily="49" charset="0"/>
              <a:buChar char="o"/>
            </a:pPr>
            <a:endParaRPr lang="it-IT" altLang="it-IT" dirty="0"/>
          </a:p>
        </p:txBody>
      </p:sp>
      <p:sp>
        <p:nvSpPr>
          <p:cNvPr id="72707" name="Segnaposto piè di pagina 3">
            <a:extLst>
              <a:ext uri="{FF2B5EF4-FFF2-40B4-BE49-F238E27FC236}">
                <a16:creationId xmlns="" xmlns:a16="http://schemas.microsoft.com/office/drawing/2014/main" id="{369073A0-8831-844C-8DC5-FAFBDBFC849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2708" name="Segnaposto numero diapositiva 4">
            <a:extLst>
              <a:ext uri="{FF2B5EF4-FFF2-40B4-BE49-F238E27FC236}">
                <a16:creationId xmlns="" xmlns:a16="http://schemas.microsoft.com/office/drawing/2014/main" id="{11672C7D-760F-564F-AF31-C456DA90861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33F1731-6845-484E-B495-A2CE198E1B74}" type="slidenum">
              <a:rPr lang="en-US" altLang="it-IT" sz="900" smtClean="0">
                <a:solidFill>
                  <a:schemeClr val="bg1"/>
                </a:solidFill>
                <a:latin typeface="Times" pitchFamily="2" charset="0"/>
              </a:rPr>
              <a:pPr eaLnBrk="0" hangingPunct="0">
                <a:spcBef>
                  <a:spcPct val="0"/>
                </a:spcBef>
                <a:buSzTx/>
                <a:buFontTx/>
                <a:buNone/>
              </a:pPr>
              <a:t>33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trips(downRight)">
                                      <p:cBhvr>
                                        <p:cTn id="7" dur="500"/>
                                        <p:tgtEl>
                                          <p:spTgt spid="819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strips(downRight)">
                                      <p:cBhvr>
                                        <p:cTn id="10" dur="500"/>
                                        <p:tgtEl>
                                          <p:spTgt spid="819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strips(downRight)">
                                      <p:cBhvr>
                                        <p:cTn id="13" dur="500"/>
                                        <p:tgtEl>
                                          <p:spTgt spid="819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8195">
                                            <p:txEl>
                                              <p:pRg st="3" end="3"/>
                                            </p:txEl>
                                          </p:spTgt>
                                        </p:tgtEl>
                                        <p:attrNameLst>
                                          <p:attrName>style.visibility</p:attrName>
                                        </p:attrNameLst>
                                      </p:cBhvr>
                                      <p:to>
                                        <p:strVal val="visible"/>
                                      </p:to>
                                    </p:set>
                                    <p:animEffect transition="in" filter="strips(downRight)">
                                      <p:cBhvr>
                                        <p:cTn id="18" dur="500"/>
                                        <p:tgtEl>
                                          <p:spTgt spid="8195">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strips(downRight)">
                                      <p:cBhvr>
                                        <p:cTn id="21"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a:extLst>
              <a:ext uri="{FF2B5EF4-FFF2-40B4-BE49-F238E27FC236}">
                <a16:creationId xmlns="" xmlns:a16="http://schemas.microsoft.com/office/drawing/2014/main" id="{6FE817CA-F87B-1A45-80AC-33CC453B9ED6}"/>
              </a:ext>
            </a:extLst>
          </p:cNvPr>
          <p:cNvSpPr>
            <a:spLocks noGrp="1" noChangeArrowheads="1"/>
          </p:cNvSpPr>
          <p:nvPr>
            <p:ph type="title"/>
          </p:nvPr>
        </p:nvSpPr>
        <p:spPr/>
        <p:txBody>
          <a:bodyPr/>
          <a:lstStyle/>
          <a:p>
            <a:pPr eaLnBrk="1" hangingPunct="1"/>
            <a:r>
              <a:rPr lang="it-IT" altLang="it-IT"/>
              <a:t>Argomentazioni a favore dei cambi flessibili </a:t>
            </a:r>
          </a:p>
        </p:txBody>
      </p:sp>
      <p:sp>
        <p:nvSpPr>
          <p:cNvPr id="9219" name="Rectangle 3">
            <a:extLst>
              <a:ext uri="{FF2B5EF4-FFF2-40B4-BE49-F238E27FC236}">
                <a16:creationId xmlns="" xmlns:a16="http://schemas.microsoft.com/office/drawing/2014/main" id="{675AB74E-EC3A-9246-B1AE-856EF350B961}"/>
              </a:ext>
            </a:extLst>
          </p:cNvPr>
          <p:cNvSpPr>
            <a:spLocks noGrp="1" noChangeArrowheads="1"/>
          </p:cNvSpPr>
          <p:nvPr>
            <p:ph idx="1"/>
          </p:nvPr>
        </p:nvSpPr>
        <p:spPr>
          <a:xfrm>
            <a:off x="365125" y="1268413"/>
            <a:ext cx="8229600" cy="4525962"/>
          </a:xfrm>
        </p:spPr>
        <p:txBody>
          <a:bodyPr/>
          <a:lstStyle/>
          <a:p>
            <a:pPr marL="533400" indent="-533400" eaLnBrk="1" hangingPunct="1">
              <a:buFont typeface="+mj-lt"/>
              <a:buAutoNum type="arabicPeriod" startAt="3"/>
              <a:defRPr/>
            </a:pPr>
            <a:r>
              <a:rPr lang="it-IT" altLang="it-IT" sz="2400" i="1" dirty="0"/>
              <a:t>Stabilizzazione automatica</a:t>
            </a:r>
          </a:p>
          <a:p>
            <a:pPr marL="914400" lvl="1" indent="-457200" eaLnBrk="1" hangingPunct="1">
              <a:buFont typeface="Courier New" panose="02070309020205020404" pitchFamily="49" charset="0"/>
              <a:buChar char="o"/>
              <a:defRPr/>
            </a:pPr>
            <a:r>
              <a:rPr lang="it-IT" altLang="it-IT" dirty="0"/>
              <a:t>I cambi flessibili </a:t>
            </a:r>
            <a:r>
              <a:rPr lang="it-IT" altLang="it-IT" dirty="0" smtClean="0"/>
              <a:t>avrebbero aiutato i paesi a mantenere l’equilibrio interno ed esterno a fronte di variazioni della domanda aggregata.</a:t>
            </a:r>
            <a:endParaRPr lang="it-IT" altLang="it-IT" dirty="0"/>
          </a:p>
          <a:p>
            <a:pPr marL="533400" indent="-533400" eaLnBrk="1" hangingPunct="1">
              <a:buFont typeface="+mj-lt"/>
              <a:buAutoNum type="arabicPeriod" startAt="4"/>
              <a:defRPr/>
            </a:pPr>
            <a:r>
              <a:rPr lang="it-IT" altLang="it-IT" sz="2400" i="1" dirty="0"/>
              <a:t>Tassi di cambio ed equilibrio esterno</a:t>
            </a:r>
          </a:p>
          <a:p>
            <a:pPr marL="914400" lvl="1" indent="-457200" eaLnBrk="1" hangingPunct="1">
              <a:buFont typeface="Courier New" panose="02070309020205020404" pitchFamily="49" charset="0"/>
              <a:buChar char="o"/>
              <a:defRPr/>
            </a:pPr>
            <a:r>
              <a:rPr lang="it-IT" altLang="it-IT" dirty="0"/>
              <a:t>I tassi di cambio flessibili si aggiusterebbero automaticamente per prevenire l’insorgenza di elevati disavanzi o avanzi in conto corrente.</a:t>
            </a:r>
          </a:p>
          <a:p>
            <a:pPr marL="457200" lvl="1" indent="0" eaLnBrk="1" hangingPunct="1">
              <a:buFont typeface="Verdana" panose="020B0604030504040204" pitchFamily="34" charset="0"/>
              <a:buNone/>
              <a:defRPr/>
            </a:pPr>
            <a:endParaRPr lang="it-IT" altLang="it-IT" dirty="0"/>
          </a:p>
        </p:txBody>
      </p:sp>
      <p:sp>
        <p:nvSpPr>
          <p:cNvPr id="73731" name="Segnaposto piè di pagina 3">
            <a:extLst>
              <a:ext uri="{FF2B5EF4-FFF2-40B4-BE49-F238E27FC236}">
                <a16:creationId xmlns="" xmlns:a16="http://schemas.microsoft.com/office/drawing/2014/main" id="{8A3C9608-C5C2-624A-88B4-7EDEB15AB67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3732" name="Segnaposto numero diapositiva 4">
            <a:extLst>
              <a:ext uri="{FF2B5EF4-FFF2-40B4-BE49-F238E27FC236}">
                <a16:creationId xmlns="" xmlns:a16="http://schemas.microsoft.com/office/drawing/2014/main" id="{C3A7F272-8AF0-E840-B54D-903EC105B40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2E64C670-ED25-7F43-8766-41D027D3EC85}" type="slidenum">
              <a:rPr lang="en-US" altLang="it-IT" sz="900" smtClean="0">
                <a:solidFill>
                  <a:schemeClr val="bg1"/>
                </a:solidFill>
                <a:latin typeface="Times" pitchFamily="2" charset="0"/>
              </a:rPr>
              <a:pPr eaLnBrk="0" hangingPunct="0">
                <a:spcBef>
                  <a:spcPct val="0"/>
                </a:spcBef>
                <a:buSzTx/>
                <a:buFontTx/>
                <a:buNone/>
              </a:pPr>
              <a:t>34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Righ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strips(downRigh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strips(downRight)">
                                      <p:cBhvr>
                                        <p:cTn id="17" dur="500"/>
                                        <p:tgtEl>
                                          <p:spTgt spid="9219">
                                            <p:txEl>
                                              <p:pRg st="2" end="2"/>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strips(downRight)">
                                      <p:cBhvr>
                                        <p:cTn id="20"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6">
            <a:extLst>
              <a:ext uri="{FF2B5EF4-FFF2-40B4-BE49-F238E27FC236}">
                <a16:creationId xmlns="" xmlns:a16="http://schemas.microsoft.com/office/drawing/2014/main" id="{85D70944-97B2-CC4F-871D-F57F9AFA5F1B}"/>
              </a:ext>
            </a:extLst>
          </p:cNvPr>
          <p:cNvSpPr>
            <a:spLocks noGrp="1" noChangeArrowheads="1"/>
          </p:cNvSpPr>
          <p:nvPr>
            <p:ph type="title"/>
          </p:nvPr>
        </p:nvSpPr>
        <p:spPr>
          <a:xfrm>
            <a:off x="365125" y="260350"/>
            <a:ext cx="8229600" cy="720725"/>
          </a:xfrm>
        </p:spPr>
        <p:txBody>
          <a:bodyPr/>
          <a:lstStyle/>
          <a:p>
            <a:pPr eaLnBrk="1" hangingPunct="1"/>
            <a:r>
              <a:rPr lang="it-IT" altLang="it-IT" sz="2200" b="0"/>
              <a:t>Figura</a:t>
            </a:r>
            <a:r>
              <a:rPr lang="en-US" altLang="it-IT" sz="2200" b="0"/>
              <a:t> 8.5 </a:t>
            </a:r>
            <a:r>
              <a:rPr lang="it-IT" altLang="it-IT" sz="2200"/>
              <a:t>Effetti di una diminuzione </a:t>
            </a:r>
            <a:br>
              <a:rPr lang="it-IT" altLang="it-IT" sz="2200"/>
            </a:br>
            <a:r>
              <a:rPr lang="it-IT" altLang="it-IT" sz="2200"/>
              <a:t>della domanda di esportazioni</a:t>
            </a:r>
            <a:r>
              <a:rPr lang="it-IT" altLang="it-IT" sz="3200"/>
              <a:t/>
            </a:r>
            <a:br>
              <a:rPr lang="it-IT" altLang="it-IT" sz="3200"/>
            </a:br>
            <a:endParaRPr lang="en-US" altLang="it-IT" sz="3200"/>
          </a:p>
        </p:txBody>
      </p:sp>
      <p:sp>
        <p:nvSpPr>
          <p:cNvPr id="74754" name="Segnaposto piè di pagina 3">
            <a:extLst>
              <a:ext uri="{FF2B5EF4-FFF2-40B4-BE49-F238E27FC236}">
                <a16:creationId xmlns="" xmlns:a16="http://schemas.microsoft.com/office/drawing/2014/main" id="{61E4729E-324D-C84A-8AB9-D9EF79164CF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4755" name="Segnaposto numero diapositiva 4">
            <a:extLst>
              <a:ext uri="{FF2B5EF4-FFF2-40B4-BE49-F238E27FC236}">
                <a16:creationId xmlns="" xmlns:a16="http://schemas.microsoft.com/office/drawing/2014/main" id="{8C1F8EFF-BA9C-3645-9A6F-C6D8A909E31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94F6741E-4A91-FF40-89FE-F5978413E500}" type="slidenum">
              <a:rPr lang="en-US" altLang="it-IT" sz="900" smtClean="0">
                <a:solidFill>
                  <a:schemeClr val="bg1"/>
                </a:solidFill>
                <a:latin typeface="Times" pitchFamily="2" charset="0"/>
              </a:rPr>
              <a:pPr eaLnBrk="0" hangingPunct="0">
                <a:spcBef>
                  <a:spcPct val="0"/>
                </a:spcBef>
                <a:buSzTx/>
                <a:buFontTx/>
                <a:buNone/>
              </a:pPr>
              <a:t>35</a:t>
            </a:fld>
            <a:endParaRPr lang="en-US" altLang="it-IT" sz="900">
              <a:solidFill>
                <a:schemeClr val="bg1"/>
              </a:solidFill>
              <a:latin typeface="Times" pitchFamily="2" charset="0"/>
            </a:endParaRPr>
          </a:p>
        </p:txBody>
      </p:sp>
      <p:pic>
        <p:nvPicPr>
          <p:cNvPr id="74756" name="Immagine 1">
            <a:extLst>
              <a:ext uri="{FF2B5EF4-FFF2-40B4-BE49-F238E27FC236}">
                <a16:creationId xmlns="" xmlns:a16="http://schemas.microsoft.com/office/drawing/2014/main" id="{4AE64934-FAF3-734E-ABBE-C8975AFB13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6663" y="981075"/>
            <a:ext cx="40100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 xmlns:a16="http://schemas.microsoft.com/office/drawing/2014/main" id="{9A6CCF6C-FE41-9841-AE72-AB07FE2340EC}"/>
              </a:ext>
            </a:extLst>
          </p:cNvPr>
          <p:cNvSpPr>
            <a:spLocks noGrp="1" noChangeArrowheads="1"/>
          </p:cNvSpPr>
          <p:nvPr>
            <p:ph type="title"/>
          </p:nvPr>
        </p:nvSpPr>
        <p:spPr>
          <a:xfrm>
            <a:off x="611188" y="395288"/>
            <a:ext cx="7983537" cy="657225"/>
          </a:xfrm>
        </p:spPr>
        <p:txBody>
          <a:bodyPr/>
          <a:lstStyle/>
          <a:p>
            <a:pPr eaLnBrk="1" hangingPunct="1"/>
            <a:r>
              <a:rPr lang="it-IT" altLang="it-IT"/>
              <a:t>Dopo il 1973</a:t>
            </a:r>
          </a:p>
        </p:txBody>
      </p:sp>
      <p:sp>
        <p:nvSpPr>
          <p:cNvPr id="55299" name="Rectangle 3">
            <a:extLst>
              <a:ext uri="{FF2B5EF4-FFF2-40B4-BE49-F238E27FC236}">
                <a16:creationId xmlns="" xmlns:a16="http://schemas.microsoft.com/office/drawing/2014/main" id="{F7DC0E7B-0954-0E4A-996B-404DBB0FB751}"/>
              </a:ext>
            </a:extLst>
          </p:cNvPr>
          <p:cNvSpPr>
            <a:spLocks noGrp="1" noChangeArrowheads="1"/>
          </p:cNvSpPr>
          <p:nvPr>
            <p:ph idx="1"/>
          </p:nvPr>
        </p:nvSpPr>
        <p:spPr>
          <a:xfrm>
            <a:off x="571500" y="1143000"/>
            <a:ext cx="7835900" cy="4949825"/>
          </a:xfrm>
        </p:spPr>
        <p:txBody>
          <a:bodyPr/>
          <a:lstStyle/>
          <a:p>
            <a:pPr marL="342900" indent="-342900">
              <a:buFont typeface="Courier New" panose="02070309020205020404" pitchFamily="49" charset="0"/>
              <a:buChar char="o"/>
              <a:defRPr/>
            </a:pPr>
            <a:r>
              <a:rPr lang="it-IT" dirty="0"/>
              <a:t>L’era dei tassi di cambio flessibili si aprì con una quadruplicazione del prezzo mondiale del petrolio tra la fine del 1973 e l’inizio del 1974 ad opera dall’OPEC, un cartello che comprendeva i maggiori produttori mondiali di greggio.</a:t>
            </a:r>
          </a:p>
          <a:p>
            <a:pPr>
              <a:defRPr/>
            </a:pPr>
            <a:r>
              <a:rPr lang="it-IT" dirty="0">
                <a:latin typeface="Symbol" panose="05050102010706020507" pitchFamily="18" charset="2"/>
              </a:rPr>
              <a:t>®</a:t>
            </a:r>
            <a:r>
              <a:rPr lang="it-IT" dirty="0"/>
              <a:t>	</a:t>
            </a:r>
            <a:r>
              <a:rPr lang="it-IT" sz="1800" dirty="0"/>
              <a:t>Consumo e investimenti rallentarono ovunque, e 	l’economia mondiale finì in recessione. Il saldo del 	conto corrente dei paesi importatori di petrolio 	peggiorò.</a:t>
            </a:r>
          </a:p>
          <a:p>
            <a:pPr marL="342900" indent="-342900">
              <a:buFont typeface="Courier New" panose="02070309020205020404" pitchFamily="49" charset="0"/>
              <a:buChar char="o"/>
              <a:defRPr/>
            </a:pPr>
            <a:r>
              <a:rPr lang="it-IT" dirty="0"/>
              <a:t>Nel decennio 1973-1982, nei principali paesi industrializzati l’inflazione schizzò verso l’alto, nonostante il contemporaneo aumento della disoccupazione. </a:t>
            </a:r>
            <a:endParaRPr lang="it-IT" altLang="it-IT" dirty="0"/>
          </a:p>
        </p:txBody>
      </p:sp>
      <p:sp>
        <p:nvSpPr>
          <p:cNvPr id="75779" name="Segnaposto piè di pagina 3">
            <a:extLst>
              <a:ext uri="{FF2B5EF4-FFF2-40B4-BE49-F238E27FC236}">
                <a16:creationId xmlns="" xmlns:a16="http://schemas.microsoft.com/office/drawing/2014/main" id="{14B6C22E-D515-8745-B1E5-FD1D7A72097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5780" name="Segnaposto numero diapositiva 4">
            <a:extLst>
              <a:ext uri="{FF2B5EF4-FFF2-40B4-BE49-F238E27FC236}">
                <a16:creationId xmlns="" xmlns:a16="http://schemas.microsoft.com/office/drawing/2014/main" id="{645A4731-D8BD-4241-8829-48A84A77A3C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E2EED72-3AC9-2841-BEC6-D95886B172DC}" type="slidenum">
              <a:rPr lang="en-US" altLang="it-IT" sz="900" smtClean="0">
                <a:solidFill>
                  <a:schemeClr val="bg1"/>
                </a:solidFill>
                <a:latin typeface="Times" pitchFamily="2" charset="0"/>
              </a:rPr>
              <a:pPr eaLnBrk="0" hangingPunct="0">
                <a:spcBef>
                  <a:spcPct val="0"/>
                </a:spcBef>
                <a:buSzTx/>
                <a:buFontTx/>
                <a:buNone/>
              </a:pPr>
              <a:t>36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strips(downRight)">
                                      <p:cBhvr>
                                        <p:cTn id="7" dur="500"/>
                                        <p:tgtEl>
                                          <p:spTgt spid="5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strips(downRight)">
                                      <p:cBhvr>
                                        <p:cTn id="12" dur="500"/>
                                        <p:tgtEl>
                                          <p:spTgt spid="55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strips(downRight)">
                                      <p:cBhvr>
                                        <p:cTn id="17" dur="500"/>
                                        <p:tgtEl>
                                          <p:spTgt spid="55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olo 1">
            <a:extLst>
              <a:ext uri="{FF2B5EF4-FFF2-40B4-BE49-F238E27FC236}">
                <a16:creationId xmlns="" xmlns:a16="http://schemas.microsoft.com/office/drawing/2014/main" id="{668D81DA-DBFF-5D42-97D5-3BEC7EE3B302}"/>
              </a:ext>
            </a:extLst>
          </p:cNvPr>
          <p:cNvSpPr>
            <a:spLocks noGrp="1" noChangeArrowheads="1"/>
          </p:cNvSpPr>
          <p:nvPr>
            <p:ph type="title"/>
          </p:nvPr>
        </p:nvSpPr>
        <p:spPr/>
        <p:txBody>
          <a:bodyPr/>
          <a:lstStyle/>
          <a:p>
            <a:pPr eaLnBrk="1" hangingPunct="1"/>
            <a:r>
              <a:rPr lang="it-IT" altLang="it-IT" sz="2200" b="0"/>
              <a:t>Tabella 8.2 </a:t>
            </a:r>
            <a:r>
              <a:rPr lang="it-IT" altLang="it-IT" sz="2200"/>
              <a:t>Dati macroeconomici per le principali regioni industrializzate, 1963-2012</a:t>
            </a:r>
          </a:p>
        </p:txBody>
      </p:sp>
      <p:sp>
        <p:nvSpPr>
          <p:cNvPr id="76802" name="Segnaposto piè di pagina 3">
            <a:extLst>
              <a:ext uri="{FF2B5EF4-FFF2-40B4-BE49-F238E27FC236}">
                <a16:creationId xmlns="" xmlns:a16="http://schemas.microsoft.com/office/drawing/2014/main" id="{EAB8088C-1D19-874D-81AF-CFEFBDDEBBE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6803" name="Segnaposto numero diapositiva 4">
            <a:extLst>
              <a:ext uri="{FF2B5EF4-FFF2-40B4-BE49-F238E27FC236}">
                <a16:creationId xmlns="" xmlns:a16="http://schemas.microsoft.com/office/drawing/2014/main" id="{C722E79B-FCC2-0548-AEA1-8E44C0A4D10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66C3657-53C0-5846-A396-EED8E9D3E772}" type="slidenum">
              <a:rPr lang="en-US" altLang="it-IT" sz="900" smtClean="0">
                <a:solidFill>
                  <a:schemeClr val="bg1"/>
                </a:solidFill>
                <a:latin typeface="Times" pitchFamily="2" charset="0"/>
              </a:rPr>
              <a:pPr eaLnBrk="0" hangingPunct="0">
                <a:spcBef>
                  <a:spcPct val="0"/>
                </a:spcBef>
                <a:buSzTx/>
                <a:buFontTx/>
                <a:buNone/>
              </a:pPr>
              <a:t>37</a:t>
            </a:fld>
            <a:endParaRPr lang="en-US" altLang="it-IT" sz="900">
              <a:solidFill>
                <a:schemeClr val="bg1"/>
              </a:solidFill>
              <a:latin typeface="Times" pitchFamily="2" charset="0"/>
            </a:endParaRPr>
          </a:p>
        </p:txBody>
      </p:sp>
      <p:pic>
        <p:nvPicPr>
          <p:cNvPr id="76804" name="Segnaposto contenuto 2">
            <a:extLst>
              <a:ext uri="{FF2B5EF4-FFF2-40B4-BE49-F238E27FC236}">
                <a16:creationId xmlns="" xmlns:a16="http://schemas.microsoft.com/office/drawing/2014/main" id="{0FFF2917-235A-504B-BD16-3259DB8C26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7913" y="1639888"/>
            <a:ext cx="6804025" cy="4338637"/>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a:extLst>
              <a:ext uri="{FF2B5EF4-FFF2-40B4-BE49-F238E27FC236}">
                <a16:creationId xmlns="" xmlns:a16="http://schemas.microsoft.com/office/drawing/2014/main" id="{DE7274A7-88CC-4947-9895-37A6019C2590}"/>
              </a:ext>
            </a:extLst>
          </p:cNvPr>
          <p:cNvSpPr>
            <a:spLocks noGrp="1" noChangeArrowheads="1"/>
          </p:cNvSpPr>
          <p:nvPr>
            <p:ph type="title"/>
          </p:nvPr>
        </p:nvSpPr>
        <p:spPr/>
        <p:txBody>
          <a:bodyPr/>
          <a:lstStyle/>
          <a:p>
            <a:pPr eaLnBrk="1" hangingPunct="1"/>
            <a:r>
              <a:rPr lang="it-IT" altLang="it-IT"/>
              <a:t>Dopo il 1973 </a:t>
            </a:r>
          </a:p>
        </p:txBody>
      </p:sp>
      <p:sp>
        <p:nvSpPr>
          <p:cNvPr id="23555" name="Rectangle 3">
            <a:extLst>
              <a:ext uri="{FF2B5EF4-FFF2-40B4-BE49-F238E27FC236}">
                <a16:creationId xmlns="" xmlns:a16="http://schemas.microsoft.com/office/drawing/2014/main" id="{7C72CE7C-ABB8-7D48-956C-EBFEDDDFBB15}"/>
              </a:ext>
            </a:extLst>
          </p:cNvPr>
          <p:cNvSpPr>
            <a:spLocks noGrp="1" noChangeArrowheads="1"/>
          </p:cNvSpPr>
          <p:nvPr>
            <p:ph idx="1"/>
          </p:nvPr>
        </p:nvSpPr>
        <p:spPr>
          <a:xfrm>
            <a:off x="365125" y="1546225"/>
            <a:ext cx="8229600" cy="3683000"/>
          </a:xfrm>
        </p:spPr>
        <p:txBody>
          <a:bodyPr/>
          <a:lstStyle/>
          <a:p>
            <a:pPr marL="342900" indent="-342900">
              <a:buFont typeface="Courier New" panose="02070309020205020404" pitchFamily="49" charset="0"/>
              <a:buChar char="o"/>
              <a:defRPr/>
            </a:pPr>
            <a:r>
              <a:rPr lang="it-IT" dirty="0"/>
              <a:t>Durante gli anni seguenti, le banche centrali non si mostrarono disposte a combattere queste pressioni inflazionistiche al costo di disoccupazione ancora maggiore.</a:t>
            </a:r>
          </a:p>
          <a:p>
            <a:pPr>
              <a:defRPr/>
            </a:pPr>
            <a:r>
              <a:rPr lang="it-IT" sz="1800" dirty="0">
                <a:latin typeface="Symbol" panose="05050102010706020507" pitchFamily="18" charset="2"/>
              </a:rPr>
              <a:t>	</a:t>
            </a:r>
            <a:r>
              <a:rPr lang="it-IT" sz="1800" b="1" dirty="0">
                <a:latin typeface="Symbol" panose="05050102010706020507" pitchFamily="18" charset="2"/>
              </a:rPr>
              <a:t>®</a:t>
            </a:r>
            <a:r>
              <a:rPr lang="it-IT" sz="1800" dirty="0">
                <a:latin typeface="Symbol" panose="05050102010706020507" pitchFamily="18" charset="2"/>
              </a:rPr>
              <a:t>  </a:t>
            </a:r>
            <a:r>
              <a:rPr lang="it-IT" sz="1800" dirty="0"/>
              <a:t>Le insolite condizioni macroeconomiche del</a:t>
            </a:r>
            <a:br>
              <a:rPr lang="it-IT" sz="1800" dirty="0"/>
            </a:br>
            <a:r>
              <a:rPr lang="it-IT" sz="1800" dirty="0"/>
              <a:t>	    1974-1975 furono definite con il nuovo termine </a:t>
            </a:r>
            <a:br>
              <a:rPr lang="it-IT" sz="1800" dirty="0"/>
            </a:br>
            <a:r>
              <a:rPr lang="it-IT" sz="1800" dirty="0"/>
              <a:t>	    di </a:t>
            </a:r>
            <a:r>
              <a:rPr lang="it-IT" sz="1800" b="1" dirty="0"/>
              <a:t>stagflazione </a:t>
            </a:r>
            <a:r>
              <a:rPr lang="it-IT" sz="1800" dirty="0"/>
              <a:t> = stagnazione+ produzione e alta     	    inflazione)</a:t>
            </a:r>
            <a:r>
              <a:rPr lang="it-IT" altLang="it-IT" sz="1800" dirty="0"/>
              <a:t>.</a:t>
            </a:r>
          </a:p>
        </p:txBody>
      </p:sp>
      <p:sp>
        <p:nvSpPr>
          <p:cNvPr id="77827" name="Segnaposto piè di pagina 3">
            <a:extLst>
              <a:ext uri="{FF2B5EF4-FFF2-40B4-BE49-F238E27FC236}">
                <a16:creationId xmlns="" xmlns:a16="http://schemas.microsoft.com/office/drawing/2014/main" id="{B4363624-29AE-1348-8B3B-9D2183EF858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7828" name="Segnaposto numero diapositiva 4">
            <a:extLst>
              <a:ext uri="{FF2B5EF4-FFF2-40B4-BE49-F238E27FC236}">
                <a16:creationId xmlns="" xmlns:a16="http://schemas.microsoft.com/office/drawing/2014/main" id="{C0E21A22-BDDC-2A4D-9054-4C63C991189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4EB71475-E713-A54E-BEAD-911663868914}" type="slidenum">
              <a:rPr lang="en-US" altLang="it-IT" sz="900" smtClean="0">
                <a:solidFill>
                  <a:schemeClr val="bg1"/>
                </a:solidFill>
                <a:latin typeface="Times" pitchFamily="2" charset="0"/>
              </a:rPr>
              <a:pPr eaLnBrk="0" hangingPunct="0">
                <a:spcBef>
                  <a:spcPct val="0"/>
                </a:spcBef>
                <a:buSzTx/>
                <a:buFontTx/>
                <a:buNone/>
              </a:pPr>
              <a:t>38</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trips(downRight)">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strips(downRight)">
                                      <p:cBhvr>
                                        <p:cTn id="12" dur="5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olo 1">
            <a:extLst>
              <a:ext uri="{FF2B5EF4-FFF2-40B4-BE49-F238E27FC236}">
                <a16:creationId xmlns="" xmlns:a16="http://schemas.microsoft.com/office/drawing/2014/main" id="{2E13931A-D9B4-6144-B011-0BD7F6003C19}"/>
              </a:ext>
            </a:extLst>
          </p:cNvPr>
          <p:cNvSpPr>
            <a:spLocks noGrp="1" noChangeArrowheads="1"/>
          </p:cNvSpPr>
          <p:nvPr>
            <p:ph type="title"/>
          </p:nvPr>
        </p:nvSpPr>
        <p:spPr/>
        <p:txBody>
          <a:bodyPr/>
          <a:lstStyle/>
          <a:p>
            <a:r>
              <a:rPr lang="it-IT" altLang="it-IT"/>
              <a:t>Dopo il 1973</a:t>
            </a:r>
          </a:p>
        </p:txBody>
      </p:sp>
      <p:sp>
        <p:nvSpPr>
          <p:cNvPr id="3" name="Segnaposto contenuto 2">
            <a:extLst>
              <a:ext uri="{FF2B5EF4-FFF2-40B4-BE49-F238E27FC236}">
                <a16:creationId xmlns="" xmlns:a16="http://schemas.microsoft.com/office/drawing/2014/main" id="{CF73A5FB-FBAA-8A43-AEF9-65F6A78DBCC5}"/>
              </a:ext>
            </a:extLst>
          </p:cNvPr>
          <p:cNvSpPr>
            <a:spLocks noGrp="1"/>
          </p:cNvSpPr>
          <p:nvPr>
            <p:ph idx="1"/>
          </p:nvPr>
        </p:nvSpPr>
        <p:spPr>
          <a:xfrm>
            <a:off x="365125" y="981075"/>
            <a:ext cx="8229600" cy="5091113"/>
          </a:xfrm>
        </p:spPr>
        <p:txBody>
          <a:bodyPr/>
          <a:lstStyle/>
          <a:p>
            <a:pPr marL="342900" indent="-342900">
              <a:buFont typeface="Courier New" panose="02070309020205020404" pitchFamily="49" charset="0"/>
              <a:buChar char="o"/>
              <a:defRPr/>
            </a:pPr>
            <a:r>
              <a:rPr lang="it-IT" dirty="0"/>
              <a:t>A metà degli anni Settanta, </a:t>
            </a:r>
            <a:r>
              <a:rPr lang="it-IT" dirty="0">
                <a:solidFill>
                  <a:srgbClr val="FF0000"/>
                </a:solidFill>
              </a:rPr>
              <a:t>gli USA cercarono di combattere la disoccupazione interna attraverso una politica monetaria espansiva, mentre altri paesi temevano di più l’inflazione</a:t>
            </a:r>
            <a:r>
              <a:rPr lang="it-IT" dirty="0"/>
              <a:t>. Questa politica squilibrata – espansione vigorosa negli USA senza espansione all’estero – </a:t>
            </a:r>
            <a:r>
              <a:rPr lang="it-IT" dirty="0">
                <a:solidFill>
                  <a:srgbClr val="FF0000"/>
                </a:solidFill>
              </a:rPr>
              <a:t>portò a un rapido deprezzamento del dollaro a partire dal 1976</a:t>
            </a:r>
            <a:r>
              <a:rPr lang="it-IT" dirty="0"/>
              <a:t>. </a:t>
            </a:r>
          </a:p>
          <a:p>
            <a:pPr>
              <a:defRPr/>
            </a:pPr>
            <a:r>
              <a:rPr lang="it-IT" sz="1800" dirty="0">
                <a:latin typeface="Symbol" panose="05050102010706020507" pitchFamily="18" charset="2"/>
              </a:rPr>
              <a:t>	</a:t>
            </a:r>
            <a:r>
              <a:rPr lang="it-IT" sz="1800" b="1" dirty="0">
                <a:latin typeface="Symbol" panose="05050102010706020507" pitchFamily="18" charset="2"/>
              </a:rPr>
              <a:t>®</a:t>
            </a:r>
            <a:r>
              <a:rPr lang="it-IT" sz="1800" dirty="0">
                <a:latin typeface="Symbol" panose="05050102010706020507" pitchFamily="18" charset="2"/>
              </a:rPr>
              <a:t>  </a:t>
            </a:r>
            <a:r>
              <a:rPr lang="it-IT" sz="1800" dirty="0"/>
              <a:t>Gli indici del </a:t>
            </a:r>
            <a:r>
              <a:rPr lang="it-IT" sz="1800" b="1" dirty="0"/>
              <a:t>tasso di cambio effettivo nominale e reale 	    </a:t>
            </a:r>
            <a:r>
              <a:rPr lang="it-IT" sz="1800" dirty="0"/>
              <a:t>del dollaro misurano il prezzo del dollaro in termini di un 	    paniere di valute estere e il prezzo unitario della 	         	    produzione USA in termini di un paniere di produzione 	    straniera.</a:t>
            </a:r>
          </a:p>
          <a:p>
            <a:pPr>
              <a:defRPr/>
            </a:pPr>
            <a:r>
              <a:rPr lang="it-IT" sz="1800" dirty="0">
                <a:latin typeface="Symbol" panose="05050102010706020507" pitchFamily="18" charset="2"/>
              </a:rPr>
              <a:t>	</a:t>
            </a:r>
            <a:r>
              <a:rPr lang="it-IT" sz="1800" b="1" dirty="0">
                <a:latin typeface="Symbol" panose="05050102010706020507" pitchFamily="18" charset="2"/>
              </a:rPr>
              <a:t>®</a:t>
            </a:r>
            <a:r>
              <a:rPr lang="it-IT" sz="1800" dirty="0">
                <a:latin typeface="Symbol" panose="05050102010706020507" pitchFamily="18" charset="2"/>
              </a:rPr>
              <a:t>  </a:t>
            </a:r>
            <a:r>
              <a:rPr lang="it-IT" sz="1800" dirty="0"/>
              <a:t>Un aumento di entrambi gli indici è un apprezzamento 	    (nominale o reale) del dollaro, mentre una riduzione è 	     un deprezzamento.</a:t>
            </a:r>
          </a:p>
        </p:txBody>
      </p:sp>
      <p:sp>
        <p:nvSpPr>
          <p:cNvPr id="78851" name="Segnaposto piè di pagina 3">
            <a:extLst>
              <a:ext uri="{FF2B5EF4-FFF2-40B4-BE49-F238E27FC236}">
                <a16:creationId xmlns="" xmlns:a16="http://schemas.microsoft.com/office/drawing/2014/main" id="{BD746A44-EAA6-E24E-A1BA-A838278E8368}"/>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8852" name="Segnaposto numero diapositiva 4">
            <a:extLst>
              <a:ext uri="{FF2B5EF4-FFF2-40B4-BE49-F238E27FC236}">
                <a16:creationId xmlns="" xmlns:a16="http://schemas.microsoft.com/office/drawing/2014/main" id="{B4025452-56BF-AF41-8D2A-04FFEC3739A0}"/>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8AA4030E-44AD-DA43-B867-73C31D4268E7}" type="slidenum">
              <a:rPr lang="en-US" altLang="it-IT" sz="900" smtClean="0">
                <a:solidFill>
                  <a:schemeClr val="bg1"/>
                </a:solidFill>
                <a:latin typeface="Times" pitchFamily="2" charset="0"/>
              </a:rPr>
              <a:pPr>
                <a:spcBef>
                  <a:spcPct val="0"/>
                </a:spcBef>
                <a:buSzTx/>
                <a:buFontTx/>
                <a:buNone/>
              </a:pPr>
              <a:t>39</a:t>
            </a:fld>
            <a:endParaRPr lang="en-US" altLang="it-IT" sz="900">
              <a:solidFill>
                <a:schemeClr val="bg1"/>
              </a:solidFill>
              <a:latin typeface="Times"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1">
            <a:extLst>
              <a:ext uri="{FF2B5EF4-FFF2-40B4-BE49-F238E27FC236}">
                <a16:creationId xmlns="" xmlns:a16="http://schemas.microsoft.com/office/drawing/2014/main" id="{B00BB6D9-B754-3246-8037-D52C2AE05F29}"/>
              </a:ext>
            </a:extLst>
          </p:cNvPr>
          <p:cNvSpPr>
            <a:spLocks noGrp="1" noChangeArrowheads="1"/>
          </p:cNvSpPr>
          <p:nvPr>
            <p:ph type="title"/>
          </p:nvPr>
        </p:nvSpPr>
        <p:spPr/>
        <p:txBody>
          <a:bodyPr/>
          <a:lstStyle/>
          <a:p>
            <a:r>
              <a:rPr lang="it-IT" altLang="it-IT"/>
              <a:t>Introduzione</a:t>
            </a:r>
          </a:p>
        </p:txBody>
      </p:sp>
      <p:sp>
        <p:nvSpPr>
          <p:cNvPr id="43010" name="Segnaposto contenuto 2">
            <a:extLst>
              <a:ext uri="{FF2B5EF4-FFF2-40B4-BE49-F238E27FC236}">
                <a16:creationId xmlns="" xmlns:a16="http://schemas.microsoft.com/office/drawing/2014/main" id="{7889BAB3-EE4E-3E40-9CB1-F187A36635FF}"/>
              </a:ext>
            </a:extLst>
          </p:cNvPr>
          <p:cNvSpPr>
            <a:spLocks noGrp="1" noChangeArrowheads="1"/>
          </p:cNvSpPr>
          <p:nvPr>
            <p:ph idx="1"/>
          </p:nvPr>
        </p:nvSpPr>
        <p:spPr>
          <a:xfrm>
            <a:off x="365125" y="1052513"/>
            <a:ext cx="8229600" cy="4741862"/>
          </a:xfrm>
        </p:spPr>
        <p:txBody>
          <a:bodyPr/>
          <a:lstStyle/>
          <a:p>
            <a:r>
              <a:rPr lang="it-IT" altLang="it-IT" sz="2400" dirty="0"/>
              <a:t>Ogni variazione del tasso di cambio reale </a:t>
            </a:r>
            <a:r>
              <a:rPr lang="it-IT" altLang="it-IT" sz="2400" dirty="0" smtClean="0"/>
              <a:t>implica effetti opposti per il paese domestico e quello estero, </a:t>
            </a:r>
            <a:r>
              <a:rPr lang="it-IT" altLang="it-IT" sz="2400" dirty="0"/>
              <a:t>e </a:t>
            </a:r>
            <a:r>
              <a:rPr lang="it-IT" altLang="it-IT" sz="2400" dirty="0">
                <a:solidFill>
                  <a:srgbClr val="FF0000"/>
                </a:solidFill>
              </a:rPr>
              <a:t>ogni cambiamento delle spese interne modifica la domanda nazionale di beni esteri</a:t>
            </a:r>
            <a:r>
              <a:rPr lang="it-IT" altLang="it-IT" sz="2400" dirty="0"/>
              <a:t>. </a:t>
            </a:r>
          </a:p>
          <a:p>
            <a:r>
              <a:rPr lang="it-IT" altLang="it-IT" sz="2400" dirty="0"/>
              <a:t>L’inevitabile interdipendenza delle economie aperte ha reso più difficile il raggiungimento di alcuni obiettivi di politica economica, quali il pieno impiego e la stabilità del livello dei prezzi.</a:t>
            </a:r>
          </a:p>
          <a:p>
            <a:r>
              <a:rPr lang="it-IT" altLang="it-IT" sz="2400" dirty="0"/>
              <a:t>Questi  dipendono a loro volta dai sistemi monetari e di cambio che i paesi adottano, un insieme di istituzioni detto </a:t>
            </a:r>
            <a:r>
              <a:rPr lang="it-IT" altLang="it-IT" sz="2400" i="1" dirty="0"/>
              <a:t>sistema monetario internazionale. </a:t>
            </a:r>
          </a:p>
        </p:txBody>
      </p:sp>
      <p:sp>
        <p:nvSpPr>
          <p:cNvPr id="43011" name="Segnaposto piè di pagina 3">
            <a:extLst>
              <a:ext uri="{FF2B5EF4-FFF2-40B4-BE49-F238E27FC236}">
                <a16:creationId xmlns="" xmlns:a16="http://schemas.microsoft.com/office/drawing/2014/main" id="{5347CE00-A718-D14D-9E95-1E1CBFFB9D39}"/>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3012" name="Segnaposto numero diapositiva 4">
            <a:extLst>
              <a:ext uri="{FF2B5EF4-FFF2-40B4-BE49-F238E27FC236}">
                <a16:creationId xmlns="" xmlns:a16="http://schemas.microsoft.com/office/drawing/2014/main" id="{1CA77F30-A4D8-704D-9724-DD0F6715427C}"/>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C7E63046-D6BE-C949-BD78-CC04CA96129F}" type="slidenum">
              <a:rPr lang="en-US" altLang="it-IT" sz="900" smtClean="0">
                <a:solidFill>
                  <a:schemeClr val="bg1"/>
                </a:solidFill>
                <a:latin typeface="Times" pitchFamily="2" charset="0"/>
              </a:rPr>
              <a:pPr>
                <a:spcBef>
                  <a:spcPct val="0"/>
                </a:spcBef>
                <a:buSzTx/>
                <a:buFontTx/>
                <a:buNone/>
              </a:pPr>
              <a:t>4</a:t>
            </a:fld>
            <a:endParaRPr lang="en-US" altLang="it-IT" sz="900">
              <a:solidFill>
                <a:schemeClr val="bg1"/>
              </a:solidFill>
              <a:latin typeface="Times" pitchFamily="2"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olo 1">
            <a:extLst>
              <a:ext uri="{FF2B5EF4-FFF2-40B4-BE49-F238E27FC236}">
                <a16:creationId xmlns="" xmlns:a16="http://schemas.microsoft.com/office/drawing/2014/main" id="{C5A20FC7-E6DC-7848-920A-7B914FFCCC17}"/>
              </a:ext>
            </a:extLst>
          </p:cNvPr>
          <p:cNvSpPr>
            <a:spLocks noGrp="1" noChangeArrowheads="1"/>
          </p:cNvSpPr>
          <p:nvPr>
            <p:ph type="title"/>
          </p:nvPr>
        </p:nvSpPr>
        <p:spPr/>
        <p:txBody>
          <a:bodyPr/>
          <a:lstStyle/>
          <a:p>
            <a:pPr eaLnBrk="1" hangingPunct="1"/>
            <a:r>
              <a:rPr lang="it-IT" altLang="it-IT" b="0"/>
              <a:t>Figura 8.6 </a:t>
            </a:r>
            <a:r>
              <a:rPr lang="it-IT" altLang="it-IT"/>
              <a:t>Indici di tasso di cambio effettivo nominale e reale del dollaro dal 1975 al 2013</a:t>
            </a:r>
          </a:p>
        </p:txBody>
      </p:sp>
      <p:sp>
        <p:nvSpPr>
          <p:cNvPr id="79874" name="Segnaposto piè di pagina 3">
            <a:extLst>
              <a:ext uri="{FF2B5EF4-FFF2-40B4-BE49-F238E27FC236}">
                <a16:creationId xmlns="" xmlns:a16="http://schemas.microsoft.com/office/drawing/2014/main" id="{FDCA8592-F866-BC49-9842-648E921F676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9875" name="Segnaposto numero diapositiva 4">
            <a:extLst>
              <a:ext uri="{FF2B5EF4-FFF2-40B4-BE49-F238E27FC236}">
                <a16:creationId xmlns="" xmlns:a16="http://schemas.microsoft.com/office/drawing/2014/main" id="{B530DBE4-BA8F-D645-9B10-CB787877C54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9819944-601C-C84C-8D93-2770BA6B244D}" type="slidenum">
              <a:rPr lang="en-US" altLang="it-IT" sz="900" smtClean="0">
                <a:solidFill>
                  <a:schemeClr val="bg1"/>
                </a:solidFill>
                <a:latin typeface="Times" pitchFamily="2" charset="0"/>
              </a:rPr>
              <a:pPr eaLnBrk="0" hangingPunct="0">
                <a:spcBef>
                  <a:spcPct val="0"/>
                </a:spcBef>
                <a:buSzTx/>
                <a:buFontTx/>
                <a:buNone/>
              </a:pPr>
              <a:t>40</a:t>
            </a:fld>
            <a:endParaRPr lang="en-US" altLang="it-IT" sz="900">
              <a:solidFill>
                <a:schemeClr val="bg1"/>
              </a:solidFill>
              <a:latin typeface="Times" pitchFamily="2" charset="0"/>
            </a:endParaRPr>
          </a:p>
        </p:txBody>
      </p:sp>
      <p:pic>
        <p:nvPicPr>
          <p:cNvPr id="79876" name="Segnaposto contenuto 2">
            <a:extLst>
              <a:ext uri="{FF2B5EF4-FFF2-40B4-BE49-F238E27FC236}">
                <a16:creationId xmlns="" xmlns:a16="http://schemas.microsoft.com/office/drawing/2014/main" id="{0E1F070F-64EC-F74F-9954-8B3DD4B722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1250" y="1546225"/>
            <a:ext cx="6737350" cy="452596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a:extLst>
              <a:ext uri="{FF2B5EF4-FFF2-40B4-BE49-F238E27FC236}">
                <a16:creationId xmlns="" xmlns:a16="http://schemas.microsoft.com/office/drawing/2014/main" id="{CA7C946D-B7FE-A744-9F8E-821A010F0110}"/>
              </a:ext>
            </a:extLst>
          </p:cNvPr>
          <p:cNvSpPr>
            <a:spLocks noGrp="1" noChangeArrowheads="1"/>
          </p:cNvSpPr>
          <p:nvPr>
            <p:ph type="title"/>
          </p:nvPr>
        </p:nvSpPr>
        <p:spPr/>
        <p:txBody>
          <a:bodyPr/>
          <a:lstStyle/>
          <a:p>
            <a:pPr eaLnBrk="1" hangingPunct="1"/>
            <a:r>
              <a:rPr lang="it-IT" altLang="it-IT"/>
              <a:t>Dopo il 1973 </a:t>
            </a:r>
          </a:p>
        </p:txBody>
      </p:sp>
      <p:sp>
        <p:nvSpPr>
          <p:cNvPr id="25603" name="Rectangle 3">
            <a:extLst>
              <a:ext uri="{FF2B5EF4-FFF2-40B4-BE49-F238E27FC236}">
                <a16:creationId xmlns="" xmlns:a16="http://schemas.microsoft.com/office/drawing/2014/main" id="{17D4F6C7-E9B1-8641-BE3F-23D75E553E06}"/>
              </a:ext>
            </a:extLst>
          </p:cNvPr>
          <p:cNvSpPr>
            <a:spLocks noGrp="1" noChangeArrowheads="1"/>
          </p:cNvSpPr>
          <p:nvPr>
            <p:ph idx="1"/>
          </p:nvPr>
        </p:nvSpPr>
        <p:spPr>
          <a:xfrm>
            <a:off x="357188" y="1052512"/>
            <a:ext cx="8229600" cy="5040783"/>
          </a:xfrm>
        </p:spPr>
        <p:txBody>
          <a:bodyPr/>
          <a:lstStyle/>
          <a:p>
            <a:pPr marL="342900" indent="-342900" eaLnBrk="1" hangingPunct="1">
              <a:buFont typeface="Courier New" panose="02070309020205020404" pitchFamily="49" charset="0"/>
              <a:buChar char="o"/>
              <a:defRPr/>
            </a:pPr>
            <a:r>
              <a:rPr lang="it-IT" altLang="it-IT" dirty="0"/>
              <a:t>Per ridurre il valore del </a:t>
            </a:r>
            <a:r>
              <a:rPr lang="it-IT" altLang="it-IT" dirty="0" smtClean="0"/>
              <a:t>dollaro (a fronte della politica monetaria restrittiva adottata da </a:t>
            </a:r>
            <a:r>
              <a:rPr lang="it-IT" altLang="it-IT" dirty="0" err="1" smtClean="0"/>
              <a:t>Volcker</a:t>
            </a:r>
            <a:r>
              <a:rPr lang="it-IT" altLang="it-IT" dirty="0" smtClean="0"/>
              <a:t>), </a:t>
            </a:r>
            <a:r>
              <a:rPr lang="it-IT" altLang="it-IT" dirty="0"/>
              <a:t>Germania, Giappone, Gran Bretagna e Francia </a:t>
            </a:r>
            <a:r>
              <a:rPr lang="it-IT" altLang="it-IT" dirty="0">
                <a:solidFill>
                  <a:srgbClr val="FF0000"/>
                </a:solidFill>
              </a:rPr>
              <a:t>annunciarono nel 1985 che sarebbero intervenuti congiuntamente nei mercati dei cambi per deprezzare il valore del dollaro (</a:t>
            </a:r>
            <a:r>
              <a:rPr lang="it-IT" altLang="it-IT" i="1" dirty="0">
                <a:solidFill>
                  <a:srgbClr val="FF0000"/>
                </a:solidFill>
              </a:rPr>
              <a:t>accordi del </a:t>
            </a:r>
            <a:r>
              <a:rPr lang="it-IT" altLang="it-IT" i="1" dirty="0" err="1">
                <a:solidFill>
                  <a:srgbClr val="FF0000"/>
                </a:solidFill>
              </a:rPr>
              <a:t>Plaza</a:t>
            </a:r>
            <a:r>
              <a:rPr lang="it-IT" altLang="it-IT" dirty="0">
                <a:solidFill>
                  <a:srgbClr val="FF0000"/>
                </a:solidFill>
              </a:rPr>
              <a:t>)</a:t>
            </a:r>
            <a:r>
              <a:rPr lang="it-IT" altLang="it-IT" dirty="0"/>
              <a:t>.</a:t>
            </a:r>
          </a:p>
          <a:p>
            <a:pPr marL="352425" lvl="3" indent="0" eaLnBrk="1" hangingPunct="1">
              <a:spcBef>
                <a:spcPct val="50000"/>
              </a:spcBef>
              <a:buFont typeface="Arial" charset="0"/>
              <a:buNone/>
              <a:defRPr/>
            </a:pPr>
            <a:r>
              <a:rPr lang="it-IT" altLang="it-IT" sz="1800" b="1" dirty="0">
                <a:latin typeface="Symbol" panose="05050102010706020507" pitchFamily="18" charset="2"/>
              </a:rPr>
              <a:t>®</a:t>
            </a:r>
            <a:r>
              <a:rPr lang="it-IT" altLang="it-IT" sz="1800" dirty="0"/>
              <a:t>	</a:t>
            </a:r>
            <a:r>
              <a:rPr lang="it-IT" altLang="it-IT" sz="1800" dirty="0">
                <a:solidFill>
                  <a:srgbClr val="FF0000"/>
                </a:solidFill>
              </a:rPr>
              <a:t>Il dollaro cadde bruscamente il giorno successivo e continuò</a:t>
            </a:r>
            <a:br>
              <a:rPr lang="it-IT" altLang="it-IT" sz="1800" dirty="0">
                <a:solidFill>
                  <a:srgbClr val="FF0000"/>
                </a:solidFill>
              </a:rPr>
            </a:br>
            <a:r>
              <a:rPr lang="it-IT" altLang="it-IT" sz="1800" dirty="0">
                <a:solidFill>
                  <a:srgbClr val="FF0000"/>
                </a:solidFill>
              </a:rPr>
              <a:t>	a scendere dato che gli USA continuarono una politica 	monetaria più espansionistica</a:t>
            </a:r>
            <a:r>
              <a:rPr lang="it-IT" altLang="it-IT" sz="1800" dirty="0"/>
              <a:t>, spingendo al ribasso</a:t>
            </a:r>
            <a:br>
              <a:rPr lang="it-IT" altLang="it-IT" sz="1800" dirty="0"/>
            </a:br>
            <a:r>
              <a:rPr lang="it-IT" altLang="it-IT" sz="1800" dirty="0"/>
              <a:t>	i tassi di interesse. </a:t>
            </a:r>
          </a:p>
          <a:p>
            <a:pPr marL="342900" indent="-342900" eaLnBrk="1" hangingPunct="1">
              <a:buFont typeface="Courier New" panose="02070309020205020404" pitchFamily="49" charset="0"/>
              <a:buChar char="o"/>
              <a:defRPr/>
            </a:pPr>
            <a:r>
              <a:rPr lang="it-IT" altLang="it-IT" dirty="0"/>
              <a:t>Dopo la caduta del valore del dollaro, i paesi erano interessati alla stabilizzazione dei tassi di cambio.</a:t>
            </a:r>
          </a:p>
          <a:p>
            <a:pPr marL="352425" lvl="3" indent="0" eaLnBrk="1" hangingPunct="1">
              <a:buFont typeface="Arial" charset="0"/>
              <a:buNone/>
              <a:defRPr/>
            </a:pPr>
            <a:r>
              <a:rPr lang="it-IT" altLang="it-IT" dirty="0">
                <a:latin typeface="Symbol" panose="05050102010706020507" pitchFamily="18" charset="2"/>
              </a:rPr>
              <a:t>®</a:t>
            </a:r>
            <a:r>
              <a:rPr lang="it-IT" altLang="it-IT" dirty="0"/>
              <a:t>	</a:t>
            </a:r>
            <a:r>
              <a:rPr lang="it-IT" altLang="it-IT" sz="1800" dirty="0"/>
              <a:t>USA, Germania, Giappone, Gran Bretagna, Francia e Canada 	annunciarono nel 1987 una nuova cooperazione, con 	l’impegno di stabilizzare i tassi di cambio correnti.</a:t>
            </a:r>
            <a:r>
              <a:rPr lang="it-IT" altLang="it-IT" dirty="0"/>
              <a:t> </a:t>
            </a:r>
          </a:p>
          <a:p>
            <a:pPr lvl="3" eaLnBrk="1" hangingPunct="1">
              <a:spcBef>
                <a:spcPct val="50000"/>
              </a:spcBef>
              <a:buFont typeface="Arial" charset="0"/>
              <a:buChar char="○"/>
              <a:defRPr/>
            </a:pPr>
            <a:endParaRPr lang="it-IT" altLang="it-IT" dirty="0"/>
          </a:p>
          <a:p>
            <a:pPr marL="352425" lvl="3" indent="0" eaLnBrk="1" hangingPunct="1">
              <a:spcBef>
                <a:spcPct val="50000"/>
              </a:spcBef>
              <a:buFont typeface="Arial" charset="0"/>
              <a:buNone/>
              <a:defRPr/>
            </a:pPr>
            <a:r>
              <a:rPr lang="it-IT" altLang="it-IT" dirty="0"/>
              <a:t>	</a:t>
            </a:r>
          </a:p>
        </p:txBody>
      </p:sp>
      <p:sp>
        <p:nvSpPr>
          <p:cNvPr id="80899" name="Segnaposto piè di pagina 3">
            <a:extLst>
              <a:ext uri="{FF2B5EF4-FFF2-40B4-BE49-F238E27FC236}">
                <a16:creationId xmlns="" xmlns:a16="http://schemas.microsoft.com/office/drawing/2014/main" id="{DE66058F-9BD5-B84B-9B5B-2CF447229DD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0900" name="Segnaposto numero diapositiva 4">
            <a:extLst>
              <a:ext uri="{FF2B5EF4-FFF2-40B4-BE49-F238E27FC236}">
                <a16:creationId xmlns="" xmlns:a16="http://schemas.microsoft.com/office/drawing/2014/main" id="{92B2F790-24A0-7E44-A349-5FC2FD84837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253F3B9-647E-C94F-9E14-CC30AADC9969}" type="slidenum">
              <a:rPr lang="en-US" altLang="it-IT" sz="900" smtClean="0">
                <a:solidFill>
                  <a:schemeClr val="bg1"/>
                </a:solidFill>
                <a:latin typeface="Times" pitchFamily="2" charset="0"/>
              </a:rPr>
              <a:pPr eaLnBrk="0" hangingPunct="0">
                <a:spcBef>
                  <a:spcPct val="0"/>
                </a:spcBef>
                <a:buSzTx/>
                <a:buFontTx/>
                <a:buNone/>
              </a:pPr>
              <a:t>41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trips(downRight)">
                                      <p:cBhvr>
                                        <p:cTn id="7" dur="500"/>
                                        <p:tgtEl>
                                          <p:spTgt spid="2560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strips(downRight)">
                                      <p:cBhvr>
                                        <p:cTn id="10" dur="500"/>
                                        <p:tgtEl>
                                          <p:spTgt spid="256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strips(downRight)">
                                      <p:cBhvr>
                                        <p:cTn id="15" dur="500"/>
                                        <p:tgtEl>
                                          <p:spTgt spid="25603">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Effect transition="in" filter="strips(downRight)">
                                      <p:cBhvr>
                                        <p:cTn id="18" dur="500"/>
                                        <p:tgtEl>
                                          <p:spTgt spid="25603">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strips(downRight)">
                                      <p:cBhvr>
                                        <p:cTn id="21"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2">
            <a:extLst>
              <a:ext uri="{FF2B5EF4-FFF2-40B4-BE49-F238E27FC236}">
                <a16:creationId xmlns="" xmlns:a16="http://schemas.microsoft.com/office/drawing/2014/main" id="{A5F0E16D-B481-514C-B23D-17B58FBD6294}"/>
              </a:ext>
            </a:extLst>
          </p:cNvPr>
          <p:cNvSpPr>
            <a:spLocks noGrp="1" noChangeArrowheads="1"/>
          </p:cNvSpPr>
          <p:nvPr>
            <p:ph type="title"/>
          </p:nvPr>
        </p:nvSpPr>
        <p:spPr>
          <a:xfrm>
            <a:off x="365125" y="395288"/>
            <a:ext cx="8229600" cy="585787"/>
          </a:xfrm>
        </p:spPr>
        <p:txBody>
          <a:bodyPr/>
          <a:lstStyle/>
          <a:p>
            <a:pPr eaLnBrk="1" hangingPunct="1"/>
            <a:r>
              <a:rPr lang="it-IT" altLang="it-IT"/>
              <a:t>Anni Novanta-Duemila</a:t>
            </a:r>
          </a:p>
        </p:txBody>
      </p:sp>
      <p:sp>
        <p:nvSpPr>
          <p:cNvPr id="2" name="Rectangle 3">
            <a:extLst>
              <a:ext uri="{FF2B5EF4-FFF2-40B4-BE49-F238E27FC236}">
                <a16:creationId xmlns="" xmlns:a16="http://schemas.microsoft.com/office/drawing/2014/main" id="{96B090D3-B897-BB4B-840D-A643A44364BF}"/>
              </a:ext>
            </a:extLst>
          </p:cNvPr>
          <p:cNvSpPr>
            <a:spLocks noGrp="1" noChangeArrowheads="1"/>
          </p:cNvSpPr>
          <p:nvPr>
            <p:ph idx="1"/>
          </p:nvPr>
        </p:nvSpPr>
        <p:spPr>
          <a:xfrm>
            <a:off x="357188" y="1052513"/>
            <a:ext cx="8229600" cy="5256212"/>
          </a:xfrm>
        </p:spPr>
        <p:txBody>
          <a:bodyPr/>
          <a:lstStyle/>
          <a:p>
            <a:pPr marL="342900" indent="-342900">
              <a:buFont typeface="Courier New" panose="02070309020205020404" pitchFamily="49" charset="0"/>
              <a:buChar char="o"/>
              <a:defRPr/>
            </a:pPr>
            <a:r>
              <a:rPr lang="it-IT" dirty="0"/>
              <a:t>La riunificazione delle due </a:t>
            </a:r>
            <a:r>
              <a:rPr lang="it-IT" dirty="0" err="1"/>
              <a:t>Germanie</a:t>
            </a:r>
            <a:r>
              <a:rPr lang="it-IT" dirty="0"/>
              <a:t> (1° luglio 1990) </a:t>
            </a:r>
            <a:r>
              <a:rPr lang="it-IT" dirty="0">
                <a:solidFill>
                  <a:srgbClr val="FF0000"/>
                </a:solidFill>
              </a:rPr>
              <a:t>fece esplodere le pressioni inflazionistiche in Germania</a:t>
            </a:r>
            <a:r>
              <a:rPr lang="it-IT" dirty="0"/>
              <a:t>. Nel contempo, altri paesi europei fissavano il proprio tasso di cambio alla valuta tedesca di quel periodo, il marco (DM), all’interno del </a:t>
            </a:r>
            <a:r>
              <a:rPr lang="it-IT" i="1" dirty="0"/>
              <a:t>Sistema Monetario Europeo </a:t>
            </a:r>
            <a:r>
              <a:rPr lang="it-IT" dirty="0"/>
              <a:t>(SME). </a:t>
            </a:r>
          </a:p>
          <a:p>
            <a:pPr>
              <a:defRPr/>
            </a:pPr>
            <a:r>
              <a:rPr lang="it-IT" dirty="0">
                <a:latin typeface="Symbol" panose="05050102010706020507" pitchFamily="18" charset="2"/>
              </a:rPr>
              <a:t>      </a:t>
            </a:r>
            <a:r>
              <a:rPr lang="it-IT" b="1" dirty="0">
                <a:latin typeface="Symbol" panose="05050102010706020507" pitchFamily="18" charset="2"/>
              </a:rPr>
              <a:t>®</a:t>
            </a:r>
            <a:r>
              <a:rPr lang="it-IT" dirty="0"/>
              <a:t>	</a:t>
            </a:r>
            <a:r>
              <a:rPr lang="it-IT" sz="1800" dirty="0"/>
              <a:t>La risposta monetaria restrittiva della Germania alle 	pressioni inflazionistiche interne portò a un rallentamento 	della crescita nei partner SME.</a:t>
            </a:r>
          </a:p>
          <a:p>
            <a:pPr marL="342900" indent="-342900">
              <a:buFont typeface="Courier New" panose="02070309020205020404" pitchFamily="49" charset="0"/>
              <a:buChar char="o"/>
              <a:defRPr/>
            </a:pPr>
            <a:r>
              <a:rPr lang="it-IT" dirty="0"/>
              <a:t>L’inflazione giapponese crebbe nel 1989, anche per la politica monetaria espansiva introdotta dal 1986 al 1988 per evitare un ulteriore apprezzamento dello yen dopo il forte aumento in seguito agli accordi del </a:t>
            </a:r>
            <a:r>
              <a:rPr lang="it-IT" dirty="0" err="1"/>
              <a:t>Plaza</a:t>
            </a:r>
            <a:r>
              <a:rPr lang="it-IT" dirty="0" smtClean="0"/>
              <a:t>. </a:t>
            </a:r>
            <a:r>
              <a:rPr lang="it-IT" dirty="0" smtClean="0">
                <a:solidFill>
                  <a:srgbClr val="FF0000"/>
                </a:solidFill>
              </a:rPr>
              <a:t>Per far fronte a questa situazione la Banca del Giappone intervenne con una politica monetaria restrittiva</a:t>
            </a:r>
            <a:r>
              <a:rPr lang="it-IT" dirty="0" smtClean="0"/>
              <a:t>.</a:t>
            </a:r>
            <a:endParaRPr lang="it-IT" dirty="0"/>
          </a:p>
          <a:p>
            <a:pPr>
              <a:defRPr/>
            </a:pPr>
            <a:r>
              <a:rPr lang="it-IT" dirty="0">
                <a:latin typeface="Symbol" panose="05050102010706020507" pitchFamily="18" charset="2"/>
              </a:rPr>
              <a:t>      ®</a:t>
            </a:r>
            <a:r>
              <a:rPr lang="it-IT" dirty="0"/>
              <a:t>	</a:t>
            </a:r>
            <a:r>
              <a:rPr lang="it-IT" sz="1800" dirty="0"/>
              <a:t>Rapida caduta dei prezzi ed economia in recessione.</a:t>
            </a:r>
            <a:endParaRPr lang="it-IT" altLang="it-IT" sz="1800" dirty="0"/>
          </a:p>
        </p:txBody>
      </p:sp>
      <p:sp>
        <p:nvSpPr>
          <p:cNvPr id="81923" name="Segnaposto piè di pagina 3">
            <a:extLst>
              <a:ext uri="{FF2B5EF4-FFF2-40B4-BE49-F238E27FC236}">
                <a16:creationId xmlns="" xmlns:a16="http://schemas.microsoft.com/office/drawing/2014/main" id="{B2869780-8321-5D48-AF1C-D9E4F2E803D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1924" name="Segnaposto numero diapositiva 4">
            <a:extLst>
              <a:ext uri="{FF2B5EF4-FFF2-40B4-BE49-F238E27FC236}">
                <a16:creationId xmlns="" xmlns:a16="http://schemas.microsoft.com/office/drawing/2014/main" id="{48C9DD80-449B-A143-AB07-B2316AD5858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0B8D9BF-601B-914B-8E1A-9A258B83CB72}" type="slidenum">
              <a:rPr lang="en-US" altLang="it-IT" sz="900" smtClean="0">
                <a:solidFill>
                  <a:schemeClr val="bg1"/>
                </a:solidFill>
                <a:latin typeface="Times" pitchFamily="2" charset="0"/>
              </a:rPr>
              <a:pPr eaLnBrk="0" hangingPunct="0">
                <a:spcBef>
                  <a:spcPct val="0"/>
                </a:spcBef>
                <a:buSzTx/>
                <a:buFontTx/>
                <a:buNone/>
              </a:pPr>
              <a:t>42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2">
            <a:extLst>
              <a:ext uri="{FF2B5EF4-FFF2-40B4-BE49-F238E27FC236}">
                <a16:creationId xmlns="" xmlns:a16="http://schemas.microsoft.com/office/drawing/2014/main" id="{26035933-FE8F-AD45-A369-87119D3F017E}"/>
              </a:ext>
            </a:extLst>
          </p:cNvPr>
          <p:cNvSpPr>
            <a:spLocks noGrp="1" noChangeArrowheads="1"/>
          </p:cNvSpPr>
          <p:nvPr>
            <p:ph type="title"/>
          </p:nvPr>
        </p:nvSpPr>
        <p:spPr>
          <a:xfrm>
            <a:off x="365125" y="395288"/>
            <a:ext cx="8229600" cy="512762"/>
          </a:xfrm>
        </p:spPr>
        <p:txBody>
          <a:bodyPr/>
          <a:lstStyle/>
          <a:p>
            <a:pPr eaLnBrk="1" hangingPunct="1"/>
            <a:r>
              <a:rPr lang="it-IT" altLang="it-IT"/>
              <a:t>Anni Novanta-Duemila</a:t>
            </a:r>
          </a:p>
        </p:txBody>
      </p:sp>
      <p:sp>
        <p:nvSpPr>
          <p:cNvPr id="2" name="Rectangle 3">
            <a:extLst>
              <a:ext uri="{FF2B5EF4-FFF2-40B4-BE49-F238E27FC236}">
                <a16:creationId xmlns="" xmlns:a16="http://schemas.microsoft.com/office/drawing/2014/main" id="{141B4FF3-E7C7-8146-A30F-65D5F3368CE5}"/>
              </a:ext>
            </a:extLst>
          </p:cNvPr>
          <p:cNvSpPr>
            <a:spLocks noGrp="1" noChangeArrowheads="1"/>
          </p:cNvSpPr>
          <p:nvPr>
            <p:ph idx="1"/>
          </p:nvPr>
        </p:nvSpPr>
        <p:spPr>
          <a:xfrm>
            <a:off x="428625" y="1143000"/>
            <a:ext cx="7835900" cy="4267200"/>
          </a:xfrm>
        </p:spPr>
        <p:txBody>
          <a:bodyPr/>
          <a:lstStyle/>
          <a:p>
            <a:pPr marL="342900" indent="-342900">
              <a:buFont typeface="Courier New" panose="02070309020205020404" pitchFamily="49" charset="0"/>
              <a:buChar char="o"/>
              <a:defRPr/>
            </a:pPr>
            <a:r>
              <a:rPr lang="it-IT" dirty="0"/>
              <a:t>I problemi dell’economia giapponese influenzarono i paesi in via di sviluppo dell’Asia Orientale, </a:t>
            </a:r>
            <a:r>
              <a:rPr lang="it-IT" dirty="0">
                <a:solidFill>
                  <a:srgbClr val="FF0000"/>
                </a:solidFill>
              </a:rPr>
              <a:t>che caddero in recessione</a:t>
            </a:r>
            <a:r>
              <a:rPr lang="it-IT" sz="2400" dirty="0"/>
              <a:t>.</a:t>
            </a:r>
          </a:p>
          <a:p>
            <a:pPr marL="342900" indent="-342900">
              <a:buFont typeface="Courier New" panose="02070309020205020404" pitchFamily="49" charset="0"/>
              <a:buChar char="o"/>
              <a:defRPr/>
            </a:pPr>
            <a:r>
              <a:rPr lang="it-IT" dirty="0"/>
              <a:t>Il mercato azionario USA crebbe rapidamente alla fine degli anni Novanta </a:t>
            </a:r>
            <a:r>
              <a:rPr lang="it-IT" dirty="0">
                <a:solidFill>
                  <a:srgbClr val="FF0000"/>
                </a:solidFill>
              </a:rPr>
              <a:t>per effetto dell’afflusso di denaro verso le azioni di imprese </a:t>
            </a:r>
            <a:r>
              <a:rPr lang="it-IT" i="1" dirty="0">
                <a:solidFill>
                  <a:srgbClr val="FF0000"/>
                </a:solidFill>
              </a:rPr>
              <a:t>high-tech </a:t>
            </a:r>
            <a:r>
              <a:rPr lang="it-IT" dirty="0">
                <a:solidFill>
                  <a:srgbClr val="FF0000"/>
                </a:solidFill>
              </a:rPr>
              <a:t>della cosiddetta </a:t>
            </a:r>
            <a:r>
              <a:rPr lang="it-IT" i="1" dirty="0">
                <a:solidFill>
                  <a:srgbClr val="FF0000"/>
                </a:solidFill>
              </a:rPr>
              <a:t>new economy</a:t>
            </a:r>
            <a:r>
              <a:rPr lang="it-IT" dirty="0">
                <a:solidFill>
                  <a:srgbClr val="FF0000"/>
                </a:solidFill>
              </a:rPr>
              <a:t>. Gli investimenti aumentarono e il disavanzo di conto corrente accrebbe</a:t>
            </a:r>
            <a:r>
              <a:rPr lang="it-IT" dirty="0"/>
              <a:t>. </a:t>
            </a:r>
          </a:p>
          <a:p>
            <a:pPr>
              <a:defRPr/>
            </a:pPr>
            <a:r>
              <a:rPr lang="it-IT" dirty="0">
                <a:latin typeface="Symbol" panose="05050102010706020507" pitchFamily="18" charset="2"/>
              </a:rPr>
              <a:t>      </a:t>
            </a:r>
            <a:r>
              <a:rPr lang="it-IT" b="1" dirty="0">
                <a:latin typeface="Symbol" panose="05050102010706020507" pitchFamily="18" charset="2"/>
              </a:rPr>
              <a:t>®</a:t>
            </a:r>
            <a:r>
              <a:rPr lang="it-IT" dirty="0"/>
              <a:t>	</a:t>
            </a:r>
            <a:r>
              <a:rPr lang="it-IT" sz="1800" dirty="0"/>
              <a:t>Crollo del prezzo delle azioni (2000) = recessione</a:t>
            </a:r>
          </a:p>
          <a:p>
            <a:pPr>
              <a:defRPr/>
            </a:pPr>
            <a:r>
              <a:rPr lang="it-IT" sz="1800" dirty="0">
                <a:latin typeface="Symbol" panose="05050102010706020507" pitchFamily="18" charset="2"/>
              </a:rPr>
              <a:t>       </a:t>
            </a:r>
            <a:r>
              <a:rPr lang="it-IT" sz="1800" b="1" dirty="0">
                <a:latin typeface="Symbol" panose="05050102010706020507" pitchFamily="18" charset="2"/>
              </a:rPr>
              <a:t>®</a:t>
            </a:r>
            <a:r>
              <a:rPr lang="it-IT" sz="1800" dirty="0"/>
              <a:t>	</a:t>
            </a:r>
            <a:r>
              <a:rPr lang="it-IT" sz="1800" dirty="0">
                <a:solidFill>
                  <a:srgbClr val="FF0000"/>
                </a:solidFill>
              </a:rPr>
              <a:t>Disavanzo di conto corrente degli Stati Uniti e rapida 	crescita nei prezzi degli immobili =  riduzione del 	risparmio</a:t>
            </a:r>
            <a:r>
              <a:rPr lang="it-IT" sz="1800" dirty="0"/>
              <a:t>. </a:t>
            </a:r>
            <a:endParaRPr lang="it-IT" altLang="it-IT" sz="1800" dirty="0"/>
          </a:p>
        </p:txBody>
      </p:sp>
      <p:sp>
        <p:nvSpPr>
          <p:cNvPr id="82947" name="Segnaposto piè di pagina 3">
            <a:extLst>
              <a:ext uri="{FF2B5EF4-FFF2-40B4-BE49-F238E27FC236}">
                <a16:creationId xmlns="" xmlns:a16="http://schemas.microsoft.com/office/drawing/2014/main" id="{0D44B674-FE90-2C49-B35E-4237AA9638C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2948" name="Segnaposto numero diapositiva 4">
            <a:extLst>
              <a:ext uri="{FF2B5EF4-FFF2-40B4-BE49-F238E27FC236}">
                <a16:creationId xmlns="" xmlns:a16="http://schemas.microsoft.com/office/drawing/2014/main" id="{B1E55867-AA55-DC42-BD42-ACA5CCEE516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D7E4823-353A-2546-B70D-1D9B4865E7F1}" type="slidenum">
              <a:rPr lang="en-US" altLang="it-IT" sz="900" smtClean="0">
                <a:solidFill>
                  <a:schemeClr val="bg1"/>
                </a:solidFill>
                <a:latin typeface="Times" pitchFamily="2" charset="0"/>
              </a:rPr>
              <a:pPr eaLnBrk="0" hangingPunct="0">
                <a:spcBef>
                  <a:spcPct val="0"/>
                </a:spcBef>
                <a:buSzTx/>
                <a:buFontTx/>
                <a:buNone/>
              </a:pPr>
              <a:t>43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olo 1">
            <a:extLst>
              <a:ext uri="{FF2B5EF4-FFF2-40B4-BE49-F238E27FC236}">
                <a16:creationId xmlns="" xmlns:a16="http://schemas.microsoft.com/office/drawing/2014/main" id="{F0A2E431-2B98-B644-8BA0-92DE756685B2}"/>
              </a:ext>
            </a:extLst>
          </p:cNvPr>
          <p:cNvSpPr>
            <a:spLocks noGrp="1" noChangeArrowheads="1"/>
          </p:cNvSpPr>
          <p:nvPr>
            <p:ph type="title"/>
          </p:nvPr>
        </p:nvSpPr>
        <p:spPr/>
        <p:txBody>
          <a:bodyPr/>
          <a:lstStyle/>
          <a:p>
            <a:pPr eaLnBrk="1" hangingPunct="1"/>
            <a:r>
              <a:rPr lang="it-IT" altLang="it-IT" sz="2200" b="0"/>
              <a:t>Figura 8.7 </a:t>
            </a:r>
            <a:r>
              <a:rPr lang="it-IT" altLang="it-IT" sz="2200"/>
              <a:t>Prezzi reali delle case in alcuni paesi, 2000-2013</a:t>
            </a:r>
          </a:p>
        </p:txBody>
      </p:sp>
      <p:sp>
        <p:nvSpPr>
          <p:cNvPr id="83970" name="Segnaposto piè di pagina 3">
            <a:extLst>
              <a:ext uri="{FF2B5EF4-FFF2-40B4-BE49-F238E27FC236}">
                <a16:creationId xmlns="" xmlns:a16="http://schemas.microsoft.com/office/drawing/2014/main" id="{CBEA64EB-FF57-D245-B744-FEF5DB5B3DA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3971" name="Segnaposto numero diapositiva 4">
            <a:extLst>
              <a:ext uri="{FF2B5EF4-FFF2-40B4-BE49-F238E27FC236}">
                <a16:creationId xmlns="" xmlns:a16="http://schemas.microsoft.com/office/drawing/2014/main" id="{B85681D2-0F65-F243-B7D6-215F825C4AE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FE169B8-2AE0-A04A-84A4-E27601F3AD79}" type="slidenum">
              <a:rPr lang="en-US" altLang="it-IT" sz="900" smtClean="0">
                <a:solidFill>
                  <a:schemeClr val="bg1"/>
                </a:solidFill>
                <a:latin typeface="Times" pitchFamily="2" charset="0"/>
              </a:rPr>
              <a:pPr eaLnBrk="0" hangingPunct="0">
                <a:spcBef>
                  <a:spcPct val="0"/>
                </a:spcBef>
                <a:buSzTx/>
                <a:buFontTx/>
                <a:buNone/>
              </a:pPr>
              <a:t>44</a:t>
            </a:fld>
            <a:endParaRPr lang="en-US" altLang="it-IT" sz="900">
              <a:solidFill>
                <a:schemeClr val="bg1"/>
              </a:solidFill>
              <a:latin typeface="Times" pitchFamily="2" charset="0"/>
            </a:endParaRPr>
          </a:p>
        </p:txBody>
      </p:sp>
      <p:pic>
        <p:nvPicPr>
          <p:cNvPr id="83972" name="Segnaposto contenuto 2">
            <a:extLst>
              <a:ext uri="{FF2B5EF4-FFF2-40B4-BE49-F238E27FC236}">
                <a16:creationId xmlns="" xmlns:a16="http://schemas.microsoft.com/office/drawing/2014/main" id="{6016ECAE-0140-604C-9620-07208E3325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6663" y="1546225"/>
            <a:ext cx="6486525" cy="452596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olo 1">
            <a:extLst>
              <a:ext uri="{FF2B5EF4-FFF2-40B4-BE49-F238E27FC236}">
                <a16:creationId xmlns="" xmlns:a16="http://schemas.microsoft.com/office/drawing/2014/main" id="{43F1E6D2-87AC-644C-A548-1EAFF794E717}"/>
              </a:ext>
            </a:extLst>
          </p:cNvPr>
          <p:cNvSpPr>
            <a:spLocks noGrp="1" noChangeArrowheads="1"/>
          </p:cNvSpPr>
          <p:nvPr>
            <p:ph type="title"/>
          </p:nvPr>
        </p:nvSpPr>
        <p:spPr/>
        <p:txBody>
          <a:bodyPr/>
          <a:lstStyle/>
          <a:p>
            <a:pPr eaLnBrk="1" hangingPunct="1"/>
            <a:r>
              <a:rPr lang="it-IT" altLang="it-IT" sz="2200" b="0"/>
              <a:t>Figura 8.8 </a:t>
            </a:r>
            <a:r>
              <a:rPr lang="it-IT" altLang="it-IT" sz="2200"/>
              <a:t>Squilibri esterni globali, 1999-2012</a:t>
            </a:r>
          </a:p>
        </p:txBody>
      </p:sp>
      <p:sp>
        <p:nvSpPr>
          <p:cNvPr id="84994" name="Segnaposto piè di pagina 3">
            <a:extLst>
              <a:ext uri="{FF2B5EF4-FFF2-40B4-BE49-F238E27FC236}">
                <a16:creationId xmlns="" xmlns:a16="http://schemas.microsoft.com/office/drawing/2014/main" id="{48E22AB8-EC3F-5147-A859-057096D7F17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4995" name="Segnaposto numero diapositiva 4">
            <a:extLst>
              <a:ext uri="{FF2B5EF4-FFF2-40B4-BE49-F238E27FC236}">
                <a16:creationId xmlns="" xmlns:a16="http://schemas.microsoft.com/office/drawing/2014/main" id="{9CD54D67-5505-754E-B52C-3304F61FD9E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FC6F9C4-B459-8242-AF81-A3506046F316}" type="slidenum">
              <a:rPr lang="en-US" altLang="it-IT" sz="900" smtClean="0">
                <a:solidFill>
                  <a:schemeClr val="bg1"/>
                </a:solidFill>
                <a:latin typeface="Times" pitchFamily="2" charset="0"/>
              </a:rPr>
              <a:pPr eaLnBrk="0" hangingPunct="0">
                <a:spcBef>
                  <a:spcPct val="0"/>
                </a:spcBef>
                <a:buSzTx/>
                <a:buFontTx/>
                <a:buNone/>
              </a:pPr>
              <a:t>45</a:t>
            </a:fld>
            <a:endParaRPr lang="en-US" altLang="it-IT" sz="900">
              <a:solidFill>
                <a:schemeClr val="bg1"/>
              </a:solidFill>
              <a:latin typeface="Times" pitchFamily="2" charset="0"/>
            </a:endParaRPr>
          </a:p>
        </p:txBody>
      </p:sp>
      <p:pic>
        <p:nvPicPr>
          <p:cNvPr id="84996" name="Segnaposto contenuto 2">
            <a:extLst>
              <a:ext uri="{FF2B5EF4-FFF2-40B4-BE49-F238E27FC236}">
                <a16:creationId xmlns="" xmlns:a16="http://schemas.microsoft.com/office/drawing/2014/main" id="{6329A7FC-21CB-1B48-934E-204A5BB4D84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52575" y="1546225"/>
            <a:ext cx="5854700" cy="45259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olo 1">
            <a:extLst>
              <a:ext uri="{FF2B5EF4-FFF2-40B4-BE49-F238E27FC236}">
                <a16:creationId xmlns="" xmlns:a16="http://schemas.microsoft.com/office/drawing/2014/main" id="{B1131756-33A1-6341-B9CB-B1833655B42A}"/>
              </a:ext>
            </a:extLst>
          </p:cNvPr>
          <p:cNvSpPr>
            <a:spLocks noGrp="1" noChangeArrowheads="1"/>
          </p:cNvSpPr>
          <p:nvPr>
            <p:ph type="title"/>
          </p:nvPr>
        </p:nvSpPr>
        <p:spPr/>
        <p:txBody>
          <a:bodyPr/>
          <a:lstStyle/>
          <a:p>
            <a:r>
              <a:rPr lang="it-IT" altLang="it-IT"/>
              <a:t>Anni Novanta-Duemila</a:t>
            </a:r>
          </a:p>
        </p:txBody>
      </p:sp>
      <p:sp>
        <p:nvSpPr>
          <p:cNvPr id="3" name="Segnaposto contenuto 2">
            <a:extLst>
              <a:ext uri="{FF2B5EF4-FFF2-40B4-BE49-F238E27FC236}">
                <a16:creationId xmlns="" xmlns:a16="http://schemas.microsoft.com/office/drawing/2014/main" id="{510402D2-BE04-AB4C-B963-E33372179DE5}"/>
              </a:ext>
            </a:extLst>
          </p:cNvPr>
          <p:cNvSpPr>
            <a:spLocks noGrp="1"/>
          </p:cNvSpPr>
          <p:nvPr>
            <p:ph idx="1"/>
          </p:nvPr>
        </p:nvSpPr>
        <p:spPr>
          <a:xfrm>
            <a:off x="365125" y="1341438"/>
            <a:ext cx="8229600" cy="4525962"/>
          </a:xfrm>
        </p:spPr>
        <p:txBody>
          <a:bodyPr/>
          <a:lstStyle/>
          <a:p>
            <a:pPr marL="342900" indent="-342900">
              <a:buFont typeface="Courier New" panose="02070309020205020404" pitchFamily="49" charset="0"/>
              <a:buChar char="o"/>
              <a:defRPr/>
            </a:pPr>
            <a:r>
              <a:rPr lang="it-IT" dirty="0"/>
              <a:t>All’aumentare del disavanzo statunitense, </a:t>
            </a:r>
            <a:r>
              <a:rPr lang="it-IT" dirty="0">
                <a:solidFill>
                  <a:srgbClr val="FF0000"/>
                </a:solidFill>
              </a:rPr>
              <a:t>il tasso di interesse reale a lungo termine si ridusse, continuando una tendenza iniziata intorno al 2000 quando lo scoppio della bolla speculativa della </a:t>
            </a:r>
            <a:r>
              <a:rPr lang="it-IT" i="1" dirty="0">
                <a:solidFill>
                  <a:srgbClr val="FF0000"/>
                </a:solidFill>
              </a:rPr>
              <a:t>new economy </a:t>
            </a:r>
            <a:r>
              <a:rPr lang="it-IT" dirty="0">
                <a:solidFill>
                  <a:srgbClr val="FF0000"/>
                </a:solidFill>
              </a:rPr>
              <a:t>aveva ridotto la domanda di investimento e le aspettative di mercato sulla crescita economica futura</a:t>
            </a:r>
            <a:r>
              <a:rPr lang="it-IT" dirty="0"/>
              <a:t>.</a:t>
            </a:r>
          </a:p>
          <a:p>
            <a:pPr>
              <a:defRPr/>
            </a:pPr>
            <a:r>
              <a:rPr lang="it-IT" b="1" dirty="0">
                <a:latin typeface="Symbol" panose="05050102010706020507" pitchFamily="18" charset="2"/>
              </a:rPr>
              <a:t>	®</a:t>
            </a:r>
            <a:r>
              <a:rPr lang="it-IT" dirty="0">
                <a:latin typeface="Symbol" panose="05050102010706020507" pitchFamily="18" charset="2"/>
              </a:rPr>
              <a:t> </a:t>
            </a:r>
            <a:r>
              <a:rPr lang="it-IT" sz="1800" dirty="0"/>
              <a:t>I bassi tassi di interesse reali </a:t>
            </a:r>
            <a:r>
              <a:rPr lang="it-IT" sz="1800" dirty="0">
                <a:solidFill>
                  <a:srgbClr val="FF0000"/>
                </a:solidFill>
              </a:rPr>
              <a:t>contribuirono a incrementare</a:t>
            </a:r>
            <a:br>
              <a:rPr lang="it-IT" sz="1800" dirty="0">
                <a:solidFill>
                  <a:srgbClr val="FF0000"/>
                </a:solidFill>
              </a:rPr>
            </a:br>
            <a:r>
              <a:rPr lang="it-IT" sz="1800" dirty="0">
                <a:solidFill>
                  <a:srgbClr val="FF0000"/>
                </a:solidFill>
              </a:rPr>
              <a:t>	    i prezzi delle case negli Stati Uniti</a:t>
            </a:r>
            <a:r>
              <a:rPr lang="it-IT" sz="1800" dirty="0"/>
              <a:t>, </a:t>
            </a:r>
            <a:r>
              <a:rPr lang="it-IT" sz="1800" dirty="0">
                <a:solidFill>
                  <a:srgbClr val="FF0000"/>
                </a:solidFill>
              </a:rPr>
              <a:t>incoraggiando le       	    persone a prendere a prestito offrendo come garanzia la  	    casa e a spendere più del reddito nazionale</a:t>
            </a:r>
            <a:r>
              <a:rPr lang="it-IT" sz="1800" dirty="0"/>
              <a:t>.</a:t>
            </a:r>
          </a:p>
        </p:txBody>
      </p:sp>
      <p:sp>
        <p:nvSpPr>
          <p:cNvPr id="86019" name="Segnaposto piè di pagina 3">
            <a:extLst>
              <a:ext uri="{FF2B5EF4-FFF2-40B4-BE49-F238E27FC236}">
                <a16:creationId xmlns="" xmlns:a16="http://schemas.microsoft.com/office/drawing/2014/main" id="{E9938BD5-E12D-0F4F-951D-926CDB350372}"/>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6020" name="Segnaposto numero diapositiva 4">
            <a:extLst>
              <a:ext uri="{FF2B5EF4-FFF2-40B4-BE49-F238E27FC236}">
                <a16:creationId xmlns="" xmlns:a16="http://schemas.microsoft.com/office/drawing/2014/main" id="{9D2D5C99-1102-CC45-86F8-56352CB88774}"/>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28BD8A29-C467-1445-926F-1CEB270EBD62}" type="slidenum">
              <a:rPr lang="en-US" altLang="it-IT" sz="900" smtClean="0">
                <a:solidFill>
                  <a:schemeClr val="bg1"/>
                </a:solidFill>
                <a:latin typeface="Times" pitchFamily="2" charset="0"/>
              </a:rPr>
              <a:pPr>
                <a:spcBef>
                  <a:spcPct val="0"/>
                </a:spcBef>
                <a:buSzTx/>
                <a:buFontTx/>
                <a:buNone/>
              </a:pPr>
              <a:t>46</a:t>
            </a:fld>
            <a:endParaRPr lang="en-US" altLang="it-IT" sz="900">
              <a:solidFill>
                <a:schemeClr val="bg1"/>
              </a:solidFill>
              <a:latin typeface="Times" pitchFamily="2"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olo 1">
            <a:extLst>
              <a:ext uri="{FF2B5EF4-FFF2-40B4-BE49-F238E27FC236}">
                <a16:creationId xmlns="" xmlns:a16="http://schemas.microsoft.com/office/drawing/2014/main" id="{D361E1AE-7163-A14D-A6D4-4B559CC461E0}"/>
              </a:ext>
            </a:extLst>
          </p:cNvPr>
          <p:cNvSpPr>
            <a:spLocks noGrp="1" noChangeArrowheads="1"/>
          </p:cNvSpPr>
          <p:nvPr>
            <p:ph type="title"/>
          </p:nvPr>
        </p:nvSpPr>
        <p:spPr/>
        <p:txBody>
          <a:bodyPr/>
          <a:lstStyle/>
          <a:p>
            <a:r>
              <a:rPr lang="it-IT" altLang="it-IT"/>
              <a:t>Anni Novanta-Duemila</a:t>
            </a:r>
          </a:p>
        </p:txBody>
      </p:sp>
      <p:sp>
        <p:nvSpPr>
          <p:cNvPr id="3" name="Segnaposto contenuto 2">
            <a:extLst>
              <a:ext uri="{FF2B5EF4-FFF2-40B4-BE49-F238E27FC236}">
                <a16:creationId xmlns="" xmlns:a16="http://schemas.microsoft.com/office/drawing/2014/main" id="{131727E2-1382-B942-B473-5DB9DB0370EB}"/>
              </a:ext>
            </a:extLst>
          </p:cNvPr>
          <p:cNvSpPr>
            <a:spLocks noGrp="1"/>
          </p:cNvSpPr>
          <p:nvPr>
            <p:ph idx="1"/>
          </p:nvPr>
        </p:nvSpPr>
        <p:spPr/>
        <p:txBody>
          <a:bodyPr/>
          <a:lstStyle/>
          <a:p>
            <a:pPr marL="342900" indent="-342900">
              <a:buFont typeface="Courier New" panose="02070309020205020404" pitchFamily="49" charset="0"/>
              <a:buChar char="o"/>
              <a:defRPr/>
            </a:pPr>
            <a:r>
              <a:rPr lang="it-IT" dirty="0"/>
              <a:t>Nell’agosto 2007 </a:t>
            </a:r>
            <a:r>
              <a:rPr lang="it-IT" dirty="0" smtClean="0"/>
              <a:t>scoppiò </a:t>
            </a:r>
            <a:r>
              <a:rPr lang="it-IT" dirty="0"/>
              <a:t>una grave crisi finanziaria le cui radici si ritrovano nel mercato statunitense dei mutui ipotecari.</a:t>
            </a:r>
          </a:p>
          <a:p>
            <a:pPr>
              <a:defRPr/>
            </a:pPr>
            <a:r>
              <a:rPr lang="it-IT" dirty="0">
                <a:latin typeface="Symbol" panose="05050102010706020507" pitchFamily="18" charset="2"/>
              </a:rPr>
              <a:t>        </a:t>
            </a:r>
            <a:r>
              <a:rPr lang="it-IT" sz="1800" dirty="0">
                <a:latin typeface="Symbol" panose="05050102010706020507" pitchFamily="18" charset="2"/>
              </a:rPr>
              <a:t>®  </a:t>
            </a:r>
            <a:r>
              <a:rPr lang="it-IT" sz="1800" dirty="0"/>
              <a:t>Recessione mondiale.</a:t>
            </a:r>
          </a:p>
          <a:p>
            <a:pPr>
              <a:defRPr/>
            </a:pPr>
            <a:r>
              <a:rPr lang="it-IT" sz="1800" dirty="0">
                <a:latin typeface="Symbol" panose="05050102010706020507" pitchFamily="18" charset="2"/>
              </a:rPr>
              <a:t>         ®  </a:t>
            </a:r>
            <a:r>
              <a:rPr lang="it-IT" sz="1800" dirty="0"/>
              <a:t>Contrazione del commercio mondiale.</a:t>
            </a:r>
          </a:p>
          <a:p>
            <a:pPr>
              <a:defRPr/>
            </a:pPr>
            <a:r>
              <a:rPr lang="it-IT" sz="1800" dirty="0">
                <a:latin typeface="Symbol" panose="05050102010706020507" pitchFamily="18" charset="2"/>
              </a:rPr>
              <a:t>         ®  </a:t>
            </a:r>
            <a:r>
              <a:rPr lang="it-IT" sz="1800" dirty="0"/>
              <a:t>Brusco aumento della disoccupazione in tutto il mondo.</a:t>
            </a:r>
          </a:p>
        </p:txBody>
      </p:sp>
      <p:sp>
        <p:nvSpPr>
          <p:cNvPr id="87043" name="Segnaposto piè di pagina 3">
            <a:extLst>
              <a:ext uri="{FF2B5EF4-FFF2-40B4-BE49-F238E27FC236}">
                <a16:creationId xmlns="" xmlns:a16="http://schemas.microsoft.com/office/drawing/2014/main" id="{C8311752-94AD-D04F-99C0-75BDE24D9CD3}"/>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7044" name="Segnaposto numero diapositiva 4">
            <a:extLst>
              <a:ext uri="{FF2B5EF4-FFF2-40B4-BE49-F238E27FC236}">
                <a16:creationId xmlns="" xmlns:a16="http://schemas.microsoft.com/office/drawing/2014/main" id="{5307902D-DF32-8A47-8FF1-3F7C866ED1C4}"/>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D50260EA-9DCC-5642-A825-8AE5050AFB9F}" type="slidenum">
              <a:rPr lang="en-US" altLang="it-IT" sz="900" smtClean="0">
                <a:solidFill>
                  <a:schemeClr val="bg1"/>
                </a:solidFill>
                <a:latin typeface="Times" pitchFamily="2" charset="0"/>
              </a:rPr>
              <a:pPr>
                <a:spcBef>
                  <a:spcPct val="0"/>
                </a:spcBef>
                <a:buSzTx/>
                <a:buFontTx/>
                <a:buNone/>
              </a:pPr>
              <a:t>47</a:t>
            </a:fld>
            <a:endParaRPr lang="en-US" altLang="it-IT" sz="900">
              <a:solidFill>
                <a:schemeClr val="bg1"/>
              </a:solidFill>
              <a:latin typeface="Times" pitchFamily="2"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Segnaposto piè di pagina 3">
            <a:extLst>
              <a:ext uri="{FF2B5EF4-FFF2-40B4-BE49-F238E27FC236}">
                <a16:creationId xmlns="" xmlns:a16="http://schemas.microsoft.com/office/drawing/2014/main" id="{9E9E9C36-1FE7-C548-96E1-9BB6DC2471B7}"/>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8066" name="Segnaposto numero diapositiva 4">
            <a:extLst>
              <a:ext uri="{FF2B5EF4-FFF2-40B4-BE49-F238E27FC236}">
                <a16:creationId xmlns="" xmlns:a16="http://schemas.microsoft.com/office/drawing/2014/main" id="{47A7C08D-1DC2-1149-B1AB-2829A84077EE}"/>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EE6CBB0F-7E1D-804F-B198-D5266CF11F18}" type="slidenum">
              <a:rPr lang="en-US" altLang="it-IT" sz="900" smtClean="0">
                <a:solidFill>
                  <a:schemeClr val="bg1"/>
                </a:solidFill>
                <a:latin typeface="Times" pitchFamily="2" charset="0"/>
              </a:rPr>
              <a:pPr>
                <a:spcBef>
                  <a:spcPct val="0"/>
                </a:spcBef>
                <a:buSzTx/>
                <a:buFontTx/>
                <a:buNone/>
              </a:pPr>
              <a:t>48</a:t>
            </a:fld>
            <a:endParaRPr lang="en-US" altLang="it-IT" sz="900">
              <a:solidFill>
                <a:schemeClr val="bg1"/>
              </a:solidFill>
              <a:latin typeface="Times" pitchFamily="2" charset="0"/>
            </a:endParaRPr>
          </a:p>
        </p:txBody>
      </p:sp>
      <p:sp>
        <p:nvSpPr>
          <p:cNvPr id="88067" name="Titolo 1">
            <a:extLst>
              <a:ext uri="{FF2B5EF4-FFF2-40B4-BE49-F238E27FC236}">
                <a16:creationId xmlns="" xmlns:a16="http://schemas.microsoft.com/office/drawing/2014/main" id="{909680AB-127E-614B-BF0B-E4F3CB49CB4E}"/>
              </a:ext>
            </a:extLst>
          </p:cNvPr>
          <p:cNvSpPr>
            <a:spLocks noGrp="1" noChangeArrowheads="1"/>
          </p:cNvSpPr>
          <p:nvPr>
            <p:ph type="title"/>
          </p:nvPr>
        </p:nvSpPr>
        <p:spPr/>
        <p:txBody>
          <a:bodyPr/>
          <a:lstStyle/>
          <a:p>
            <a:pPr eaLnBrk="1" hangingPunct="1"/>
            <a:r>
              <a:rPr lang="it-IT" altLang="it-IT" sz="2200" b="0"/>
              <a:t>Figura 8.9 </a:t>
            </a:r>
            <a:r>
              <a:rPr lang="it-IT" altLang="it-IT" sz="2200"/>
              <a:t>Tassi di interesse reali a lungo termine per Stati Uniti, Australia e Canada, 1999-2013</a:t>
            </a:r>
          </a:p>
        </p:txBody>
      </p:sp>
      <p:pic>
        <p:nvPicPr>
          <p:cNvPr id="88068" name="Segnaposto contenuto 8">
            <a:extLst>
              <a:ext uri="{FF2B5EF4-FFF2-40B4-BE49-F238E27FC236}">
                <a16:creationId xmlns="" xmlns:a16="http://schemas.microsoft.com/office/drawing/2014/main" id="{7E61ED88-80D1-704E-A288-F60BC7676D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546225"/>
            <a:ext cx="6213475" cy="4525963"/>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9" name="Rectangle 2">
            <a:extLst>
              <a:ext uri="{FF2B5EF4-FFF2-40B4-BE49-F238E27FC236}">
                <a16:creationId xmlns="" xmlns:a16="http://schemas.microsoft.com/office/drawing/2014/main" id="{1F815CEE-062C-3F42-ABBE-D2F56B3FEC47}"/>
              </a:ext>
            </a:extLst>
          </p:cNvPr>
          <p:cNvSpPr>
            <a:spLocks noGrp="1" noChangeArrowheads="1"/>
          </p:cNvSpPr>
          <p:nvPr>
            <p:ph type="title"/>
          </p:nvPr>
        </p:nvSpPr>
        <p:spPr>
          <a:xfrm>
            <a:off x="365125" y="395288"/>
            <a:ext cx="8229600" cy="657225"/>
          </a:xfrm>
        </p:spPr>
        <p:txBody>
          <a:bodyPr/>
          <a:lstStyle/>
          <a:p>
            <a:pPr algn="ctr" eaLnBrk="1" hangingPunct="1"/>
            <a:r>
              <a:rPr lang="it-IT" altLang="it-IT" sz="2800"/>
              <a:t>Autonomia della politica monetaria</a:t>
            </a:r>
          </a:p>
        </p:txBody>
      </p:sp>
      <p:sp>
        <p:nvSpPr>
          <p:cNvPr id="27651" name="Rectangle 3">
            <a:extLst>
              <a:ext uri="{FF2B5EF4-FFF2-40B4-BE49-F238E27FC236}">
                <a16:creationId xmlns="" xmlns:a16="http://schemas.microsoft.com/office/drawing/2014/main" id="{4A599EF5-14AB-0646-AB5F-5B97B36EEA13}"/>
              </a:ext>
            </a:extLst>
          </p:cNvPr>
          <p:cNvSpPr>
            <a:spLocks noGrp="1" noChangeArrowheads="1"/>
          </p:cNvSpPr>
          <p:nvPr>
            <p:ph idx="1"/>
          </p:nvPr>
        </p:nvSpPr>
        <p:spPr>
          <a:xfrm>
            <a:off x="428625" y="1125538"/>
            <a:ext cx="8229600" cy="5043487"/>
          </a:xfrm>
        </p:spPr>
        <p:txBody>
          <a:bodyPr/>
          <a:lstStyle/>
          <a:p>
            <a:pPr>
              <a:defRPr/>
            </a:pPr>
            <a:r>
              <a:rPr lang="it-IT" sz="2400" dirty="0">
                <a:solidFill>
                  <a:srgbClr val="FF0000"/>
                </a:solidFill>
              </a:rPr>
              <a:t>I paesi con inflazione più elevata tendono ad avere monete più deboli rispetto ai loro vicini con bassa inflazione. Inoltre, gran parte delle differenze tra i tassi di deprezzamento è dovuta ai differenziali di inflazione</a:t>
            </a:r>
            <a:r>
              <a:rPr lang="it-IT" sz="2400" dirty="0"/>
              <a:t>.</a:t>
            </a:r>
          </a:p>
          <a:p>
            <a:pPr marL="342900" indent="-342900">
              <a:buFont typeface="Courier New" panose="02070309020205020404" pitchFamily="49" charset="0"/>
              <a:buChar char="o"/>
              <a:defRPr/>
            </a:pPr>
            <a:r>
              <a:rPr lang="it-IT" dirty="0"/>
              <a:t>Parte dell’argomentazione dell’autonomia della politica monetaria basata sull’isolamento dall’inflazione estera è confermata nel </a:t>
            </a:r>
            <a:r>
              <a:rPr lang="it-IT" i="1" dirty="0"/>
              <a:t>lungo periodo</a:t>
            </a:r>
            <a:r>
              <a:rPr lang="it-IT" dirty="0"/>
              <a:t>.</a:t>
            </a:r>
          </a:p>
          <a:p>
            <a:pPr marL="342900" indent="-342900">
              <a:buFont typeface="Courier New" panose="02070309020205020404" pitchFamily="49" charset="0"/>
              <a:buChar char="o"/>
              <a:defRPr/>
            </a:pPr>
            <a:r>
              <a:rPr lang="it-IT" dirty="0"/>
              <a:t>L’analisi economica e l’esperienza mostrano che, nel breve periodo, in un regime di tassi di cambio flessibili, gli effetti di variazioni fiscali e monetarie si trasmettono a livello internazionale.</a:t>
            </a:r>
            <a:endParaRPr lang="it-IT" altLang="it-IT" dirty="0"/>
          </a:p>
        </p:txBody>
      </p:sp>
      <p:sp>
        <p:nvSpPr>
          <p:cNvPr id="89091" name="Segnaposto piè di pagina 3">
            <a:extLst>
              <a:ext uri="{FF2B5EF4-FFF2-40B4-BE49-F238E27FC236}">
                <a16:creationId xmlns="" xmlns:a16="http://schemas.microsoft.com/office/drawing/2014/main" id="{658AA2CE-3F88-524F-B91C-2A657C6AAA5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9092" name="Segnaposto numero diapositiva 4">
            <a:extLst>
              <a:ext uri="{FF2B5EF4-FFF2-40B4-BE49-F238E27FC236}">
                <a16:creationId xmlns="" xmlns:a16="http://schemas.microsoft.com/office/drawing/2014/main" id="{7CFC56A1-5400-9B48-BC78-1752AEB7E3B3}"/>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B326BD74-1ECB-E44E-B815-DB4C5B0555D4}" type="slidenum">
              <a:rPr lang="en-US" altLang="it-IT" sz="900" smtClean="0">
                <a:solidFill>
                  <a:schemeClr val="bg1"/>
                </a:solidFill>
                <a:latin typeface="Times" pitchFamily="2" charset="0"/>
              </a:rPr>
              <a:pPr eaLnBrk="0" hangingPunct="0">
                <a:spcBef>
                  <a:spcPct val="0"/>
                </a:spcBef>
                <a:buSzTx/>
                <a:buFontTx/>
                <a:buNone/>
              </a:pPr>
              <a:t>49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Right)">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trips(downRight)">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strips(downRight)">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1">
            <a:extLst>
              <a:ext uri="{FF2B5EF4-FFF2-40B4-BE49-F238E27FC236}">
                <a16:creationId xmlns="" xmlns:a16="http://schemas.microsoft.com/office/drawing/2014/main" id="{E35D9022-EC31-1B4A-99C3-591001FC8C22}"/>
              </a:ext>
            </a:extLst>
          </p:cNvPr>
          <p:cNvSpPr>
            <a:spLocks noGrp="1" noChangeArrowheads="1"/>
          </p:cNvSpPr>
          <p:nvPr>
            <p:ph type="title"/>
          </p:nvPr>
        </p:nvSpPr>
        <p:spPr/>
        <p:txBody>
          <a:bodyPr/>
          <a:lstStyle/>
          <a:p>
            <a:r>
              <a:rPr lang="it-IT" altLang="it-IT"/>
              <a:t>Introduzione</a:t>
            </a:r>
          </a:p>
        </p:txBody>
      </p:sp>
      <p:sp>
        <p:nvSpPr>
          <p:cNvPr id="3" name="Segnaposto contenuto 2">
            <a:extLst>
              <a:ext uri="{FF2B5EF4-FFF2-40B4-BE49-F238E27FC236}">
                <a16:creationId xmlns="" xmlns:a16="http://schemas.microsoft.com/office/drawing/2014/main" id="{2ECB07C8-E619-2640-A8AE-8AA69BE004D5}"/>
              </a:ext>
            </a:extLst>
          </p:cNvPr>
          <p:cNvSpPr>
            <a:spLocks noGrp="1"/>
          </p:cNvSpPr>
          <p:nvPr>
            <p:ph idx="1"/>
          </p:nvPr>
        </p:nvSpPr>
        <p:spPr>
          <a:xfrm>
            <a:off x="365125" y="1341438"/>
            <a:ext cx="8229600" cy="4525962"/>
          </a:xfrm>
        </p:spPr>
        <p:txBody>
          <a:bodyPr/>
          <a:lstStyle/>
          <a:p>
            <a:pPr>
              <a:defRPr/>
            </a:pPr>
            <a:r>
              <a:rPr lang="it-IT" sz="2400" dirty="0"/>
              <a:t>Questo capitolo esamina come il sistema monetario internazionale ha influenzato la politica macroeconomica in quattro periodi: </a:t>
            </a:r>
          </a:p>
          <a:p>
            <a:pPr marL="342900" indent="-342900">
              <a:buFont typeface="Courier New" panose="02070309020205020404" pitchFamily="49" charset="0"/>
              <a:buChar char="o"/>
              <a:defRPr/>
            </a:pPr>
            <a:r>
              <a:rPr lang="it-IT" dirty="0"/>
              <a:t>l’era del </a:t>
            </a:r>
            <a:r>
              <a:rPr lang="it-IT" i="1" dirty="0" err="1"/>
              <a:t>gold</a:t>
            </a:r>
            <a:r>
              <a:rPr lang="it-IT" i="1" dirty="0"/>
              <a:t> standard </a:t>
            </a:r>
            <a:r>
              <a:rPr lang="it-IT" dirty="0"/>
              <a:t>(1870-1914);</a:t>
            </a:r>
          </a:p>
          <a:p>
            <a:pPr marL="342900" indent="-342900">
              <a:buFont typeface="Courier New" panose="02070309020205020404" pitchFamily="49" charset="0"/>
              <a:buChar char="o"/>
              <a:defRPr/>
            </a:pPr>
            <a:r>
              <a:rPr lang="it-IT" dirty="0"/>
              <a:t>il periodo tra le due guerre (1918-1939);</a:t>
            </a:r>
          </a:p>
          <a:p>
            <a:pPr marL="342900" indent="-342900">
              <a:buFont typeface="Courier New" panose="02070309020205020404" pitchFamily="49" charset="0"/>
              <a:buChar char="o"/>
              <a:defRPr/>
            </a:pPr>
            <a:r>
              <a:rPr lang="it-IT" dirty="0"/>
              <a:t>gli anni del secondo dopoguerra, durante i quali i tassi di cambio sono stati fissati in base agli accordi di </a:t>
            </a:r>
            <a:r>
              <a:rPr lang="it-IT" dirty="0" err="1"/>
              <a:t>Bretton</a:t>
            </a:r>
            <a:r>
              <a:rPr lang="it-IT" dirty="0"/>
              <a:t> Woods (1946-1973);</a:t>
            </a:r>
          </a:p>
          <a:p>
            <a:pPr marL="342900" indent="-342900">
              <a:buFont typeface="Courier New" panose="02070309020205020404" pitchFamily="49" charset="0"/>
              <a:buChar char="o"/>
              <a:defRPr/>
            </a:pPr>
            <a:r>
              <a:rPr lang="it-IT" dirty="0"/>
              <a:t>il periodo più recente caratterizzato da un diffuso ricorso ai tassi di cambio flessibili (dal 1973 a oggi).</a:t>
            </a:r>
            <a:endParaRPr lang="it-IT" i="1" dirty="0"/>
          </a:p>
          <a:p>
            <a:pPr>
              <a:defRPr/>
            </a:pPr>
            <a:endParaRPr lang="it-IT" dirty="0"/>
          </a:p>
        </p:txBody>
      </p:sp>
      <p:sp>
        <p:nvSpPr>
          <p:cNvPr id="44035" name="Segnaposto piè di pagina 3">
            <a:extLst>
              <a:ext uri="{FF2B5EF4-FFF2-40B4-BE49-F238E27FC236}">
                <a16:creationId xmlns="" xmlns:a16="http://schemas.microsoft.com/office/drawing/2014/main" id="{A050C03B-4EC2-9246-A1DD-E207D0EE33DF}"/>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4036" name="Segnaposto numero diapositiva 4">
            <a:extLst>
              <a:ext uri="{FF2B5EF4-FFF2-40B4-BE49-F238E27FC236}">
                <a16:creationId xmlns="" xmlns:a16="http://schemas.microsoft.com/office/drawing/2014/main" id="{5465D9F1-7F89-6D47-8AF0-528FEB62733D}"/>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8C918370-C0D2-524C-B89F-7A8AC8DEF9ED}" type="slidenum">
              <a:rPr lang="en-US" altLang="it-IT" sz="900" smtClean="0">
                <a:solidFill>
                  <a:schemeClr val="bg1"/>
                </a:solidFill>
                <a:latin typeface="Times" pitchFamily="2" charset="0"/>
              </a:rPr>
              <a:pPr>
                <a:spcBef>
                  <a:spcPct val="0"/>
                </a:spcBef>
                <a:buSzTx/>
                <a:buFontTx/>
                <a:buNone/>
              </a:pPr>
              <a:t>5</a:t>
            </a:fld>
            <a:endParaRPr lang="en-US" altLang="it-IT" sz="900">
              <a:solidFill>
                <a:schemeClr val="bg1"/>
              </a:solidFill>
              <a:latin typeface="Times" pitchFamily="2"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olo 1">
            <a:extLst>
              <a:ext uri="{FF2B5EF4-FFF2-40B4-BE49-F238E27FC236}">
                <a16:creationId xmlns="" xmlns:a16="http://schemas.microsoft.com/office/drawing/2014/main" id="{74D64D00-09E2-E44D-9A06-ED62A7182B27}"/>
              </a:ext>
            </a:extLst>
          </p:cNvPr>
          <p:cNvSpPr>
            <a:spLocks noGrp="1" noChangeArrowheads="1"/>
          </p:cNvSpPr>
          <p:nvPr>
            <p:ph type="title"/>
          </p:nvPr>
        </p:nvSpPr>
        <p:spPr/>
        <p:txBody>
          <a:bodyPr/>
          <a:lstStyle/>
          <a:p>
            <a:pPr eaLnBrk="1" hangingPunct="1"/>
            <a:r>
              <a:rPr lang="it-IT" altLang="it-IT" b="0"/>
              <a:t>Figura 8.10 </a:t>
            </a:r>
            <a:r>
              <a:rPr lang="it-IT" altLang="it-IT"/>
              <a:t>Andamento dei tassi di cambio </a:t>
            </a:r>
            <a:br>
              <a:rPr lang="it-IT" altLang="it-IT"/>
            </a:br>
            <a:r>
              <a:rPr lang="it-IT" altLang="it-IT"/>
              <a:t>e differenziali di inflazione, 1973-2012</a:t>
            </a:r>
          </a:p>
        </p:txBody>
      </p:sp>
      <p:sp>
        <p:nvSpPr>
          <p:cNvPr id="90114" name="Segnaposto piè di pagina 3">
            <a:extLst>
              <a:ext uri="{FF2B5EF4-FFF2-40B4-BE49-F238E27FC236}">
                <a16:creationId xmlns="" xmlns:a16="http://schemas.microsoft.com/office/drawing/2014/main" id="{8F7246D8-FE6F-A842-B4A5-049EDA685DE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0115" name="Segnaposto numero diapositiva 4">
            <a:extLst>
              <a:ext uri="{FF2B5EF4-FFF2-40B4-BE49-F238E27FC236}">
                <a16:creationId xmlns="" xmlns:a16="http://schemas.microsoft.com/office/drawing/2014/main" id="{596E01F6-0BFA-AB4B-AE3F-18BA7DF9909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75D4163-1E78-B141-90D1-01EF996EFDAA}" type="slidenum">
              <a:rPr lang="en-US" altLang="it-IT" sz="900" smtClean="0">
                <a:solidFill>
                  <a:schemeClr val="bg1"/>
                </a:solidFill>
                <a:latin typeface="Times" pitchFamily="2" charset="0"/>
              </a:rPr>
              <a:pPr eaLnBrk="0" hangingPunct="0">
                <a:spcBef>
                  <a:spcPct val="0"/>
                </a:spcBef>
                <a:buSzTx/>
                <a:buFontTx/>
                <a:buNone/>
              </a:pPr>
              <a:t>50</a:t>
            </a:fld>
            <a:endParaRPr lang="en-US" altLang="it-IT" sz="900">
              <a:solidFill>
                <a:schemeClr val="bg1"/>
              </a:solidFill>
              <a:latin typeface="Times" pitchFamily="2" charset="0"/>
            </a:endParaRPr>
          </a:p>
        </p:txBody>
      </p:sp>
      <p:pic>
        <p:nvPicPr>
          <p:cNvPr id="90116" name="Segnaposto contenuto 2">
            <a:extLst>
              <a:ext uri="{FF2B5EF4-FFF2-40B4-BE49-F238E27FC236}">
                <a16:creationId xmlns="" xmlns:a16="http://schemas.microsoft.com/office/drawing/2014/main" id="{D4D42598-3EE5-C24A-8F35-264B3A9C40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92363" y="1131888"/>
            <a:ext cx="4772025" cy="517525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Rectangle 2">
            <a:extLst>
              <a:ext uri="{FF2B5EF4-FFF2-40B4-BE49-F238E27FC236}">
                <a16:creationId xmlns="" xmlns:a16="http://schemas.microsoft.com/office/drawing/2014/main" id="{B569F092-7C1C-4543-843A-48D31019D806}"/>
              </a:ext>
            </a:extLst>
          </p:cNvPr>
          <p:cNvSpPr>
            <a:spLocks noGrp="1" noChangeArrowheads="1"/>
          </p:cNvSpPr>
          <p:nvPr>
            <p:ph type="title"/>
          </p:nvPr>
        </p:nvSpPr>
        <p:spPr/>
        <p:txBody>
          <a:bodyPr/>
          <a:lstStyle/>
          <a:p>
            <a:pPr eaLnBrk="1" hangingPunct="1"/>
            <a:r>
              <a:rPr lang="it-IT" altLang="it-IT"/>
              <a:t>Riassunto</a:t>
            </a:r>
          </a:p>
        </p:txBody>
      </p:sp>
      <p:sp>
        <p:nvSpPr>
          <p:cNvPr id="40963" name="Rectangle 3">
            <a:extLst>
              <a:ext uri="{FF2B5EF4-FFF2-40B4-BE49-F238E27FC236}">
                <a16:creationId xmlns="" xmlns:a16="http://schemas.microsoft.com/office/drawing/2014/main" id="{6C26A974-EBED-7E44-9B97-A25D7D686EB1}"/>
              </a:ext>
            </a:extLst>
          </p:cNvPr>
          <p:cNvSpPr>
            <a:spLocks noGrp="1" noChangeArrowheads="1"/>
          </p:cNvSpPr>
          <p:nvPr>
            <p:ph idx="1"/>
          </p:nvPr>
        </p:nvSpPr>
        <p:spPr>
          <a:xfrm>
            <a:off x="571500" y="1143000"/>
            <a:ext cx="7835900" cy="4929188"/>
          </a:xfrm>
        </p:spPr>
        <p:txBody>
          <a:bodyPr/>
          <a:lstStyle/>
          <a:p>
            <a:pPr marL="609600" indent="-609600" eaLnBrk="1" hangingPunct="1">
              <a:lnSpc>
                <a:spcPct val="80000"/>
              </a:lnSpc>
              <a:buFont typeface="Times" pitchFamily="2" charset="0"/>
              <a:buAutoNum type="arabicPeriod"/>
            </a:pPr>
            <a:r>
              <a:rPr lang="it-IT" altLang="it-IT" sz="2300"/>
              <a:t>Equilibrio interno significa che l’economia gode di produzione e occupazione normali e stabilità dei prezzi.</a:t>
            </a:r>
          </a:p>
          <a:p>
            <a:pPr marL="609600" indent="-609600" eaLnBrk="1" hangingPunct="1">
              <a:lnSpc>
                <a:spcPct val="80000"/>
              </a:lnSpc>
              <a:buFont typeface="Times" pitchFamily="2" charset="0"/>
              <a:buAutoNum type="arabicPeriod"/>
            </a:pPr>
            <a:r>
              <a:rPr lang="it-IT" altLang="it-IT" sz="2300"/>
              <a:t>Equilibrio esterno significa approssimativamente un livello costante di riserve ufficiali internazionali o un saldo del conto corrente che non è troppo positivo o troppo negativo. </a:t>
            </a:r>
          </a:p>
          <a:p>
            <a:pPr marL="609600" indent="-609600" eaLnBrk="1" hangingPunct="1">
              <a:lnSpc>
                <a:spcPct val="80000"/>
              </a:lnSpc>
              <a:buFont typeface="Times" pitchFamily="2" charset="0"/>
              <a:buAutoNum type="arabicPeriod"/>
            </a:pPr>
            <a:r>
              <a:rPr lang="it-IT" altLang="it-IT" sz="2300"/>
              <a:t>Il gold standard aveva due meccanismi che aiutavano a evitare squilibri esterni</a:t>
            </a:r>
          </a:p>
          <a:p>
            <a:pPr marL="990600" lvl="1" indent="-533400" eaLnBrk="1" hangingPunct="1">
              <a:lnSpc>
                <a:spcPct val="80000"/>
              </a:lnSpc>
              <a:buFont typeface="Courier New" panose="02070309020205020404" pitchFamily="49" charset="0"/>
              <a:buChar char="o"/>
            </a:pPr>
            <a:r>
              <a:rPr lang="it-IT" altLang="it-IT"/>
              <a:t>Meccanismo price-specie-flow: aggiustamento automatico dei prezzi con i flussi d’oro in entrata</a:t>
            </a:r>
            <a:br>
              <a:rPr lang="it-IT" altLang="it-IT"/>
            </a:br>
            <a:r>
              <a:rPr lang="it-IT" altLang="it-IT"/>
              <a:t>o in uscita da un paese.</a:t>
            </a:r>
          </a:p>
          <a:p>
            <a:pPr marL="990600" lvl="1" indent="-533400" eaLnBrk="1" hangingPunct="1">
              <a:lnSpc>
                <a:spcPct val="80000"/>
              </a:lnSpc>
              <a:buFont typeface="Courier New" panose="02070309020205020404" pitchFamily="49" charset="0"/>
              <a:buChar char="o"/>
            </a:pPr>
            <a:r>
              <a:rPr lang="it-IT" altLang="it-IT"/>
              <a:t>Regole del gioco: acquisto o vendita di attività domestiche da parte delle banche centrali per influenzare i flussi di capitale finanziario.</a:t>
            </a:r>
          </a:p>
        </p:txBody>
      </p:sp>
      <p:sp>
        <p:nvSpPr>
          <p:cNvPr id="91139" name="Segnaposto piè di pagina 3">
            <a:extLst>
              <a:ext uri="{FF2B5EF4-FFF2-40B4-BE49-F238E27FC236}">
                <a16:creationId xmlns="" xmlns:a16="http://schemas.microsoft.com/office/drawing/2014/main" id="{B9FFDF93-CEF7-7B4C-BFD3-FED63ACDBD3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1140" name="Segnaposto numero diapositiva 4">
            <a:extLst>
              <a:ext uri="{FF2B5EF4-FFF2-40B4-BE49-F238E27FC236}">
                <a16:creationId xmlns="" xmlns:a16="http://schemas.microsoft.com/office/drawing/2014/main" id="{6C7E38DF-AA19-E74C-896A-6EDC7D164F0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9A78A945-A715-6C4C-BAF9-977C2F47C012}" type="slidenum">
              <a:rPr lang="en-US" altLang="it-IT" sz="900" smtClean="0">
                <a:solidFill>
                  <a:schemeClr val="bg1"/>
                </a:solidFill>
                <a:latin typeface="Times" pitchFamily="2" charset="0"/>
              </a:rPr>
              <a:pPr eaLnBrk="0" hangingPunct="0">
                <a:spcBef>
                  <a:spcPct val="0"/>
                </a:spcBef>
                <a:buSzTx/>
                <a:buFontTx/>
                <a:buNone/>
              </a:pPr>
              <a:t>51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strips(downRight)">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strips(downRight)">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strips(downRigh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strips(downRight)">
                                      <p:cBhvr>
                                        <p:cTn id="22" dur="500"/>
                                        <p:tgtEl>
                                          <p:spTgt spid="40963">
                                            <p:txEl>
                                              <p:pRg st="3" end="3"/>
                                            </p:txEl>
                                          </p:spTgt>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Effect transition="in" filter="strips(downRight)">
                                      <p:cBhvr>
                                        <p:cTn id="25"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2">
            <a:extLst>
              <a:ext uri="{FF2B5EF4-FFF2-40B4-BE49-F238E27FC236}">
                <a16:creationId xmlns="" xmlns:a16="http://schemas.microsoft.com/office/drawing/2014/main" id="{F797BC1F-D6B1-A142-8B30-5CEC7899B653}"/>
              </a:ext>
            </a:extLst>
          </p:cNvPr>
          <p:cNvSpPr>
            <a:spLocks noGrp="1" noChangeArrowheads="1"/>
          </p:cNvSpPr>
          <p:nvPr>
            <p:ph type="title"/>
          </p:nvPr>
        </p:nvSpPr>
        <p:spPr/>
        <p:txBody>
          <a:bodyPr/>
          <a:lstStyle/>
          <a:p>
            <a:pPr eaLnBrk="1" hangingPunct="1"/>
            <a:r>
              <a:rPr lang="it-IT" altLang="it-IT"/>
              <a:t>Riassunto </a:t>
            </a:r>
          </a:p>
        </p:txBody>
      </p:sp>
      <p:sp>
        <p:nvSpPr>
          <p:cNvPr id="41987" name="Rectangle 3">
            <a:extLst>
              <a:ext uri="{FF2B5EF4-FFF2-40B4-BE49-F238E27FC236}">
                <a16:creationId xmlns="" xmlns:a16="http://schemas.microsoft.com/office/drawing/2014/main" id="{492A553C-D9FA-1B4E-B5D9-F58B947F456F}"/>
              </a:ext>
            </a:extLst>
          </p:cNvPr>
          <p:cNvSpPr>
            <a:spLocks noGrp="1" noChangeArrowheads="1"/>
          </p:cNvSpPr>
          <p:nvPr>
            <p:ph idx="1"/>
          </p:nvPr>
        </p:nvSpPr>
        <p:spPr>
          <a:xfrm>
            <a:off x="571500" y="1052513"/>
            <a:ext cx="7835900" cy="5165725"/>
          </a:xfrm>
        </p:spPr>
        <p:txBody>
          <a:bodyPr/>
          <a:lstStyle/>
          <a:p>
            <a:pPr marL="533400" indent="-533400" eaLnBrk="1" hangingPunct="1">
              <a:buFont typeface="Times" pitchFamily="2" charset="0"/>
              <a:buAutoNum type="arabicPeriod" startAt="4"/>
            </a:pPr>
            <a:r>
              <a:rPr lang="it-IT" altLang="it-IT" sz="2300"/>
              <a:t>L’accordo di Bretton Woods nel 1944 istituì i cambi fissi, usando il dollaro come valuta di riserva.</a:t>
            </a:r>
          </a:p>
          <a:p>
            <a:pPr marL="533400" indent="-533400" eaLnBrk="1" hangingPunct="1">
              <a:buFont typeface="Times" pitchFamily="2" charset="0"/>
              <a:buAutoNum type="arabicPeriod" startAt="4"/>
            </a:pPr>
            <a:r>
              <a:rPr lang="it-IT" altLang="it-IT" sz="2300"/>
              <a:t>Fu anche fondato il FMI per offrire ai paesi finanziamenti dei disavanzi della bilancia dei pagamenti e per giudicare se erano necessari cambiamenti dei cambi fissi.</a:t>
            </a:r>
          </a:p>
          <a:p>
            <a:pPr marL="533400" indent="-533400" eaLnBrk="1" hangingPunct="1">
              <a:buFont typeface="Times" pitchFamily="2" charset="0"/>
              <a:buAutoNum type="arabicPeriod" startAt="4"/>
            </a:pPr>
            <a:r>
              <a:rPr lang="it-IT" altLang="it-IT" sz="2300"/>
              <a:t>Con il sistema di Bretton Woods, si usava la politica fiscale per ottenere l’equilibrio sia interno sia esterno, ma questa politica non è in grado di ottenere entrambi gli obiettivi simultaneamente, e ciò ha portato spesso a squilibri esterni.</a:t>
            </a:r>
          </a:p>
        </p:txBody>
      </p:sp>
      <p:sp>
        <p:nvSpPr>
          <p:cNvPr id="92163" name="Segnaposto piè di pagina 3">
            <a:extLst>
              <a:ext uri="{FF2B5EF4-FFF2-40B4-BE49-F238E27FC236}">
                <a16:creationId xmlns="" xmlns:a16="http://schemas.microsoft.com/office/drawing/2014/main" id="{74C52523-E8C4-1645-8809-8FC54678B93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2164" name="Segnaposto numero diapositiva 4">
            <a:extLst>
              <a:ext uri="{FF2B5EF4-FFF2-40B4-BE49-F238E27FC236}">
                <a16:creationId xmlns="" xmlns:a16="http://schemas.microsoft.com/office/drawing/2014/main" id="{62594693-62B6-B148-8DDA-AF2372432F7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1AE33D3-DF16-E24B-A59A-702DFC862DA2}" type="slidenum">
              <a:rPr lang="en-US" altLang="it-IT" sz="900" smtClean="0">
                <a:solidFill>
                  <a:schemeClr val="bg1"/>
                </a:solidFill>
                <a:latin typeface="Times" pitchFamily="2" charset="0"/>
              </a:rPr>
              <a:pPr eaLnBrk="0" hangingPunct="0">
                <a:spcBef>
                  <a:spcPct val="0"/>
                </a:spcBef>
                <a:buSzTx/>
                <a:buFontTx/>
                <a:buNone/>
              </a:pPr>
              <a:t>52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strips(downRight)">
                                      <p:cBhvr>
                                        <p:cTn id="7" dur="500"/>
                                        <p:tgtEl>
                                          <p:spTgt spid="4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strips(downRight)">
                                      <p:cBhvr>
                                        <p:cTn id="12" dur="500"/>
                                        <p:tgtEl>
                                          <p:spTgt spid="4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strips(downRight)">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Rectangle 2">
            <a:extLst>
              <a:ext uri="{FF2B5EF4-FFF2-40B4-BE49-F238E27FC236}">
                <a16:creationId xmlns="" xmlns:a16="http://schemas.microsoft.com/office/drawing/2014/main" id="{645D6B66-276B-524C-80CE-834D265DCFB2}"/>
              </a:ext>
            </a:extLst>
          </p:cNvPr>
          <p:cNvSpPr>
            <a:spLocks noGrp="1" noChangeArrowheads="1"/>
          </p:cNvSpPr>
          <p:nvPr>
            <p:ph type="title"/>
          </p:nvPr>
        </p:nvSpPr>
        <p:spPr/>
        <p:txBody>
          <a:bodyPr/>
          <a:lstStyle/>
          <a:p>
            <a:pPr eaLnBrk="1" hangingPunct="1"/>
            <a:r>
              <a:rPr lang="it-IT" altLang="it-IT"/>
              <a:t>Riassunto </a:t>
            </a:r>
          </a:p>
        </p:txBody>
      </p:sp>
      <p:sp>
        <p:nvSpPr>
          <p:cNvPr id="43011" name="Rectangle 3">
            <a:extLst>
              <a:ext uri="{FF2B5EF4-FFF2-40B4-BE49-F238E27FC236}">
                <a16:creationId xmlns="" xmlns:a16="http://schemas.microsoft.com/office/drawing/2014/main" id="{FF978AA5-F7A1-CA41-B40B-1AC32F933F94}"/>
              </a:ext>
            </a:extLst>
          </p:cNvPr>
          <p:cNvSpPr>
            <a:spLocks noGrp="1" noChangeArrowheads="1"/>
          </p:cNvSpPr>
          <p:nvPr>
            <p:ph idx="1"/>
          </p:nvPr>
        </p:nvSpPr>
        <p:spPr>
          <a:xfrm>
            <a:off x="428625" y="1071563"/>
            <a:ext cx="7835900" cy="4416425"/>
          </a:xfrm>
        </p:spPr>
        <p:txBody>
          <a:bodyPr/>
          <a:lstStyle/>
          <a:p>
            <a:pPr marL="533400" indent="-533400" eaLnBrk="1" hangingPunct="1">
              <a:buFont typeface="Times" pitchFamily="2" charset="0"/>
              <a:buAutoNum type="arabicPeriod" startAt="7"/>
            </a:pPr>
            <a:r>
              <a:rPr lang="it-IT" altLang="it-IT" sz="2300"/>
              <a:t>Gli squilibri interni ed esterni degli USA – causati dalla rapida crescita della spesa pubblica e dell’offerta di moneta – e la speculazione sul valore del dollaro in oro e altre valute alla fine fece cadere il sistema di Bretton Woods.</a:t>
            </a:r>
          </a:p>
          <a:p>
            <a:pPr marL="533400" indent="-533400" eaLnBrk="1" hangingPunct="1">
              <a:buFont typeface="Times" pitchFamily="2" charset="0"/>
              <a:buAutoNum type="arabicPeriod" startAt="7"/>
            </a:pPr>
            <a:r>
              <a:rPr lang="it-IT" altLang="it-IT" sz="2300"/>
              <a:t>L’alta inflazione generata dalle politiche macroeconomiche USA si trasferì agli altri paesi verso la fine del sistema di Bretton Woods.</a:t>
            </a:r>
          </a:p>
        </p:txBody>
      </p:sp>
      <p:sp>
        <p:nvSpPr>
          <p:cNvPr id="93187" name="Segnaposto piè di pagina 3">
            <a:extLst>
              <a:ext uri="{FF2B5EF4-FFF2-40B4-BE49-F238E27FC236}">
                <a16:creationId xmlns="" xmlns:a16="http://schemas.microsoft.com/office/drawing/2014/main" id="{2815BA5E-C956-7E44-82C1-BB3E1EC4A7F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3188" name="Segnaposto numero diapositiva 4">
            <a:extLst>
              <a:ext uri="{FF2B5EF4-FFF2-40B4-BE49-F238E27FC236}">
                <a16:creationId xmlns="" xmlns:a16="http://schemas.microsoft.com/office/drawing/2014/main" id="{C835B31B-47BA-2D4E-BCEE-AD044BEDE3B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AE365FE-8F58-B242-921A-C4DF1122AB4B}" type="slidenum">
              <a:rPr lang="en-US" altLang="it-IT" sz="900" smtClean="0">
                <a:solidFill>
                  <a:schemeClr val="bg1"/>
                </a:solidFill>
                <a:latin typeface="Times" pitchFamily="2" charset="0"/>
              </a:rPr>
              <a:pPr eaLnBrk="0" hangingPunct="0">
                <a:spcBef>
                  <a:spcPct val="0"/>
                </a:spcBef>
                <a:buSzTx/>
                <a:buFontTx/>
                <a:buNone/>
              </a:pPr>
              <a:t>53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strips(downRight)">
                                      <p:cBhvr>
                                        <p:cTn id="7" dur="5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strips(downRight)">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2">
            <a:extLst>
              <a:ext uri="{FF2B5EF4-FFF2-40B4-BE49-F238E27FC236}">
                <a16:creationId xmlns="" xmlns:a16="http://schemas.microsoft.com/office/drawing/2014/main" id="{E37FD9E4-76C1-2B48-9A17-F27136002BDE}"/>
              </a:ext>
            </a:extLst>
          </p:cNvPr>
          <p:cNvSpPr>
            <a:spLocks noGrp="1" noChangeArrowheads="1"/>
          </p:cNvSpPr>
          <p:nvPr>
            <p:ph type="title"/>
          </p:nvPr>
        </p:nvSpPr>
        <p:spPr/>
        <p:txBody>
          <a:bodyPr/>
          <a:lstStyle/>
          <a:p>
            <a:pPr eaLnBrk="1" hangingPunct="1"/>
            <a:r>
              <a:rPr lang="it-IT" altLang="it-IT"/>
              <a:t>Riassunto </a:t>
            </a:r>
          </a:p>
        </p:txBody>
      </p:sp>
      <p:sp>
        <p:nvSpPr>
          <p:cNvPr id="35843" name="Rectangle 3">
            <a:extLst>
              <a:ext uri="{FF2B5EF4-FFF2-40B4-BE49-F238E27FC236}">
                <a16:creationId xmlns="" xmlns:a16="http://schemas.microsoft.com/office/drawing/2014/main" id="{DEF65F0E-2A81-DC44-B96F-E4CA10AD71A0}"/>
              </a:ext>
            </a:extLst>
          </p:cNvPr>
          <p:cNvSpPr>
            <a:spLocks noGrp="1" noChangeArrowheads="1"/>
          </p:cNvSpPr>
          <p:nvPr>
            <p:ph idx="1"/>
          </p:nvPr>
        </p:nvSpPr>
        <p:spPr>
          <a:xfrm>
            <a:off x="357188" y="1214438"/>
            <a:ext cx="8229600" cy="4525962"/>
          </a:xfrm>
        </p:spPr>
        <p:txBody>
          <a:bodyPr/>
          <a:lstStyle/>
          <a:p>
            <a:pPr marL="533400" indent="-533400" eaLnBrk="1" hangingPunct="1">
              <a:spcBef>
                <a:spcPct val="70000"/>
              </a:spcBef>
              <a:buFont typeface="Verdana" panose="020B0604030504040204" pitchFamily="34" charset="0"/>
              <a:buAutoNum type="arabicPeriod" startAt="9"/>
            </a:pPr>
            <a:r>
              <a:rPr lang="it-IT" altLang="it-IT" sz="2300" dirty="0"/>
              <a:t>Le argomentazioni </a:t>
            </a:r>
            <a:r>
              <a:rPr lang="it-IT" altLang="it-IT" sz="2300" i="1" dirty="0"/>
              <a:t>a sostegno </a:t>
            </a:r>
            <a:r>
              <a:rPr lang="it-IT" altLang="it-IT" sz="2300" dirty="0"/>
              <a:t>dei cambi flessibili sostengono che essi concedono autonomia alla politica monetaria, </a:t>
            </a:r>
            <a:r>
              <a:rPr lang="it-IT" altLang="it-IT" sz="2300" dirty="0">
                <a:solidFill>
                  <a:srgbClr val="FF0000"/>
                </a:solidFill>
              </a:rPr>
              <a:t>possono stabilizzare l’economia in caso di variazioni della domanda aggregata e della produzione e possono limitare alcune forme di speculazione</a:t>
            </a:r>
            <a:r>
              <a:rPr lang="it-IT" altLang="it-IT" sz="2300" dirty="0"/>
              <a:t>. </a:t>
            </a:r>
          </a:p>
          <a:p>
            <a:pPr marL="533400" indent="-533400" eaLnBrk="1" hangingPunct="1">
              <a:spcBef>
                <a:spcPct val="70000"/>
              </a:spcBef>
              <a:buFont typeface="Times" pitchFamily="2" charset="0"/>
              <a:buAutoNum type="arabicPeriod" startAt="9"/>
            </a:pPr>
            <a:r>
              <a:rPr lang="it-IT" altLang="it-IT" sz="2300" dirty="0"/>
              <a:t>Le argomentazioni </a:t>
            </a:r>
            <a:r>
              <a:rPr lang="it-IT" altLang="it-IT" sz="2300" i="1" dirty="0"/>
              <a:t>contro</a:t>
            </a:r>
            <a:r>
              <a:rPr lang="it-IT" altLang="it-IT" sz="2300" dirty="0"/>
              <a:t> i cambi flessibili sostengono che possono causare politiche di riallocazione della spesa, </a:t>
            </a:r>
            <a:r>
              <a:rPr lang="it-IT" altLang="it-IT" sz="2300" dirty="0">
                <a:solidFill>
                  <a:srgbClr val="FF0000"/>
                </a:solidFill>
              </a:rPr>
              <a:t>rendere la domanda aggregata e la produzione più volatili a causa di politiche non coordinate tra i paesi e rendere più volatili i tassi di cambio</a:t>
            </a:r>
            <a:r>
              <a:rPr lang="it-IT" altLang="it-IT" sz="2300" dirty="0"/>
              <a:t>. </a:t>
            </a:r>
          </a:p>
        </p:txBody>
      </p:sp>
      <p:sp>
        <p:nvSpPr>
          <p:cNvPr id="94211" name="Segnaposto piè di pagina 3">
            <a:extLst>
              <a:ext uri="{FF2B5EF4-FFF2-40B4-BE49-F238E27FC236}">
                <a16:creationId xmlns="" xmlns:a16="http://schemas.microsoft.com/office/drawing/2014/main" id="{B3DC6C4F-EDD4-C54E-B9C7-8C9DC1933C3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4212" name="Segnaposto numero diapositiva 4">
            <a:extLst>
              <a:ext uri="{FF2B5EF4-FFF2-40B4-BE49-F238E27FC236}">
                <a16:creationId xmlns="" xmlns:a16="http://schemas.microsoft.com/office/drawing/2014/main" id="{4B5D74DA-4376-0148-8DE0-FE30DDC1156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06CEBFB-03AA-AF43-B343-EE9B8D12B277}" type="slidenum">
              <a:rPr lang="en-US" altLang="it-IT" sz="900" smtClean="0">
                <a:solidFill>
                  <a:schemeClr val="bg1"/>
                </a:solidFill>
                <a:latin typeface="Times" pitchFamily="2" charset="0"/>
              </a:rPr>
              <a:pPr eaLnBrk="0" hangingPunct="0">
                <a:spcBef>
                  <a:spcPct val="0"/>
                </a:spcBef>
                <a:buSzTx/>
                <a:buFontTx/>
                <a:buNone/>
              </a:pPr>
              <a:t>54</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trips(downRight)">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strips(downRight)">
                                      <p:cBhvr>
                                        <p:cTn id="12" dur="5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2">
            <a:extLst>
              <a:ext uri="{FF2B5EF4-FFF2-40B4-BE49-F238E27FC236}">
                <a16:creationId xmlns="" xmlns:a16="http://schemas.microsoft.com/office/drawing/2014/main" id="{12A894CD-3F0B-C944-8D32-D0C7B5A61C03}"/>
              </a:ext>
            </a:extLst>
          </p:cNvPr>
          <p:cNvSpPr>
            <a:spLocks noGrp="1" noChangeArrowheads="1"/>
          </p:cNvSpPr>
          <p:nvPr>
            <p:ph type="title"/>
          </p:nvPr>
        </p:nvSpPr>
        <p:spPr/>
        <p:txBody>
          <a:bodyPr/>
          <a:lstStyle/>
          <a:p>
            <a:pPr eaLnBrk="1" hangingPunct="1"/>
            <a:r>
              <a:rPr lang="it-IT" altLang="it-IT"/>
              <a:t>Riassunto </a:t>
            </a:r>
          </a:p>
        </p:txBody>
      </p:sp>
      <p:sp>
        <p:nvSpPr>
          <p:cNvPr id="36867" name="Rectangle 3">
            <a:extLst>
              <a:ext uri="{FF2B5EF4-FFF2-40B4-BE49-F238E27FC236}">
                <a16:creationId xmlns="" xmlns:a16="http://schemas.microsoft.com/office/drawing/2014/main" id="{F2A6516A-4D90-EA4A-9652-E0487DF64FAD}"/>
              </a:ext>
            </a:extLst>
          </p:cNvPr>
          <p:cNvSpPr>
            <a:spLocks noGrp="1" noChangeArrowheads="1"/>
          </p:cNvSpPr>
          <p:nvPr>
            <p:ph idx="1"/>
          </p:nvPr>
        </p:nvSpPr>
        <p:spPr>
          <a:xfrm>
            <a:off x="357188" y="1214438"/>
            <a:ext cx="8229600" cy="4857750"/>
          </a:xfrm>
        </p:spPr>
        <p:txBody>
          <a:bodyPr/>
          <a:lstStyle/>
          <a:p>
            <a:pPr marL="533400" indent="-533400" eaLnBrk="1" hangingPunct="1">
              <a:lnSpc>
                <a:spcPct val="90000"/>
              </a:lnSpc>
              <a:buFont typeface="Verdana" panose="020B0604030504040204" pitchFamily="34" charset="0"/>
              <a:buAutoNum type="arabicPeriod" startAt="11"/>
            </a:pPr>
            <a:r>
              <a:rPr lang="it-IT" altLang="it-IT" sz="2300"/>
              <a:t>Dal 1973, i paesi hanno intrapreso alcuni sforzi globali per influenzare i tassi di cambio.</a:t>
            </a:r>
          </a:p>
          <a:p>
            <a:pPr marL="914400" lvl="1" indent="-457200" eaLnBrk="1" hangingPunct="1">
              <a:lnSpc>
                <a:spcPct val="90000"/>
              </a:lnSpc>
              <a:spcBef>
                <a:spcPct val="40000"/>
              </a:spcBef>
              <a:buFont typeface="Courier New" panose="02070309020205020404" pitchFamily="49" charset="0"/>
              <a:buChar char="o"/>
            </a:pPr>
            <a:r>
              <a:rPr lang="it-IT" altLang="it-IT"/>
              <a:t>Gli accordi del Plaza hanno ridotto il valore del dollaro rispetto alle altre principali valute.</a:t>
            </a:r>
          </a:p>
          <a:p>
            <a:pPr marL="533400" indent="-533400" eaLnBrk="1" hangingPunct="1">
              <a:lnSpc>
                <a:spcPct val="90000"/>
              </a:lnSpc>
              <a:buFont typeface="Times" pitchFamily="2" charset="0"/>
              <a:buAutoNum type="arabicPeriod" startAt="11"/>
            </a:pPr>
            <a:r>
              <a:rPr lang="it-IT" altLang="it-IT" sz="2300"/>
              <a:t>I modelli per i paesi grandi considerano l’influenza che le politiche macroeconomiche domestiche hanno nei paesi stranieri.</a:t>
            </a:r>
          </a:p>
        </p:txBody>
      </p:sp>
      <p:sp>
        <p:nvSpPr>
          <p:cNvPr id="95235" name="Segnaposto piè di pagina 3">
            <a:extLst>
              <a:ext uri="{FF2B5EF4-FFF2-40B4-BE49-F238E27FC236}">
                <a16:creationId xmlns="" xmlns:a16="http://schemas.microsoft.com/office/drawing/2014/main" id="{1555BA4D-CF08-E045-B5F5-2E1B2B33B20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5236" name="Segnaposto numero diapositiva 4">
            <a:extLst>
              <a:ext uri="{FF2B5EF4-FFF2-40B4-BE49-F238E27FC236}">
                <a16:creationId xmlns="" xmlns:a16="http://schemas.microsoft.com/office/drawing/2014/main" id="{B6E9EF73-1EE5-AE4E-938E-B4FB44E2112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B74C749-B940-8348-8A0B-075685145B7F}" type="slidenum">
              <a:rPr lang="en-US" altLang="it-IT" sz="900" smtClean="0">
                <a:solidFill>
                  <a:schemeClr val="bg1"/>
                </a:solidFill>
                <a:latin typeface="Times" pitchFamily="2" charset="0"/>
              </a:rPr>
              <a:pPr eaLnBrk="0" hangingPunct="0">
                <a:spcBef>
                  <a:spcPct val="0"/>
                </a:spcBef>
                <a:buSzTx/>
                <a:buFontTx/>
                <a:buNone/>
              </a:pPr>
              <a:t>55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strips(downRight)">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strips(downRight)">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strips(downRight)">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Rectangle 2">
            <a:extLst>
              <a:ext uri="{FF2B5EF4-FFF2-40B4-BE49-F238E27FC236}">
                <a16:creationId xmlns="" xmlns:a16="http://schemas.microsoft.com/office/drawing/2014/main" id="{F59836E2-FD2A-AC44-9CD6-D327738C7D9F}"/>
              </a:ext>
            </a:extLst>
          </p:cNvPr>
          <p:cNvSpPr>
            <a:spLocks noGrp="1" noChangeArrowheads="1"/>
          </p:cNvSpPr>
          <p:nvPr>
            <p:ph type="title"/>
          </p:nvPr>
        </p:nvSpPr>
        <p:spPr>
          <a:xfrm>
            <a:off x="395288" y="981075"/>
            <a:ext cx="3990975" cy="900113"/>
          </a:xfrm>
        </p:spPr>
        <p:txBody>
          <a:bodyPr/>
          <a:lstStyle/>
          <a:p>
            <a:pPr eaLnBrk="1" hangingPunct="1"/>
            <a:r>
              <a:rPr lang="it-IT" altLang="it-IT"/>
              <a:t>Capitolo 8</a:t>
            </a:r>
            <a:br>
              <a:rPr lang="it-IT" altLang="it-IT"/>
            </a:br>
            <a:r>
              <a:rPr lang="it-IT" altLang="it-IT"/>
              <a:t>Appendice 8A</a:t>
            </a:r>
          </a:p>
        </p:txBody>
      </p:sp>
      <p:sp>
        <p:nvSpPr>
          <p:cNvPr id="96258" name="Segnaposto piè di pagina 3">
            <a:extLst>
              <a:ext uri="{FF2B5EF4-FFF2-40B4-BE49-F238E27FC236}">
                <a16:creationId xmlns="" xmlns:a16="http://schemas.microsoft.com/office/drawing/2014/main" id="{C07FEDA1-249E-F341-A52E-F1A1BBF119A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6259" name="Segnaposto numero diapositiva 4">
            <a:extLst>
              <a:ext uri="{FF2B5EF4-FFF2-40B4-BE49-F238E27FC236}">
                <a16:creationId xmlns="" xmlns:a16="http://schemas.microsoft.com/office/drawing/2014/main" id="{8B3DEB67-9883-5E4C-99AD-2DAC49457AD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25DB397E-95E1-CD4A-92D3-FDE273F9BEE6}" type="slidenum">
              <a:rPr lang="en-US" altLang="it-IT" sz="900" smtClean="0">
                <a:solidFill>
                  <a:schemeClr val="bg1"/>
                </a:solidFill>
                <a:latin typeface="Times" pitchFamily="2" charset="0"/>
              </a:rPr>
              <a:pPr eaLnBrk="0" hangingPunct="0">
                <a:spcBef>
                  <a:spcPct val="0"/>
                </a:spcBef>
                <a:buSzTx/>
                <a:buFontTx/>
                <a:buNone/>
              </a:pPr>
              <a:t>56</a:t>
            </a:fld>
            <a:endParaRPr lang="en-US" altLang="it-IT" sz="900">
              <a:solidFill>
                <a:schemeClr val="bg1"/>
              </a:solidFill>
              <a:latin typeface="Times" pitchFamily="2" charset="0"/>
            </a:endParaRPr>
          </a:p>
        </p:txBody>
      </p:sp>
      <p:sp>
        <p:nvSpPr>
          <p:cNvPr id="96260" name="Rectangle 3">
            <a:extLst>
              <a:ext uri="{FF2B5EF4-FFF2-40B4-BE49-F238E27FC236}">
                <a16:creationId xmlns="" xmlns:a16="http://schemas.microsoft.com/office/drawing/2014/main" id="{89D42DC9-BB98-9946-950B-D31A5F4DD29C}"/>
              </a:ext>
            </a:extLst>
          </p:cNvPr>
          <p:cNvSpPr txBox="1">
            <a:spLocks noChangeArrowheads="1"/>
          </p:cNvSpPr>
          <p:nvPr/>
        </p:nvSpPr>
        <p:spPr bwMode="auto">
          <a:xfrm>
            <a:off x="285750" y="2143125"/>
            <a:ext cx="36433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buFontTx/>
              <a:buNone/>
            </a:pPr>
            <a:r>
              <a:rPr lang="it-IT" altLang="it-IT" sz="3200" b="1"/>
              <a:t>Fallimenti del coordinamento internazionale delle politiche economiche</a:t>
            </a:r>
          </a:p>
        </p:txBody>
      </p:sp>
      <p:sp>
        <p:nvSpPr>
          <p:cNvPr id="96261" name="CasellaDiTesto 1">
            <a:extLst>
              <a:ext uri="{FF2B5EF4-FFF2-40B4-BE49-F238E27FC236}">
                <a16:creationId xmlns="" xmlns:a16="http://schemas.microsoft.com/office/drawing/2014/main" id="{26242CBF-C7BD-0D44-9D72-C3DE74CD1D76}"/>
              </a:ext>
            </a:extLst>
          </p:cNvPr>
          <p:cNvSpPr txBox="1">
            <a:spLocks noChangeArrowheads="1"/>
          </p:cNvSpPr>
          <p:nvPr/>
        </p:nvSpPr>
        <p:spPr bwMode="auto">
          <a:xfrm>
            <a:off x="5137150" y="5732463"/>
            <a:ext cx="3306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it-IT" altLang="it-IT" sz="1600">
                <a:latin typeface="Times" pitchFamily="2" charset="0"/>
              </a:rPr>
              <a:t>Adattamento italiano di Edimatica Srl</a:t>
            </a:r>
          </a:p>
        </p:txBody>
      </p:sp>
      <p:pic>
        <p:nvPicPr>
          <p:cNvPr id="96262" name="Immagine 7">
            <a:extLst>
              <a:ext uri="{FF2B5EF4-FFF2-40B4-BE49-F238E27FC236}">
                <a16:creationId xmlns="" xmlns:a16="http://schemas.microsoft.com/office/drawing/2014/main" id="{CE2772CD-D8FD-F948-AA02-4E98012804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4550" y="214313"/>
            <a:ext cx="380047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Titolo 1">
            <a:extLst>
              <a:ext uri="{FF2B5EF4-FFF2-40B4-BE49-F238E27FC236}">
                <a16:creationId xmlns="" xmlns:a16="http://schemas.microsoft.com/office/drawing/2014/main" id="{677B2273-7097-F04F-B1E8-7762B7F5CACB}"/>
              </a:ext>
            </a:extLst>
          </p:cNvPr>
          <p:cNvSpPr>
            <a:spLocks noGrp="1" noChangeArrowheads="1"/>
          </p:cNvSpPr>
          <p:nvPr>
            <p:ph type="title"/>
          </p:nvPr>
        </p:nvSpPr>
        <p:spPr/>
        <p:txBody>
          <a:bodyPr/>
          <a:lstStyle/>
          <a:p>
            <a:pPr eaLnBrk="1" hangingPunct="1"/>
            <a:r>
              <a:rPr lang="it-IT" altLang="it-IT" sz="2000" b="0"/>
              <a:t>Figura 8A.1 </a:t>
            </a:r>
            <a:r>
              <a:rPr lang="it-IT" altLang="it-IT" sz="2000"/>
              <a:t>Effetti ipotetici di differenti combinazioni </a:t>
            </a:r>
            <a:br>
              <a:rPr lang="it-IT" altLang="it-IT" sz="2000"/>
            </a:br>
            <a:r>
              <a:rPr lang="it-IT" altLang="it-IT" sz="2000"/>
              <a:t>di politica monetaria su inflazione e disoccupazione</a:t>
            </a:r>
          </a:p>
        </p:txBody>
      </p:sp>
      <p:sp>
        <p:nvSpPr>
          <p:cNvPr id="97282" name="Segnaposto piè di pagina 3">
            <a:extLst>
              <a:ext uri="{FF2B5EF4-FFF2-40B4-BE49-F238E27FC236}">
                <a16:creationId xmlns="" xmlns:a16="http://schemas.microsoft.com/office/drawing/2014/main" id="{6B13DE7A-E661-8F4B-A6D7-3DFD7555D14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7283" name="Segnaposto numero diapositiva 4">
            <a:extLst>
              <a:ext uri="{FF2B5EF4-FFF2-40B4-BE49-F238E27FC236}">
                <a16:creationId xmlns="" xmlns:a16="http://schemas.microsoft.com/office/drawing/2014/main" id="{D2E8C227-5637-F349-AF82-6F295E316FF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B6C77DC-EF02-9640-9572-07F5EF8DAC46}" type="slidenum">
              <a:rPr lang="en-US" altLang="it-IT" sz="900" smtClean="0">
                <a:solidFill>
                  <a:schemeClr val="bg1"/>
                </a:solidFill>
                <a:latin typeface="Times" pitchFamily="2" charset="0"/>
              </a:rPr>
              <a:pPr eaLnBrk="0" hangingPunct="0">
                <a:spcBef>
                  <a:spcPct val="0"/>
                </a:spcBef>
                <a:buSzTx/>
                <a:buFontTx/>
                <a:buNone/>
              </a:pPr>
              <a:t>57</a:t>
            </a:fld>
            <a:endParaRPr lang="en-US" altLang="it-IT" sz="900">
              <a:solidFill>
                <a:schemeClr val="bg1"/>
              </a:solidFill>
              <a:latin typeface="Times" pitchFamily="2" charset="0"/>
            </a:endParaRPr>
          </a:p>
        </p:txBody>
      </p:sp>
      <p:pic>
        <p:nvPicPr>
          <p:cNvPr id="97284" name="Segnaposto contenuto 2">
            <a:extLst>
              <a:ext uri="{FF2B5EF4-FFF2-40B4-BE49-F238E27FC236}">
                <a16:creationId xmlns="" xmlns:a16="http://schemas.microsoft.com/office/drawing/2014/main" id="{03339EFD-CD5C-1742-B70C-90857F4502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68375" y="1841500"/>
            <a:ext cx="7023100" cy="3935413"/>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Titolo 1">
            <a:extLst>
              <a:ext uri="{FF2B5EF4-FFF2-40B4-BE49-F238E27FC236}">
                <a16:creationId xmlns="" xmlns:a16="http://schemas.microsoft.com/office/drawing/2014/main" id="{A3BECA5A-B6B2-6B46-988A-5CC782D32417}"/>
              </a:ext>
            </a:extLst>
          </p:cNvPr>
          <p:cNvSpPr>
            <a:spLocks noGrp="1" noChangeArrowheads="1"/>
          </p:cNvSpPr>
          <p:nvPr>
            <p:ph type="title"/>
          </p:nvPr>
        </p:nvSpPr>
        <p:spPr/>
        <p:txBody>
          <a:bodyPr/>
          <a:lstStyle/>
          <a:p>
            <a:pPr eaLnBrk="1" hangingPunct="1"/>
            <a:r>
              <a:rPr lang="it-IT" altLang="it-IT" b="0"/>
              <a:t>Figura 8A.2 </a:t>
            </a:r>
            <a:r>
              <a:rPr lang="it-IT" altLang="it-IT"/>
              <a:t>Matrice dei payoff per differenti scelte di politica monetaria</a:t>
            </a:r>
          </a:p>
        </p:txBody>
      </p:sp>
      <p:sp>
        <p:nvSpPr>
          <p:cNvPr id="98306" name="Segnaposto piè di pagina 3">
            <a:extLst>
              <a:ext uri="{FF2B5EF4-FFF2-40B4-BE49-F238E27FC236}">
                <a16:creationId xmlns="" xmlns:a16="http://schemas.microsoft.com/office/drawing/2014/main" id="{CFB53F03-D708-8740-95D9-6D78E2BA65F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8307" name="Segnaposto numero diapositiva 4">
            <a:extLst>
              <a:ext uri="{FF2B5EF4-FFF2-40B4-BE49-F238E27FC236}">
                <a16:creationId xmlns="" xmlns:a16="http://schemas.microsoft.com/office/drawing/2014/main" id="{D912B409-7274-3B41-B7FE-54341E780DF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CF1CEB7-DC78-694B-98F6-797B208E8AC0}" type="slidenum">
              <a:rPr lang="en-US" altLang="it-IT" sz="900" smtClean="0">
                <a:solidFill>
                  <a:schemeClr val="bg1"/>
                </a:solidFill>
                <a:latin typeface="Times" pitchFamily="2" charset="0"/>
              </a:rPr>
              <a:pPr eaLnBrk="0" hangingPunct="0">
                <a:spcBef>
                  <a:spcPct val="0"/>
                </a:spcBef>
                <a:buSzTx/>
                <a:buFontTx/>
                <a:buNone/>
              </a:pPr>
              <a:t>58</a:t>
            </a:fld>
            <a:endParaRPr lang="en-US" altLang="it-IT" sz="900">
              <a:solidFill>
                <a:schemeClr val="bg1"/>
              </a:solidFill>
              <a:latin typeface="Times" pitchFamily="2" charset="0"/>
            </a:endParaRPr>
          </a:p>
        </p:txBody>
      </p:sp>
      <p:pic>
        <p:nvPicPr>
          <p:cNvPr id="98308" name="Segnaposto contenuto 2">
            <a:extLst>
              <a:ext uri="{FF2B5EF4-FFF2-40B4-BE49-F238E27FC236}">
                <a16:creationId xmlns="" xmlns:a16="http://schemas.microsoft.com/office/drawing/2014/main" id="{4B09E520-4B1F-7B41-9B72-8DAC560FFB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7425" y="1666875"/>
            <a:ext cx="6985000" cy="4284663"/>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a:extLst>
              <a:ext uri="{FF2B5EF4-FFF2-40B4-BE49-F238E27FC236}">
                <a16:creationId xmlns="" xmlns:a16="http://schemas.microsoft.com/office/drawing/2014/main" id="{28B044CD-E86B-EA48-9F4B-98536E5C0F91}"/>
              </a:ext>
            </a:extLst>
          </p:cNvPr>
          <p:cNvSpPr>
            <a:spLocks noGrp="1" noChangeArrowheads="1"/>
          </p:cNvSpPr>
          <p:nvPr>
            <p:ph type="title"/>
          </p:nvPr>
        </p:nvSpPr>
        <p:spPr>
          <a:xfrm>
            <a:off x="365125" y="395288"/>
            <a:ext cx="8229600" cy="512762"/>
          </a:xfrm>
        </p:spPr>
        <p:txBody>
          <a:bodyPr/>
          <a:lstStyle/>
          <a:p>
            <a:pPr algn="ctr" eaLnBrk="1" hangingPunct="1"/>
            <a:r>
              <a:rPr lang="it-IT" altLang="it-IT" sz="2800"/>
              <a:t>Obiettivi macroeconomici</a:t>
            </a:r>
          </a:p>
        </p:txBody>
      </p:sp>
      <p:sp>
        <p:nvSpPr>
          <p:cNvPr id="7171" name="Rectangle 3">
            <a:extLst>
              <a:ext uri="{FF2B5EF4-FFF2-40B4-BE49-F238E27FC236}">
                <a16:creationId xmlns="" xmlns:a16="http://schemas.microsoft.com/office/drawing/2014/main" id="{F9CEFC5E-0E1D-B34B-82B0-3ABC1C432987}"/>
              </a:ext>
            </a:extLst>
          </p:cNvPr>
          <p:cNvSpPr>
            <a:spLocks noGrp="1" noChangeArrowheads="1"/>
          </p:cNvSpPr>
          <p:nvPr>
            <p:ph idx="1"/>
          </p:nvPr>
        </p:nvSpPr>
        <p:spPr>
          <a:xfrm>
            <a:off x="357188" y="1144588"/>
            <a:ext cx="8229600" cy="4948237"/>
          </a:xfrm>
        </p:spPr>
        <p:txBody>
          <a:bodyPr/>
          <a:lstStyle/>
          <a:p>
            <a:pPr eaLnBrk="1" hangingPunct="1"/>
            <a:r>
              <a:rPr lang="it-IT" altLang="it-IT" sz="2400" b="1"/>
              <a:t>Equilibrio interno</a:t>
            </a:r>
            <a:r>
              <a:rPr lang="it-IT" altLang="it-IT" sz="2400"/>
              <a:t> è il nome dato agli obiettivi macroeconomici di </a:t>
            </a:r>
            <a:r>
              <a:rPr lang="it-IT" altLang="it-IT" sz="2400" b="1"/>
              <a:t>pieno impiego </a:t>
            </a:r>
            <a:r>
              <a:rPr lang="it-IT" altLang="it-IT" sz="2400"/>
              <a:t>(o produzione normale) e stabilità dei prezzi (o bassa inflazione).</a:t>
            </a:r>
          </a:p>
          <a:p>
            <a:pPr lvl="3" eaLnBrk="1" hangingPunct="1">
              <a:spcBef>
                <a:spcPct val="50000"/>
              </a:spcBef>
            </a:pPr>
            <a:r>
              <a:rPr lang="it-IT" altLang="it-IT"/>
              <a:t>Un utilizzo insostenibile delle risorse tende a portare a prezzi maggiori (sovraoccupazione); un utilizzo non efficace delle risorse tende a portare a prezzi inferiori (sottooccupazione).</a:t>
            </a:r>
          </a:p>
          <a:p>
            <a:pPr lvl="1" eaLnBrk="1" hangingPunct="1">
              <a:buFont typeface="Courier New" panose="02070309020205020404" pitchFamily="49" charset="0"/>
              <a:buChar char="o"/>
            </a:pPr>
            <a:r>
              <a:rPr lang="it-IT" altLang="it-IT" sz="2400"/>
              <a:t>Domanda aggregata e produzione instabili tendono a creare prezzi volatili.</a:t>
            </a:r>
          </a:p>
          <a:p>
            <a:pPr lvl="3" eaLnBrk="1" hangingPunct="1">
              <a:spcBef>
                <a:spcPct val="50000"/>
              </a:spcBef>
            </a:pPr>
            <a:r>
              <a:rPr lang="it-IT" altLang="it-IT"/>
              <a:t>Movimenti nei livelli dei prezzi riducono l’efficienza dell’economia rendendo il valore reale delle unità monetarie meno certo e quindi rende più difficile la pianificazione per il futuro.</a:t>
            </a:r>
          </a:p>
        </p:txBody>
      </p:sp>
      <p:sp>
        <p:nvSpPr>
          <p:cNvPr id="45059" name="Segnaposto piè di pagina 3">
            <a:extLst>
              <a:ext uri="{FF2B5EF4-FFF2-40B4-BE49-F238E27FC236}">
                <a16:creationId xmlns="" xmlns:a16="http://schemas.microsoft.com/office/drawing/2014/main" id="{5B0B65DD-E3AE-5840-A720-6BB3F4826A0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5060" name="Segnaposto numero diapositiva 4">
            <a:extLst>
              <a:ext uri="{FF2B5EF4-FFF2-40B4-BE49-F238E27FC236}">
                <a16:creationId xmlns="" xmlns:a16="http://schemas.microsoft.com/office/drawing/2014/main" id="{55D1EFBF-67AF-8146-B101-AF1DFB91D3E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408FF75-1533-B648-9FC6-E7EED6CEB3D0}" type="slidenum">
              <a:rPr lang="en-US" altLang="it-IT" sz="900" smtClean="0">
                <a:solidFill>
                  <a:schemeClr val="bg1"/>
                </a:solidFill>
                <a:latin typeface="Times" pitchFamily="2" charset="0"/>
              </a:rPr>
              <a:pPr eaLnBrk="0" hangingPunct="0">
                <a:spcBef>
                  <a:spcPct val="0"/>
                </a:spcBef>
                <a:buSzTx/>
                <a:buFontTx/>
                <a:buNone/>
              </a:pPr>
              <a:t>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strips(downRight)">
                                      <p:cBhvr>
                                        <p:cTn id="10" dur="500"/>
                                        <p:tgtEl>
                                          <p:spTgt spid="717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strips(downRight)">
                                      <p:cBhvr>
                                        <p:cTn id="13" dur="500"/>
                                        <p:tgtEl>
                                          <p:spTgt spid="7171">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7171">
                                            <p:txEl>
                                              <p:pRg st="3" end="3"/>
                                            </p:txEl>
                                          </p:spTgt>
                                        </p:tgtEl>
                                        <p:attrNameLst>
                                          <p:attrName>style.visibility</p:attrName>
                                        </p:attrNameLst>
                                      </p:cBhvr>
                                      <p:to>
                                        <p:strVal val="visible"/>
                                      </p:to>
                                    </p:set>
                                    <p:animEffect transition="in" filter="strips(downRight)">
                                      <p:cBhvr>
                                        <p:cTn id="16"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a:extLst>
              <a:ext uri="{FF2B5EF4-FFF2-40B4-BE49-F238E27FC236}">
                <a16:creationId xmlns="" xmlns:a16="http://schemas.microsoft.com/office/drawing/2014/main" id="{D681B532-740F-F34C-A06D-5860F648DF89}"/>
              </a:ext>
            </a:extLst>
          </p:cNvPr>
          <p:cNvSpPr>
            <a:spLocks noGrp="1" noChangeArrowheads="1"/>
          </p:cNvSpPr>
          <p:nvPr>
            <p:ph type="title"/>
          </p:nvPr>
        </p:nvSpPr>
        <p:spPr/>
        <p:txBody>
          <a:bodyPr/>
          <a:lstStyle/>
          <a:p>
            <a:pPr eaLnBrk="1" hangingPunct="1"/>
            <a:r>
              <a:rPr lang="it-IT" altLang="it-IT"/>
              <a:t>Obiettivi macroeconomici </a:t>
            </a:r>
          </a:p>
        </p:txBody>
      </p:sp>
      <p:sp>
        <p:nvSpPr>
          <p:cNvPr id="8195" name="Rectangle 3">
            <a:extLst>
              <a:ext uri="{FF2B5EF4-FFF2-40B4-BE49-F238E27FC236}">
                <a16:creationId xmlns="" xmlns:a16="http://schemas.microsoft.com/office/drawing/2014/main" id="{82CDF466-3390-D14A-A4F8-F6BCB41B56F2}"/>
              </a:ext>
            </a:extLst>
          </p:cNvPr>
          <p:cNvSpPr>
            <a:spLocks noGrp="1" noChangeArrowheads="1"/>
          </p:cNvSpPr>
          <p:nvPr>
            <p:ph idx="1"/>
          </p:nvPr>
        </p:nvSpPr>
        <p:spPr>
          <a:xfrm>
            <a:off x="500063" y="1071563"/>
            <a:ext cx="8072437" cy="4714875"/>
          </a:xfrm>
          <a:solidFill>
            <a:schemeClr val="bg1"/>
          </a:solidFill>
        </p:spPr>
        <p:txBody>
          <a:bodyPr/>
          <a:lstStyle/>
          <a:p>
            <a:pPr eaLnBrk="1" hangingPunct="1">
              <a:lnSpc>
                <a:spcPct val="90000"/>
              </a:lnSpc>
              <a:defRPr/>
            </a:pPr>
            <a:r>
              <a:rPr lang="it-IT" sz="2400" dirty="0"/>
              <a:t>L’</a:t>
            </a:r>
            <a:r>
              <a:rPr lang="it-IT" sz="2400" b="1" dirty="0"/>
              <a:t>equilibrio esterno</a:t>
            </a:r>
            <a:r>
              <a:rPr lang="it-IT" sz="2400" dirty="0"/>
              <a:t> si ottiene quando: </a:t>
            </a:r>
          </a:p>
          <a:p>
            <a:pPr lvl="3" eaLnBrk="1" hangingPunct="1">
              <a:lnSpc>
                <a:spcPct val="90000"/>
              </a:lnSpc>
              <a:buFont typeface="Arial" charset="0"/>
              <a:buChar char="○"/>
              <a:defRPr/>
            </a:pPr>
            <a:r>
              <a:rPr lang="it-IT" dirty="0"/>
              <a:t>il saldo del conto corrente che non è “troppo” negativo (deficit) da impedire a un’economia di ripagare i suoi debiti esteri;</a:t>
            </a:r>
          </a:p>
          <a:p>
            <a:pPr lvl="3" eaLnBrk="1" hangingPunct="1">
              <a:lnSpc>
                <a:spcPct val="90000"/>
              </a:lnSpc>
              <a:buFont typeface="Arial" charset="0"/>
              <a:buChar char="○"/>
              <a:defRPr/>
            </a:pPr>
            <a:r>
              <a:rPr lang="it-IT" dirty="0"/>
              <a:t>il saldo del conto corrente che non è “troppo” positivo (surplus) da mettere i paesi stranieri nella stessa posizione</a:t>
            </a:r>
          </a:p>
          <a:p>
            <a:pPr marL="491400" lvl="4" indent="0" eaLnBrk="1" hangingPunct="1">
              <a:lnSpc>
                <a:spcPct val="90000"/>
              </a:lnSpc>
              <a:buFont typeface="Verdana" panose="020B0604030504040204" pitchFamily="34" charset="0"/>
              <a:buNone/>
              <a:defRPr/>
            </a:pPr>
            <a:r>
              <a:rPr lang="it-IT" dirty="0">
                <a:latin typeface="Symbol" panose="05050102010706020507" pitchFamily="18" charset="2"/>
              </a:rPr>
              <a:t>®</a:t>
            </a:r>
            <a:r>
              <a:rPr lang="it-IT" dirty="0"/>
              <a:t>	Per esempio, la pressione sul Giappone negli anni Ottanta e sulla Cina negli anni 2000.</a:t>
            </a:r>
          </a:p>
          <a:p>
            <a:pPr marL="0" lvl="4" indent="0" eaLnBrk="1" hangingPunct="1">
              <a:lnSpc>
                <a:spcPct val="90000"/>
              </a:lnSpc>
              <a:spcBef>
                <a:spcPct val="50000"/>
              </a:spcBef>
              <a:buFont typeface="Verdana" panose="020B0604030504040204" pitchFamily="34" charset="0"/>
              <a:buNone/>
              <a:defRPr/>
            </a:pPr>
            <a:r>
              <a:rPr lang="it-IT" sz="2400" dirty="0">
                <a:ea typeface="MS PGothic" pitchFamily="34" charset="-128"/>
              </a:rPr>
              <a:t>Un </a:t>
            </a:r>
            <a:r>
              <a:rPr lang="it-IT" sz="2400" b="1" dirty="0">
                <a:ea typeface="MS PGothic" pitchFamily="34" charset="-128"/>
              </a:rPr>
              <a:t>vincolo di bilancio intertemporale </a:t>
            </a:r>
            <a:r>
              <a:rPr lang="it-IT" sz="2400" dirty="0">
                <a:ea typeface="MS PGothic" pitchFamily="34" charset="-128"/>
              </a:rPr>
              <a:t>limita le capacità di spesa di ogni paese nel tempo ai livelli che </a:t>
            </a:r>
            <a:r>
              <a:rPr lang="it-IT" sz="2400" dirty="0">
                <a:solidFill>
                  <a:srgbClr val="FF0000"/>
                </a:solidFill>
                <a:ea typeface="MS PGothic" pitchFamily="34" charset="-128"/>
              </a:rPr>
              <a:t>permettono di ripagare gli interessi e il capitale sul debito estero</a:t>
            </a:r>
            <a:r>
              <a:rPr lang="it-IT" sz="2400" dirty="0">
                <a:ea typeface="MS PGothic" pitchFamily="34" charset="-128"/>
              </a:rPr>
              <a:t>.</a:t>
            </a:r>
          </a:p>
        </p:txBody>
      </p:sp>
      <p:sp>
        <p:nvSpPr>
          <p:cNvPr id="46083" name="Segnaposto piè di pagina 3">
            <a:extLst>
              <a:ext uri="{FF2B5EF4-FFF2-40B4-BE49-F238E27FC236}">
                <a16:creationId xmlns="" xmlns:a16="http://schemas.microsoft.com/office/drawing/2014/main" id="{93B8AA1B-C38D-9842-9BC9-49681CD2A2A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6084" name="Segnaposto numero diapositiva 4">
            <a:extLst>
              <a:ext uri="{FF2B5EF4-FFF2-40B4-BE49-F238E27FC236}">
                <a16:creationId xmlns="" xmlns:a16="http://schemas.microsoft.com/office/drawing/2014/main" id="{3387323A-01DD-B74C-9224-71E814E47F6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D4200E5-34F2-BB4C-A497-82CE56E561C7}" type="slidenum">
              <a:rPr lang="en-US" altLang="it-IT" sz="900" smtClean="0">
                <a:solidFill>
                  <a:schemeClr val="bg1"/>
                </a:solidFill>
                <a:latin typeface="Times" pitchFamily="2" charset="0"/>
              </a:rPr>
              <a:pPr eaLnBrk="0" hangingPunct="0">
                <a:spcBef>
                  <a:spcPct val="0"/>
                </a:spcBef>
                <a:buSzTx/>
                <a:buFontTx/>
                <a:buNone/>
              </a:pPr>
              <a:t>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trips(downRight)">
                                      <p:cBhvr>
                                        <p:cTn id="7" dur="500"/>
                                        <p:tgtEl>
                                          <p:spTgt spid="819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strips(downRight)">
                                      <p:cBhvr>
                                        <p:cTn id="10" dur="500"/>
                                        <p:tgtEl>
                                          <p:spTgt spid="819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strips(downRight)">
                                      <p:cBhvr>
                                        <p:cTn id="13" dur="500"/>
                                        <p:tgtEl>
                                          <p:spTgt spid="8195">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strips(downRight)">
                                      <p:cBhvr>
                                        <p:cTn id="16" dur="500"/>
                                        <p:tgtEl>
                                          <p:spTgt spid="8195">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Effect transition="in" filter="strips(downRight)">
                                      <p:cBhvr>
                                        <p:cTn id="19"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Titolo 1">
            <a:extLst>
              <a:ext uri="{FF2B5EF4-FFF2-40B4-BE49-F238E27FC236}">
                <a16:creationId xmlns="" xmlns:a16="http://schemas.microsoft.com/office/drawing/2014/main" id="{B0171879-4F21-B849-BFFE-FDE809819472}"/>
              </a:ext>
            </a:extLst>
          </p:cNvPr>
          <p:cNvSpPr>
            <a:spLocks noGrp="1" noChangeArrowheads="1"/>
          </p:cNvSpPr>
          <p:nvPr>
            <p:ph type="title"/>
          </p:nvPr>
        </p:nvSpPr>
        <p:spPr/>
        <p:txBody>
          <a:bodyPr/>
          <a:lstStyle/>
          <a:p>
            <a:r>
              <a:rPr lang="it-IT" altLang="it-IT" sz="2200"/>
              <a:t>Esportazioni nette, conto corrente e posizione patrimoniale netta sull’estero della Nuova Zelanda, 1992-2012</a:t>
            </a:r>
          </a:p>
        </p:txBody>
      </p:sp>
      <p:pic>
        <p:nvPicPr>
          <p:cNvPr id="47106" name="Segnaposto contenuto 5">
            <a:extLst>
              <a:ext uri="{FF2B5EF4-FFF2-40B4-BE49-F238E27FC236}">
                <a16:creationId xmlns="" xmlns:a16="http://schemas.microsoft.com/office/drawing/2014/main" id="{37074616-B7AA-C946-A83A-6C0778614F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4650" y="1639888"/>
            <a:ext cx="5670550" cy="4525962"/>
          </a:xfrm>
        </p:spPr>
      </p:pic>
      <p:sp>
        <p:nvSpPr>
          <p:cNvPr id="47107" name="Segnaposto piè di pagina 3">
            <a:extLst>
              <a:ext uri="{FF2B5EF4-FFF2-40B4-BE49-F238E27FC236}">
                <a16:creationId xmlns="" xmlns:a16="http://schemas.microsoft.com/office/drawing/2014/main" id="{75CA3F0C-6812-AC44-AFEA-B023545C0F34}"/>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7108" name="Segnaposto numero diapositiva 4">
            <a:extLst>
              <a:ext uri="{FF2B5EF4-FFF2-40B4-BE49-F238E27FC236}">
                <a16:creationId xmlns="" xmlns:a16="http://schemas.microsoft.com/office/drawing/2014/main" id="{353F0B52-EF1E-F246-8335-ED25D5BE4FD1}"/>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3052F464-4C2A-5A4C-90BF-76596A3C4571}" type="slidenum">
              <a:rPr lang="en-US" altLang="it-IT" sz="900" smtClean="0">
                <a:solidFill>
                  <a:schemeClr val="bg1"/>
                </a:solidFill>
                <a:latin typeface="Times" pitchFamily="2" charset="0"/>
              </a:rPr>
              <a:pPr>
                <a:spcBef>
                  <a:spcPct val="0"/>
                </a:spcBef>
                <a:buSzTx/>
                <a:buFontTx/>
                <a:buNone/>
              </a:pPr>
              <a:t>8</a:t>
            </a:fld>
            <a:endParaRPr lang="en-US" altLang="it-IT" sz="900">
              <a:solidFill>
                <a:schemeClr val="bg1"/>
              </a:solidFill>
              <a:latin typeface="Times"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 xmlns:a16="http://schemas.microsoft.com/office/drawing/2014/main" id="{9E5A765F-99A3-CF4B-8DB2-9F1E3A8C56A7}"/>
              </a:ext>
            </a:extLst>
          </p:cNvPr>
          <p:cNvSpPr>
            <a:spLocks noGrp="1" noChangeArrowheads="1"/>
          </p:cNvSpPr>
          <p:nvPr>
            <p:ph type="title"/>
          </p:nvPr>
        </p:nvSpPr>
        <p:spPr>
          <a:xfrm>
            <a:off x="365125" y="395288"/>
            <a:ext cx="8229600" cy="585787"/>
          </a:xfrm>
        </p:spPr>
        <p:txBody>
          <a:bodyPr/>
          <a:lstStyle/>
          <a:p>
            <a:pPr algn="ctr" eaLnBrk="1" hangingPunct="1"/>
            <a:r>
              <a:rPr lang="it-IT" altLang="it-IT" sz="2800"/>
              <a:t>Il trilemma di economia aperta</a:t>
            </a:r>
          </a:p>
        </p:txBody>
      </p:sp>
      <p:sp>
        <p:nvSpPr>
          <p:cNvPr id="58371" name="Rectangle 3">
            <a:extLst>
              <a:ext uri="{FF2B5EF4-FFF2-40B4-BE49-F238E27FC236}">
                <a16:creationId xmlns="" xmlns:a16="http://schemas.microsoft.com/office/drawing/2014/main" id="{16763C3D-D5A5-5744-B746-0C09863F2ABC}"/>
              </a:ext>
            </a:extLst>
          </p:cNvPr>
          <p:cNvSpPr>
            <a:spLocks noGrp="1" noChangeArrowheads="1"/>
          </p:cNvSpPr>
          <p:nvPr>
            <p:ph idx="1"/>
          </p:nvPr>
        </p:nvSpPr>
        <p:spPr>
          <a:xfrm>
            <a:off x="357188" y="1214438"/>
            <a:ext cx="8229600" cy="4525962"/>
          </a:xfrm>
        </p:spPr>
        <p:txBody>
          <a:bodyPr/>
          <a:lstStyle/>
          <a:p>
            <a:pPr marL="342900" indent="-342900" eaLnBrk="1" hangingPunct="1">
              <a:buFont typeface="Courier New" panose="02070309020205020404" pitchFamily="49" charset="0"/>
              <a:buChar char="o"/>
            </a:pPr>
            <a:r>
              <a:rPr lang="it-IT" altLang="it-IT"/>
              <a:t>Un paese che fissa il tasso di cambio della propria valuta e permette la libera circolazione dei capitali rinuncia al controllo sulla politica monetaria nazionale.</a:t>
            </a:r>
          </a:p>
          <a:p>
            <a:pPr marL="342900" indent="-342900" eaLnBrk="1" hangingPunct="1">
              <a:buFont typeface="Courier New" panose="02070309020205020404" pitchFamily="49" charset="0"/>
              <a:buChar char="o"/>
            </a:pPr>
            <a:r>
              <a:rPr lang="it-IT" altLang="it-IT"/>
              <a:t>Un paese con un tasso di cambio fisso, se limita i flussi finanziari internazionali in modo tale che non deve essere necessariamente valida la condizione di parità dei tassi di interesse, R=R*, è in grado di modificare il tasso di interesse interno così da influenzare l’economia nazionale.</a:t>
            </a:r>
          </a:p>
          <a:p>
            <a:pPr marL="342900" indent="-342900" eaLnBrk="1" hangingPunct="1">
              <a:buFont typeface="Courier New" panose="02070309020205020404" pitchFamily="49" charset="0"/>
              <a:buChar char="o"/>
            </a:pPr>
            <a:r>
              <a:rPr lang="it-IT" altLang="it-IT"/>
              <a:t>Un paese con un tasso di cambio flessibile può utilizzare la politica monetaria per guidare l’economia anche se i flussi internazionali sono liberi.</a:t>
            </a:r>
          </a:p>
        </p:txBody>
      </p:sp>
      <p:sp>
        <p:nvSpPr>
          <p:cNvPr id="48131" name="Segnaposto piè di pagina 3">
            <a:extLst>
              <a:ext uri="{FF2B5EF4-FFF2-40B4-BE49-F238E27FC236}">
                <a16:creationId xmlns="" xmlns:a16="http://schemas.microsoft.com/office/drawing/2014/main" id="{EA1C7250-244C-6946-9C8E-5B05B97D3D0F}"/>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8132" name="Segnaposto numero diapositiva 4">
            <a:extLst>
              <a:ext uri="{FF2B5EF4-FFF2-40B4-BE49-F238E27FC236}">
                <a16:creationId xmlns="" xmlns:a16="http://schemas.microsoft.com/office/drawing/2014/main" id="{83641E32-5C40-9845-9A76-7F1FE52E5BA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0F251C8-2B9E-0147-B299-ED9A856CE798}" type="slidenum">
              <a:rPr lang="en-US" altLang="it-IT" sz="900" smtClean="0">
                <a:solidFill>
                  <a:schemeClr val="bg1"/>
                </a:solidFill>
                <a:latin typeface="Times" pitchFamily="2" charset="0"/>
              </a:rPr>
              <a:pPr eaLnBrk="0" hangingPunct="0">
                <a:spcBef>
                  <a:spcPct val="0"/>
                </a:spcBef>
                <a:buSzTx/>
                <a:buFontTx/>
                <a:buNone/>
              </a:pPr>
              <a:t>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strips(downRight)">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strips(downRight)">
                                      <p:cBhvr>
                                        <p:cTn id="12" dur="5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strips(downRight)">
                                      <p:cBhvr>
                                        <p:cTn id="17"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4610</TotalTime>
  <Words>3989</Words>
  <Application>Microsoft Office PowerPoint</Application>
  <PresentationFormat>Presentazione su schermo (4:3)</PresentationFormat>
  <Paragraphs>334</Paragraphs>
  <Slides>58</Slides>
  <Notes>2</Notes>
  <HiddenSlides>8</HiddenSlides>
  <MMClips>0</MMClips>
  <ScaleCrop>false</ScaleCrop>
  <HeadingPairs>
    <vt:vector size="4" baseType="variant">
      <vt:variant>
        <vt:lpstr>Tema</vt:lpstr>
      </vt:variant>
      <vt:variant>
        <vt:i4>3</vt:i4>
      </vt:variant>
      <vt:variant>
        <vt:lpstr>Titoli diapositive</vt:lpstr>
      </vt:variant>
      <vt:variant>
        <vt:i4>58</vt:i4>
      </vt:variant>
    </vt:vector>
  </HeadingPairs>
  <TitlesOfParts>
    <vt:vector size="61" baseType="lpstr">
      <vt:lpstr>Custom Design</vt:lpstr>
      <vt:lpstr>1_Custom Design</vt:lpstr>
      <vt:lpstr>2_Custom Design</vt:lpstr>
      <vt:lpstr>Capitolo 8</vt:lpstr>
      <vt:lpstr>Struttura della presentazione</vt:lpstr>
      <vt:lpstr>Struttura della presentazione</vt:lpstr>
      <vt:lpstr>Introduzione</vt:lpstr>
      <vt:lpstr>Introduzione</vt:lpstr>
      <vt:lpstr>Obiettivi macroeconomici</vt:lpstr>
      <vt:lpstr>Obiettivi macroeconomici </vt:lpstr>
      <vt:lpstr>Esportazioni nette, conto corrente e posizione patrimoniale netta sull’estero della Nuova Zelanda, 1992-2012</vt:lpstr>
      <vt:lpstr>Il trilemma di economia aperta</vt:lpstr>
      <vt:lpstr>Il trilemma di economia aperta </vt:lpstr>
      <vt:lpstr>Figura 8.1 Il trilemma di politica economica in economia aperta</vt:lpstr>
      <vt:lpstr>Politica macroeconomica internazionale durante il gold standard, 1870-1914</vt:lpstr>
      <vt:lpstr>Politica macroeconomica internazionale durante il gold standard </vt:lpstr>
      <vt:lpstr>Politica macroeconomica internazionale durante il gold standard</vt:lpstr>
      <vt:lpstr>Politica macroeconomica internazionale durante il gold standard</vt:lpstr>
      <vt:lpstr>Politica macroeconomica internazionale durante il gold standard</vt:lpstr>
      <vt:lpstr>Politica macroeconomica internazionale durante il gold standard</vt:lpstr>
      <vt:lpstr>Gli anni tra le due guerre: 1918-1939</vt:lpstr>
      <vt:lpstr>Il sistema di Bretton Woods</vt:lpstr>
      <vt:lpstr>Il Fondo Monetario Internazionale</vt:lpstr>
      <vt:lpstr>Il sistema di Bretton Woods</vt:lpstr>
      <vt:lpstr>Il sistema di Bretton Woods </vt:lpstr>
      <vt:lpstr>Politiche per l’equilibrio interno ed esterno</vt:lpstr>
      <vt:lpstr>Figura 8.2 Equilibrio interno (II) ed esterno (XX) e le “quattro zone del disagio economico”</vt:lpstr>
      <vt:lpstr>Politiche per l’equilibrio interno ed esterno </vt:lpstr>
      <vt:lpstr>Figura 8.3 Politiche che conducono all’equilibrio interno ed esterno</vt:lpstr>
      <vt:lpstr>Il problema dell’equilibrio esterno degli USA nel sistema di Bretton Woods</vt:lpstr>
      <vt:lpstr>Il problema dell’equilibrio esterno degli USA nel sistema di Bretton Woods </vt:lpstr>
      <vt:lpstr>Il problema dell’equilibrio esterno degli USA nel sistema di Bretton Woods </vt:lpstr>
      <vt:lpstr>Il crollo del sistema di Bretton Woods </vt:lpstr>
      <vt:lpstr>Tabella 8.1 Tassi d’inflazione nei paesi europei, 1966-1972 (% all’anno)</vt:lpstr>
      <vt:lpstr>Figura 8.4 Effetto sull’equilibrio interno  ed esterno di un aumento del livello dei prezzi estero, P*</vt:lpstr>
      <vt:lpstr>Argomentazioni a favore dei cambi flessibili</vt:lpstr>
      <vt:lpstr>Argomentazioni a favore dei cambi flessibili </vt:lpstr>
      <vt:lpstr>Figura 8.5 Effetti di una diminuzione  della domanda di esportazioni </vt:lpstr>
      <vt:lpstr>Dopo il 1973</vt:lpstr>
      <vt:lpstr>Tabella 8.2 Dati macroeconomici per le principali regioni industrializzate, 1963-2012</vt:lpstr>
      <vt:lpstr>Dopo il 1973 </vt:lpstr>
      <vt:lpstr>Dopo il 1973</vt:lpstr>
      <vt:lpstr>Figura 8.6 Indici di tasso di cambio effettivo nominale e reale del dollaro dal 1975 al 2013</vt:lpstr>
      <vt:lpstr>Dopo il 1973 </vt:lpstr>
      <vt:lpstr>Anni Novanta-Duemila</vt:lpstr>
      <vt:lpstr>Anni Novanta-Duemila</vt:lpstr>
      <vt:lpstr>Figura 8.7 Prezzi reali delle case in alcuni paesi, 2000-2013</vt:lpstr>
      <vt:lpstr>Figura 8.8 Squilibri esterni globali, 1999-2012</vt:lpstr>
      <vt:lpstr>Anni Novanta-Duemila</vt:lpstr>
      <vt:lpstr>Anni Novanta-Duemila</vt:lpstr>
      <vt:lpstr>Figura 8.9 Tassi di interesse reali a lungo termine per Stati Uniti, Australia e Canada, 1999-2013</vt:lpstr>
      <vt:lpstr>Autonomia della politica monetaria</vt:lpstr>
      <vt:lpstr>Figura 8.10 Andamento dei tassi di cambio  e differenziali di inflazione, 1973-2012</vt:lpstr>
      <vt:lpstr>Riassunto</vt:lpstr>
      <vt:lpstr>Riassunto </vt:lpstr>
      <vt:lpstr>Riassunto </vt:lpstr>
      <vt:lpstr>Riassunto </vt:lpstr>
      <vt:lpstr>Riassunto </vt:lpstr>
      <vt:lpstr>Capitolo 8 Appendice 8A</vt:lpstr>
      <vt:lpstr>Figura 8A.1 Effetti ipotetici di differenti combinazioni  di politica monetaria su inflazione e disoccupazione</vt:lpstr>
      <vt:lpstr>Figura 8A.2 Matrice dei payoff per differenti scelte di politica monetaria</vt:lpstr>
    </vt:vector>
  </TitlesOfParts>
  <Company>© 2012 Pearson Addison-Wesley. All rights reserved.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Introduction</dc:subject>
  <dc:creator>Paul R. Krugman</dc:creator>
  <cp:lastModifiedBy>Utente</cp:lastModifiedBy>
  <cp:revision>487</cp:revision>
  <dcterms:created xsi:type="dcterms:W3CDTF">2005-08-05T21:46:31Z</dcterms:created>
  <dcterms:modified xsi:type="dcterms:W3CDTF">2021-11-18T15:17:27Z</dcterms:modified>
</cp:coreProperties>
</file>