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1"/>
  </p:notesMasterIdLst>
  <p:sldIdLst>
    <p:sldId id="256" r:id="rId5"/>
    <p:sldId id="257" r:id="rId6"/>
    <p:sldId id="258" r:id="rId7"/>
    <p:sldId id="259" r:id="rId8"/>
    <p:sldId id="380" r:id="rId9"/>
    <p:sldId id="260" r:id="rId10"/>
    <p:sldId id="261" r:id="rId11"/>
    <p:sldId id="385" r:id="rId12"/>
    <p:sldId id="292" r:id="rId13"/>
    <p:sldId id="262" r:id="rId14"/>
    <p:sldId id="263" r:id="rId15"/>
    <p:sldId id="264" r:id="rId16"/>
    <p:sldId id="266" r:id="rId17"/>
    <p:sldId id="267" r:id="rId18"/>
    <p:sldId id="268" r:id="rId19"/>
    <p:sldId id="271" r:id="rId20"/>
    <p:sldId id="269" r:id="rId21"/>
    <p:sldId id="270" r:id="rId22"/>
    <p:sldId id="272" r:id="rId23"/>
    <p:sldId id="273" r:id="rId24"/>
    <p:sldId id="381" r:id="rId25"/>
    <p:sldId id="274" r:id="rId26"/>
    <p:sldId id="275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325" r:id="rId36"/>
    <p:sldId id="326" r:id="rId37"/>
    <p:sldId id="327" r:id="rId38"/>
    <p:sldId id="328" r:id="rId39"/>
    <p:sldId id="329" r:id="rId40"/>
    <p:sldId id="330" r:id="rId41"/>
    <p:sldId id="331" r:id="rId42"/>
    <p:sldId id="332" r:id="rId43"/>
    <p:sldId id="333" r:id="rId44"/>
    <p:sldId id="334" r:id="rId45"/>
    <p:sldId id="335" r:id="rId46"/>
    <p:sldId id="336" r:id="rId47"/>
    <p:sldId id="337" r:id="rId48"/>
    <p:sldId id="276" r:id="rId49"/>
    <p:sldId id="382" r:id="rId50"/>
    <p:sldId id="278" r:id="rId51"/>
    <p:sldId id="279" r:id="rId52"/>
    <p:sldId id="280" r:id="rId53"/>
    <p:sldId id="282" r:id="rId54"/>
    <p:sldId id="383" r:id="rId55"/>
    <p:sldId id="284" r:id="rId56"/>
    <p:sldId id="283" r:id="rId57"/>
    <p:sldId id="285" r:id="rId58"/>
    <p:sldId id="286" r:id="rId59"/>
    <p:sldId id="287" r:id="rId60"/>
    <p:sldId id="288" r:id="rId61"/>
    <p:sldId id="289" r:id="rId62"/>
    <p:sldId id="290" r:id="rId63"/>
    <p:sldId id="291" r:id="rId64"/>
    <p:sldId id="293" r:id="rId65"/>
    <p:sldId id="294" r:id="rId66"/>
    <p:sldId id="386" r:id="rId67"/>
    <p:sldId id="296" r:id="rId68"/>
    <p:sldId id="295" r:id="rId69"/>
    <p:sldId id="297" r:id="rId70"/>
    <p:sldId id="298" r:id="rId71"/>
    <p:sldId id="299" r:id="rId72"/>
    <p:sldId id="300" r:id="rId73"/>
    <p:sldId id="301" r:id="rId74"/>
    <p:sldId id="302" r:id="rId75"/>
    <p:sldId id="303" r:id="rId76"/>
    <p:sldId id="304" r:id="rId77"/>
    <p:sldId id="305" r:id="rId78"/>
    <p:sldId id="306" r:id="rId79"/>
    <p:sldId id="307" r:id="rId80"/>
    <p:sldId id="308" r:id="rId81"/>
    <p:sldId id="309" r:id="rId82"/>
    <p:sldId id="310" r:id="rId83"/>
    <p:sldId id="311" r:id="rId84"/>
    <p:sldId id="312" r:id="rId85"/>
    <p:sldId id="313" r:id="rId86"/>
    <p:sldId id="315" r:id="rId87"/>
    <p:sldId id="348" r:id="rId88"/>
    <p:sldId id="314" r:id="rId89"/>
    <p:sldId id="316" r:id="rId90"/>
    <p:sldId id="338" r:id="rId91"/>
    <p:sldId id="339" r:id="rId92"/>
    <p:sldId id="340" r:id="rId93"/>
    <p:sldId id="341" r:id="rId94"/>
    <p:sldId id="384" r:id="rId95"/>
    <p:sldId id="342" r:id="rId96"/>
    <p:sldId id="345" r:id="rId97"/>
    <p:sldId id="346" r:id="rId98"/>
    <p:sldId id="347" r:id="rId99"/>
    <p:sldId id="349" r:id="rId100"/>
    <p:sldId id="350" r:id="rId101"/>
    <p:sldId id="351" r:id="rId102"/>
    <p:sldId id="352" r:id="rId103"/>
    <p:sldId id="353" r:id="rId104"/>
    <p:sldId id="354" r:id="rId105"/>
    <p:sldId id="355" r:id="rId106"/>
    <p:sldId id="356" r:id="rId107"/>
    <p:sldId id="357" r:id="rId108"/>
    <p:sldId id="358" r:id="rId109"/>
    <p:sldId id="359" r:id="rId110"/>
    <p:sldId id="360" r:id="rId111"/>
    <p:sldId id="361" r:id="rId112"/>
    <p:sldId id="362" r:id="rId113"/>
    <p:sldId id="363" r:id="rId114"/>
    <p:sldId id="364" r:id="rId115"/>
    <p:sldId id="365" r:id="rId116"/>
    <p:sldId id="366" r:id="rId117"/>
    <p:sldId id="367" r:id="rId118"/>
    <p:sldId id="368" r:id="rId119"/>
    <p:sldId id="369" r:id="rId120"/>
    <p:sldId id="370" r:id="rId121"/>
    <p:sldId id="371" r:id="rId122"/>
    <p:sldId id="372" r:id="rId123"/>
    <p:sldId id="373" r:id="rId124"/>
    <p:sldId id="374" r:id="rId125"/>
    <p:sldId id="375" r:id="rId126"/>
    <p:sldId id="376" r:id="rId127"/>
    <p:sldId id="377" r:id="rId128"/>
    <p:sldId id="378" r:id="rId129"/>
    <p:sldId id="379" r:id="rId1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28B8AD-DA6C-45CB-90F0-4B871A51B831}" v="2" dt="2021-11-17T09:52:02.900"/>
    <p1510:client id="{4CA19FC4-DE6E-466A-9934-333A178A17BA}" v="1" dt="2021-11-17T08:06:39.484"/>
    <p1510:client id="{760FAAA8-51CC-43C9-93A5-2B195FD9C3EC}" v="3" dt="2021-11-17T08:40:31.973"/>
    <p1510:client id="{796414B4-E7C4-4F75-BAC8-29730D0ED1FF}" v="2" dt="2021-11-17T08:26:48.965"/>
    <p1510:client id="{91172DFD-CE37-4B15-9827-C8CE5A839003}" v="3" dt="2021-11-17T09:06:56.723"/>
    <p1510:client id="{9F61C1B4-4BB0-3142-BA9D-744C1158E386}" v="3" dt="2021-11-17T08:42:03.126"/>
    <p1510:client id="{B7A53B27-3E07-4912-A9EF-7176BDA977D0}" v="1" dt="2021-11-17T09:02:29.511"/>
    <p1510:client id="{D9881A3C-B0ED-4A00-BEBA-E6E0E4636B25}" v="2" dt="2021-11-17T08:26:27.054"/>
    <p1510:client id="{F896F855-BB60-4015-A0D1-92A4AF56404F}" v="2" dt="2021-11-17T08:07:14.923"/>
    <p1510:client id="{FC1CE41F-5594-48FC-A16B-7FE3B04FB725}" v="1" dt="2021-11-17T08:06:59.9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28" Type="http://schemas.openxmlformats.org/officeDocument/2006/relationships/slide" Target="slides/slide124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34" Type="http://schemas.openxmlformats.org/officeDocument/2006/relationships/theme" Target="theme/theme1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0" Type="http://schemas.openxmlformats.org/officeDocument/2006/relationships/slide" Target="slides/slide126.xml"/><Relationship Id="rId135" Type="http://schemas.openxmlformats.org/officeDocument/2006/relationships/tableStyles" Target="tableStyles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notesMaster" Target="notesMasters/notesMaster1.xml"/><Relationship Id="rId136" Type="http://schemas.microsoft.com/office/2016/11/relationships/changesInfo" Target="changesInfos/changesInfo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presProps" Target="presProps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LL'ERBA CHIARA [PS0102462]" userId="ef9c6a38-9a9d-4091-a3d8-48e5784999b8" providerId="ADAL" clId="{9F61C1B4-4BB0-3142-BA9D-744C1158E386}"/>
    <pc:docChg chg="undo custSel modSld">
      <pc:chgData name="DELL'ERBA CHIARA [PS0102462]" userId="ef9c6a38-9a9d-4091-a3d8-48e5784999b8" providerId="ADAL" clId="{9F61C1B4-4BB0-3142-BA9D-744C1158E386}" dt="2021-11-17T08:42:03.127" v="2" actId="1076"/>
      <pc:docMkLst>
        <pc:docMk/>
      </pc:docMkLst>
      <pc:sldChg chg="modSp mod">
        <pc:chgData name="DELL'ERBA CHIARA [PS0102462]" userId="ef9c6a38-9a9d-4091-a3d8-48e5784999b8" providerId="ADAL" clId="{9F61C1B4-4BB0-3142-BA9D-744C1158E386}" dt="2021-11-17T08:42:03.127" v="2" actId="1076"/>
        <pc:sldMkLst>
          <pc:docMk/>
          <pc:sldMk cId="3258820122" sldId="346"/>
        </pc:sldMkLst>
        <pc:picChg chg="mod">
          <ac:chgData name="DELL'ERBA CHIARA [PS0102462]" userId="ef9c6a38-9a9d-4091-a3d8-48e5784999b8" providerId="ADAL" clId="{9F61C1B4-4BB0-3142-BA9D-744C1158E386}" dt="2021-11-17T08:42:03.127" v="2" actId="1076"/>
          <ac:picMkLst>
            <pc:docMk/>
            <pc:sldMk cId="3258820122" sldId="346"/>
            <ac:picMk id="4" creationId="{00000000-0000-0000-0000-000000000000}"/>
          </ac:picMkLst>
        </pc:picChg>
      </pc:sldChg>
    </pc:docChg>
  </pc:docChgLst>
  <pc:docChgLst>
    <pc:chgData name="MORSUT CAMILLA [PS0102509]" userId="S::s283372@ds.units.it::9f9faf54-2b79-4f5e-86e8-3c64566efd41" providerId="AD" clId="Web-{4CA19FC4-DE6E-466A-9934-333A178A17BA}"/>
    <pc:docChg chg="modSld">
      <pc:chgData name="MORSUT CAMILLA [PS0102509]" userId="S::s283372@ds.units.it::9f9faf54-2b79-4f5e-86e8-3c64566efd41" providerId="AD" clId="Web-{4CA19FC4-DE6E-466A-9934-333A178A17BA}" dt="2021-11-17T08:06:39.484" v="0" actId="1076"/>
      <pc:docMkLst>
        <pc:docMk/>
      </pc:docMkLst>
      <pc:sldChg chg="modSp">
        <pc:chgData name="MORSUT CAMILLA [PS0102509]" userId="S::s283372@ds.units.it::9f9faf54-2b79-4f5e-86e8-3c64566efd41" providerId="AD" clId="Web-{4CA19FC4-DE6E-466A-9934-333A178A17BA}" dt="2021-11-17T08:06:39.484" v="0" actId="1076"/>
        <pc:sldMkLst>
          <pc:docMk/>
          <pc:sldMk cId="4215276229" sldId="296"/>
        </pc:sldMkLst>
        <pc:spChg chg="mod">
          <ac:chgData name="MORSUT CAMILLA [PS0102509]" userId="S::s283372@ds.units.it::9f9faf54-2b79-4f5e-86e8-3c64566efd41" providerId="AD" clId="Web-{4CA19FC4-DE6E-466A-9934-333A178A17BA}" dt="2021-11-17T08:06:39.484" v="0" actId="1076"/>
          <ac:spMkLst>
            <pc:docMk/>
            <pc:sldMk cId="4215276229" sldId="296"/>
            <ac:spMk id="3" creationId="{00000000-0000-0000-0000-000000000000}"/>
          </ac:spMkLst>
        </pc:spChg>
      </pc:sldChg>
    </pc:docChg>
  </pc:docChgLst>
  <pc:docChgLst>
    <pc:chgData name="MARIOTTO CHRISTIAN [PS0102340]" userId="S::s283337@ds.units.it::c200ec39-925a-4ef1-b6b4-aecd8a9150f4" providerId="AD" clId="Web-{F896F855-BB60-4015-A0D1-92A4AF56404F}"/>
    <pc:docChg chg="modSld">
      <pc:chgData name="MARIOTTO CHRISTIAN [PS0102340]" userId="S::s283337@ds.units.it::c200ec39-925a-4ef1-b6b4-aecd8a9150f4" providerId="AD" clId="Web-{F896F855-BB60-4015-A0D1-92A4AF56404F}" dt="2021-11-17T08:07:14.923" v="1" actId="1076"/>
      <pc:docMkLst>
        <pc:docMk/>
      </pc:docMkLst>
      <pc:sldChg chg="modSp">
        <pc:chgData name="MARIOTTO CHRISTIAN [PS0102340]" userId="S::s283337@ds.units.it::c200ec39-925a-4ef1-b6b4-aecd8a9150f4" providerId="AD" clId="Web-{F896F855-BB60-4015-A0D1-92A4AF56404F}" dt="2021-11-17T08:07:14.923" v="1" actId="1076"/>
        <pc:sldMkLst>
          <pc:docMk/>
          <pc:sldMk cId="1148302873" sldId="307"/>
        </pc:sldMkLst>
        <pc:spChg chg="mod">
          <ac:chgData name="MARIOTTO CHRISTIAN [PS0102340]" userId="S::s283337@ds.units.it::c200ec39-925a-4ef1-b6b4-aecd8a9150f4" providerId="AD" clId="Web-{F896F855-BB60-4015-A0D1-92A4AF56404F}" dt="2021-11-17T08:07:14.923" v="1" actId="1076"/>
          <ac:spMkLst>
            <pc:docMk/>
            <pc:sldMk cId="1148302873" sldId="307"/>
            <ac:spMk id="5" creationId="{D6EFA400-EDAF-4113-841B-99489025F240}"/>
          </ac:spMkLst>
        </pc:spChg>
      </pc:sldChg>
    </pc:docChg>
  </pc:docChgLst>
  <pc:docChgLst>
    <pc:chgData name="VENDRAMETTO BENEDETTA [PS0102434]" userId="S::s274780@ds.units.it::166570c2-bcfe-4c81-a6cb-506b734ba35d" providerId="AD" clId="Web-{796414B4-E7C4-4F75-BAC8-29730D0ED1FF}"/>
    <pc:docChg chg="modSld">
      <pc:chgData name="VENDRAMETTO BENEDETTA [PS0102434]" userId="S::s274780@ds.units.it::166570c2-bcfe-4c81-a6cb-506b734ba35d" providerId="AD" clId="Web-{796414B4-E7C4-4F75-BAC8-29730D0ED1FF}" dt="2021-11-17T08:26:48.965" v="1"/>
      <pc:docMkLst>
        <pc:docMk/>
      </pc:docMkLst>
      <pc:sldChg chg="delSp modSp">
        <pc:chgData name="VENDRAMETTO BENEDETTA [PS0102434]" userId="S::s274780@ds.units.it::166570c2-bcfe-4c81-a6cb-506b734ba35d" providerId="AD" clId="Web-{796414B4-E7C4-4F75-BAC8-29730D0ED1FF}" dt="2021-11-17T08:26:48.965" v="1"/>
        <pc:sldMkLst>
          <pc:docMk/>
          <pc:sldMk cId="4003297720" sldId="314"/>
        </pc:sldMkLst>
        <pc:spChg chg="del mod">
          <ac:chgData name="VENDRAMETTO BENEDETTA [PS0102434]" userId="S::s274780@ds.units.it::166570c2-bcfe-4c81-a6cb-506b734ba35d" providerId="AD" clId="Web-{796414B4-E7C4-4F75-BAC8-29730D0ED1FF}" dt="2021-11-17T08:26:48.965" v="1"/>
          <ac:spMkLst>
            <pc:docMk/>
            <pc:sldMk cId="4003297720" sldId="314"/>
            <ac:spMk id="3" creationId="{A0D39EA4-3F0A-44C1-AF18-E4064B2DBA4B}"/>
          </ac:spMkLst>
        </pc:spChg>
      </pc:sldChg>
    </pc:docChg>
  </pc:docChgLst>
  <pc:docChgLst>
    <pc:chgData name="DALL'ANESE GIORGIA [PS0102457]" userId="S::s284496@ds.units.it::a3cd3e5a-b87f-43d9-89a3-fa349a54a4b2" providerId="AD" clId="Web-{760FAAA8-51CC-43C9-93A5-2B195FD9C3EC}"/>
    <pc:docChg chg="modSld">
      <pc:chgData name="DALL'ANESE GIORGIA [PS0102457]" userId="S::s284496@ds.units.it::a3cd3e5a-b87f-43d9-89a3-fa349a54a4b2" providerId="AD" clId="Web-{760FAAA8-51CC-43C9-93A5-2B195FD9C3EC}" dt="2021-11-17T08:40:31.973" v="2" actId="1076"/>
      <pc:docMkLst>
        <pc:docMk/>
      </pc:docMkLst>
      <pc:sldChg chg="modSp">
        <pc:chgData name="DALL'ANESE GIORGIA [PS0102457]" userId="S::s284496@ds.units.it::a3cd3e5a-b87f-43d9-89a3-fa349a54a4b2" providerId="AD" clId="Web-{760FAAA8-51CC-43C9-93A5-2B195FD9C3EC}" dt="2021-11-17T08:40:31.973" v="2" actId="1076"/>
        <pc:sldMkLst>
          <pc:docMk/>
          <pc:sldMk cId="3258820122" sldId="346"/>
        </pc:sldMkLst>
        <pc:picChg chg="mod">
          <ac:chgData name="DALL'ANESE GIORGIA [PS0102457]" userId="S::s284496@ds.units.it::a3cd3e5a-b87f-43d9-89a3-fa349a54a4b2" providerId="AD" clId="Web-{760FAAA8-51CC-43C9-93A5-2B195FD9C3EC}" dt="2021-11-17T08:40:31.973" v="2" actId="1076"/>
          <ac:picMkLst>
            <pc:docMk/>
            <pc:sldMk cId="3258820122" sldId="346"/>
            <ac:picMk id="4" creationId="{00000000-0000-0000-0000-000000000000}"/>
          </ac:picMkLst>
        </pc:picChg>
      </pc:sldChg>
    </pc:docChg>
  </pc:docChgLst>
  <pc:docChgLst>
    <pc:chgData name="BONETTI MARGHERITA [PS0102406]" userId="S::s283687@ds.units.it::b0b4e7c5-fa28-416c-b229-43e507fa691a" providerId="AD" clId="Web-{FC1CE41F-5594-48FC-A16B-7FE3B04FB725}"/>
    <pc:docChg chg="modSld">
      <pc:chgData name="BONETTI MARGHERITA [PS0102406]" userId="S::s283687@ds.units.it::b0b4e7c5-fa28-416c-b229-43e507fa691a" providerId="AD" clId="Web-{FC1CE41F-5594-48FC-A16B-7FE3B04FB725}" dt="2021-11-17T08:26:26.091" v="2" actId="1076"/>
      <pc:docMkLst>
        <pc:docMk/>
      </pc:docMkLst>
      <pc:sldChg chg="addSp">
        <pc:chgData name="BONETTI MARGHERITA [PS0102406]" userId="S::s283687@ds.units.it::b0b4e7c5-fa28-416c-b229-43e507fa691a" providerId="AD" clId="Web-{FC1CE41F-5594-48FC-A16B-7FE3B04FB725}" dt="2021-11-17T08:06:59.961" v="0"/>
        <pc:sldMkLst>
          <pc:docMk/>
          <pc:sldMk cId="1148302873" sldId="307"/>
        </pc:sldMkLst>
        <pc:spChg chg="add">
          <ac:chgData name="BONETTI MARGHERITA [PS0102406]" userId="S::s283687@ds.units.it::b0b4e7c5-fa28-416c-b229-43e507fa691a" providerId="AD" clId="Web-{FC1CE41F-5594-48FC-A16B-7FE3B04FB725}" dt="2021-11-17T08:06:59.961" v="0"/>
          <ac:spMkLst>
            <pc:docMk/>
            <pc:sldMk cId="1148302873" sldId="307"/>
            <ac:spMk id="5" creationId="{D6EFA400-EDAF-4113-841B-99489025F240}"/>
          </ac:spMkLst>
        </pc:spChg>
      </pc:sldChg>
      <pc:sldChg chg="modSp">
        <pc:chgData name="BONETTI MARGHERITA [PS0102406]" userId="S::s283687@ds.units.it::b0b4e7c5-fa28-416c-b229-43e507fa691a" providerId="AD" clId="Web-{FC1CE41F-5594-48FC-A16B-7FE3B04FB725}" dt="2021-11-17T08:26:26.091" v="2" actId="1076"/>
        <pc:sldMkLst>
          <pc:docMk/>
          <pc:sldMk cId="900082201" sldId="348"/>
        </pc:sldMkLst>
        <pc:graphicFrameChg chg="mod">
          <ac:chgData name="BONETTI MARGHERITA [PS0102406]" userId="S::s283687@ds.units.it::b0b4e7c5-fa28-416c-b229-43e507fa691a" providerId="AD" clId="Web-{FC1CE41F-5594-48FC-A16B-7FE3B04FB725}" dt="2021-11-17T08:26:26.091" v="2" actId="1076"/>
          <ac:graphicFrameMkLst>
            <pc:docMk/>
            <pc:sldMk cId="900082201" sldId="348"/>
            <ac:graphicFrameMk id="4" creationId="{00000000-0000-0000-0000-000000000000}"/>
          </ac:graphicFrameMkLst>
        </pc:graphicFrameChg>
      </pc:sldChg>
    </pc:docChg>
  </pc:docChgLst>
  <pc:docChgLst>
    <pc:chgData name="MASHKULI ALMA [PS0102377]" userId="S::s282335@ds.units.it::89029d45-b8a9-4b2e-abcc-9c342651b7c8" providerId="AD" clId="Web-{56841A98-DBA1-412C-BAC0-657732821AA4}"/>
    <pc:docChg chg="modSld">
      <pc:chgData name="MASHKULI ALMA [PS0102377]" userId="S::s282335@ds.units.it::89029d45-b8a9-4b2e-abcc-9c342651b7c8" providerId="AD" clId="Web-{56841A98-DBA1-412C-BAC0-657732821AA4}" dt="2021-11-17T08:28:53.510" v="1" actId="1076"/>
      <pc:docMkLst>
        <pc:docMk/>
      </pc:docMkLst>
      <pc:sldChg chg="modSp">
        <pc:chgData name="MASHKULI ALMA [PS0102377]" userId="S::s282335@ds.units.it::89029d45-b8a9-4b2e-abcc-9c342651b7c8" providerId="AD" clId="Web-{56841A98-DBA1-412C-BAC0-657732821AA4}" dt="2021-11-17T08:28:53.510" v="1" actId="1076"/>
        <pc:sldMkLst>
          <pc:docMk/>
          <pc:sldMk cId="4003297720" sldId="314"/>
        </pc:sldMkLst>
        <pc:graphicFrameChg chg="mod">
          <ac:chgData name="MASHKULI ALMA [PS0102377]" userId="S::s282335@ds.units.it::89029d45-b8a9-4b2e-abcc-9c342651b7c8" providerId="AD" clId="Web-{56841A98-DBA1-412C-BAC0-657732821AA4}" dt="2021-11-17T08:28:53.510" v="1" actId="1076"/>
          <ac:graphicFrameMkLst>
            <pc:docMk/>
            <pc:sldMk cId="4003297720" sldId="314"/>
            <ac:graphicFrameMk id="4" creationId="{00000000-0000-0000-0000-000000000000}"/>
          </ac:graphicFrameMkLst>
        </pc:graphicFrameChg>
      </pc:sldChg>
    </pc:docChg>
  </pc:docChgLst>
  <pc:docChgLst>
    <pc:chgData name="PAGANO MATILDE [PS0102397]" userId="S::s283607@ds.units.it::7f1ac03d-0c38-4cb8-aca3-7ef2194e3681" providerId="AD" clId="Web-{02358B7F-DDCF-4102-9CC2-94D27AD31D39}"/>
    <pc:docChg chg="modSld">
      <pc:chgData name="PAGANO MATILDE [PS0102397]" userId="S::s283607@ds.units.it::7f1ac03d-0c38-4cb8-aca3-7ef2194e3681" providerId="AD" clId="Web-{02358B7F-DDCF-4102-9CC2-94D27AD31D39}" dt="2021-11-17T08:30:33.572" v="0" actId="1076"/>
      <pc:docMkLst>
        <pc:docMk/>
      </pc:docMkLst>
      <pc:sldChg chg="modSp">
        <pc:chgData name="PAGANO MATILDE [PS0102397]" userId="S::s283607@ds.units.it::7f1ac03d-0c38-4cb8-aca3-7ef2194e3681" providerId="AD" clId="Web-{02358B7F-DDCF-4102-9CC2-94D27AD31D39}" dt="2021-11-17T08:30:33.572" v="0" actId="1076"/>
        <pc:sldMkLst>
          <pc:docMk/>
          <pc:sldMk cId="4003297720" sldId="314"/>
        </pc:sldMkLst>
        <pc:graphicFrameChg chg="mod">
          <ac:chgData name="PAGANO MATILDE [PS0102397]" userId="S::s283607@ds.units.it::7f1ac03d-0c38-4cb8-aca3-7ef2194e3681" providerId="AD" clId="Web-{02358B7F-DDCF-4102-9CC2-94D27AD31D39}" dt="2021-11-17T08:30:33.572" v="0" actId="1076"/>
          <ac:graphicFrameMkLst>
            <pc:docMk/>
            <pc:sldMk cId="4003297720" sldId="314"/>
            <ac:graphicFrameMk id="4" creationId="{00000000-0000-0000-0000-000000000000}"/>
          </ac:graphicFrameMkLst>
        </pc:graphicFrameChg>
      </pc:sldChg>
    </pc:docChg>
  </pc:docChgLst>
  <pc:docChgLst>
    <pc:chgData name="CERGOLJ EMMA [PS0102423]" userId="S::s256009@ds.units.it::31380b7e-5793-41fd-9c5c-280f812fabdc" providerId="AD" clId="Web-{D9881A3C-B0ED-4A00-BEBA-E6E0E4636B25}"/>
    <pc:docChg chg="modSld">
      <pc:chgData name="CERGOLJ EMMA [PS0102423]" userId="S::s256009@ds.units.it::31380b7e-5793-41fd-9c5c-280f812fabdc" providerId="AD" clId="Web-{D9881A3C-B0ED-4A00-BEBA-E6E0E4636B25}" dt="2021-11-17T08:26:27.054" v="1"/>
      <pc:docMkLst>
        <pc:docMk/>
      </pc:docMkLst>
      <pc:sldChg chg="modSp">
        <pc:chgData name="CERGOLJ EMMA [PS0102423]" userId="S::s256009@ds.units.it::31380b7e-5793-41fd-9c5c-280f812fabdc" providerId="AD" clId="Web-{D9881A3C-B0ED-4A00-BEBA-E6E0E4636B25}" dt="2021-11-17T08:04:50.925" v="0" actId="1076"/>
        <pc:sldMkLst>
          <pc:docMk/>
          <pc:sldMk cId="2491941468" sldId="267"/>
        </pc:sldMkLst>
        <pc:spChg chg="mod">
          <ac:chgData name="CERGOLJ EMMA [PS0102423]" userId="S::s256009@ds.units.it::31380b7e-5793-41fd-9c5c-280f812fabdc" providerId="AD" clId="Web-{D9881A3C-B0ED-4A00-BEBA-E6E0E4636B25}" dt="2021-11-17T08:04:50.925" v="0" actId="1076"/>
          <ac:spMkLst>
            <pc:docMk/>
            <pc:sldMk cId="2491941468" sldId="267"/>
            <ac:spMk id="2" creationId="{00000000-0000-0000-0000-000000000000}"/>
          </ac:spMkLst>
        </pc:spChg>
      </pc:sldChg>
      <pc:sldChg chg="addSp">
        <pc:chgData name="CERGOLJ EMMA [PS0102423]" userId="S::s256009@ds.units.it::31380b7e-5793-41fd-9c5c-280f812fabdc" providerId="AD" clId="Web-{D9881A3C-B0ED-4A00-BEBA-E6E0E4636B25}" dt="2021-11-17T08:26:27.054" v="1"/>
        <pc:sldMkLst>
          <pc:docMk/>
          <pc:sldMk cId="4003297720" sldId="314"/>
        </pc:sldMkLst>
        <pc:spChg chg="add">
          <ac:chgData name="CERGOLJ EMMA [PS0102423]" userId="S::s256009@ds.units.it::31380b7e-5793-41fd-9c5c-280f812fabdc" providerId="AD" clId="Web-{D9881A3C-B0ED-4A00-BEBA-E6E0E4636B25}" dt="2021-11-17T08:26:27.054" v="1"/>
          <ac:spMkLst>
            <pc:docMk/>
            <pc:sldMk cId="4003297720" sldId="314"/>
            <ac:spMk id="3" creationId="{A0D39EA4-3F0A-44C1-AF18-E4064B2DBA4B}"/>
          </ac:spMkLst>
        </pc:spChg>
      </pc:sldChg>
    </pc:docChg>
  </pc:docChgLst>
  <pc:docChgLst>
    <pc:chgData name="AMARILLI CARLOTTA [PS0102386]" userId="S::s285232@ds.units.it::6a337c90-196c-47de-816f-c773b24cdc30" providerId="AD" clId="Web-{4028B8AD-DA6C-45CB-90F0-4B871A51B831}"/>
    <pc:docChg chg="addSld delSld">
      <pc:chgData name="AMARILLI CARLOTTA [PS0102386]" userId="S::s285232@ds.units.it::6a337c90-196c-47de-816f-c773b24cdc30" providerId="AD" clId="Web-{4028B8AD-DA6C-45CB-90F0-4B871A51B831}" dt="2021-11-17T09:52:02.854" v="1"/>
      <pc:docMkLst>
        <pc:docMk/>
      </pc:docMkLst>
      <pc:sldChg chg="add del">
        <pc:chgData name="AMARILLI CARLOTTA [PS0102386]" userId="S::s285232@ds.units.it::6a337c90-196c-47de-816f-c773b24cdc30" providerId="AD" clId="Web-{4028B8AD-DA6C-45CB-90F0-4B871A51B831}" dt="2021-11-17T09:52:02.854" v="1"/>
        <pc:sldMkLst>
          <pc:docMk/>
          <pc:sldMk cId="1700399814" sldId="362"/>
        </pc:sldMkLst>
      </pc:sldChg>
    </pc:docChg>
  </pc:docChgLst>
  <pc:docChgLst>
    <pc:chgData name="GALEONE ESTER [PS0102520]" userId="S::s265949@ds.units.it::5dae5d6b-5b0e-49f5-bc6d-b9b15eddb5f9" providerId="AD" clId="Web-{B7A53B27-3E07-4912-A9EF-7176BDA977D0}"/>
    <pc:docChg chg="modSld">
      <pc:chgData name="GALEONE ESTER [PS0102520]" userId="S::s265949@ds.units.it::5dae5d6b-5b0e-49f5-bc6d-b9b15eddb5f9" providerId="AD" clId="Web-{B7A53B27-3E07-4912-A9EF-7176BDA977D0}" dt="2021-11-17T09:02:29.511" v="0"/>
      <pc:docMkLst>
        <pc:docMk/>
      </pc:docMkLst>
      <pc:sldChg chg="addSp">
        <pc:chgData name="GALEONE ESTER [PS0102520]" userId="S::s265949@ds.units.it::5dae5d6b-5b0e-49f5-bc6d-b9b15eddb5f9" providerId="AD" clId="Web-{B7A53B27-3E07-4912-A9EF-7176BDA977D0}" dt="2021-11-17T09:02:29.511" v="0"/>
        <pc:sldMkLst>
          <pc:docMk/>
          <pc:sldMk cId="1656055731" sldId="256"/>
        </pc:sldMkLst>
        <pc:spChg chg="add">
          <ac:chgData name="GALEONE ESTER [PS0102520]" userId="S::s265949@ds.units.it::5dae5d6b-5b0e-49f5-bc6d-b9b15eddb5f9" providerId="AD" clId="Web-{B7A53B27-3E07-4912-A9EF-7176BDA977D0}" dt="2021-11-17T09:02:29.511" v="0"/>
          <ac:spMkLst>
            <pc:docMk/>
            <pc:sldMk cId="1656055731" sldId="256"/>
            <ac:spMk id="4" creationId="{AD8A01FD-FC76-4B39-A9CB-F1DEDA538AA4}"/>
          </ac:spMkLst>
        </pc:spChg>
      </pc:sldChg>
    </pc:docChg>
  </pc:docChgLst>
  <pc:docChgLst>
    <pc:chgData name="DE OSTI GIACOMO [PS0102419]" userId="S::s285754@ds.units.it::ff2df4b1-c7ad-4c1a-85a3-2d5770f37f76" providerId="AD" clId="Web-{91172DFD-CE37-4B15-9827-C8CE5A839003}"/>
    <pc:docChg chg="modSld">
      <pc:chgData name="DE OSTI GIACOMO [PS0102419]" userId="S::s285754@ds.units.it::ff2df4b1-c7ad-4c1a-85a3-2d5770f37f76" providerId="AD" clId="Web-{91172DFD-CE37-4B15-9827-C8CE5A839003}" dt="2021-11-17T09:06:56.723" v="2" actId="20577"/>
      <pc:docMkLst>
        <pc:docMk/>
      </pc:docMkLst>
      <pc:sldChg chg="modSp">
        <pc:chgData name="DE OSTI GIACOMO [PS0102419]" userId="S::s285754@ds.units.it::ff2df4b1-c7ad-4c1a-85a3-2d5770f37f76" providerId="AD" clId="Web-{91172DFD-CE37-4B15-9827-C8CE5A839003}" dt="2021-11-17T09:06:56.723" v="2" actId="20577"/>
        <pc:sldMkLst>
          <pc:docMk/>
          <pc:sldMk cId="1485588827" sldId="350"/>
        </pc:sldMkLst>
        <pc:spChg chg="mod">
          <ac:chgData name="DE OSTI GIACOMO [PS0102419]" userId="S::s285754@ds.units.it::ff2df4b1-c7ad-4c1a-85a3-2d5770f37f76" providerId="AD" clId="Web-{91172DFD-CE37-4B15-9827-C8CE5A839003}" dt="2021-11-17T09:06:56.723" v="2" actId="20577"/>
          <ac:spMkLst>
            <pc:docMk/>
            <pc:sldMk cId="1485588827" sldId="350"/>
            <ac:spMk id="44035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11E_F6D5585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11F_2389CB5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15C_35A62A1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13A_EE9D79B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brano pro</c:v>
                </c:pt>
              </c:strCache>
            </c:strRef>
          </c:tx>
          <c:invertIfNegative val="0"/>
          <c:cat>
            <c:strRef>
              <c:f>Foglio1!$A$2:$A$3</c:f>
              <c:strCache>
                <c:ptCount val="2"/>
                <c:pt idx="0">
                  <c:v>Scelta</c:v>
                </c:pt>
                <c:pt idx="1">
                  <c:v>Costrizione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0-4EFC-467B-BB08-6AB1242B7A26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brano contro</c:v>
                </c:pt>
              </c:strCache>
            </c:strRef>
          </c:tx>
          <c:invertIfNegative val="0"/>
          <c:cat>
            <c:strRef>
              <c:f>Foglio1!$A$2:$A$3</c:f>
              <c:strCache>
                <c:ptCount val="2"/>
                <c:pt idx="0">
                  <c:v>Scelta</c:v>
                </c:pt>
                <c:pt idx="1">
                  <c:v>Costrizione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1-4EFC-467B-BB08-6AB1242B7A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2553176"/>
        <c:axId val="2142549944"/>
      </c:barChart>
      <c:catAx>
        <c:axId val="2142553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42549944"/>
        <c:crosses val="autoZero"/>
        <c:auto val="1"/>
        <c:lblAlgn val="ctr"/>
        <c:lblOffset val="100"/>
        <c:noMultiLvlLbl val="0"/>
      </c:catAx>
      <c:valAx>
        <c:axId val="2142549944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42553176"/>
        <c:crosses val="autoZero"/>
        <c:crossBetween val="between"/>
        <c:majorUnit val="5"/>
        <c:minorUnit val="1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7"/>
    </mc:Choice>
    <mc:Fallback>
      <c:style val="17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brano pro</c:v>
                </c:pt>
              </c:strCache>
            </c:strRef>
          </c:tx>
          <c:invertIfNegative val="0"/>
          <c:cat>
            <c:strRef>
              <c:f>Foglio1!$A$2:$A$3</c:f>
              <c:strCache>
                <c:ptCount val="2"/>
                <c:pt idx="0">
                  <c:v>Scelta</c:v>
                </c:pt>
                <c:pt idx="1">
                  <c:v>Costrizione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3C-4065-8DD6-29F63AC1CC3F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brano contro</c:v>
                </c:pt>
              </c:strCache>
            </c:strRef>
          </c:tx>
          <c:invertIfNegative val="0"/>
          <c:cat>
            <c:strRef>
              <c:f>Foglio1!$A$2:$A$3</c:f>
              <c:strCache>
                <c:ptCount val="2"/>
                <c:pt idx="0">
                  <c:v>Scelta</c:v>
                </c:pt>
                <c:pt idx="1">
                  <c:v>Costrizione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15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3C-4065-8DD6-29F63AC1CC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1144952"/>
        <c:axId val="2141142920"/>
      </c:barChart>
      <c:catAx>
        <c:axId val="2141144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41142920"/>
        <c:crosses val="autoZero"/>
        <c:auto val="1"/>
        <c:lblAlgn val="ctr"/>
        <c:lblOffset val="100"/>
        <c:noMultiLvlLbl val="0"/>
      </c:catAx>
      <c:valAx>
        <c:axId val="2141142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4114495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7"/>
    </mc:Choice>
    <mc:Fallback>
      <c:style val="17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argomenti delicati</c:v>
                </c:pt>
              </c:strCache>
            </c:strRef>
          </c:tx>
          <c:invertIfNegative val="0"/>
          <c:cat>
            <c:strRef>
              <c:f>Foglio1!$A$2:$A$3</c:f>
              <c:strCache>
                <c:ptCount val="2"/>
                <c:pt idx="0">
                  <c:v>impressione</c:v>
                </c:pt>
                <c:pt idx="1">
                  <c:v>memorizzazione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0-D335-44D4-8DDD-D93EFB1BD108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argomenti futili</c:v>
                </c:pt>
              </c:strCache>
            </c:strRef>
          </c:tx>
          <c:invertIfNegative val="0"/>
          <c:cat>
            <c:strRef>
              <c:f>Foglio1!$A$2:$A$3</c:f>
              <c:strCache>
                <c:ptCount val="2"/>
                <c:pt idx="0">
                  <c:v>impressione</c:v>
                </c:pt>
                <c:pt idx="1">
                  <c:v>memorizzazione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1-D335-44D4-8DDD-D93EFB1BD1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4295016"/>
        <c:axId val="2089049976"/>
      </c:barChart>
      <c:catAx>
        <c:axId val="-2114295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89049976"/>
        <c:crosses val="autoZero"/>
        <c:auto val="1"/>
        <c:lblAlgn val="ctr"/>
        <c:lblOffset val="100"/>
        <c:noMultiLvlLbl val="0"/>
      </c:catAx>
      <c:valAx>
        <c:axId val="2089049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429501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7"/>
    </mc:Choice>
    <mc:Fallback>
      <c:style val="17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argomenti delicati</c:v>
                </c:pt>
              </c:strCache>
            </c:strRef>
          </c:tx>
          <c:invertIfNegative val="0"/>
          <c:cat>
            <c:strRef>
              <c:f>Foglio1!$A$2:$A$3</c:f>
              <c:strCache>
                <c:ptCount val="2"/>
                <c:pt idx="0">
                  <c:v>impressione</c:v>
                </c:pt>
                <c:pt idx="1">
                  <c:v>memorizzazione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7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55-4B0F-AA6E-9F332BF326AB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argomenti futili</c:v>
                </c:pt>
              </c:strCache>
            </c:strRef>
          </c:tx>
          <c:invertIfNegative val="0"/>
          <c:cat>
            <c:strRef>
              <c:f>Foglio1!$A$2:$A$3</c:f>
              <c:strCache>
                <c:ptCount val="2"/>
                <c:pt idx="0">
                  <c:v>impressione</c:v>
                </c:pt>
                <c:pt idx="1">
                  <c:v>memorizzazione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10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55-4B0F-AA6E-9F332BF326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8110888"/>
        <c:axId val="2138108536"/>
      </c:barChart>
      <c:catAx>
        <c:axId val="2138110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38108536"/>
        <c:crosses val="autoZero"/>
        <c:auto val="1"/>
        <c:lblAlgn val="ctr"/>
        <c:lblOffset val="100"/>
        <c:noMultiLvlLbl val="0"/>
      </c:catAx>
      <c:valAx>
        <c:axId val="2138108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81108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8C70C-09ED-7D49-82A5-14A9326D80EF}" type="datetimeFigureOut">
              <a:rPr lang="it-IT" smtClean="0"/>
              <a:t>17/11/2021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676CA-EFA6-994E-BE7A-89753852BA1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5502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676CA-EFA6-994E-BE7A-89753852BA18}" type="slidenum">
              <a:rPr lang="it-IT" smtClean="0"/>
              <a:t>84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073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676CA-EFA6-994E-BE7A-89753852BA18}" type="slidenum">
              <a:rPr lang="it-IT" smtClean="0"/>
              <a:t>85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073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0FAA508-F0CD-46EA-95FB-26B559A0B5D9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D8A01FD-FC76-4B39-A9CB-F1DEDA538AA4}"/>
              </a:ext>
            </a:extLst>
          </p:cNvPr>
          <p:cNvSpPr txBox="1"/>
          <p:nvPr/>
        </p:nvSpPr>
        <p:spPr>
          <a:xfrm>
            <a:off x="3200400" y="320040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it-IT"/>
              <a:t>Fare clic per inserire testo</a:t>
            </a:r>
          </a:p>
        </p:txBody>
      </p:sp>
    </p:spTree>
    <p:extLst>
      <p:ext uri="{BB962C8B-B14F-4D97-AF65-F5344CB8AC3E}">
        <p14:creationId xmlns:p14="http://schemas.microsoft.com/office/powerpoint/2010/main" val="1656055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/>
          </a:p>
          <a:p>
            <a:r>
              <a:rPr lang="it-IT"/>
              <a:t>I </a:t>
            </a:r>
            <a:r>
              <a:rPr lang="it-IT" err="1"/>
              <a:t>pp</a:t>
            </a:r>
            <a:r>
              <a:rPr lang="it-IT"/>
              <a:t> ‘antropomorfizzavano’ gli elementi geometrici </a:t>
            </a:r>
            <a:r>
              <a:rPr lang="mr-IN"/>
              <a:t>–</a:t>
            </a:r>
            <a:r>
              <a:rPr lang="it-IT"/>
              <a:t> attribuendo intenzioni e cause al movimento degli oggetti</a:t>
            </a:r>
          </a:p>
        </p:txBody>
      </p:sp>
    </p:spTree>
    <p:extLst>
      <p:ext uri="{BB962C8B-B14F-4D97-AF65-F5344CB8AC3E}">
        <p14:creationId xmlns:p14="http://schemas.microsoft.com/office/powerpoint/2010/main" val="380594954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Attribuzione causale</a:t>
            </a:r>
            <a:endParaRPr lang="fr-FR">
              <a:latin typeface="Tahoma" charset="0"/>
              <a:cs typeface="+mj-cs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>
                <a:latin typeface="Tahoma" charset="0"/>
                <a:cs typeface="+mn-cs"/>
              </a:rPr>
              <a:t>Nisbet et al. (1973) chiese ai partecipanti di leggere una lista di tratti di personalità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>
                <a:latin typeface="Tahoma" charset="0"/>
              </a:rPr>
              <a:t> rispetto a questa lista, i partecipanti dovevano descrivere Sé vs. Amico (ordine controbilanciato)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>
                <a:latin typeface="Tahoma" charset="0"/>
              </a:rPr>
              <a:t> dicendo se il tratto era un buon descrittore: sì vs. no vs. dipende dalla situazione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>
              <a:latin typeface="Tahoma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fr-FR">
              <a:latin typeface="Tahoma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24828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Attribuzione causale</a:t>
            </a:r>
            <a:endParaRPr lang="fr-FR">
              <a:latin typeface="Tahoma" charset="0"/>
              <a:cs typeface="+mj-cs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>
                <a:latin typeface="Tahoma" charset="0"/>
                <a:cs typeface="+mn-cs"/>
              </a:rPr>
              <a:t>I partecipanti scelsero molto di più l’opzione ‘dipende dalla situazione’ quando dovevano giudicare il Sé rispetto a quando dovevano giudicar l’Amico</a:t>
            </a:r>
          </a:p>
          <a:p>
            <a:pPr eaLnBrk="1" hangingPunct="1">
              <a:defRPr/>
            </a:pPr>
            <a:endParaRPr lang="it-IT">
              <a:latin typeface="Tahoma" charset="0"/>
              <a:cs typeface="+mn-cs"/>
            </a:endParaRPr>
          </a:p>
          <a:p>
            <a:pPr eaLnBrk="1" hangingPunct="1">
              <a:defRPr/>
            </a:pPr>
            <a:r>
              <a:rPr lang="it-IT">
                <a:latin typeface="Tahoma" charset="0"/>
                <a:cs typeface="+mn-cs"/>
              </a:rPr>
              <a:t>Bias attore-osservatore</a:t>
            </a:r>
            <a:endParaRPr lang="fr-FR">
              <a:latin typeface="Tahoma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65113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Attribuzione causale</a:t>
            </a:r>
            <a:endParaRPr lang="fr-FR">
              <a:latin typeface="Tahoma" charset="0"/>
              <a:cs typeface="+mj-cs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2800">
                <a:latin typeface="Tahoma" charset="0"/>
                <a:cs typeface="+mn-cs"/>
              </a:rPr>
              <a:t>Perché (processi)?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it-IT" sz="2400">
                <a:latin typeface="Tahoma" charset="0"/>
              </a:rPr>
              <a:t>L’osservatore indirizza l’attenzione sull’attore, sul suo comportamento </a:t>
            </a:r>
            <a:r>
              <a:rPr lang="it-IT" sz="2400">
                <a:latin typeface="Tahoma" charset="0"/>
                <a:sym typeface="Wingdings" charset="0"/>
              </a:rPr>
              <a:t> ciò che è più saliente è l’attore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it-IT" sz="2400">
                <a:latin typeface="Tahoma" charset="0"/>
                <a:sym typeface="Wingdings" charset="0"/>
              </a:rPr>
              <a:t>L’attore indirizza l’attenzione verso la situazione i feedback che riceve dall’esterno  ciò che è più saliente è la situazione</a:t>
            </a:r>
          </a:p>
        </p:txBody>
      </p:sp>
    </p:spTree>
    <p:extLst>
      <p:ext uri="{BB962C8B-B14F-4D97-AF65-F5344CB8AC3E}">
        <p14:creationId xmlns:p14="http://schemas.microsoft.com/office/powerpoint/2010/main" val="230472451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Attribuzione causale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latin typeface="Tahoma" charset="0"/>
              </a:rPr>
              <a:t>Due sorgenti di informazioni distinte (osservatore vs attore) </a:t>
            </a:r>
          </a:p>
          <a:p>
            <a:pPr>
              <a:defRPr/>
            </a:pPr>
            <a:endParaRPr lang="it-IT">
              <a:latin typeface="Tahoma" charset="0"/>
            </a:endParaRPr>
          </a:p>
          <a:p>
            <a:pPr>
              <a:defRPr/>
            </a:pPr>
            <a:r>
              <a:rPr lang="it-IT">
                <a:latin typeface="Tahoma" charset="0"/>
              </a:rPr>
              <a:t>portano all’acquisizione di informazioni divergenti (individuo vs situazione)</a:t>
            </a:r>
          </a:p>
          <a:p>
            <a:pPr>
              <a:defRPr/>
            </a:pPr>
            <a:endParaRPr lang="it-IT">
              <a:latin typeface="Tahoma" charset="0"/>
            </a:endParaRPr>
          </a:p>
          <a:p>
            <a:pPr>
              <a:defRPr/>
            </a:pPr>
            <a:r>
              <a:rPr lang="it-IT">
                <a:latin typeface="Tahoma" charset="0"/>
              </a:rPr>
              <a:t> e ad un giudizio congruente con tali informazioni (interna vs esterna)</a:t>
            </a:r>
            <a:endParaRPr lang="fr-FR">
              <a:latin typeface="Tahoma" charset="0"/>
            </a:endParaRP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10926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Attribuzione causale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latin typeface="Tahoma" charset="0"/>
              </a:rPr>
              <a:t>Se è il focus/la sorgente di informazione ad essere responsabile di questo </a:t>
            </a:r>
            <a:r>
              <a:rPr lang="it-IT" err="1">
                <a:latin typeface="Tahoma" charset="0"/>
              </a:rPr>
              <a:t>bias</a:t>
            </a:r>
            <a:endParaRPr lang="it-IT">
              <a:latin typeface="Tahoma" charset="0"/>
            </a:endParaRPr>
          </a:p>
          <a:p>
            <a:pPr>
              <a:defRPr/>
            </a:pPr>
            <a:endParaRPr lang="it-IT">
              <a:latin typeface="Tahoma" charset="0"/>
            </a:endParaRPr>
          </a:p>
          <a:p>
            <a:pPr>
              <a:defRPr/>
            </a:pPr>
            <a:r>
              <a:rPr lang="it-IT">
                <a:latin typeface="Tahoma" charset="0"/>
              </a:rPr>
              <a:t>Allora se variassimo il focus/la sorgente di informazione dovremmo trovare attribuzioni differenti</a:t>
            </a:r>
            <a:endParaRPr lang="fr-FR">
              <a:latin typeface="Tahoma" charset="0"/>
            </a:endParaRP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8777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Attribuzione causale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Taylor &amp; Fiske (1975): A e B </a:t>
            </a:r>
            <a:r>
              <a:rPr lang="en-US" err="1"/>
              <a:t>hanno</a:t>
            </a:r>
            <a:r>
              <a:rPr lang="en-US"/>
              <a:t> </a:t>
            </a:r>
            <a:r>
              <a:rPr lang="en-US" err="1"/>
              <a:t>una</a:t>
            </a:r>
            <a:r>
              <a:rPr lang="en-US"/>
              <a:t> conversazione</a:t>
            </a:r>
          </a:p>
        </p:txBody>
      </p:sp>
      <p:sp>
        <p:nvSpPr>
          <p:cNvPr id="4" name="Rettangolo 3"/>
          <p:cNvSpPr/>
          <p:nvPr/>
        </p:nvSpPr>
        <p:spPr>
          <a:xfrm>
            <a:off x="4401696" y="3452117"/>
            <a:ext cx="1011034" cy="5424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err="1"/>
              <a:t>AttoreA</a:t>
            </a:r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4401696" y="4911390"/>
            <a:ext cx="1011034" cy="5424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Attore</a:t>
            </a:r>
          </a:p>
          <a:p>
            <a:pPr algn="ctr"/>
            <a:r>
              <a:rPr lang="it-IT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91297425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Attribuzione causale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Taylor &amp; Fiske (1975): </a:t>
            </a:r>
            <a:r>
              <a:rPr lang="en-US" err="1"/>
              <a:t>condizione</a:t>
            </a:r>
            <a:r>
              <a:rPr lang="en-US"/>
              <a:t> </a:t>
            </a:r>
            <a:r>
              <a:rPr lang="en-US" err="1"/>
              <a:t>controllo</a:t>
            </a:r>
            <a:endParaRPr lang="en-US"/>
          </a:p>
        </p:txBody>
      </p:sp>
      <p:sp>
        <p:nvSpPr>
          <p:cNvPr id="4" name="Rettangolo 3"/>
          <p:cNvSpPr/>
          <p:nvPr/>
        </p:nvSpPr>
        <p:spPr>
          <a:xfrm>
            <a:off x="4401696" y="3452117"/>
            <a:ext cx="1011034" cy="5424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err="1"/>
              <a:t>AttoreA</a:t>
            </a:r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4401696" y="4911390"/>
            <a:ext cx="1011034" cy="5424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Attore</a:t>
            </a:r>
          </a:p>
          <a:p>
            <a:pPr algn="ctr"/>
            <a:r>
              <a:rPr lang="it-IT"/>
              <a:t>B</a:t>
            </a:r>
          </a:p>
        </p:txBody>
      </p:sp>
      <p:sp>
        <p:nvSpPr>
          <p:cNvPr id="6" name="Diamante 5"/>
          <p:cNvSpPr/>
          <p:nvPr/>
        </p:nvSpPr>
        <p:spPr>
          <a:xfrm>
            <a:off x="3144069" y="3994591"/>
            <a:ext cx="1035693" cy="801385"/>
          </a:xfrm>
          <a:prstGeom prst="diamon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/>
              <a:t>O1</a:t>
            </a:r>
          </a:p>
        </p:txBody>
      </p:sp>
      <p:sp>
        <p:nvSpPr>
          <p:cNvPr id="7" name="Diamante 6"/>
          <p:cNvSpPr/>
          <p:nvPr/>
        </p:nvSpPr>
        <p:spPr>
          <a:xfrm>
            <a:off x="5412730" y="3994591"/>
            <a:ext cx="1035693" cy="801385"/>
          </a:xfrm>
          <a:prstGeom prst="diamon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/>
              <a:t>O2</a:t>
            </a:r>
          </a:p>
        </p:txBody>
      </p:sp>
    </p:spTree>
    <p:extLst>
      <p:ext uri="{BB962C8B-B14F-4D97-AF65-F5344CB8AC3E}">
        <p14:creationId xmlns:p14="http://schemas.microsoft.com/office/powerpoint/2010/main" val="288114655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Attribuzione causale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Taylor &amp; Fiske (1975): </a:t>
            </a:r>
            <a:r>
              <a:rPr lang="en-US" err="1"/>
              <a:t>condizione</a:t>
            </a:r>
            <a:r>
              <a:rPr lang="en-US"/>
              <a:t> focus A (non </a:t>
            </a:r>
            <a:r>
              <a:rPr lang="en-US" err="1"/>
              <a:t>su</a:t>
            </a:r>
            <a:r>
              <a:rPr lang="en-US"/>
              <a:t> B)</a:t>
            </a:r>
          </a:p>
        </p:txBody>
      </p:sp>
      <p:sp>
        <p:nvSpPr>
          <p:cNvPr id="4" name="Rettangolo 3"/>
          <p:cNvSpPr/>
          <p:nvPr/>
        </p:nvSpPr>
        <p:spPr>
          <a:xfrm>
            <a:off x="4401696" y="3452117"/>
            <a:ext cx="1011034" cy="5424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err="1"/>
              <a:t>AttoreA</a:t>
            </a:r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4401696" y="4911390"/>
            <a:ext cx="1011034" cy="5424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Attore</a:t>
            </a:r>
          </a:p>
          <a:p>
            <a:pPr algn="ctr"/>
            <a:r>
              <a:rPr lang="it-IT"/>
              <a:t>B</a:t>
            </a:r>
          </a:p>
        </p:txBody>
      </p:sp>
      <p:sp>
        <p:nvSpPr>
          <p:cNvPr id="8" name="Triangolo isoscele 7"/>
          <p:cNvSpPr/>
          <p:nvPr/>
        </p:nvSpPr>
        <p:spPr>
          <a:xfrm rot="2008835">
            <a:off x="3372119" y="4146471"/>
            <a:ext cx="889402" cy="744112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/>
              <a:t>O1</a:t>
            </a:r>
          </a:p>
        </p:txBody>
      </p:sp>
      <p:sp>
        <p:nvSpPr>
          <p:cNvPr id="11" name="Triangolo isoscele 10"/>
          <p:cNvSpPr/>
          <p:nvPr/>
        </p:nvSpPr>
        <p:spPr>
          <a:xfrm rot="19273745">
            <a:off x="5669883" y="4082227"/>
            <a:ext cx="889402" cy="744112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/>
              <a:t>O2</a:t>
            </a:r>
          </a:p>
        </p:txBody>
      </p:sp>
    </p:spTree>
    <p:extLst>
      <p:ext uri="{BB962C8B-B14F-4D97-AF65-F5344CB8AC3E}">
        <p14:creationId xmlns:p14="http://schemas.microsoft.com/office/powerpoint/2010/main" val="268628909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Attribuzione causale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Taylor &amp; Fiske (1975): </a:t>
            </a:r>
            <a:r>
              <a:rPr lang="en-US" err="1"/>
              <a:t>condizione</a:t>
            </a:r>
            <a:r>
              <a:rPr lang="en-US"/>
              <a:t> focus B (non </a:t>
            </a:r>
            <a:r>
              <a:rPr lang="en-US" err="1"/>
              <a:t>su</a:t>
            </a:r>
            <a:r>
              <a:rPr lang="en-US"/>
              <a:t> A)</a:t>
            </a:r>
          </a:p>
        </p:txBody>
      </p:sp>
      <p:sp>
        <p:nvSpPr>
          <p:cNvPr id="4" name="Rettangolo 3"/>
          <p:cNvSpPr/>
          <p:nvPr/>
        </p:nvSpPr>
        <p:spPr>
          <a:xfrm>
            <a:off x="4401696" y="3452117"/>
            <a:ext cx="1011034" cy="5424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err="1"/>
              <a:t>AttoreA</a:t>
            </a:r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4401696" y="4911390"/>
            <a:ext cx="1011034" cy="5424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Attore</a:t>
            </a:r>
          </a:p>
          <a:p>
            <a:pPr algn="ctr"/>
            <a:r>
              <a:rPr lang="it-IT"/>
              <a:t>B</a:t>
            </a:r>
          </a:p>
        </p:txBody>
      </p:sp>
      <p:sp>
        <p:nvSpPr>
          <p:cNvPr id="8" name="Triangolo isoscele 7"/>
          <p:cNvSpPr/>
          <p:nvPr/>
        </p:nvSpPr>
        <p:spPr>
          <a:xfrm rot="8390156">
            <a:off x="3372119" y="4146471"/>
            <a:ext cx="889402" cy="744112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/>
              <a:t>O1</a:t>
            </a:r>
          </a:p>
        </p:txBody>
      </p:sp>
      <p:sp>
        <p:nvSpPr>
          <p:cNvPr id="11" name="Triangolo isoscele 10"/>
          <p:cNvSpPr/>
          <p:nvPr/>
        </p:nvSpPr>
        <p:spPr>
          <a:xfrm rot="13240580">
            <a:off x="5669881" y="4082230"/>
            <a:ext cx="889402" cy="744112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/>
              <a:t>O2</a:t>
            </a:r>
          </a:p>
        </p:txBody>
      </p:sp>
    </p:spTree>
    <p:extLst>
      <p:ext uri="{BB962C8B-B14F-4D97-AF65-F5344CB8AC3E}">
        <p14:creationId xmlns:p14="http://schemas.microsoft.com/office/powerpoint/2010/main" val="284351134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Taylor &amp; Fiske (1975)</a:t>
            </a:r>
          </a:p>
          <a:p>
            <a:r>
              <a:rPr lang="en-US"/>
              <a:t>I </a:t>
            </a:r>
            <a:r>
              <a:rPr lang="en-US" err="1"/>
              <a:t>pp</a:t>
            </a:r>
            <a:r>
              <a:rPr lang="en-US"/>
              <a:t> </a:t>
            </a:r>
            <a:r>
              <a:rPr lang="en-US" err="1"/>
              <a:t>indicavano</a:t>
            </a:r>
            <a:r>
              <a:rPr lang="en-US"/>
              <a:t> </a:t>
            </a:r>
            <a:r>
              <a:rPr lang="en-US" err="1"/>
              <a:t>che</a:t>
            </a:r>
            <a:r>
              <a:rPr lang="en-US"/>
              <a:t> </a:t>
            </a:r>
            <a:r>
              <a:rPr lang="en-US" err="1"/>
              <a:t>l’Attore</a:t>
            </a:r>
            <a:r>
              <a:rPr lang="en-US"/>
              <a:t> A (o B) </a:t>
            </a:r>
            <a:r>
              <a:rPr lang="en-US" err="1"/>
              <a:t>aveva</a:t>
            </a:r>
            <a:r>
              <a:rPr lang="en-US"/>
              <a:t> </a:t>
            </a:r>
            <a:r>
              <a:rPr lang="en-US" err="1"/>
              <a:t>guidato</a:t>
            </a:r>
            <a:r>
              <a:rPr lang="en-US"/>
              <a:t> </a:t>
            </a:r>
            <a:r>
              <a:rPr lang="en-US" err="1"/>
              <a:t>maggiormente</a:t>
            </a:r>
            <a:r>
              <a:rPr lang="en-US"/>
              <a:t> la conversazione se </a:t>
            </a:r>
            <a:r>
              <a:rPr lang="en-US" err="1"/>
              <a:t>il</a:t>
            </a:r>
            <a:r>
              <a:rPr lang="en-US"/>
              <a:t> focus era </a:t>
            </a:r>
            <a:r>
              <a:rPr lang="en-US" err="1"/>
              <a:t>su</a:t>
            </a:r>
            <a:r>
              <a:rPr lang="en-US"/>
              <a:t> A (o B)</a:t>
            </a:r>
          </a:p>
          <a:p>
            <a:r>
              <a:rPr lang="en-US" err="1"/>
              <a:t>Rispetto</a:t>
            </a:r>
            <a:r>
              <a:rPr lang="en-US"/>
              <a:t> </a:t>
            </a:r>
            <a:r>
              <a:rPr lang="en-US" err="1"/>
              <a:t>alla</a:t>
            </a:r>
            <a:r>
              <a:rPr lang="en-US"/>
              <a:t> </a:t>
            </a:r>
            <a:r>
              <a:rPr lang="en-US" err="1"/>
              <a:t>condizione</a:t>
            </a:r>
            <a:r>
              <a:rPr lang="en-US"/>
              <a:t> di </a:t>
            </a:r>
            <a:r>
              <a:rPr lang="en-US" err="1"/>
              <a:t>controllo</a:t>
            </a:r>
            <a:r>
              <a:rPr lang="en-US"/>
              <a:t>  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0399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/>
          </a:p>
          <a:p>
            <a:r>
              <a:rPr lang="it-IT" err="1"/>
              <a:t>Heider</a:t>
            </a:r>
            <a:r>
              <a:rPr lang="it-IT"/>
              <a:t> distinse due tipologie di cause:</a:t>
            </a:r>
          </a:p>
          <a:p>
            <a:endParaRPr lang="it-IT"/>
          </a:p>
          <a:p>
            <a:r>
              <a:rPr lang="it-IT" b="1"/>
              <a:t>Attribuzione interna/disposizionale </a:t>
            </a:r>
            <a:r>
              <a:rPr lang="it-IT"/>
              <a:t>= causa nell’individuo, come la personalità, la motivazione, le capacità</a:t>
            </a:r>
          </a:p>
        </p:txBody>
      </p:sp>
    </p:spTree>
    <p:extLst>
      <p:ext uri="{BB962C8B-B14F-4D97-AF65-F5344CB8AC3E}">
        <p14:creationId xmlns:p14="http://schemas.microsoft.com/office/powerpoint/2010/main" val="228747419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/>
              <a:t>Implicazioni</a:t>
            </a:r>
            <a:r>
              <a:rPr lang="en-US"/>
              <a:t> </a:t>
            </a:r>
            <a:r>
              <a:rPr lang="en-US" err="1"/>
              <a:t>sociali</a:t>
            </a:r>
            <a:r>
              <a:rPr lang="en-US"/>
              <a:t>: </a:t>
            </a:r>
            <a:r>
              <a:rPr lang="en-US" err="1"/>
              <a:t>Rholes</a:t>
            </a:r>
            <a:r>
              <a:rPr lang="en-US"/>
              <a:t> &amp; Pryor (1982)</a:t>
            </a:r>
          </a:p>
          <a:p>
            <a:endParaRPr lang="en-US"/>
          </a:p>
          <a:p>
            <a:r>
              <a:rPr lang="en-US"/>
              <a:t>Ai </a:t>
            </a:r>
            <a:r>
              <a:rPr lang="en-US" err="1"/>
              <a:t>giurati</a:t>
            </a:r>
            <a:r>
              <a:rPr lang="en-US"/>
              <a:t> di </a:t>
            </a:r>
            <a:r>
              <a:rPr lang="en-US" err="1"/>
              <a:t>processi</a:t>
            </a:r>
            <a:r>
              <a:rPr lang="en-US"/>
              <a:t> </a:t>
            </a:r>
            <a:r>
              <a:rPr lang="en-US" err="1"/>
              <a:t>simulati</a:t>
            </a:r>
            <a:r>
              <a:rPr lang="en-US"/>
              <a:t> </a:t>
            </a:r>
            <a:r>
              <a:rPr lang="en-US" err="1"/>
              <a:t>venne</a:t>
            </a:r>
            <a:r>
              <a:rPr lang="en-US"/>
              <a:t> </a:t>
            </a:r>
            <a:r>
              <a:rPr lang="en-US" err="1"/>
              <a:t>mostrato</a:t>
            </a:r>
            <a:r>
              <a:rPr lang="en-US"/>
              <a:t> un video</a:t>
            </a:r>
          </a:p>
          <a:p>
            <a:endParaRPr lang="en-US"/>
          </a:p>
          <a:p>
            <a:r>
              <a:rPr lang="en-US"/>
              <a:t>Il video </a:t>
            </a:r>
            <a:r>
              <a:rPr lang="en-US" err="1"/>
              <a:t>riportava</a:t>
            </a:r>
            <a:r>
              <a:rPr lang="en-US"/>
              <a:t> la </a:t>
            </a:r>
            <a:r>
              <a:rPr lang="en-US" err="1"/>
              <a:t>confessione</a:t>
            </a:r>
            <a:r>
              <a:rPr lang="en-US"/>
              <a:t> di un </a:t>
            </a:r>
            <a:r>
              <a:rPr lang="en-US" err="1"/>
              <a:t>sospettato</a:t>
            </a:r>
            <a:r>
              <a:rPr lang="en-US"/>
              <a:t> in un </a:t>
            </a:r>
            <a:r>
              <a:rPr lang="en-US" err="1"/>
              <a:t>interrogatorio</a:t>
            </a:r>
            <a:r>
              <a:rPr lang="en-US"/>
              <a:t> di </a:t>
            </a:r>
            <a:r>
              <a:rPr lang="en-US" err="1"/>
              <a:t>polizia</a:t>
            </a:r>
            <a:endParaRPr lang="en-US"/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59128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/>
              <a:t>Implicazioni</a:t>
            </a:r>
            <a:r>
              <a:rPr lang="en-US"/>
              <a:t> </a:t>
            </a:r>
            <a:r>
              <a:rPr lang="en-US" err="1"/>
              <a:t>sociali</a:t>
            </a:r>
            <a:r>
              <a:rPr lang="en-US"/>
              <a:t>: </a:t>
            </a:r>
            <a:r>
              <a:rPr lang="en-US" err="1"/>
              <a:t>Rholes</a:t>
            </a:r>
            <a:r>
              <a:rPr lang="en-US"/>
              <a:t> &amp; Pryor (1982)</a:t>
            </a:r>
          </a:p>
          <a:p>
            <a:endParaRPr lang="en-US"/>
          </a:p>
          <a:p>
            <a:r>
              <a:rPr lang="it-IT"/>
              <a:t>Nel videotape si poteva vedere</a:t>
            </a:r>
          </a:p>
          <a:p>
            <a:r>
              <a:rPr lang="it-IT"/>
              <a:t>O il sospettato ma non i poliziotti</a:t>
            </a:r>
          </a:p>
          <a:p>
            <a:r>
              <a:rPr lang="it-IT"/>
              <a:t>O i poliziotti ma non il sospettato</a:t>
            </a:r>
          </a:p>
        </p:txBody>
      </p:sp>
    </p:spTree>
    <p:extLst>
      <p:ext uri="{BB962C8B-B14F-4D97-AF65-F5344CB8AC3E}">
        <p14:creationId xmlns:p14="http://schemas.microsoft.com/office/powerpoint/2010/main" val="190901019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/>
              <a:t>Implicazioni</a:t>
            </a:r>
            <a:r>
              <a:rPr lang="en-US"/>
              <a:t> </a:t>
            </a:r>
            <a:r>
              <a:rPr lang="en-US" err="1"/>
              <a:t>sociali</a:t>
            </a:r>
            <a:r>
              <a:rPr lang="en-US"/>
              <a:t>: </a:t>
            </a:r>
            <a:r>
              <a:rPr lang="en-US" err="1"/>
              <a:t>Rholes</a:t>
            </a:r>
            <a:r>
              <a:rPr lang="en-US"/>
              <a:t> &amp; Pryor (1982)</a:t>
            </a:r>
          </a:p>
          <a:p>
            <a:endParaRPr lang="en-US"/>
          </a:p>
          <a:p>
            <a:r>
              <a:rPr lang="it-IT"/>
              <a:t>I </a:t>
            </a:r>
            <a:r>
              <a:rPr lang="it-IT" err="1"/>
              <a:t>pp</a:t>
            </a:r>
            <a:r>
              <a:rPr lang="it-IT"/>
              <a:t> dovevano indicare se la confessione fosse stata spontanea vs. costretta</a:t>
            </a:r>
          </a:p>
        </p:txBody>
      </p:sp>
    </p:spTree>
    <p:extLst>
      <p:ext uri="{BB962C8B-B14F-4D97-AF65-F5344CB8AC3E}">
        <p14:creationId xmlns:p14="http://schemas.microsoft.com/office/powerpoint/2010/main" val="290930024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/>
              <a:t>Implicazioni</a:t>
            </a:r>
            <a:r>
              <a:rPr lang="en-US"/>
              <a:t> </a:t>
            </a:r>
            <a:r>
              <a:rPr lang="en-US" err="1"/>
              <a:t>sociali</a:t>
            </a:r>
            <a:r>
              <a:rPr lang="en-US"/>
              <a:t>: </a:t>
            </a:r>
            <a:r>
              <a:rPr lang="en-US" err="1"/>
              <a:t>Rholes</a:t>
            </a:r>
            <a:r>
              <a:rPr lang="en-US"/>
              <a:t> &amp; Pryor (1982)</a:t>
            </a:r>
          </a:p>
          <a:p>
            <a:endParaRPr lang="en-US"/>
          </a:p>
          <a:p>
            <a:r>
              <a:rPr lang="it-IT"/>
              <a:t>I </a:t>
            </a:r>
            <a:r>
              <a:rPr lang="it-IT" err="1"/>
              <a:t>pp</a:t>
            </a:r>
            <a:r>
              <a:rPr lang="it-IT"/>
              <a:t> giudicavano la confessione come più spontanea (meno costretta) quando il focus era sul sospettato rispetto a quando il focus era sul poliziotto.</a:t>
            </a:r>
          </a:p>
        </p:txBody>
      </p:sp>
    </p:spTree>
    <p:extLst>
      <p:ext uri="{BB962C8B-B14F-4D97-AF65-F5344CB8AC3E}">
        <p14:creationId xmlns:p14="http://schemas.microsoft.com/office/powerpoint/2010/main" val="207014839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Gli elementi che sono più accessibili in memoria ricevono un maggior peso nella costruzione dei processi causali</a:t>
            </a:r>
          </a:p>
          <a:p>
            <a:r>
              <a:rPr lang="it-IT"/>
              <a:t>Per cui se è più accessibile l’attore, la causa sarà più disposizionale</a:t>
            </a:r>
          </a:p>
          <a:p>
            <a:r>
              <a:rPr lang="it-IT"/>
              <a:t>Modificando il focus, modifichiamo l’accessibilità della causa e, di conseguenza, il processo di attribuzione causale</a:t>
            </a:r>
          </a:p>
        </p:txBody>
      </p:sp>
    </p:spTree>
    <p:extLst>
      <p:ext uri="{BB962C8B-B14F-4D97-AF65-F5344CB8AC3E}">
        <p14:creationId xmlns:p14="http://schemas.microsoft.com/office/powerpoint/2010/main" val="232089582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Non solo gli aspetti cognitivi (focus/salienza) modellano le attribuzioni causali quando il sé e gli altri sono implicati</a:t>
            </a:r>
          </a:p>
          <a:p>
            <a:endParaRPr lang="it-IT"/>
          </a:p>
          <a:p>
            <a:r>
              <a:rPr lang="it-IT"/>
              <a:t>Anche fattori motivazionali possono creare delle asimmetrie tra cause interne/esterne all’interno delle relazioni </a:t>
            </a:r>
            <a:r>
              <a:rPr lang="it-IT" b="1"/>
              <a:t>inter-personali</a:t>
            </a:r>
          </a:p>
        </p:txBody>
      </p:sp>
    </p:spTree>
    <p:extLst>
      <p:ext uri="{BB962C8B-B14F-4D97-AF65-F5344CB8AC3E}">
        <p14:creationId xmlns:p14="http://schemas.microsoft.com/office/powerpoint/2010/main" val="142410669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err="1"/>
              <a:t>Blackwood</a:t>
            </a:r>
            <a:r>
              <a:rPr lang="it-IT" b="1"/>
              <a:t> et al. (2003)</a:t>
            </a:r>
          </a:p>
          <a:p>
            <a:endParaRPr lang="it-IT" b="1"/>
          </a:p>
          <a:p>
            <a:r>
              <a:rPr lang="it-IT"/>
              <a:t>Presenta ai </a:t>
            </a:r>
            <a:r>
              <a:rPr lang="it-IT" err="1"/>
              <a:t>pp</a:t>
            </a:r>
            <a:r>
              <a:rPr lang="it-IT"/>
              <a:t> delle descrizioni di situazioni sociali</a:t>
            </a:r>
          </a:p>
          <a:p>
            <a:endParaRPr lang="it-IT"/>
          </a:p>
          <a:p>
            <a:r>
              <a:rPr lang="it-IT"/>
              <a:t>Queste situazioni erano ambigue</a:t>
            </a:r>
          </a:p>
        </p:txBody>
      </p:sp>
    </p:spTree>
    <p:extLst>
      <p:ext uri="{BB962C8B-B14F-4D97-AF65-F5344CB8AC3E}">
        <p14:creationId xmlns:p14="http://schemas.microsoft.com/office/powerpoint/2010/main" val="328187332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/>
          </a:p>
          <a:p>
            <a:r>
              <a:rPr lang="it-IT"/>
              <a:t>Queste situazioni erano ambigue in termini </a:t>
            </a:r>
            <a:r>
              <a:rPr lang="it-IT" err="1"/>
              <a:t>attribuzionali</a:t>
            </a:r>
            <a:endParaRPr lang="it-IT"/>
          </a:p>
          <a:p>
            <a:r>
              <a:rPr lang="it-IT"/>
              <a:t>‘un vicino ti ha invitato per un bicchiere’</a:t>
            </a:r>
          </a:p>
          <a:p>
            <a:r>
              <a:rPr lang="it-IT"/>
              <a:t>‘un tuo amico ha deciso di non parlarti’</a:t>
            </a:r>
          </a:p>
        </p:txBody>
      </p:sp>
    </p:spTree>
    <p:extLst>
      <p:ext uri="{BB962C8B-B14F-4D97-AF65-F5344CB8AC3E}">
        <p14:creationId xmlns:p14="http://schemas.microsoft.com/office/powerpoint/2010/main" val="318135986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/>
          </a:p>
          <a:p>
            <a:endParaRPr lang="it-IT"/>
          </a:p>
          <a:p>
            <a:r>
              <a:rPr lang="it-IT"/>
              <a:t>Metà di queste affermazioni erano positive, mentre metà erano negative</a:t>
            </a:r>
          </a:p>
        </p:txBody>
      </p:sp>
    </p:spTree>
    <p:extLst>
      <p:ext uri="{BB962C8B-B14F-4D97-AF65-F5344CB8AC3E}">
        <p14:creationId xmlns:p14="http://schemas.microsoft.com/office/powerpoint/2010/main" val="2569027623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/>
          </a:p>
          <a:p>
            <a:endParaRPr lang="it-IT"/>
          </a:p>
          <a:p>
            <a:r>
              <a:rPr lang="it-IT"/>
              <a:t>Il partecipante doveva leggere queste descrizioni e pensare fossero capitate a lui/lei</a:t>
            </a: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6476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/>
          </a:p>
          <a:p>
            <a:r>
              <a:rPr lang="it-IT" err="1"/>
              <a:t>Heider</a:t>
            </a:r>
            <a:r>
              <a:rPr lang="it-IT"/>
              <a:t> distinse due tipologie di cause:</a:t>
            </a:r>
          </a:p>
          <a:p>
            <a:endParaRPr lang="it-IT"/>
          </a:p>
          <a:p>
            <a:r>
              <a:rPr lang="it-IT" b="1"/>
              <a:t>Attribuzione esterna/situazionale </a:t>
            </a:r>
            <a:r>
              <a:rPr lang="it-IT"/>
              <a:t>= causa nel contesto, la pressione sociale, le aspettative degli altri</a:t>
            </a:r>
          </a:p>
        </p:txBody>
      </p:sp>
    </p:spTree>
    <p:extLst>
      <p:ext uri="{BB962C8B-B14F-4D97-AF65-F5344CB8AC3E}">
        <p14:creationId xmlns:p14="http://schemas.microsoft.com/office/powerpoint/2010/main" val="352676773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/>
          </a:p>
          <a:p>
            <a:r>
              <a:rPr lang="it-IT"/>
              <a:t>Il partecipante doveva, per ciascuna affermazione, decidere quale fosse la ragione (causa) dell’evento</a:t>
            </a:r>
          </a:p>
          <a:p>
            <a:r>
              <a:rPr lang="it-IT"/>
              <a:t>Doveva scegliere tra tre opzioni</a:t>
            </a:r>
          </a:p>
          <a:p>
            <a:r>
              <a:rPr lang="it-IT"/>
              <a:t>(tasto di risposta)</a:t>
            </a:r>
          </a:p>
        </p:txBody>
      </p:sp>
    </p:spTree>
    <p:extLst>
      <p:ext uri="{BB962C8B-B14F-4D97-AF65-F5344CB8AC3E}">
        <p14:creationId xmlns:p14="http://schemas.microsoft.com/office/powerpoint/2010/main" val="13586137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/>
          </a:p>
          <a:p>
            <a:r>
              <a:rPr lang="it-IT"/>
              <a:t>Interna: dipende da me? </a:t>
            </a:r>
          </a:p>
          <a:p>
            <a:r>
              <a:rPr lang="it-IT"/>
              <a:t>Esterna personale: dipende dal mio amico/vicino?</a:t>
            </a:r>
          </a:p>
          <a:p>
            <a:r>
              <a:rPr lang="it-IT"/>
              <a:t>Esterna situazionale: dipende dalle circostanze?</a:t>
            </a:r>
          </a:p>
          <a:p>
            <a:pPr marL="0" indent="0">
              <a:buNone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057004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l="-4377" r="-4377"/>
          <a:stretch>
            <a:fillRect/>
          </a:stretch>
        </p:blipFill>
        <p:spPr>
          <a:xfrm>
            <a:off x="-344715" y="1850572"/>
            <a:ext cx="9633857" cy="4880428"/>
          </a:xfrm>
        </p:spPr>
      </p:pic>
    </p:spTree>
    <p:extLst>
      <p:ext uri="{BB962C8B-B14F-4D97-AF65-F5344CB8AC3E}">
        <p14:creationId xmlns:p14="http://schemas.microsoft.com/office/powerpoint/2010/main" val="2318500020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/>
          </a:p>
          <a:p>
            <a:r>
              <a:rPr lang="it-IT"/>
              <a:t>I partecipanti facevano più attribuzione interna per gli eventi positivi che negativi, </a:t>
            </a:r>
          </a:p>
          <a:p>
            <a:r>
              <a:rPr lang="it-IT"/>
              <a:t>facevano più attribuzione esterna (che non implicava il sé) che interna per gli eventi negativi rispetto ai positivi</a:t>
            </a:r>
          </a:p>
          <a:p>
            <a:pPr marL="0" indent="0">
              <a:buNone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2077503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/>
          </a:p>
          <a:p>
            <a:r>
              <a:rPr lang="it-IT"/>
              <a:t>Self-</a:t>
            </a:r>
            <a:r>
              <a:rPr lang="it-IT" err="1"/>
              <a:t>serving</a:t>
            </a:r>
            <a:r>
              <a:rPr lang="it-IT"/>
              <a:t> </a:t>
            </a:r>
            <a:r>
              <a:rPr lang="it-IT" err="1"/>
              <a:t>bias</a:t>
            </a:r>
            <a:r>
              <a:rPr lang="it-IT"/>
              <a:t>:</a:t>
            </a:r>
          </a:p>
          <a:p>
            <a:r>
              <a:rPr lang="it-IT"/>
              <a:t>In soggetti non clinici, abbiamo la tendenza ad attribuire i successi a noi stessi e gli insuccessi a cause situazionali</a:t>
            </a:r>
          </a:p>
          <a:p>
            <a:endParaRPr lang="it-IT"/>
          </a:p>
          <a:p>
            <a:pPr marL="0" indent="0">
              <a:buNone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3228728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/>
          </a:p>
          <a:p>
            <a:r>
              <a:rPr lang="it-IT"/>
              <a:t>Self-</a:t>
            </a:r>
            <a:r>
              <a:rPr lang="it-IT" err="1"/>
              <a:t>serving</a:t>
            </a:r>
            <a:r>
              <a:rPr lang="it-IT"/>
              <a:t> </a:t>
            </a:r>
            <a:r>
              <a:rPr lang="it-IT" err="1"/>
              <a:t>bias</a:t>
            </a:r>
            <a:r>
              <a:rPr lang="it-IT"/>
              <a:t>:</a:t>
            </a:r>
          </a:p>
          <a:p>
            <a:r>
              <a:rPr lang="it-IT"/>
              <a:t>Tale </a:t>
            </a:r>
            <a:r>
              <a:rPr lang="it-IT" err="1"/>
              <a:t>bias</a:t>
            </a:r>
            <a:r>
              <a:rPr lang="it-IT"/>
              <a:t> sembra avere origini motivazionali</a:t>
            </a:r>
          </a:p>
          <a:p>
            <a:r>
              <a:rPr lang="it-IT"/>
              <a:t>Cerchiamo di mantenere un’immagine positiva di noi stessi </a:t>
            </a:r>
          </a:p>
          <a:p>
            <a:pPr marL="0" indent="0">
              <a:buNone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9924605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/>
          </a:p>
          <a:p>
            <a:r>
              <a:rPr lang="it-IT"/>
              <a:t>Self-</a:t>
            </a:r>
            <a:r>
              <a:rPr lang="it-IT" err="1"/>
              <a:t>serving</a:t>
            </a:r>
            <a:r>
              <a:rPr lang="it-IT"/>
              <a:t> </a:t>
            </a:r>
            <a:r>
              <a:rPr lang="it-IT" err="1"/>
              <a:t>bias</a:t>
            </a:r>
            <a:r>
              <a:rPr lang="it-IT"/>
              <a:t>:</a:t>
            </a:r>
          </a:p>
          <a:p>
            <a:r>
              <a:rPr lang="it-IT"/>
              <a:t>Proteggiamo questa positività del self attribuendoci responsabilità positive </a:t>
            </a:r>
          </a:p>
          <a:p>
            <a:r>
              <a:rPr lang="it-IT"/>
              <a:t>A scapito di attribuire responsabilità per eventi negativi più agli altri </a:t>
            </a:r>
          </a:p>
          <a:p>
            <a:pPr marL="0" indent="0">
              <a:buNone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4585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/>
          </a:p>
          <a:p>
            <a:r>
              <a:rPr lang="it-IT"/>
              <a:t>Come procediamo nell’attribuzione causale? </a:t>
            </a:r>
          </a:p>
          <a:p>
            <a:endParaRPr lang="it-IT"/>
          </a:p>
          <a:p>
            <a:r>
              <a:rPr lang="it-IT"/>
              <a:t>Come facciamo a stabilire se un comportamento osservato sia causato dalla disposizione interna o da fattori situazionali?</a:t>
            </a:r>
          </a:p>
        </p:txBody>
      </p:sp>
    </p:spTree>
    <p:extLst>
      <p:ext uri="{BB962C8B-B14F-4D97-AF65-F5344CB8AC3E}">
        <p14:creationId xmlns:p14="http://schemas.microsoft.com/office/powerpoint/2010/main" val="3805949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095101"/>
            <a:ext cx="8913813" cy="914400"/>
          </a:xfrm>
        </p:spPr>
        <p:txBody>
          <a:bodyPr/>
          <a:lstStyle/>
          <a:p>
            <a:r>
              <a:rPr lang="it-IT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/>
          </a:p>
          <a:p>
            <a:r>
              <a:rPr lang="it-IT" err="1"/>
              <a:t>Kelley</a:t>
            </a:r>
            <a:r>
              <a:rPr lang="it-IT"/>
              <a:t> (1978): modella della </a:t>
            </a:r>
            <a:r>
              <a:rPr lang="it-IT" err="1"/>
              <a:t>covariazione</a:t>
            </a:r>
            <a:endParaRPr lang="it-IT"/>
          </a:p>
          <a:p>
            <a:r>
              <a:rPr lang="it-IT"/>
              <a:t>Le persone usano (o dovrebbero usare) tre informazioni:</a:t>
            </a:r>
          </a:p>
          <a:p>
            <a:pPr lvl="1"/>
            <a:endParaRPr lang="it-IT"/>
          </a:p>
          <a:p>
            <a:pPr lvl="1"/>
            <a:r>
              <a:rPr lang="it-IT"/>
              <a:t>La coerenza</a:t>
            </a:r>
          </a:p>
          <a:p>
            <a:pPr lvl="1"/>
            <a:r>
              <a:rPr lang="it-IT"/>
              <a:t>Il valore distintivo</a:t>
            </a:r>
          </a:p>
          <a:p>
            <a:pPr lvl="1"/>
            <a:r>
              <a:rPr lang="it-IT"/>
              <a:t>Il consenso</a:t>
            </a:r>
          </a:p>
        </p:txBody>
      </p:sp>
    </p:spTree>
    <p:extLst>
      <p:ext uri="{BB962C8B-B14F-4D97-AF65-F5344CB8AC3E}">
        <p14:creationId xmlns:p14="http://schemas.microsoft.com/office/powerpoint/2010/main" val="2491941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/>
          </a:p>
          <a:p>
            <a:r>
              <a:rPr lang="it-IT"/>
              <a:t>Immaginiamo che vogliamo capire se X è gentile perché gli piaccio (causa interna) o perché la sua gentilezza ci permette di lavorare meglio ad un esercizio che ci è stato assegnato (causa esterna)</a:t>
            </a:r>
          </a:p>
        </p:txBody>
      </p:sp>
    </p:spTree>
    <p:extLst>
      <p:ext uri="{BB962C8B-B14F-4D97-AF65-F5344CB8AC3E}">
        <p14:creationId xmlns:p14="http://schemas.microsoft.com/office/powerpoint/2010/main" val="2380516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/>
          </a:p>
          <a:p>
            <a:r>
              <a:rPr lang="it-IT"/>
              <a:t>Se X si comporta in un determinato modo (gentile) solo qualche volta nel lavoro di gruppo, allora la </a:t>
            </a:r>
            <a:r>
              <a:rPr lang="it-IT" b="1"/>
              <a:t>coerenza</a:t>
            </a:r>
            <a:r>
              <a:rPr lang="it-IT"/>
              <a:t> è bassa</a:t>
            </a:r>
          </a:p>
          <a:p>
            <a:r>
              <a:rPr lang="it-IT"/>
              <a:t>Se invece X si comporta in un determinato modo (gentile) sempre nel lavoro di gruppo, allora la </a:t>
            </a:r>
            <a:r>
              <a:rPr lang="it-IT" b="1"/>
              <a:t>coerenza</a:t>
            </a:r>
            <a:r>
              <a:rPr lang="it-IT"/>
              <a:t> è alta</a:t>
            </a:r>
          </a:p>
          <a:p>
            <a:r>
              <a:rPr lang="it-IT"/>
              <a:t>Non sappiamo però ancora se è disposizionale o situazionale. Ipotizziamo che la coerenza sia alta</a:t>
            </a:r>
            <a:r>
              <a:rPr lang="mr-IN"/>
              <a:t>…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5421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/>
          </a:p>
          <a:p>
            <a:r>
              <a:rPr lang="it-IT"/>
              <a:t>Se X si comporta in un determinato modo (gentile) solo nel lavoro di gruppo, allora la </a:t>
            </a:r>
            <a:r>
              <a:rPr lang="it-IT" b="1" err="1"/>
              <a:t>distintività</a:t>
            </a:r>
            <a:r>
              <a:rPr lang="it-IT"/>
              <a:t> è alta</a:t>
            </a:r>
          </a:p>
          <a:p>
            <a:r>
              <a:rPr lang="it-IT"/>
              <a:t>Se X si comporta in un determinato modo (gentile) anche fuori dal lavoro di gruppo, allora la </a:t>
            </a:r>
            <a:r>
              <a:rPr lang="it-IT" b="1" err="1"/>
              <a:t>distintività</a:t>
            </a:r>
            <a:r>
              <a:rPr lang="it-IT"/>
              <a:t> è bassa</a:t>
            </a:r>
          </a:p>
        </p:txBody>
      </p:sp>
    </p:spTree>
    <p:extLst>
      <p:ext uri="{BB962C8B-B14F-4D97-AF65-F5344CB8AC3E}">
        <p14:creationId xmlns:p14="http://schemas.microsoft.com/office/powerpoint/2010/main" val="3411747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/>
          </a:p>
          <a:p>
            <a:r>
              <a:rPr lang="it-IT"/>
              <a:t>Se ad essere gentili sono tutte le altre persone presenti nel gruppo di lavoro -alto </a:t>
            </a:r>
            <a:r>
              <a:rPr lang="it-IT" b="1"/>
              <a:t>consenso</a:t>
            </a:r>
          </a:p>
          <a:p>
            <a:r>
              <a:rPr lang="it-IT"/>
              <a:t>Se ad essere gentili è solo X ma non gli altri presenti nel gruppo di lavoro -basso </a:t>
            </a:r>
            <a:r>
              <a:rPr lang="it-IT" b="1"/>
              <a:t>consenso</a:t>
            </a: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1684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Alta coerenza</a:t>
            </a:r>
          </a:p>
          <a:p>
            <a:r>
              <a:rPr lang="it-IT"/>
              <a:t>Alta </a:t>
            </a:r>
            <a:r>
              <a:rPr lang="it-IT" err="1"/>
              <a:t>distintività</a:t>
            </a:r>
            <a:r>
              <a:rPr lang="it-IT"/>
              <a:t> &amp; alto consenso = attribuzione esterna</a:t>
            </a:r>
          </a:p>
          <a:p>
            <a:r>
              <a:rPr lang="it-IT"/>
              <a:t>Bassa </a:t>
            </a:r>
            <a:r>
              <a:rPr lang="it-IT" err="1"/>
              <a:t>distintività</a:t>
            </a:r>
            <a:r>
              <a:rPr lang="it-IT"/>
              <a:t> &amp; basso consenso = attribuzione interna</a:t>
            </a:r>
          </a:p>
        </p:txBody>
      </p:sp>
    </p:spTree>
    <p:extLst>
      <p:ext uri="{BB962C8B-B14F-4D97-AF65-F5344CB8AC3E}">
        <p14:creationId xmlns:p14="http://schemas.microsoft.com/office/powerpoint/2010/main" val="2284126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  <a:p>
            <a:endParaRPr lang="it-IT"/>
          </a:p>
          <a:p>
            <a:r>
              <a:rPr lang="it-IT"/>
              <a:t>Ognuno di noi è impegnato nel costruire una rappresentazione del proprio ambiente sociale tale da renderlo prevedibile e controllabile</a:t>
            </a:r>
          </a:p>
        </p:txBody>
      </p:sp>
    </p:spTree>
    <p:extLst>
      <p:ext uri="{BB962C8B-B14F-4D97-AF65-F5344CB8AC3E}">
        <p14:creationId xmlns:p14="http://schemas.microsoft.com/office/powerpoint/2010/main" val="268980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  <a:p>
            <a:r>
              <a:rPr lang="it-IT"/>
              <a:t>Questo modello ci dice come le persone dovrebbero usare le informazioni per giungere a un’attribuzione </a:t>
            </a:r>
            <a:r>
              <a:rPr lang="mr-IN"/>
              <a:t>–</a:t>
            </a:r>
            <a:r>
              <a:rPr lang="it-IT"/>
              <a:t> ma non necessariamente le persone seguono questa logica</a:t>
            </a:r>
          </a:p>
        </p:txBody>
      </p:sp>
    </p:spTree>
    <p:extLst>
      <p:ext uri="{BB962C8B-B14F-4D97-AF65-F5344CB8AC3E}">
        <p14:creationId xmlns:p14="http://schemas.microsoft.com/office/powerpoint/2010/main" val="2087159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  <a:p>
            <a:r>
              <a:rPr lang="it-IT"/>
              <a:t>Questo modello implica che le persone tengano a mente la variazione di tre parametri (</a:t>
            </a:r>
            <a:r>
              <a:rPr lang="it-IT" err="1"/>
              <a:t>covariazione</a:t>
            </a:r>
            <a:r>
              <a:rPr lang="it-IT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40339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  <a:p>
            <a:r>
              <a:rPr lang="it-IT"/>
              <a:t>Non sempre le persone sono in grado di effettuare questa operazione (non siamo sempre motivati, non abbiamo sempre le risorse per farlo)</a:t>
            </a:r>
          </a:p>
        </p:txBody>
      </p:sp>
    </p:spTree>
    <p:extLst>
      <p:ext uri="{BB962C8B-B14F-4D97-AF65-F5344CB8AC3E}">
        <p14:creationId xmlns:p14="http://schemas.microsoft.com/office/powerpoint/2010/main" val="3768341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  <a:p>
            <a:r>
              <a:rPr lang="it-IT"/>
              <a:t>Non sempre abbiamo informazioni su tutti e tre i parametri (per esempio, singola osservazione)</a:t>
            </a:r>
          </a:p>
          <a:p>
            <a:endParaRPr lang="it-IT"/>
          </a:p>
          <a:p>
            <a:r>
              <a:rPr lang="it-IT"/>
              <a:t>Spesso non usiamo le informazioni sul consenso</a:t>
            </a: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97686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Attribuzione causale</a:t>
            </a:r>
            <a:endParaRPr lang="fr-FR">
              <a:latin typeface="Tahoma" charset="0"/>
              <a:cs typeface="+mj-cs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>
                <a:latin typeface="Tahoma" charset="0"/>
                <a:cs typeface="+mn-cs"/>
              </a:rPr>
              <a:t>I modelli precedenti hanno indicato quali informazioni devono essere considerate nel processo </a:t>
            </a:r>
            <a:r>
              <a:rPr lang="it-IT" err="1">
                <a:latin typeface="Tahoma" charset="0"/>
                <a:cs typeface="+mn-cs"/>
              </a:rPr>
              <a:t>attribuzionale</a:t>
            </a:r>
            <a:r>
              <a:rPr lang="it-IT">
                <a:latin typeface="Tahoma" charset="0"/>
                <a:cs typeface="+mn-cs"/>
              </a:rPr>
              <a:t> e come devono essere utilizzate</a:t>
            </a:r>
          </a:p>
          <a:p>
            <a:pPr eaLnBrk="1" hangingPunct="1">
              <a:defRPr/>
            </a:pPr>
            <a:endParaRPr lang="it-IT">
              <a:latin typeface="Tahoma" charset="0"/>
              <a:cs typeface="+mn-cs"/>
            </a:endParaRPr>
          </a:p>
          <a:p>
            <a:pPr eaLnBrk="1" hangingPunct="1">
              <a:defRPr/>
            </a:pPr>
            <a:r>
              <a:rPr lang="it-IT">
                <a:latin typeface="Tahoma" charset="0"/>
                <a:cs typeface="+mn-cs"/>
              </a:rPr>
              <a:t>Modelli normativi: psicologico =? logico</a:t>
            </a:r>
          </a:p>
        </p:txBody>
      </p:sp>
    </p:spTree>
    <p:extLst>
      <p:ext uri="{BB962C8B-B14F-4D97-AF65-F5344CB8AC3E}">
        <p14:creationId xmlns:p14="http://schemas.microsoft.com/office/powerpoint/2010/main" val="7753104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Attribuzione causale</a:t>
            </a:r>
            <a:endParaRPr lang="en-US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>
                <a:latin typeface="Tahoma" charset="0"/>
                <a:cs typeface="+mn-cs"/>
              </a:rPr>
              <a:t>Il modello di </a:t>
            </a:r>
            <a:r>
              <a:rPr lang="it-IT" err="1">
                <a:latin typeface="Tahoma" charset="0"/>
                <a:cs typeface="+mn-cs"/>
              </a:rPr>
              <a:t>Weiner</a:t>
            </a:r>
            <a:r>
              <a:rPr lang="it-IT">
                <a:latin typeface="Tahoma" charset="0"/>
                <a:cs typeface="+mn-cs"/>
              </a:rPr>
              <a:t> (1986)</a:t>
            </a:r>
          </a:p>
          <a:p>
            <a:pPr eaLnBrk="1" hangingPunct="1">
              <a:defRPr/>
            </a:pPr>
            <a:endParaRPr lang="it-IT">
              <a:latin typeface="Tahoma" charset="0"/>
              <a:cs typeface="+mn-cs"/>
            </a:endParaRPr>
          </a:p>
          <a:p>
            <a:pPr eaLnBrk="1" hangingPunct="1">
              <a:defRPr/>
            </a:pPr>
            <a:endParaRPr lang="it-IT">
              <a:latin typeface="Tahoma" charset="0"/>
              <a:cs typeface="+mn-cs"/>
            </a:endParaRPr>
          </a:p>
          <a:p>
            <a:pPr lvl="1" eaLnBrk="1" hangingPunct="1">
              <a:defRPr/>
            </a:pPr>
            <a:r>
              <a:rPr lang="it-IT">
                <a:latin typeface="Tahoma" charset="0"/>
              </a:rPr>
              <a:t>Le conseguenze a cui porta un certo stile </a:t>
            </a:r>
            <a:r>
              <a:rPr lang="it-IT" err="1">
                <a:latin typeface="Tahoma" charset="0"/>
              </a:rPr>
              <a:t>attribuzionale</a:t>
            </a:r>
            <a:endParaRPr lang="it-IT">
              <a:latin typeface="Tahoma" charset="0"/>
            </a:endParaRPr>
          </a:p>
          <a:p>
            <a:pPr lvl="1" eaLnBrk="1" hangingPunct="1">
              <a:defRPr/>
            </a:pPr>
            <a:r>
              <a:rPr lang="it-IT">
                <a:latin typeface="Tahoma" charset="0"/>
              </a:rPr>
              <a:t>Analisi di come un individuo gestisce il successo o il fallimento</a:t>
            </a:r>
          </a:p>
          <a:p>
            <a:pPr lvl="1" eaLnBrk="1" hangingPunct="1">
              <a:defRPr/>
            </a:pPr>
            <a:endParaRPr lang="fr-FR">
              <a:latin typeface="Tahoma" charset="0"/>
            </a:endParaRPr>
          </a:p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4127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Attribuzione causale</a:t>
            </a:r>
            <a:endParaRPr lang="fr-FR">
              <a:latin typeface="Tahoma" charset="0"/>
              <a:cs typeface="+mj-cs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it-IT">
                <a:latin typeface="Tahoma" charset="0"/>
              </a:rPr>
              <a:t>Tre dimensioni d’analisi</a:t>
            </a:r>
          </a:p>
          <a:p>
            <a:pPr lvl="1" eaLnBrk="1" hangingPunct="1">
              <a:defRPr/>
            </a:pPr>
            <a:endParaRPr lang="it-IT">
              <a:latin typeface="Tahoma" charset="0"/>
            </a:endParaRPr>
          </a:p>
          <a:p>
            <a:pPr lvl="2" eaLnBrk="1" hangingPunct="1">
              <a:defRPr/>
            </a:pPr>
            <a:r>
              <a:rPr lang="it-IT">
                <a:latin typeface="Tahoma" charset="0"/>
              </a:rPr>
              <a:t>Locus dell’attribuzione (interno vs. esterno)</a:t>
            </a:r>
          </a:p>
          <a:p>
            <a:pPr lvl="3" eaLnBrk="1" hangingPunct="1">
              <a:defRPr/>
            </a:pPr>
            <a:r>
              <a:rPr lang="it-IT">
                <a:latin typeface="Tahoma" charset="0"/>
              </a:rPr>
              <a:t>È colpa mia?</a:t>
            </a:r>
          </a:p>
          <a:p>
            <a:pPr lvl="2" eaLnBrk="1" hangingPunct="1">
              <a:defRPr/>
            </a:pPr>
            <a:r>
              <a:rPr lang="it-IT">
                <a:latin typeface="Tahoma" charset="0"/>
              </a:rPr>
              <a:t>Stabilità dei fattori coinvolti (stabili vs. transitori)</a:t>
            </a:r>
          </a:p>
          <a:p>
            <a:pPr lvl="3" eaLnBrk="1" hangingPunct="1">
              <a:defRPr/>
            </a:pPr>
            <a:r>
              <a:rPr lang="it-IT">
                <a:latin typeface="Tahoma" charset="0"/>
              </a:rPr>
              <a:t>E’ sempre così?</a:t>
            </a:r>
          </a:p>
          <a:p>
            <a:pPr lvl="2" eaLnBrk="1" hangingPunct="1">
              <a:defRPr/>
            </a:pPr>
            <a:r>
              <a:rPr lang="it-IT">
                <a:latin typeface="Tahoma" charset="0"/>
              </a:rPr>
              <a:t>Controllabilità dei fattori da parte della persona coinvolta (controllabile vs. incontrollabile)</a:t>
            </a:r>
          </a:p>
          <a:p>
            <a:pPr lvl="3" eaLnBrk="1" hangingPunct="1">
              <a:defRPr/>
            </a:pPr>
            <a:r>
              <a:rPr lang="it-IT">
                <a:latin typeface="Tahoma" charset="0"/>
              </a:rPr>
              <a:t>Non ci posso fare nulla!</a:t>
            </a:r>
            <a:endParaRPr lang="fr-FR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7591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Attribuzione causale</a:t>
            </a:r>
            <a:endParaRPr lang="fr-FR">
              <a:latin typeface="Tahoma" charset="0"/>
              <a:cs typeface="+mj-cs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>
                <a:latin typeface="Tahoma" charset="0"/>
                <a:cs typeface="+mn-cs"/>
              </a:rPr>
              <a:t>E.g. Ho vinto il concorso per una borsa Erasmus</a:t>
            </a:r>
          </a:p>
          <a:p>
            <a:pPr lvl="1" eaLnBrk="1" hangingPunct="1">
              <a:defRPr/>
            </a:pPr>
            <a:r>
              <a:rPr lang="it-IT">
                <a:latin typeface="Tahoma" charset="0"/>
              </a:rPr>
              <a:t>Locus: interno (molti esami con trenta e lode in pochissimo tempo)</a:t>
            </a:r>
          </a:p>
          <a:p>
            <a:pPr lvl="1" eaLnBrk="1" hangingPunct="1">
              <a:defRPr/>
            </a:pPr>
            <a:r>
              <a:rPr lang="it-IT">
                <a:latin typeface="Tahoma" charset="0"/>
              </a:rPr>
              <a:t>Controllabilità: elevata (dipende da me se sono assiduo nello studio)</a:t>
            </a:r>
          </a:p>
          <a:p>
            <a:pPr lvl="1" eaLnBrk="1" hangingPunct="1">
              <a:defRPr/>
            </a:pPr>
            <a:r>
              <a:rPr lang="it-IT">
                <a:latin typeface="Tahoma" charset="0"/>
              </a:rPr>
              <a:t>Stabilità: stabile (ogni volta che mi impegno, passo gli esami)</a:t>
            </a:r>
          </a:p>
          <a:p>
            <a:pPr lvl="1" eaLnBrk="1" hangingPunct="1">
              <a:defRPr/>
            </a:pPr>
            <a:endParaRPr lang="it-IT">
              <a:latin typeface="Tahoma" charset="0"/>
            </a:endParaRPr>
          </a:p>
          <a:p>
            <a:pPr lvl="1" eaLnBrk="1" hangingPunct="1">
              <a:defRPr/>
            </a:pPr>
            <a:endParaRPr lang="fr-FR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2336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Attribuzione causale</a:t>
            </a:r>
            <a:endParaRPr lang="fr-FR">
              <a:latin typeface="Tahoma" charset="0"/>
              <a:cs typeface="+mj-cs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2800">
                <a:latin typeface="Tahoma" charset="0"/>
                <a:cs typeface="+mn-cs"/>
              </a:rPr>
              <a:t>Applicazione del modello di </a:t>
            </a:r>
            <a:r>
              <a:rPr lang="it-IT" sz="2800" err="1">
                <a:latin typeface="Tahoma" charset="0"/>
                <a:cs typeface="+mn-cs"/>
              </a:rPr>
              <a:t>Weiner</a:t>
            </a:r>
            <a:r>
              <a:rPr lang="it-IT" sz="2800">
                <a:latin typeface="Tahoma" charset="0"/>
                <a:cs typeface="+mn-cs"/>
              </a:rPr>
              <a:t> a persone con bassa autostima 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sz="2800">
              <a:latin typeface="Tahoma" charset="0"/>
              <a:cs typeface="+mn-cs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it-IT" sz="2400">
                <a:latin typeface="Tahoma" charset="0"/>
              </a:rPr>
              <a:t>Autostima: la valutazione che ciascuno di noi associa al proprio sé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it-IT" sz="2400">
              <a:latin typeface="Tahoma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it-IT" sz="2400">
                <a:latin typeface="Tahoma" charset="0"/>
              </a:rPr>
              <a:t>Bassa autostima = immagine di sé abbastanza negativa</a:t>
            </a:r>
          </a:p>
        </p:txBody>
      </p:sp>
    </p:spTree>
    <p:extLst>
      <p:ext uri="{BB962C8B-B14F-4D97-AF65-F5344CB8AC3E}">
        <p14:creationId xmlns:p14="http://schemas.microsoft.com/office/powerpoint/2010/main" val="7073616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err="1">
                <a:cs typeface="+mj-cs"/>
              </a:rPr>
              <a:t>Successi</a:t>
            </a:r>
            <a:r>
              <a:rPr lang="en-US">
                <a:cs typeface="+mj-cs"/>
              </a:rPr>
              <a:t> </a:t>
            </a:r>
            <a:r>
              <a:rPr lang="en-US" err="1">
                <a:cs typeface="+mj-cs"/>
              </a:rPr>
              <a:t>ed</a:t>
            </a:r>
            <a:r>
              <a:rPr lang="en-US">
                <a:cs typeface="+mj-cs"/>
              </a:rPr>
              <a:t> </a:t>
            </a:r>
            <a:r>
              <a:rPr lang="en-US" err="1">
                <a:cs typeface="+mj-cs"/>
              </a:rPr>
              <a:t>insuccessi</a:t>
            </a:r>
            <a:endParaRPr lang="en-US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it-IT" sz="2800">
              <a:latin typeface="Tahoma" charset="0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it-IT" sz="2800">
              <a:latin typeface="Tahoma" charset="0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>
                <a:latin typeface="Tahoma" charset="0"/>
                <a:cs typeface="+mn-cs"/>
              </a:rPr>
              <a:t>Sistematica spiegazione dei propri successi: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it-IT" sz="2400">
                <a:latin typeface="Tahoma" charset="0"/>
              </a:rPr>
              <a:t>cause esterne, transitorie e non controllabili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it-IT" sz="2400">
              <a:latin typeface="Tahoma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>
                <a:latin typeface="Tahoma" charset="0"/>
                <a:cs typeface="+mn-cs"/>
              </a:rPr>
              <a:t>Sistematica spiegazione dei propri insuccessi: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it-IT" sz="2400">
                <a:latin typeface="Tahoma" charset="0"/>
              </a:rPr>
              <a:t>cause interne, stabili e controllabili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sz="2800">
              <a:latin typeface="Tahoma" charset="0"/>
              <a:cs typeface="+mn-cs"/>
            </a:endParaRPr>
          </a:p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434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  <a:p>
            <a:endParaRPr lang="it-IT"/>
          </a:p>
          <a:p>
            <a:r>
              <a:rPr lang="it-IT"/>
              <a:t>Il modo più semplice ed efficace è quello di </a:t>
            </a:r>
            <a:r>
              <a:rPr lang="it-IT" b="1"/>
              <a:t>capire cosa provoca che cosa</a:t>
            </a:r>
          </a:p>
          <a:p>
            <a:r>
              <a:rPr lang="it-IT"/>
              <a:t>In altre parole, cerchiamo e attribuiamo cause al comportamento  e a gli eventi</a:t>
            </a:r>
          </a:p>
        </p:txBody>
      </p:sp>
    </p:spTree>
    <p:extLst>
      <p:ext uri="{BB962C8B-B14F-4D97-AF65-F5344CB8AC3E}">
        <p14:creationId xmlns:p14="http://schemas.microsoft.com/office/powerpoint/2010/main" val="6642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Attribuzione causale</a:t>
            </a:r>
            <a:endParaRPr lang="en-US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latin typeface="Tahoma" charset="0"/>
                <a:cs typeface="+mn-cs"/>
              </a:rPr>
              <a:t>Il sistema </a:t>
            </a:r>
            <a:r>
              <a:rPr lang="it-IT" err="1">
                <a:latin typeface="Tahoma" charset="0"/>
                <a:cs typeface="+mn-cs"/>
              </a:rPr>
              <a:t>attribuzionale</a:t>
            </a:r>
            <a:r>
              <a:rPr lang="it-IT">
                <a:latin typeface="Tahoma" charset="0"/>
                <a:cs typeface="+mn-cs"/>
              </a:rPr>
              <a:t> </a:t>
            </a:r>
          </a:p>
          <a:p>
            <a:pPr>
              <a:defRPr/>
            </a:pPr>
            <a:endParaRPr lang="it-IT">
              <a:latin typeface="Tahoma" charset="0"/>
              <a:cs typeface="+mn-cs"/>
            </a:endParaRPr>
          </a:p>
          <a:p>
            <a:pPr lvl="1">
              <a:defRPr/>
            </a:pPr>
            <a:r>
              <a:rPr lang="it-IT">
                <a:latin typeface="Tahoma" charset="0"/>
              </a:rPr>
              <a:t>alimenta l’immagine di sé negativa</a:t>
            </a:r>
          </a:p>
          <a:p>
            <a:pPr lvl="1">
              <a:defRPr/>
            </a:pPr>
            <a:r>
              <a:rPr lang="it-IT">
                <a:latin typeface="Tahoma" charset="0"/>
              </a:rPr>
              <a:t>e giustifica l’immagine che abbiamo di noi</a:t>
            </a:r>
          </a:p>
          <a:p>
            <a:pPr lvl="1">
              <a:defRPr/>
            </a:pPr>
            <a:r>
              <a:rPr lang="it-IT">
                <a:latin typeface="Tahoma" charset="0"/>
              </a:rPr>
              <a:t>(è disfunzionale)</a:t>
            </a:r>
            <a:endParaRPr lang="fr-FR">
              <a:latin typeface="Tahoma" charset="0"/>
            </a:endParaRPr>
          </a:p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84304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Attribuzione causale</a:t>
            </a:r>
            <a:endParaRPr lang="fr-FR">
              <a:latin typeface="Tahoma" charset="0"/>
              <a:cs typeface="+mj-cs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err="1">
                <a:latin typeface="Tahoma" charset="0"/>
                <a:cs typeface="+mn-cs"/>
              </a:rPr>
              <a:t>Brockner</a:t>
            </a:r>
            <a:r>
              <a:rPr lang="it-IT">
                <a:latin typeface="Tahoma" charset="0"/>
                <a:cs typeface="+mn-cs"/>
              </a:rPr>
              <a:t> &amp; </a:t>
            </a:r>
            <a:r>
              <a:rPr lang="it-IT" err="1">
                <a:latin typeface="Tahoma" charset="0"/>
                <a:cs typeface="+mn-cs"/>
              </a:rPr>
              <a:t>Guare</a:t>
            </a:r>
            <a:r>
              <a:rPr lang="it-IT">
                <a:latin typeface="Tahoma" charset="0"/>
                <a:cs typeface="+mn-cs"/>
              </a:rPr>
              <a:t> (1983)</a:t>
            </a:r>
          </a:p>
          <a:p>
            <a:pPr lvl="1" eaLnBrk="1" hangingPunct="1">
              <a:defRPr/>
            </a:pPr>
            <a:r>
              <a:rPr lang="it-IT">
                <a:latin typeface="Tahoma" charset="0"/>
              </a:rPr>
              <a:t>Somministrazione di una scala di autostima</a:t>
            </a:r>
          </a:p>
          <a:p>
            <a:pPr lvl="1" eaLnBrk="1" hangingPunct="1">
              <a:defRPr/>
            </a:pPr>
            <a:endParaRPr lang="it-IT">
              <a:latin typeface="Tahoma" charset="0"/>
            </a:endParaRPr>
          </a:p>
          <a:p>
            <a:pPr lvl="2" eaLnBrk="1" hangingPunct="1">
              <a:defRPr/>
            </a:pPr>
            <a:r>
              <a:rPr lang="it-IT">
                <a:latin typeface="Tahoma" charset="0"/>
              </a:rPr>
              <a:t>Rosenberg self-</a:t>
            </a:r>
            <a:r>
              <a:rPr lang="it-IT" err="1">
                <a:latin typeface="Tahoma" charset="0"/>
              </a:rPr>
              <a:t>esteem</a:t>
            </a:r>
            <a:r>
              <a:rPr lang="it-IT">
                <a:latin typeface="Tahoma" charset="0"/>
              </a:rPr>
              <a:t> Scale</a:t>
            </a:r>
          </a:p>
          <a:p>
            <a:pPr eaLnBrk="1" hangingPunct="1">
              <a:defRPr/>
            </a:pPr>
            <a:endParaRPr lang="fr-FR">
              <a:latin typeface="Tahoma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86814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j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6037" r="-16037"/>
          <a:stretch/>
        </p:blipFill>
        <p:spPr>
          <a:xfrm>
            <a:off x="685800" y="1322388"/>
            <a:ext cx="7772400" cy="5535612"/>
          </a:xfrm>
        </p:spPr>
      </p:pic>
    </p:spTree>
    <p:extLst>
      <p:ext uri="{BB962C8B-B14F-4D97-AF65-F5344CB8AC3E}">
        <p14:creationId xmlns:p14="http://schemas.microsoft.com/office/powerpoint/2010/main" val="27782846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Attribuzione causale</a:t>
            </a:r>
            <a:endParaRPr lang="en-US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>
                <a:latin typeface="Tahoma" charset="0"/>
                <a:cs typeface="+mn-cs"/>
              </a:rPr>
              <a:t>Divisione del campione in individui ad Alta vs Bassa AS</a:t>
            </a:r>
          </a:p>
        </p:txBody>
      </p:sp>
    </p:spTree>
    <p:extLst>
      <p:ext uri="{BB962C8B-B14F-4D97-AF65-F5344CB8AC3E}">
        <p14:creationId xmlns:p14="http://schemas.microsoft.com/office/powerpoint/2010/main" val="6540398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Attribuzione causale</a:t>
            </a:r>
            <a:endParaRPr lang="en-US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>
                <a:latin typeface="Tahoma" charset="0"/>
                <a:cs typeface="+mn-cs"/>
              </a:rPr>
              <a:t>Somministrazione a tutti i partecipanti di un compito logico</a:t>
            </a:r>
          </a:p>
          <a:p>
            <a:pPr eaLnBrk="1" hangingPunct="1">
              <a:defRPr/>
            </a:pPr>
            <a:endParaRPr lang="it-IT">
              <a:latin typeface="Tahoma" charset="0"/>
              <a:cs typeface="+mn-cs"/>
            </a:endParaRPr>
          </a:p>
          <a:p>
            <a:pPr eaLnBrk="1" hangingPunct="1">
              <a:defRPr/>
            </a:pPr>
            <a:r>
              <a:rPr lang="it-IT">
                <a:latin typeface="Tahoma" charset="0"/>
                <a:cs typeface="+mn-cs"/>
              </a:rPr>
              <a:t>Il compito non prevedeva soluzioni</a:t>
            </a:r>
          </a:p>
          <a:p>
            <a:pPr eaLnBrk="1" hangingPunct="1">
              <a:defRPr/>
            </a:pPr>
            <a:endParaRPr lang="it-IT">
              <a:latin typeface="Tahoma" charset="0"/>
              <a:cs typeface="+mn-cs"/>
            </a:endParaRPr>
          </a:p>
          <a:p>
            <a:pPr eaLnBrk="1" hangingPunct="1">
              <a:defRPr/>
            </a:pPr>
            <a:r>
              <a:rPr lang="it-IT">
                <a:latin typeface="Tahoma" charset="0"/>
                <a:cs typeface="+mn-cs"/>
              </a:rPr>
              <a:t>I partecipanti non sapevano che non prevedesse soluzioni</a:t>
            </a:r>
          </a:p>
          <a:p>
            <a:pPr>
              <a:defRPr/>
            </a:pPr>
            <a:endParaRPr lang="en-US">
              <a:cs typeface="+mn-cs"/>
            </a:endParaRPr>
          </a:p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48736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Attribuzione causale</a:t>
            </a:r>
            <a:endParaRPr lang="fr-FR">
              <a:latin typeface="Tahoma" charset="0"/>
              <a:cs typeface="+mj-cs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>
                <a:latin typeface="Tahoma" charset="0"/>
                <a:cs typeface="+mn-cs"/>
              </a:rPr>
              <a:t>Manipolazione del feedback sulla prova (non risolvibile)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>
              <a:latin typeface="Tahoma" charset="0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>
                <a:latin typeface="Tahoma" charset="0"/>
                <a:cs typeface="+mn-cs"/>
              </a:rPr>
              <a:t>Ossia viene detto qualcosa ai partecipanti sulla loro incapacità a risolvere il compito logico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fr-FR">
              <a:latin typeface="Tahoma" charset="0"/>
              <a:cs typeface="+mn-cs"/>
              <a:sym typeface="Wingding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5487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Attribuzione causale</a:t>
            </a:r>
            <a:endParaRPr lang="en-US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>
                <a:latin typeface="Tahoma" charset="0"/>
                <a:cs typeface="+mn-cs"/>
              </a:rPr>
              <a:t>G1: attribuzione interna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>
                <a:latin typeface="Tahoma" charset="0"/>
                <a:sym typeface="Wingdings" charset="0"/>
              </a:rPr>
              <a:t>il compito era estremamente facile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>
                <a:latin typeface="Tahoma" charset="0"/>
                <a:sym typeface="Wingdings" charset="0"/>
              </a:rPr>
              <a:t>quindi il fallimento era dovuto alle tue scarse capacità</a:t>
            </a:r>
          </a:p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2410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Attribuzione causale</a:t>
            </a:r>
            <a:endParaRPr lang="en-US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>
                <a:latin typeface="Tahoma" charset="0"/>
                <a:cs typeface="+mn-cs"/>
              </a:rPr>
              <a:t>G2: attribuzione esterna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>
              <a:latin typeface="Tahoma" charset="0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>
                <a:latin typeface="Tahoma" charset="0"/>
                <a:cs typeface="+mn-cs"/>
              </a:rPr>
              <a:t> </a:t>
            </a:r>
            <a:r>
              <a:rPr lang="it-IT">
                <a:latin typeface="Tahoma" charset="0"/>
                <a:sym typeface="Wingdings" charset="0"/>
              </a:rPr>
              <a:t> il compito era estremamente difficile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>
                <a:latin typeface="Tahoma" charset="0"/>
                <a:sym typeface="Wingdings" charset="0"/>
              </a:rPr>
              <a:t>quindi il fallimento era dovuto alla qualità del compito, non    alle tue capacità</a:t>
            </a:r>
          </a:p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3228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Attribuzione causale</a:t>
            </a:r>
            <a:endParaRPr lang="en-US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latin typeface="Tahoma" charset="0"/>
                <a:cs typeface="+mn-cs"/>
                <a:sym typeface="Wingdings" charset="0"/>
              </a:rPr>
              <a:t>G3: nessun feedback (controllo)</a:t>
            </a:r>
          </a:p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96950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Attribuzione causale</a:t>
            </a:r>
            <a:endParaRPr lang="fr-FR">
              <a:latin typeface="Tahoma" charset="0"/>
              <a:cs typeface="+mj-cs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>
                <a:latin typeface="Tahoma" charset="0"/>
                <a:cs typeface="+mn-cs"/>
              </a:rPr>
              <a:t>In seguito tutti i partecipanti dovevano svolgere una seconda prova</a:t>
            </a:r>
          </a:p>
          <a:p>
            <a:pPr eaLnBrk="1" hangingPunct="1">
              <a:defRPr/>
            </a:pPr>
            <a:endParaRPr lang="it-IT">
              <a:latin typeface="Tahoma" charset="0"/>
              <a:cs typeface="+mn-cs"/>
            </a:endParaRPr>
          </a:p>
          <a:p>
            <a:pPr eaLnBrk="1" hangingPunct="1">
              <a:defRPr/>
            </a:pPr>
            <a:r>
              <a:rPr lang="it-IT">
                <a:latin typeface="Tahoma" charset="0"/>
                <a:cs typeface="+mn-cs"/>
              </a:rPr>
              <a:t>Questa prova prevedeva soluzioni </a:t>
            </a:r>
          </a:p>
          <a:p>
            <a:pPr eaLnBrk="1" hangingPunct="1">
              <a:defRPr/>
            </a:pPr>
            <a:endParaRPr lang="it-IT">
              <a:latin typeface="Tahoma" charset="0"/>
              <a:cs typeface="+mn-cs"/>
            </a:endParaRPr>
          </a:p>
          <a:p>
            <a:pPr eaLnBrk="1" hangingPunct="1">
              <a:defRPr/>
            </a:pPr>
            <a:r>
              <a:rPr lang="it-IT">
                <a:latin typeface="Tahoma" charset="0"/>
                <a:cs typeface="+mn-cs"/>
              </a:rPr>
              <a:t>molto più facile della precedente</a:t>
            </a:r>
          </a:p>
          <a:p>
            <a:pPr eaLnBrk="1" hangingPunct="1">
              <a:defRPr/>
            </a:pPr>
            <a:endParaRPr lang="it-IT">
              <a:latin typeface="Tahoma" charset="0"/>
              <a:cs typeface="+mn-cs"/>
            </a:endParaRPr>
          </a:p>
          <a:p>
            <a:pPr eaLnBrk="1" hangingPunct="1">
              <a:defRPr/>
            </a:pPr>
            <a:endParaRPr lang="it-IT">
              <a:latin typeface="Tahoma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76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/>
          </a:p>
          <a:p>
            <a:r>
              <a:rPr lang="it-IT"/>
              <a:t>Secondo </a:t>
            </a:r>
            <a:r>
              <a:rPr lang="it-IT" err="1"/>
              <a:t>Heider</a:t>
            </a:r>
            <a:r>
              <a:rPr lang="it-IT"/>
              <a:t> (1958) l’essere umano, come gli scienziati, sviluppa delle teorie sul comportamento altrui e sul proprio comportamento</a:t>
            </a:r>
          </a:p>
        </p:txBody>
      </p:sp>
    </p:spTree>
    <p:extLst>
      <p:ext uri="{BB962C8B-B14F-4D97-AF65-F5344CB8AC3E}">
        <p14:creationId xmlns:p14="http://schemas.microsoft.com/office/powerpoint/2010/main" val="28204312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Attribuzione causale</a:t>
            </a:r>
            <a:endParaRPr lang="en-US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n-cs"/>
              </a:rPr>
              <a:t>La </a:t>
            </a:r>
            <a:r>
              <a:rPr lang="en-US" err="1">
                <a:cs typeface="+mn-cs"/>
              </a:rPr>
              <a:t>prestazione</a:t>
            </a:r>
            <a:r>
              <a:rPr lang="en-US">
                <a:cs typeface="+mn-cs"/>
              </a:rPr>
              <a:t> </a:t>
            </a:r>
            <a:r>
              <a:rPr lang="en-US" err="1">
                <a:cs typeface="+mn-cs"/>
              </a:rPr>
              <a:t>effettiva</a:t>
            </a:r>
            <a:r>
              <a:rPr lang="en-US">
                <a:cs typeface="+mn-cs"/>
              </a:rPr>
              <a:t> a </a:t>
            </a:r>
            <a:r>
              <a:rPr lang="en-US" err="1">
                <a:cs typeface="+mn-cs"/>
              </a:rPr>
              <a:t>questo</a:t>
            </a:r>
            <a:r>
              <a:rPr lang="en-US">
                <a:cs typeface="+mn-cs"/>
              </a:rPr>
              <a:t> secondo </a:t>
            </a:r>
            <a:r>
              <a:rPr lang="en-US" err="1">
                <a:cs typeface="+mn-cs"/>
              </a:rPr>
              <a:t>compito</a:t>
            </a:r>
            <a:r>
              <a:rPr lang="en-US">
                <a:cs typeface="+mn-cs"/>
              </a:rPr>
              <a:t> </a:t>
            </a:r>
            <a:r>
              <a:rPr lang="en-US" err="1">
                <a:cs typeface="+mn-cs"/>
              </a:rPr>
              <a:t>veniva</a:t>
            </a:r>
            <a:r>
              <a:rPr lang="en-US">
                <a:cs typeface="+mn-cs"/>
              </a:rPr>
              <a:t> </a:t>
            </a:r>
            <a:r>
              <a:rPr lang="en-US" err="1">
                <a:cs typeface="+mn-cs"/>
              </a:rPr>
              <a:t>registrata</a:t>
            </a:r>
            <a:r>
              <a:rPr lang="en-US">
                <a:cs typeface="+mn-cs"/>
              </a:rPr>
              <a:t> </a:t>
            </a:r>
            <a:r>
              <a:rPr lang="en-US" err="1">
                <a:cs typeface="+mn-cs"/>
              </a:rPr>
              <a:t>dagli</a:t>
            </a:r>
            <a:r>
              <a:rPr lang="en-US">
                <a:cs typeface="+mn-cs"/>
              </a:rPr>
              <a:t> </a:t>
            </a:r>
            <a:r>
              <a:rPr lang="en-US" err="1">
                <a:cs typeface="+mn-cs"/>
              </a:rPr>
              <a:t>sperimentatori</a:t>
            </a:r>
            <a:r>
              <a:rPr lang="en-US">
                <a:cs typeface="+mn-cs"/>
              </a:rPr>
              <a:t>.</a:t>
            </a:r>
          </a:p>
          <a:p>
            <a:pPr>
              <a:defRPr/>
            </a:pPr>
            <a:endParaRPr lang="en-US">
              <a:cs typeface="+mn-cs"/>
            </a:endParaRPr>
          </a:p>
          <a:p>
            <a:pPr>
              <a:defRPr/>
            </a:pPr>
            <a:endParaRPr lang="en-US">
              <a:cs typeface="+mn-cs"/>
            </a:endParaRPr>
          </a:p>
          <a:p>
            <a:pPr>
              <a:defRPr/>
            </a:pPr>
            <a:r>
              <a:rPr lang="en-US" err="1">
                <a:cs typeface="+mn-cs"/>
              </a:rPr>
              <a:t>Disegno</a:t>
            </a:r>
            <a:r>
              <a:rPr lang="en-US">
                <a:cs typeface="+mn-cs"/>
              </a:rPr>
              <a:t> </a:t>
            </a:r>
            <a:r>
              <a:rPr lang="en-US" err="1">
                <a:cs typeface="+mn-cs"/>
              </a:rPr>
              <a:t>Sperimentale</a:t>
            </a:r>
            <a:r>
              <a:rPr lang="en-US">
                <a:cs typeface="+mn-cs"/>
              </a:rPr>
              <a:t>? </a:t>
            </a:r>
            <a:r>
              <a:rPr lang="en-US" err="1">
                <a:cs typeface="+mn-cs"/>
              </a:rPr>
              <a:t>Ipotesi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94884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Attribuzione causale</a:t>
            </a:r>
            <a:endParaRPr lang="fr-FR">
              <a:latin typeface="Tahoma" charset="0"/>
              <a:cs typeface="+mj-cs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>
                <a:latin typeface="Tahoma" charset="0"/>
                <a:cs typeface="+mn-cs"/>
              </a:rPr>
              <a:t>I partecipanti ad AAU non presentano variazioni nella performance in funzione del tipo di feed-back</a:t>
            </a:r>
          </a:p>
          <a:p>
            <a:pPr eaLnBrk="1" hangingPunct="1">
              <a:defRPr/>
            </a:pPr>
            <a:endParaRPr lang="it-IT">
              <a:latin typeface="Tahoma" charset="0"/>
              <a:cs typeface="+mn-cs"/>
            </a:endParaRPr>
          </a:p>
          <a:p>
            <a:pPr eaLnBrk="1" hangingPunct="1">
              <a:defRPr/>
            </a:pPr>
            <a:r>
              <a:rPr lang="it-IT">
                <a:latin typeface="Tahoma" charset="0"/>
                <a:cs typeface="+mn-cs"/>
              </a:rPr>
              <a:t>I partecipanti a BAU presentano variazioni nella performance in funzione del tipo di feed-back</a:t>
            </a:r>
            <a:endParaRPr lang="fr-FR">
              <a:latin typeface="Tahoma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2210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Attribuzione causale</a:t>
            </a:r>
            <a:endParaRPr lang="it-IT">
              <a:latin typeface="Tahoma" charset="0"/>
              <a:cs typeface="+mj-cs"/>
            </a:endParaRPr>
          </a:p>
        </p:txBody>
      </p:sp>
      <p:graphicFrame>
        <p:nvGraphicFramePr>
          <p:cNvPr id="5120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5894621"/>
              </p:ext>
            </p:extLst>
          </p:nvPr>
        </p:nvGraphicFramePr>
        <p:xfrm>
          <a:off x="1498225" y="2038256"/>
          <a:ext cx="6083300" cy="405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17" name="Grafico" r:id="rId3" imgW="6096000" imgH="4064000" progId="MSGraph.Chart.8">
                  <p:embed followColorScheme="full"/>
                </p:oleObj>
              </mc:Choice>
              <mc:Fallback>
                <p:oleObj name="Grafico" r:id="rId3" imgW="6096000" imgH="4064000" progId="MSGraph.Chart.8">
                  <p:embed followColorScheme="full"/>
                  <p:pic>
                    <p:nvPicPr>
                      <p:cNvPr id="5120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8225" y="2038256"/>
                        <a:ext cx="6083300" cy="405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310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Attribuzione causale</a:t>
            </a:r>
            <a:endParaRPr lang="fr-FR">
              <a:latin typeface="Tahoma" charset="0"/>
              <a:cs typeface="+mj-cs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>
                <a:latin typeface="Tahoma" charset="0"/>
                <a:cs typeface="+mn-cs"/>
              </a:rPr>
              <a:t>Non sono solo le nostre capacità in assoluto a determinare le nostre prestazioni</a:t>
            </a:r>
          </a:p>
          <a:p>
            <a:pPr eaLnBrk="1" hangingPunct="1">
              <a:defRPr/>
            </a:pPr>
            <a:r>
              <a:rPr lang="it-IT">
                <a:latin typeface="Tahoma" charset="0"/>
                <a:cs typeface="+mn-cs"/>
              </a:rPr>
              <a:t>Ma il modo che ci percepiamo in relazione alle nostre capacità</a:t>
            </a:r>
          </a:p>
          <a:p>
            <a:pPr eaLnBrk="1" hangingPunct="1">
              <a:defRPr/>
            </a:pPr>
            <a:r>
              <a:rPr lang="it-IT">
                <a:latin typeface="Tahoma" charset="0"/>
                <a:cs typeface="+mn-cs"/>
              </a:rPr>
              <a:t>Le modalità con cui interpretiamo i nostri successi insuccessi attuali alla luce della nostra storia passata</a:t>
            </a:r>
          </a:p>
          <a:p>
            <a:pPr eaLnBrk="1" hangingPunct="1">
              <a:defRPr/>
            </a:pPr>
            <a:endParaRPr lang="fr-FR">
              <a:latin typeface="Tahoma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456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Attribuzione causale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Non </a:t>
            </a:r>
            <a:r>
              <a:rPr lang="en-US" err="1"/>
              <a:t>facciamo</a:t>
            </a:r>
            <a:r>
              <a:rPr lang="en-US"/>
              <a:t> </a:t>
            </a:r>
            <a:r>
              <a:rPr lang="en-US" err="1"/>
              <a:t>ricorso</a:t>
            </a:r>
            <a:r>
              <a:rPr lang="en-US"/>
              <a:t> </a:t>
            </a:r>
            <a:r>
              <a:rPr lang="en-US" err="1"/>
              <a:t>equamente</a:t>
            </a:r>
            <a:r>
              <a:rPr lang="en-US"/>
              <a:t> </a:t>
            </a:r>
            <a:r>
              <a:rPr lang="en-US" err="1"/>
              <a:t>alle</a:t>
            </a:r>
            <a:r>
              <a:rPr lang="en-US"/>
              <a:t> </a:t>
            </a:r>
            <a:r>
              <a:rPr lang="en-US" err="1"/>
              <a:t>attribuzioni</a:t>
            </a:r>
            <a:r>
              <a:rPr lang="en-US"/>
              <a:t> interne </a:t>
            </a:r>
            <a:r>
              <a:rPr lang="en-US" err="1"/>
              <a:t>ed</a:t>
            </a:r>
            <a:r>
              <a:rPr lang="en-US"/>
              <a:t> </a:t>
            </a:r>
            <a:r>
              <a:rPr lang="en-US" err="1"/>
              <a:t>esterne</a:t>
            </a:r>
            <a:endParaRPr lang="en-US"/>
          </a:p>
          <a:p>
            <a:pPr>
              <a:defRPr/>
            </a:pPr>
            <a:endParaRPr lang="en-US"/>
          </a:p>
          <a:p>
            <a:pPr lvl="1" eaLnBrk="1" hangingPunct="1">
              <a:defRPr/>
            </a:pPr>
            <a:r>
              <a:rPr lang="it-IT">
                <a:latin typeface="Tahoma" charset="0"/>
              </a:rPr>
              <a:t>Esistenza di una asimmetria tra il ricorso a spiegazioni di tipo disposizionale e situazionale</a:t>
            </a:r>
          </a:p>
        </p:txBody>
      </p:sp>
    </p:spTree>
    <p:extLst>
      <p:ext uri="{BB962C8B-B14F-4D97-AF65-F5344CB8AC3E}">
        <p14:creationId xmlns:p14="http://schemas.microsoft.com/office/powerpoint/2010/main" val="32695914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  <a:p>
            <a:r>
              <a:rPr lang="it-IT"/>
              <a:t>Inferenze corrispondenti:</a:t>
            </a:r>
          </a:p>
          <a:p>
            <a:r>
              <a:rPr lang="it-IT"/>
              <a:t>Abbiamo la tendenza ad inferire una disposizione a partire da un comportamento</a:t>
            </a:r>
          </a:p>
        </p:txBody>
      </p:sp>
    </p:spTree>
    <p:extLst>
      <p:ext uri="{BB962C8B-B14F-4D97-AF65-F5344CB8AC3E}">
        <p14:creationId xmlns:p14="http://schemas.microsoft.com/office/powerpoint/2010/main" val="41745956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  <a:p>
            <a:r>
              <a:rPr lang="it-IT"/>
              <a:t>Inferenze corrispondenti:</a:t>
            </a:r>
          </a:p>
          <a:p>
            <a:r>
              <a:rPr lang="it-IT"/>
              <a:t>Ossia vedendo un comportamento (fare un’offerta a un istituto di beneficienza) associamo spontaneamente un tratto (essere caritatevole)</a:t>
            </a:r>
          </a:p>
        </p:txBody>
      </p:sp>
    </p:spTree>
    <p:extLst>
      <p:ext uri="{BB962C8B-B14F-4D97-AF65-F5344CB8AC3E}">
        <p14:creationId xmlns:p14="http://schemas.microsoft.com/office/powerpoint/2010/main" val="9998202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  <a:p>
            <a:r>
              <a:rPr lang="it-IT"/>
              <a:t>Inferenze corrispondenti:</a:t>
            </a:r>
          </a:p>
          <a:p>
            <a:r>
              <a:rPr lang="it-IT"/>
              <a:t>Questa tendenza è tanto più forte quanto più siamo in grado di stabilire se il comportamento</a:t>
            </a:r>
          </a:p>
          <a:p>
            <a:r>
              <a:rPr lang="it-IT"/>
              <a:t>È una scelta libera</a:t>
            </a:r>
          </a:p>
          <a:p>
            <a:r>
              <a:rPr lang="it-IT"/>
              <a:t>È una scelta basata sulle norme (desiderabilità sociale)</a:t>
            </a:r>
          </a:p>
        </p:txBody>
      </p:sp>
    </p:spTree>
    <p:extLst>
      <p:ext uri="{BB962C8B-B14F-4D97-AF65-F5344CB8AC3E}">
        <p14:creationId xmlns:p14="http://schemas.microsoft.com/office/powerpoint/2010/main" val="1223359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  <a:p>
            <a:r>
              <a:rPr lang="it-IT"/>
              <a:t>La tendenza alle Inferenze corrispondenti ci porta a compiere un errore sistematico (</a:t>
            </a:r>
            <a:r>
              <a:rPr lang="it-IT" err="1"/>
              <a:t>bias</a:t>
            </a:r>
            <a:r>
              <a:rPr lang="it-IT"/>
              <a:t>)</a:t>
            </a:r>
          </a:p>
          <a:p>
            <a:endParaRPr lang="it-IT"/>
          </a:p>
          <a:p>
            <a:r>
              <a:rPr lang="it-IT"/>
              <a:t>Errore fondamentale di attribuzione// </a:t>
            </a:r>
            <a:r>
              <a:rPr lang="it-IT" err="1"/>
              <a:t>bias</a:t>
            </a:r>
            <a:r>
              <a:rPr lang="it-IT"/>
              <a:t> di corrispondenza</a:t>
            </a:r>
          </a:p>
        </p:txBody>
      </p:sp>
    </p:spTree>
    <p:extLst>
      <p:ext uri="{BB962C8B-B14F-4D97-AF65-F5344CB8AC3E}">
        <p14:creationId xmlns:p14="http://schemas.microsoft.com/office/powerpoint/2010/main" val="13806816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Jones &amp; Harris (1967)</a:t>
            </a:r>
          </a:p>
          <a:p>
            <a:endParaRPr lang="it-IT"/>
          </a:p>
          <a:p>
            <a:r>
              <a:rPr lang="it-IT"/>
              <a:t>I </a:t>
            </a:r>
            <a:r>
              <a:rPr lang="it-IT" err="1"/>
              <a:t>pp</a:t>
            </a:r>
            <a:r>
              <a:rPr lang="it-IT"/>
              <a:t> (US) dovevano leggere un brano relativo alla politica di Fidel Castro che era stato scritto da una persona (autore)</a:t>
            </a:r>
          </a:p>
        </p:txBody>
      </p:sp>
    </p:spTree>
    <p:extLst>
      <p:ext uri="{BB962C8B-B14F-4D97-AF65-F5344CB8AC3E}">
        <p14:creationId xmlns:p14="http://schemas.microsoft.com/office/powerpoint/2010/main" val="1476053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/>
          </a:p>
          <a:p>
            <a:r>
              <a:rPr lang="it-IT"/>
              <a:t>Queste teorie sono dette ingenue perché </a:t>
            </a:r>
          </a:p>
          <a:p>
            <a:endParaRPr lang="it-IT"/>
          </a:p>
          <a:p>
            <a:pPr lvl="1"/>
            <a:r>
              <a:rPr lang="it-IT"/>
              <a:t>non vengono sviluppate attraverso un sistema sperimentale</a:t>
            </a:r>
          </a:p>
          <a:p>
            <a:pPr lvl="1"/>
            <a:r>
              <a:rPr lang="it-IT"/>
              <a:t>non sappiamo fornire una ‘ragione’ alla base delle nostre teorie</a:t>
            </a:r>
          </a:p>
        </p:txBody>
      </p:sp>
    </p:spTree>
    <p:extLst>
      <p:ext uri="{BB962C8B-B14F-4D97-AF65-F5344CB8AC3E}">
        <p14:creationId xmlns:p14="http://schemas.microsoft.com/office/powerpoint/2010/main" val="7656190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Jones &amp; Harris (1967)</a:t>
            </a:r>
          </a:p>
          <a:p>
            <a:endParaRPr lang="it-IT"/>
          </a:p>
          <a:p>
            <a:r>
              <a:rPr lang="it-IT"/>
              <a:t>Il brano era  a favore di Castro vs. contro Castro</a:t>
            </a: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18100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Jones &amp; Harris (1967)</a:t>
            </a:r>
          </a:p>
          <a:p>
            <a:r>
              <a:rPr lang="it-IT"/>
              <a:t>L’autore aveva scelto liberamento la posizione espressa nel brano (scelta libera)</a:t>
            </a:r>
          </a:p>
          <a:p>
            <a:pPr lvl="1"/>
            <a:r>
              <a:rPr lang="it-IT"/>
              <a:t>oppure</a:t>
            </a:r>
          </a:p>
          <a:p>
            <a:r>
              <a:rPr lang="it-IT"/>
              <a:t>All’autore era stato chiesto dallo sperimentatore di scrivere la posizione espressa nel brano (costrizione)</a:t>
            </a:r>
          </a:p>
        </p:txBody>
      </p:sp>
    </p:spTree>
    <p:extLst>
      <p:ext uri="{BB962C8B-B14F-4D97-AF65-F5344CB8AC3E}">
        <p14:creationId xmlns:p14="http://schemas.microsoft.com/office/powerpoint/2010/main" val="28743364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Jones &amp; Harris (1967)</a:t>
            </a:r>
          </a:p>
          <a:p>
            <a:r>
              <a:rPr lang="it-IT"/>
              <a:t>Indipendentemente dalla condizione sperimentale, i partecipanti dovevano indicare quanto l’autore avessero un atteggiamento anti-castro (0) </a:t>
            </a:r>
            <a:r>
              <a:rPr lang="mr-IN"/>
              <a:t>–</a:t>
            </a:r>
            <a:r>
              <a:rPr lang="it-IT"/>
              <a:t> pro-castro (100%)</a:t>
            </a:r>
          </a:p>
          <a:p>
            <a:endParaRPr lang="it-IT"/>
          </a:p>
          <a:p>
            <a:r>
              <a:rPr lang="it-IT"/>
              <a:t>Analisi sperimentale</a:t>
            </a:r>
          </a:p>
        </p:txBody>
      </p:sp>
    </p:spTree>
    <p:extLst>
      <p:ext uri="{BB962C8B-B14F-4D97-AF65-F5344CB8AC3E}">
        <p14:creationId xmlns:p14="http://schemas.microsoft.com/office/powerpoint/2010/main" val="31418969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Jones &amp; Harris (1967)</a:t>
            </a:r>
          </a:p>
          <a:p>
            <a:r>
              <a:rPr lang="it-IT"/>
              <a:t>Scelta libera </a:t>
            </a:r>
            <a:r>
              <a:rPr lang="mr-IN"/>
              <a:t>–</a:t>
            </a:r>
            <a:r>
              <a:rPr lang="it-IT"/>
              <a:t> il contenuto del testo dovrebbe condurci a una attribuzione disposizionale </a:t>
            </a:r>
          </a:p>
          <a:p>
            <a:r>
              <a:rPr lang="it-IT"/>
              <a:t>Ossia, se il brano era pro-castro, dovrei inferire l’atteggiamento corrispondente nell’autore</a:t>
            </a:r>
          </a:p>
          <a:p>
            <a:r>
              <a:rPr lang="it-IT"/>
              <a:t>se il brano era anti-castro, dovrei inferire l’atteggiamento corrispondente nell’autore</a:t>
            </a:r>
          </a:p>
          <a:p>
            <a:r>
              <a:rPr lang="it-IT" b="1"/>
              <a:t>Attribuzione disposizionale (inferenza corrispondente)</a:t>
            </a:r>
          </a:p>
          <a:p>
            <a:endParaRPr lang="it-IT"/>
          </a:p>
          <a:p>
            <a:pPr marL="0" indent="0">
              <a:buNone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43244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Jones &amp; Harris (1967)</a:t>
            </a:r>
          </a:p>
          <a:p>
            <a:r>
              <a:rPr lang="it-IT"/>
              <a:t>Costrizione </a:t>
            </a:r>
            <a:r>
              <a:rPr lang="mr-IN"/>
              <a:t>–</a:t>
            </a:r>
            <a:r>
              <a:rPr lang="it-IT"/>
              <a:t> dovremmo correggere l’inferenza corrispondente per l’informazione contestuale</a:t>
            </a:r>
          </a:p>
          <a:p>
            <a:endParaRPr lang="it-IT"/>
          </a:p>
          <a:p>
            <a:r>
              <a:rPr lang="it-IT"/>
              <a:t>Ossia, il brano non rispecchia la posizione dell’autore</a:t>
            </a:r>
          </a:p>
          <a:p>
            <a:r>
              <a:rPr lang="it-IT"/>
              <a:t>Non dovrei fare attribuzione disposizionale</a:t>
            </a:r>
          </a:p>
          <a:p>
            <a:r>
              <a:rPr lang="it-IT"/>
              <a:t>Risultati?</a:t>
            </a:r>
          </a:p>
          <a:p>
            <a:pPr marL="0" indent="0">
              <a:buNone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11470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1272982"/>
              </p:ext>
            </p:extLst>
          </p:nvPr>
        </p:nvGraphicFramePr>
        <p:xfrm>
          <a:off x="1114425" y="2595563"/>
          <a:ext cx="7610475" cy="367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11769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067128"/>
              </p:ext>
            </p:extLst>
          </p:nvPr>
        </p:nvGraphicFramePr>
        <p:xfrm>
          <a:off x="1114425" y="2595563"/>
          <a:ext cx="7610475" cy="367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62330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Jones &amp; Harris (1967)</a:t>
            </a:r>
          </a:p>
          <a:p>
            <a:r>
              <a:rPr lang="it-IT" b="1"/>
              <a:t>Errore fondamentale di attribuzione</a:t>
            </a:r>
            <a:r>
              <a:rPr lang="it-IT"/>
              <a:t>:</a:t>
            </a:r>
          </a:p>
          <a:p>
            <a:r>
              <a:rPr lang="it-IT"/>
              <a:t>Consiste nella tendenza ad attribuire il comportamento a stabili disposizioni di fondo persino di fronte a forti prove della presenza di cause esterne</a:t>
            </a:r>
          </a:p>
        </p:txBody>
      </p:sp>
    </p:spTree>
    <p:extLst>
      <p:ext uri="{BB962C8B-B14F-4D97-AF65-F5344CB8AC3E}">
        <p14:creationId xmlns:p14="http://schemas.microsoft.com/office/powerpoint/2010/main" val="26465803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Jones &amp; Harris (1967)</a:t>
            </a:r>
          </a:p>
          <a:p>
            <a:r>
              <a:rPr lang="it-IT" b="1"/>
              <a:t>Errore fondamentale di attribuzione</a:t>
            </a:r>
            <a:r>
              <a:rPr lang="it-IT"/>
              <a:t>:</a:t>
            </a:r>
          </a:p>
          <a:p>
            <a:r>
              <a:rPr lang="it-IT"/>
              <a:t>Sopravalutiamo le cause interne nel giudicare il comportamento degli altri </a:t>
            </a:r>
          </a:p>
          <a:p>
            <a:r>
              <a:rPr lang="it-IT"/>
              <a:t>Sottovalutiamo/non correggiamo pienamente questa inferenza anche in presenza di cause esterne</a:t>
            </a:r>
          </a:p>
        </p:txBody>
      </p:sp>
    </p:spTree>
    <p:extLst>
      <p:ext uri="{BB962C8B-B14F-4D97-AF65-F5344CB8AC3E}">
        <p14:creationId xmlns:p14="http://schemas.microsoft.com/office/powerpoint/2010/main" val="330178414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Jones &amp; Harris (1967)</a:t>
            </a:r>
          </a:p>
          <a:p>
            <a:r>
              <a:rPr lang="it-IT" b="1"/>
              <a:t>Errore fondamentale di attribuzione si manifesta</a:t>
            </a:r>
            <a:r>
              <a:rPr lang="it-IT"/>
              <a:t>:</a:t>
            </a:r>
          </a:p>
          <a:p>
            <a:r>
              <a:rPr lang="it-IT"/>
              <a:t>Perché ci focalizziamo sulla persona e non sul contesto (attenzione)</a:t>
            </a:r>
          </a:p>
          <a:p>
            <a:r>
              <a:rPr lang="it-IT"/>
              <a:t>L’altra persona è più saliente (rispetto al contesto)</a:t>
            </a: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7016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/>
          </a:p>
          <a:p>
            <a:r>
              <a:rPr lang="it-IT"/>
              <a:t>Secondo </a:t>
            </a:r>
            <a:r>
              <a:rPr lang="it-IT" err="1"/>
              <a:t>Heider</a:t>
            </a:r>
            <a:r>
              <a:rPr lang="it-IT"/>
              <a:t> (1958) l’essere umano ha una tendenza spontanea a ‘spiegare’ tramite l’identificazione delle cause</a:t>
            </a:r>
          </a:p>
        </p:txBody>
      </p:sp>
    </p:spTree>
    <p:extLst>
      <p:ext uri="{BB962C8B-B14F-4D97-AF65-F5344CB8AC3E}">
        <p14:creationId xmlns:p14="http://schemas.microsoft.com/office/powerpoint/2010/main" val="27294467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Jones &amp; Harris (1967)</a:t>
            </a:r>
          </a:p>
          <a:p>
            <a:r>
              <a:rPr lang="it-IT" b="1"/>
              <a:t>Errore fondamentale di attribuzione</a:t>
            </a:r>
            <a:r>
              <a:rPr lang="it-IT"/>
              <a:t>:</a:t>
            </a:r>
          </a:p>
          <a:p>
            <a:r>
              <a:rPr lang="it-IT"/>
              <a:t>Ci sono culture individualiste </a:t>
            </a:r>
            <a:r>
              <a:rPr lang="mr-IN"/>
              <a:t>–</a:t>
            </a:r>
            <a:r>
              <a:rPr lang="it-IT"/>
              <a:t> collettiviste</a:t>
            </a:r>
          </a:p>
          <a:p>
            <a:r>
              <a:rPr lang="it-IT"/>
              <a:t>Le culture collettiviste hanno una più marcata propensione ad adeguare il proprio comportamento a norme situazionali/contesto sociale</a:t>
            </a:r>
          </a:p>
          <a:p>
            <a:r>
              <a:rPr lang="it-IT"/>
              <a:t>Più focus sulla situazione  - </a:t>
            </a:r>
            <a:r>
              <a:rPr lang="it-IT" err="1"/>
              <a:t>err</a:t>
            </a:r>
            <a:r>
              <a:rPr lang="it-IT"/>
              <a:t>. </a:t>
            </a:r>
            <a:r>
              <a:rPr lang="it-IT" err="1"/>
              <a:t>fond</a:t>
            </a:r>
            <a:r>
              <a:rPr lang="it-IT"/>
              <a:t>. meno marcato</a:t>
            </a:r>
          </a:p>
          <a:p>
            <a:endParaRPr lang="it-IT"/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001512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err="1"/>
              <a:t>Morris</a:t>
            </a:r>
            <a:r>
              <a:rPr lang="it-IT"/>
              <a:t> &amp; </a:t>
            </a:r>
            <a:r>
              <a:rPr lang="it-IT" err="1"/>
              <a:t>Peng</a:t>
            </a:r>
            <a:r>
              <a:rPr lang="it-IT"/>
              <a:t> (1984): </a:t>
            </a:r>
          </a:p>
          <a:p>
            <a:r>
              <a:rPr lang="it-IT"/>
              <a:t>presentarono a </a:t>
            </a:r>
            <a:r>
              <a:rPr lang="it-IT" err="1"/>
              <a:t>pp</a:t>
            </a:r>
            <a:r>
              <a:rPr lang="it-IT"/>
              <a:t> US e Cinesi un caso di omicidio</a:t>
            </a:r>
          </a:p>
          <a:p>
            <a:r>
              <a:rPr lang="it-IT"/>
              <a:t>chiesero loro di fornire una spiegazione/movente dell’evento</a:t>
            </a:r>
          </a:p>
          <a:p>
            <a:r>
              <a:rPr lang="it-IT"/>
              <a:t>US: cause interne (“era un pazzo!”)</a:t>
            </a:r>
          </a:p>
          <a:p>
            <a:r>
              <a:rPr lang="it-IT"/>
              <a:t>Cinesi: cause situate nella relazione sociale che legavano assassino-vittima-contesto </a:t>
            </a: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83787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err="1"/>
              <a:t>Chiu</a:t>
            </a:r>
            <a:r>
              <a:rPr lang="it-IT"/>
              <a:t> et al (2000)</a:t>
            </a:r>
          </a:p>
          <a:p>
            <a:r>
              <a:rPr lang="it-IT"/>
              <a:t>presentarono a </a:t>
            </a:r>
            <a:r>
              <a:rPr lang="it-IT" err="1"/>
              <a:t>pp</a:t>
            </a:r>
            <a:r>
              <a:rPr lang="it-IT"/>
              <a:t> US e Cinesi un caso di un preparato galenico ‘sbagliato’ venduto e somministrato a un cliente</a:t>
            </a:r>
          </a:p>
          <a:p>
            <a:r>
              <a:rPr lang="it-IT"/>
              <a:t>US: colpa a chi aveva preparato il farmaco</a:t>
            </a:r>
          </a:p>
          <a:p>
            <a:r>
              <a:rPr lang="it-IT"/>
              <a:t>Cinesi: colpa alla farmacia presso cui il farmacista lavorava </a:t>
            </a:r>
          </a:p>
          <a:p>
            <a:endParaRPr lang="it-IT"/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64504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err="1"/>
              <a:t>https</a:t>
            </a:r>
            <a:r>
              <a:rPr lang="it-IT"/>
              <a:t>://</a:t>
            </a:r>
            <a:r>
              <a:rPr lang="it-IT" err="1"/>
              <a:t>www.youtube.com</a:t>
            </a:r>
            <a:r>
              <a:rPr lang="it-IT"/>
              <a:t>/</a:t>
            </a:r>
            <a:r>
              <a:rPr lang="it-IT" err="1"/>
              <a:t>watch?v</a:t>
            </a:r>
            <a:r>
              <a:rPr lang="it-IT"/>
              <a:t>=Z9OF3wHDw0M</a:t>
            </a:r>
          </a:p>
        </p:txBody>
      </p:sp>
    </p:spTree>
    <p:extLst>
      <p:ext uri="{BB962C8B-B14F-4D97-AF65-F5344CB8AC3E}">
        <p14:creationId xmlns:p14="http://schemas.microsoft.com/office/powerpoint/2010/main" val="87763063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66415" y="2498515"/>
            <a:ext cx="7610476" cy="3670767"/>
          </a:xfrm>
        </p:spPr>
        <p:txBody>
          <a:bodyPr/>
          <a:lstStyle/>
          <a:p>
            <a:r>
              <a:rPr lang="it-IT"/>
              <a:t>RIVEDIAMO LA DEFINIZIONE</a:t>
            </a:r>
          </a:p>
          <a:p>
            <a:r>
              <a:rPr lang="it-IT" b="1"/>
              <a:t>Errore fondamentale di attribuzione</a:t>
            </a:r>
            <a:r>
              <a:rPr lang="it-IT"/>
              <a:t>:</a:t>
            </a:r>
          </a:p>
          <a:p>
            <a:r>
              <a:rPr lang="it-IT"/>
              <a:t>Sopravalutiamo le cause interne nel giudicare il comportamento degli altri </a:t>
            </a:r>
          </a:p>
          <a:p>
            <a:r>
              <a:rPr lang="it-IT"/>
              <a:t>Sottovalutiamo/non correggiamo pienamente questa inferenza anche in presenza di cause esterne</a:t>
            </a:r>
          </a:p>
        </p:txBody>
      </p:sp>
    </p:spTree>
    <p:extLst>
      <p:ext uri="{BB962C8B-B14F-4D97-AF65-F5344CB8AC3E}">
        <p14:creationId xmlns:p14="http://schemas.microsoft.com/office/powerpoint/2010/main" val="421527622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  <a:p>
            <a:endParaRPr lang="it-IT"/>
          </a:p>
          <a:p>
            <a:r>
              <a:rPr lang="it-IT"/>
              <a:t>E’ possibile ‘correggere’ la nostra attribuzione inziale, solitamente di tipo disposizionale, con le informazioni contestuali?</a:t>
            </a: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121597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  <a:p>
            <a:endParaRPr lang="it-IT"/>
          </a:p>
          <a:p>
            <a:r>
              <a:rPr lang="it-IT"/>
              <a:t>E’ possibile ‘correggere’ la nostra attribuzione inziale, solitamente di tipo disposizionale, con le informazioni contestuali?</a:t>
            </a:r>
          </a:p>
          <a:p>
            <a:endParaRPr lang="it-IT"/>
          </a:p>
          <a:p>
            <a:r>
              <a:rPr lang="it-IT"/>
              <a:t>Risposta: Dipende</a:t>
            </a:r>
          </a:p>
          <a:p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641600" y="292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529877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  <a:p>
            <a:r>
              <a:rPr lang="it-IT"/>
              <a:t>E’ possibile rivedere inferenze corrispondenti iniziali e diventare meno fiduciosi del fatto che le caratteristiche </a:t>
            </a:r>
            <a:r>
              <a:rPr lang="it-IT" err="1"/>
              <a:t>dispozionali</a:t>
            </a:r>
            <a:r>
              <a:rPr lang="it-IT"/>
              <a:t> dell’attore siano la causa del suo comportamento</a:t>
            </a:r>
          </a:p>
          <a:p>
            <a:endParaRPr lang="it-IT"/>
          </a:p>
          <a:p>
            <a:r>
              <a:rPr lang="it-IT"/>
              <a:t>Processo di </a:t>
            </a:r>
            <a:r>
              <a:rPr lang="it-IT" err="1"/>
              <a:t>discounting</a:t>
            </a: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641600" y="292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807107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  <a:p>
            <a:endParaRPr lang="it-IT"/>
          </a:p>
          <a:p>
            <a:r>
              <a:rPr lang="it-IT"/>
              <a:t>Processo di </a:t>
            </a:r>
            <a:r>
              <a:rPr lang="it-IT" err="1"/>
              <a:t>discounting</a:t>
            </a:r>
            <a:r>
              <a:rPr lang="it-IT"/>
              <a:t>:  ridurre la propria convinzione circa la causa (che più spontaneamente ci è venuta in mente) data l’esistenza di un’altra causa possibile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641600" y="292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355173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/>
              <a:t>Esempio:</a:t>
            </a:r>
          </a:p>
          <a:p>
            <a:r>
              <a:rPr lang="it-IT"/>
              <a:t>Vedo degli studenti mangiarsi le unghie e sudare, che sono in attesa fuori da un’aula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641600" y="292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9028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pic>
        <p:nvPicPr>
          <p:cNvPr id="4" name="Segnaposto contenuto 3" descr="images-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944" r="-379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3486760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/>
              <a:t>Esempio:</a:t>
            </a:r>
          </a:p>
          <a:p>
            <a:r>
              <a:rPr lang="it-IT"/>
              <a:t>Vedo degli studenti mangiarsi le unghie e sudare, che sono in attesa fuori da un’aula</a:t>
            </a:r>
          </a:p>
          <a:p>
            <a:r>
              <a:rPr lang="it-IT"/>
              <a:t>Il comportamento si </a:t>
            </a:r>
            <a:r>
              <a:rPr lang="it-IT" b="1"/>
              <a:t>associa</a:t>
            </a:r>
            <a:r>
              <a:rPr lang="it-IT"/>
              <a:t> a un tratto: ansia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641600" y="292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858136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/>
              <a:t>Esempio:</a:t>
            </a:r>
          </a:p>
          <a:p>
            <a:r>
              <a:rPr lang="it-IT"/>
              <a:t>Vedo degli studenti mangiarsi le unghie e sudare, che sono in attesa fuori da un’aula</a:t>
            </a:r>
          </a:p>
          <a:p>
            <a:r>
              <a:rPr lang="it-IT"/>
              <a:t>Il comportamento si </a:t>
            </a:r>
            <a:r>
              <a:rPr lang="it-IT" b="1"/>
              <a:t>associa</a:t>
            </a:r>
            <a:r>
              <a:rPr lang="it-IT"/>
              <a:t> a un tratto: ansia</a:t>
            </a:r>
          </a:p>
          <a:p>
            <a:r>
              <a:rPr lang="it-IT" b="1"/>
              <a:t>Inferenza corrispondente</a:t>
            </a:r>
            <a:r>
              <a:rPr lang="it-IT"/>
              <a:t>: sono studenti ansiosi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641600" y="292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928506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/>
              <a:t>Esempio:</a:t>
            </a:r>
          </a:p>
          <a:p>
            <a:r>
              <a:rPr lang="it-IT"/>
              <a:t>Vedo degli studenti mangiarsi le unghie e sudare, che sono in attesa fuori da un’aula</a:t>
            </a:r>
          </a:p>
          <a:p>
            <a:r>
              <a:rPr lang="it-IT"/>
              <a:t>Il comportamento si </a:t>
            </a:r>
            <a:r>
              <a:rPr lang="it-IT" b="1"/>
              <a:t>associa</a:t>
            </a:r>
            <a:r>
              <a:rPr lang="it-IT"/>
              <a:t> a un tratto: ansia</a:t>
            </a:r>
          </a:p>
          <a:p>
            <a:r>
              <a:rPr lang="it-IT" b="1"/>
              <a:t>Inferenza corrispondente</a:t>
            </a:r>
            <a:r>
              <a:rPr lang="it-IT"/>
              <a:t>: sono studenti ansiosi</a:t>
            </a:r>
          </a:p>
          <a:p>
            <a:r>
              <a:rPr lang="it-IT"/>
              <a:t>Scopro che stanno aspettando di entrare a fare un esame molto difficile (fattore situazionale)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641600" y="292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940007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/>
              <a:t>Esempio:</a:t>
            </a:r>
          </a:p>
          <a:p>
            <a:r>
              <a:rPr lang="it-IT"/>
              <a:t>Vedo degli studenti mangiarsi le unghie e sudare, che sono in attesa fuori da un’aula</a:t>
            </a:r>
          </a:p>
          <a:p>
            <a:r>
              <a:rPr lang="it-IT"/>
              <a:t>Il comportamento si </a:t>
            </a:r>
            <a:r>
              <a:rPr lang="it-IT" b="1"/>
              <a:t>associa</a:t>
            </a:r>
            <a:r>
              <a:rPr lang="it-IT"/>
              <a:t> a un tratto: ansia</a:t>
            </a:r>
          </a:p>
          <a:p>
            <a:r>
              <a:rPr lang="it-IT" b="1"/>
              <a:t>Inferenza corrispondente</a:t>
            </a:r>
            <a:r>
              <a:rPr lang="it-IT"/>
              <a:t>: sono studenti ansiosi</a:t>
            </a:r>
          </a:p>
          <a:p>
            <a:r>
              <a:rPr lang="it-IT"/>
              <a:t>Scopro che stanno aspettando di entrare a fare un esame molto difficile (fattore situazionale)</a:t>
            </a:r>
          </a:p>
          <a:p>
            <a:r>
              <a:rPr lang="it-IT" b="1" err="1"/>
              <a:t>Discounting</a:t>
            </a:r>
            <a:r>
              <a:rPr lang="it-IT"/>
              <a:t>: non sono necessariamente ansiosi di natura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641600" y="292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000769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/>
              <a:t>Associazione comportamento-tratto</a:t>
            </a:r>
          </a:p>
          <a:p>
            <a:r>
              <a:rPr lang="it-IT"/>
              <a:t>Inferenza corrispondente</a:t>
            </a:r>
          </a:p>
          <a:p>
            <a:r>
              <a:rPr lang="it-IT" err="1"/>
              <a:t>Discounting</a:t>
            </a:r>
            <a:r>
              <a:rPr lang="it-IT"/>
              <a:t>: non sono necessariamente ansiosi di natura </a:t>
            </a:r>
          </a:p>
          <a:p>
            <a:endParaRPr lang="it-IT"/>
          </a:p>
          <a:p>
            <a:r>
              <a:rPr lang="it-IT"/>
              <a:t>Perché non facciamo sempre ‘</a:t>
            </a:r>
            <a:r>
              <a:rPr lang="it-IT" err="1"/>
              <a:t>discounting</a:t>
            </a:r>
            <a:r>
              <a:rPr lang="it-IT"/>
              <a:t>’?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641600" y="292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948825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/>
              <a:t>Perché i primi due processi:</a:t>
            </a:r>
          </a:p>
          <a:p>
            <a:pPr lvl="1"/>
            <a:r>
              <a:rPr lang="it-IT"/>
              <a:t>Associazione comportamento-tratto</a:t>
            </a:r>
          </a:p>
          <a:p>
            <a:pPr lvl="1"/>
            <a:r>
              <a:rPr lang="it-IT"/>
              <a:t>Inferenza corrispondente</a:t>
            </a:r>
          </a:p>
          <a:p>
            <a:r>
              <a:rPr lang="it-IT"/>
              <a:t>sono relativamente ‘facili’</a:t>
            </a:r>
          </a:p>
          <a:p>
            <a:r>
              <a:rPr lang="it-IT"/>
              <a:t>avvengono in maniera spontanea</a:t>
            </a:r>
          </a:p>
          <a:p>
            <a:r>
              <a:rPr lang="it-IT"/>
              <a:t>non richiedono un ragionamento approfondito</a:t>
            </a:r>
          </a:p>
          <a:p>
            <a:r>
              <a:rPr lang="it-IT"/>
              <a:t>non ‘consumano’ risorse cognitive *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641600" y="292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801068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/>
              <a:t>Il Processo di </a:t>
            </a:r>
            <a:r>
              <a:rPr lang="it-IT" err="1"/>
              <a:t>discounting</a:t>
            </a:r>
            <a:r>
              <a:rPr lang="it-IT"/>
              <a:t>:</a:t>
            </a:r>
          </a:p>
          <a:p>
            <a:r>
              <a:rPr lang="it-IT"/>
              <a:t>Richiede tempo (quindi non è immediato)</a:t>
            </a:r>
          </a:p>
          <a:p>
            <a:r>
              <a:rPr lang="it-IT"/>
              <a:t>Richiede uno sforzo cognitivo</a:t>
            </a:r>
          </a:p>
          <a:p>
            <a:r>
              <a:rPr lang="it-IT"/>
              <a:t>Richiede risorse cognitive</a:t>
            </a:r>
          </a:p>
          <a:p>
            <a:r>
              <a:rPr lang="mr-IN"/>
              <a:t>…</a:t>
            </a:r>
            <a:r>
              <a:rPr lang="it-IT"/>
              <a:t>quindi non lo facciamo sempre</a:t>
            </a:r>
            <a:r>
              <a:rPr lang="mr-IN"/>
              <a:t>…</a:t>
            </a: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641600" y="292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6EFA400-EDAF-4113-841B-99489025F240}"/>
              </a:ext>
            </a:extLst>
          </p:cNvPr>
          <p:cNvSpPr txBox="1"/>
          <p:nvPr/>
        </p:nvSpPr>
        <p:spPr>
          <a:xfrm>
            <a:off x="5864658" y="1259766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it-IT"/>
              <a:t>Fare clic per inserire testo</a:t>
            </a:r>
          </a:p>
        </p:txBody>
      </p:sp>
    </p:spTree>
    <p:extLst>
      <p:ext uri="{BB962C8B-B14F-4D97-AF65-F5344CB8AC3E}">
        <p14:creationId xmlns:p14="http://schemas.microsoft.com/office/powerpoint/2010/main" val="114830287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/>
              <a:t>Gilbert e collaboratori (1988)</a:t>
            </a:r>
          </a:p>
          <a:p>
            <a:r>
              <a:rPr lang="it-IT"/>
              <a:t>I </a:t>
            </a:r>
            <a:r>
              <a:rPr lang="it-IT" err="1"/>
              <a:t>pp</a:t>
            </a:r>
            <a:r>
              <a:rPr lang="it-IT"/>
              <a:t> dovevano osservare un video di una donna</a:t>
            </a:r>
          </a:p>
          <a:p>
            <a:r>
              <a:rPr lang="it-IT"/>
              <a:t>Senza sonoro</a:t>
            </a:r>
          </a:p>
          <a:p>
            <a:r>
              <a:rPr lang="it-IT"/>
              <a:t>Chiaramente nervosa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641600" y="292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342852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/>
              <a:t>Gilbert e collaboratori (1988)</a:t>
            </a:r>
          </a:p>
          <a:p>
            <a:endParaRPr lang="it-IT"/>
          </a:p>
          <a:p>
            <a:r>
              <a:rPr lang="it-IT"/>
              <a:t>Gli argomenti di cui la donna stava parlando apparivano come sottotitoli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641600" y="292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306980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/>
              <a:t>Gilbert e collaboratori (1988)</a:t>
            </a:r>
          </a:p>
          <a:p>
            <a:endParaRPr lang="it-IT"/>
          </a:p>
          <a:p>
            <a:r>
              <a:rPr lang="it-IT"/>
              <a:t>Un gruppo di studenti apprendeva che gli argomenti di cui stava parlando la donna erano argomenti che tipicamente possono provocare un senso di ‘</a:t>
            </a:r>
            <a:r>
              <a:rPr lang="it-IT" err="1"/>
              <a:t>discomfort</a:t>
            </a:r>
            <a:r>
              <a:rPr lang="it-IT"/>
              <a:t>’</a:t>
            </a:r>
          </a:p>
          <a:p>
            <a:r>
              <a:rPr lang="it-IT"/>
              <a:t>I mie momenti di forte imbarazzo (sociale)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641600" y="292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795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err="1"/>
              <a:t>https</a:t>
            </a:r>
            <a:r>
              <a:rPr lang="it-IT"/>
              <a:t>://</a:t>
            </a:r>
            <a:r>
              <a:rPr lang="it-IT" err="1"/>
              <a:t>www.youtube.com</a:t>
            </a:r>
            <a:r>
              <a:rPr lang="it-IT"/>
              <a:t>/</a:t>
            </a:r>
            <a:r>
              <a:rPr lang="it-IT" err="1"/>
              <a:t>watch?v</a:t>
            </a:r>
            <a:r>
              <a:rPr lang="it-IT"/>
              <a:t>=VTNmLt7QX8E</a:t>
            </a:r>
          </a:p>
        </p:txBody>
      </p:sp>
    </p:spTree>
    <p:extLst>
      <p:ext uri="{BB962C8B-B14F-4D97-AF65-F5344CB8AC3E}">
        <p14:creationId xmlns:p14="http://schemas.microsoft.com/office/powerpoint/2010/main" val="309313116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/>
              <a:t>Gilbert e collaboratori (1988)</a:t>
            </a:r>
          </a:p>
          <a:p>
            <a:endParaRPr lang="it-IT"/>
          </a:p>
          <a:p>
            <a:r>
              <a:rPr lang="it-IT"/>
              <a:t>Un altro gruppo di studenti apprendeva invece che la donna stava parlando di argomenti futili , come ad esempio ‘la mia vacanza preferita’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641600" y="292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410093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/>
              <a:t>Gilbert e collaboratori (1988)</a:t>
            </a:r>
          </a:p>
          <a:p>
            <a:r>
              <a:rPr lang="it-IT"/>
              <a:t>Inoltre e in maniera indipendente dal tipo di sottotitolo</a:t>
            </a:r>
          </a:p>
          <a:p>
            <a:r>
              <a:rPr lang="it-IT"/>
              <a:t>Metà dei partecipanti dovevano formarsi un’impressione leggendo gli argomenti di cui la donna parlava (focus sul perché fosse così agitata)</a:t>
            </a:r>
          </a:p>
          <a:p>
            <a:pPr marL="0" indent="0">
              <a:buNone/>
            </a:pP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641600" y="292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72107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/>
              <a:t>Gilbert e collaboratori (1988)</a:t>
            </a:r>
          </a:p>
          <a:p>
            <a:r>
              <a:rPr lang="it-IT"/>
              <a:t>Inoltre e in maniera indipendente dal tipo di sottotitolo</a:t>
            </a:r>
          </a:p>
          <a:p>
            <a:r>
              <a:rPr lang="it-IT"/>
              <a:t>Metà dei partecipanti dovevano memorizzare gli argomenti</a:t>
            </a:r>
          </a:p>
          <a:p>
            <a:endParaRPr lang="it-IT"/>
          </a:p>
          <a:p>
            <a:pPr lvl="1"/>
            <a:r>
              <a:rPr lang="it-IT"/>
              <a:t>Questa attività avrebbe impegnato molto i partecipanti che non avrebbero più avuto a disposizione ‘le risorse cognitive’ necessarie per fare </a:t>
            </a:r>
            <a:r>
              <a:rPr lang="it-IT" err="1"/>
              <a:t>discounting</a:t>
            </a:r>
            <a:endParaRPr lang="it-IT"/>
          </a:p>
          <a:p>
            <a:pPr marL="0" indent="0">
              <a:buNone/>
            </a:pP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641600" y="292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795422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/>
              <a:t>Gilbert e collaboratori (1988)</a:t>
            </a:r>
          </a:p>
          <a:p>
            <a:endParaRPr lang="it-IT"/>
          </a:p>
          <a:p>
            <a:r>
              <a:rPr lang="it-IT"/>
              <a:t>Tutti i </a:t>
            </a:r>
            <a:r>
              <a:rPr lang="it-IT" err="1"/>
              <a:t>pp</a:t>
            </a:r>
            <a:r>
              <a:rPr lang="it-IT"/>
              <a:t> dovevano indicare quanto la donna era una donna ansiosa in generale, nella vita.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641600" y="292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945401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4075874"/>
              </p:ext>
            </p:extLst>
          </p:nvPr>
        </p:nvGraphicFramePr>
        <p:xfrm>
          <a:off x="923925" y="2536032"/>
          <a:ext cx="7610475" cy="367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0008220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4742530"/>
              </p:ext>
            </p:extLst>
          </p:nvPr>
        </p:nvGraphicFramePr>
        <p:xfrm>
          <a:off x="898765" y="2481324"/>
          <a:ext cx="7610475" cy="367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329772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/>
              <a:t>Se non abbiamo le risorse cognitive adeguate</a:t>
            </a:r>
          </a:p>
          <a:p>
            <a:r>
              <a:rPr lang="it-IT"/>
              <a:t>Perché siamo impegnati in altro</a:t>
            </a:r>
          </a:p>
          <a:p>
            <a:r>
              <a:rPr lang="it-IT"/>
              <a:t>Vale il principio dell’inerzia cognitiva</a:t>
            </a:r>
          </a:p>
          <a:p>
            <a:r>
              <a:rPr lang="it-IT"/>
              <a:t>Mantengo l’inferenza corrispondente</a:t>
            </a:r>
          </a:p>
          <a:p>
            <a:r>
              <a:rPr lang="it-IT"/>
              <a:t>Solo se ho risorse cognitive adeguate, riesco a fare </a:t>
            </a:r>
            <a:r>
              <a:rPr lang="it-IT" err="1"/>
              <a:t>discounting</a:t>
            </a:r>
            <a:endParaRPr lang="it-IT"/>
          </a:p>
          <a:p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641600" y="292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96586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/>
              <a:t>Il </a:t>
            </a:r>
            <a:r>
              <a:rPr lang="it-IT" err="1"/>
              <a:t>discounting</a:t>
            </a:r>
            <a:r>
              <a:rPr lang="it-IT"/>
              <a:t> richiede anche del tempo</a:t>
            </a:r>
          </a:p>
          <a:p>
            <a:endParaRPr lang="it-IT"/>
          </a:p>
          <a:p>
            <a:r>
              <a:rPr lang="it-IT"/>
              <a:t>È più probabile che riesca a correggere i primi due processi (associazione e inferenza corrispondente) se ho sufficientemente tempo per ragionare</a:t>
            </a:r>
          </a:p>
          <a:p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641600" y="292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219671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it-IT" err="1">
                <a:latin typeface="Tahoma" charset="0"/>
              </a:rPr>
              <a:t>Burger</a:t>
            </a:r>
            <a:r>
              <a:rPr lang="it-IT">
                <a:latin typeface="Tahoma" charset="0"/>
              </a:rPr>
              <a:t> (1991) replica lo studio di Jones &amp; Harris (1967) </a:t>
            </a:r>
            <a:r>
              <a:rPr lang="it-IT">
                <a:latin typeface="Tahoma" charset="0"/>
                <a:sym typeface="Wingdings" charset="0"/>
              </a:rPr>
              <a:t>con un diverso materiale</a:t>
            </a:r>
          </a:p>
          <a:p>
            <a:pPr>
              <a:lnSpc>
                <a:spcPct val="90000"/>
              </a:lnSpc>
              <a:defRPr/>
            </a:pPr>
            <a:endParaRPr lang="it-IT">
              <a:latin typeface="Tahoma" charset="0"/>
              <a:sym typeface="Wingdings" charset="0"/>
            </a:endParaRPr>
          </a:p>
          <a:p>
            <a:pPr>
              <a:lnSpc>
                <a:spcPct val="90000"/>
              </a:lnSpc>
              <a:defRPr/>
            </a:pPr>
            <a:r>
              <a:rPr lang="it-IT">
                <a:latin typeface="Tahoma" charset="0"/>
                <a:sym typeface="Wingdings" charset="0"/>
              </a:rPr>
              <a:t>Aumenta la </a:t>
            </a:r>
            <a:r>
              <a:rPr lang="it-IT" err="1">
                <a:latin typeface="Tahoma" charset="0"/>
                <a:sym typeface="Wingdings" charset="0"/>
              </a:rPr>
              <a:t>validtà</a:t>
            </a:r>
            <a:r>
              <a:rPr lang="it-IT">
                <a:latin typeface="Tahoma" charset="0"/>
                <a:sym typeface="Wingdings" charset="0"/>
              </a:rPr>
              <a:t> esterna</a:t>
            </a:r>
          </a:p>
          <a:p>
            <a:pPr>
              <a:lnSpc>
                <a:spcPct val="90000"/>
              </a:lnSpc>
              <a:defRPr/>
            </a:pPr>
            <a:endParaRPr lang="it-IT">
              <a:latin typeface="Tahoma" charset="0"/>
              <a:sym typeface="Wingdings" charset="0"/>
            </a:endParaRPr>
          </a:p>
          <a:p>
            <a:pPr>
              <a:lnSpc>
                <a:spcPct val="90000"/>
              </a:lnSpc>
              <a:defRPr/>
            </a:pPr>
            <a:endParaRPr lang="it-IT">
              <a:latin typeface="Tahoma" charset="0"/>
            </a:endParaRPr>
          </a:p>
          <a:p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641600" y="292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28236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err="1"/>
              <a:t>Burger</a:t>
            </a:r>
            <a:r>
              <a:rPr lang="it-IT"/>
              <a:t> (1991)</a:t>
            </a:r>
          </a:p>
          <a:p>
            <a:endParaRPr lang="it-IT"/>
          </a:p>
          <a:p>
            <a:r>
              <a:rPr lang="it-IT"/>
              <a:t>I </a:t>
            </a:r>
            <a:r>
              <a:rPr lang="it-IT" err="1"/>
              <a:t>pp</a:t>
            </a:r>
            <a:r>
              <a:rPr lang="it-IT"/>
              <a:t> (US) dovevano leggere un brano sul controllo delle armi</a:t>
            </a:r>
          </a:p>
        </p:txBody>
      </p:sp>
    </p:spTree>
    <p:extLst>
      <p:ext uri="{BB962C8B-B14F-4D97-AF65-F5344CB8AC3E}">
        <p14:creationId xmlns:p14="http://schemas.microsoft.com/office/powerpoint/2010/main" val="771863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err="1"/>
              <a:t>https</a:t>
            </a:r>
            <a:r>
              <a:rPr lang="it-IT"/>
              <a:t>://</a:t>
            </a:r>
            <a:r>
              <a:rPr lang="it-IT" err="1"/>
              <a:t>www.youtube.com</a:t>
            </a:r>
            <a:r>
              <a:rPr lang="it-IT"/>
              <a:t>/</a:t>
            </a:r>
            <a:r>
              <a:rPr lang="it-IT" err="1"/>
              <a:t>watch?v</a:t>
            </a:r>
            <a:r>
              <a:rPr lang="it-IT"/>
              <a:t>=ZAnt9II-5Co</a:t>
            </a:r>
          </a:p>
        </p:txBody>
      </p:sp>
    </p:spTree>
    <p:extLst>
      <p:ext uri="{BB962C8B-B14F-4D97-AF65-F5344CB8AC3E}">
        <p14:creationId xmlns:p14="http://schemas.microsoft.com/office/powerpoint/2010/main" val="120644547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err="1"/>
              <a:t>Burger</a:t>
            </a:r>
            <a:r>
              <a:rPr lang="it-IT"/>
              <a:t> (1991)</a:t>
            </a:r>
          </a:p>
          <a:p>
            <a:r>
              <a:rPr lang="it-IT"/>
              <a:t>Il brano era  a favore vs. contro il controllo della vendita delle armi </a:t>
            </a:r>
          </a:p>
        </p:txBody>
      </p:sp>
    </p:spTree>
    <p:extLst>
      <p:ext uri="{BB962C8B-B14F-4D97-AF65-F5344CB8AC3E}">
        <p14:creationId xmlns:p14="http://schemas.microsoft.com/office/powerpoint/2010/main" val="44840071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err="1"/>
              <a:t>Burger</a:t>
            </a:r>
            <a:r>
              <a:rPr lang="it-IT"/>
              <a:t> (1991)</a:t>
            </a:r>
          </a:p>
          <a:p>
            <a:r>
              <a:rPr lang="it-IT"/>
              <a:t>L’autore aveva scelto liberamento la posizione espressa nel brano (scelta libera)</a:t>
            </a:r>
          </a:p>
          <a:p>
            <a:pPr lvl="1"/>
            <a:r>
              <a:rPr lang="it-IT"/>
              <a:t>oppure</a:t>
            </a:r>
          </a:p>
          <a:p>
            <a:r>
              <a:rPr lang="it-IT"/>
              <a:t>All’autore era stato chiesto dallo sperimentatore di scrivere la posizione espressa nel brano (costrizione)</a:t>
            </a:r>
          </a:p>
        </p:txBody>
      </p:sp>
    </p:spTree>
    <p:extLst>
      <p:ext uri="{BB962C8B-B14F-4D97-AF65-F5344CB8AC3E}">
        <p14:creationId xmlns:p14="http://schemas.microsoft.com/office/powerpoint/2010/main" val="99226244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err="1"/>
              <a:t>Burger</a:t>
            </a:r>
            <a:r>
              <a:rPr lang="it-IT"/>
              <a:t> (1991)</a:t>
            </a:r>
          </a:p>
          <a:p>
            <a:r>
              <a:rPr lang="it-IT"/>
              <a:t>Indipendentemente dalla condizione sperimentale, i partecipanti dovevano indicare quanto l’autore fosse a favore del controllo delle armi o contro il controllo delle armi</a:t>
            </a: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550661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err="1"/>
              <a:t>Burger</a:t>
            </a:r>
            <a:r>
              <a:rPr lang="it-IT"/>
              <a:t> (1991)</a:t>
            </a:r>
          </a:p>
          <a:p>
            <a:r>
              <a:rPr lang="it-IT"/>
              <a:t>Inoltre, un gruppo di </a:t>
            </a:r>
            <a:r>
              <a:rPr lang="it-IT" err="1"/>
              <a:t>pp</a:t>
            </a:r>
            <a:r>
              <a:rPr lang="it-IT"/>
              <a:t> rispondeva subito dopo aver letto il brano (immediate)</a:t>
            </a:r>
          </a:p>
          <a:p>
            <a:endParaRPr lang="it-IT"/>
          </a:p>
          <a:p>
            <a:r>
              <a:rPr lang="it-IT"/>
              <a:t>Un altro gruppo di </a:t>
            </a:r>
            <a:r>
              <a:rPr lang="it-IT" err="1"/>
              <a:t>pp</a:t>
            </a:r>
            <a:r>
              <a:rPr lang="it-IT"/>
              <a:t> rispondeva dopo un lungo lasso di tempo (</a:t>
            </a:r>
            <a:r>
              <a:rPr lang="it-IT" err="1"/>
              <a:t>delayed</a:t>
            </a:r>
            <a:r>
              <a:rPr lang="it-IT"/>
              <a:t>)</a:t>
            </a:r>
          </a:p>
          <a:p>
            <a:pPr marL="0" indent="0">
              <a:buNone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165079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9150" r="-39150"/>
          <a:stretch>
            <a:fillRect/>
          </a:stretch>
        </p:blipFill>
        <p:spPr>
          <a:xfrm>
            <a:off x="-2201893" y="107595"/>
            <a:ext cx="13547786" cy="7047553"/>
          </a:xfrm>
        </p:spPr>
      </p:pic>
    </p:spTree>
    <p:extLst>
      <p:ext uri="{BB962C8B-B14F-4D97-AF65-F5344CB8AC3E}">
        <p14:creationId xmlns:p14="http://schemas.microsoft.com/office/powerpoint/2010/main" val="325882012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Attribuzione causale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/>
              <a:t>Se abbiamo tempo</a:t>
            </a:r>
          </a:p>
          <a:p>
            <a:endParaRPr lang="it-IT"/>
          </a:p>
          <a:p>
            <a:r>
              <a:rPr lang="it-IT"/>
              <a:t>Posso ragionare più approfonditamente sulle informazioni</a:t>
            </a:r>
          </a:p>
          <a:p>
            <a:r>
              <a:rPr lang="it-IT"/>
              <a:t>E attuare il </a:t>
            </a:r>
            <a:r>
              <a:rPr lang="it-IT" err="1"/>
              <a:t>discounting</a:t>
            </a: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641600" y="292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882676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Attribuzione causale</a:t>
            </a:r>
            <a:endParaRPr lang="fr-FR">
              <a:latin typeface="Tahoma" charset="0"/>
              <a:cs typeface="+mj-cs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>
                <a:latin typeface="Tahoma" charset="0"/>
                <a:cs typeface="+mn-cs"/>
              </a:rPr>
              <a:t>Differenza tra attore-osservatore nei processi di attribuzione</a:t>
            </a:r>
          </a:p>
          <a:p>
            <a:pPr lvl="1" eaLnBrk="1" hangingPunct="1">
              <a:defRPr/>
            </a:pPr>
            <a:endParaRPr lang="it-IT">
              <a:latin typeface="Tahoma" charset="0"/>
            </a:endParaRPr>
          </a:p>
          <a:p>
            <a:pPr>
              <a:defRPr/>
            </a:pPr>
            <a:r>
              <a:rPr lang="it-IT">
                <a:latin typeface="Tahoma" charset="0"/>
              </a:rPr>
              <a:t>Tendenza sistematica a</a:t>
            </a:r>
          </a:p>
          <a:p>
            <a:pPr lvl="1">
              <a:defRPr/>
            </a:pPr>
            <a:r>
              <a:rPr lang="it-IT">
                <a:latin typeface="Tahoma" charset="0"/>
              </a:rPr>
              <a:t>Sovrastimare le cause disposizionali nel comportamento degli altri (a scapito di quelle situazionali) &amp;</a:t>
            </a:r>
          </a:p>
          <a:p>
            <a:pPr lvl="1">
              <a:defRPr/>
            </a:pPr>
            <a:r>
              <a:rPr lang="it-IT">
                <a:latin typeface="Tahoma" charset="0"/>
              </a:rPr>
              <a:t>Preferenza per le cause situazionali nella spiegazione del nostro comportamento (a scapito delle cause disposizionali) </a:t>
            </a:r>
            <a:endParaRPr lang="fr-FR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64605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Attribuzione causale</a:t>
            </a:r>
            <a:endParaRPr lang="fr-FR">
              <a:latin typeface="Tahoma" charset="0"/>
              <a:cs typeface="+mj-cs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it-IT">
                <a:latin typeface="Tahoma"/>
                <a:ea typeface="Tahoma"/>
                <a:cs typeface="Tahoma"/>
              </a:rPr>
              <a:t>Differenza tra attore-osservatore nei processi di attribuzione</a:t>
            </a:r>
            <a:endParaRPr lang="en-US">
              <a:latin typeface="Century Gothic"/>
              <a:ea typeface="Tahoma"/>
              <a:cs typeface="Tahoma"/>
            </a:endParaRPr>
          </a:p>
          <a:p>
            <a:pPr>
              <a:defRPr/>
            </a:pPr>
            <a:r>
              <a:rPr lang="it-IT" err="1">
                <a:latin typeface="Tahoma"/>
                <a:ea typeface="Tahoma"/>
                <a:cs typeface="Tahoma"/>
              </a:rPr>
              <a:t>Bias</a:t>
            </a:r>
            <a:r>
              <a:rPr lang="it-IT">
                <a:latin typeface="Tahoma"/>
                <a:ea typeface="Tahoma"/>
                <a:cs typeface="Tahoma"/>
              </a:rPr>
              <a:t>: attore/osservatore nei processi di attribuzione causale</a:t>
            </a:r>
            <a:endParaRPr lang="it-IT"/>
          </a:p>
          <a:p>
            <a:pPr>
              <a:defRPr/>
            </a:pPr>
            <a:endParaRPr lang="it-IT">
              <a:latin typeface="Tahoma"/>
              <a:ea typeface="Tahoma"/>
              <a:cs typeface="Tahoma"/>
            </a:endParaRPr>
          </a:p>
          <a:p>
            <a:pPr>
              <a:defRPr/>
            </a:pPr>
            <a:r>
              <a:rPr lang="it-IT">
                <a:latin typeface="Tahoma"/>
                <a:ea typeface="Tahoma"/>
                <a:cs typeface="Tahoma"/>
              </a:rPr>
              <a:t>Attore: situazionale</a:t>
            </a:r>
            <a:endParaRPr lang="it-IT"/>
          </a:p>
          <a:p>
            <a:pPr>
              <a:defRPr/>
            </a:pPr>
            <a:r>
              <a:rPr lang="it-IT">
                <a:latin typeface="Tahoma"/>
                <a:ea typeface="Tahoma"/>
                <a:cs typeface="Tahoma"/>
              </a:rPr>
              <a:t>Osservatore: disposizionale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558882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Attribuzione causale</a:t>
            </a:r>
            <a:endParaRPr lang="fr-FR">
              <a:latin typeface="Tahoma" charset="0"/>
              <a:cs typeface="+mj-cs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>
                <a:latin typeface="Tahoma" charset="0"/>
                <a:cs typeface="+mn-cs"/>
              </a:rPr>
              <a:t>Nisbet et al. (1973) chiese ai partecipanti di leggere una lista di tratti di personalità</a:t>
            </a:r>
          </a:p>
          <a:p>
            <a:pPr eaLnBrk="1" hangingPunct="1">
              <a:lnSpc>
                <a:spcPct val="90000"/>
              </a:lnSpc>
              <a:defRPr/>
            </a:pPr>
            <a:endParaRPr lang="fr-FR">
              <a:latin typeface="Tahoma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396528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Attribuzione causale</a:t>
            </a:r>
            <a:endParaRPr lang="fr-FR">
              <a:latin typeface="Tahoma" charset="0"/>
              <a:cs typeface="+mj-cs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>
                <a:latin typeface="Tahoma" charset="0"/>
                <a:cs typeface="+mn-cs"/>
              </a:rPr>
              <a:t>Nisbet et al. (1973) chiese ai partecipanti di leggere una lista di tratti di personalità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>
                <a:latin typeface="Tahoma" charset="0"/>
              </a:rPr>
              <a:t> rispetto a questa lista, i partecipanti dovevano descrivere Sé vs. Amico (ordine controbilanciato)</a:t>
            </a:r>
          </a:p>
          <a:p>
            <a:pPr eaLnBrk="1" hangingPunct="1">
              <a:lnSpc>
                <a:spcPct val="90000"/>
              </a:lnSpc>
              <a:defRPr/>
            </a:pPr>
            <a:endParaRPr lang="fr-FR">
              <a:latin typeface="Tahoma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771366"/>
      </p:ext>
    </p:extLst>
  </p:cSld>
  <p:clrMapOvr>
    <a:masterClrMapping/>
  </p:clrMapOvr>
</p:sld>
</file>

<file path=ppt/theme/theme1.xml><?xml version="1.0" encoding="utf-8"?>
<a:theme xmlns:a="http://schemas.openxmlformats.org/drawingml/2006/main" name="Percezione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6B37F9F2DF28348962A2F9280F979FF" ma:contentTypeVersion="4" ma:contentTypeDescription="Creare un nuovo documento." ma:contentTypeScope="" ma:versionID="c1cd10a3600a258cc06d0f01f627ab1a">
  <xsd:schema xmlns:xsd="http://www.w3.org/2001/XMLSchema" xmlns:xs="http://www.w3.org/2001/XMLSchema" xmlns:p="http://schemas.microsoft.com/office/2006/metadata/properties" xmlns:ns2="6d1c705c-eba4-420c-96b0-6aef9f6130a9" targetNamespace="http://schemas.microsoft.com/office/2006/metadata/properties" ma:root="true" ma:fieldsID="3eb20a8aa87e42608eed07998b94b171" ns2:_="">
    <xsd:import namespace="6d1c705c-eba4-420c-96b0-6aef9f6130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1c705c-eba4-420c-96b0-6aef9f6130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1B576B-63A0-4CC7-A9C6-559896DCCF1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AC0EBFF-88FF-4698-81DC-0D6D66ADE8CD}">
  <ds:schemaRefs>
    <ds:schemaRef ds:uri="6d1c705c-eba4-420c-96b0-6aef9f6130a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BAD86DD-C75E-4E1F-9A4E-3F5EBFD46A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Percezione.thmx</Template>
  <Application>Microsoft Office PowerPoint</Application>
  <PresentationFormat>On-screen Show (4:3)</PresentationFormat>
  <Slides>126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126</vt:i4>
      </vt:variant>
    </vt:vector>
  </HeadingPairs>
  <TitlesOfParts>
    <vt:vector size="127" baseType="lpstr">
      <vt:lpstr>Percezione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Successi ed insuccessi</vt:lpstr>
      <vt:lpstr>Attribuzione causale</vt:lpstr>
      <vt:lpstr>Attribuzione causale</vt:lpstr>
      <vt:lpstr>PowerPoint Presentation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PowerPoint Presentation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  <vt:lpstr>Attribuzione causale</vt:lpstr>
    </vt:vector>
  </TitlesOfParts>
  <Company>Università di Trieste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Attribuzione causale</dc:title>
  <dc:creator>Andrea Carnaghi</dc:creator>
  <cp:revision>1</cp:revision>
  <dcterms:created xsi:type="dcterms:W3CDTF">2017-10-16T14:17:15Z</dcterms:created>
  <dcterms:modified xsi:type="dcterms:W3CDTF">2021-11-17T09:52:03Z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0x01010056B37F9F2DF28348962A2F9280F979FF</vt:lpwstr>
  </property>
</Properties>
</file>