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935" r:id="rId1"/>
  </p:sldMasterIdLst>
  <p:notesMasterIdLst>
    <p:notesMasterId r:id="rId24"/>
  </p:notesMasterIdLst>
  <p:sldIdLst>
    <p:sldId id="256" r:id="rId2"/>
    <p:sldId id="259" r:id="rId3"/>
    <p:sldId id="261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9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1728"/>
    <p:restoredTop sz="94619"/>
  </p:normalViewPr>
  <p:slideViewPr>
    <p:cSldViewPr snapToGrid="0" snapToObjects="1">
      <p:cViewPr varScale="1">
        <p:scale>
          <a:sx n="123" d="100"/>
          <a:sy n="123" d="100"/>
        </p:scale>
        <p:origin x="200" y="4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19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AA03B-A885-A04C-9B2F-50E081FC756A}" type="datetimeFigureOut">
              <a:rPr lang="it-IT" smtClean="0"/>
              <a:pPr/>
              <a:t>17/11/21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CF40E-2B44-0746-A6EE-593ABF7D98A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5595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2143125" y="693738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27651" name="Text Box 3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3925" cy="35067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2969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31747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3575" cy="31638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33795" name="Text Box 3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3925" cy="35067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45059" name="Text Box 3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3925" cy="35067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5459" y="959313"/>
            <a:ext cx="5760741" cy="257189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5459" y="3531205"/>
            <a:ext cx="5760741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11/17/21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5459" y="329308"/>
            <a:ext cx="3392144" cy="30920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6200" y="131730"/>
            <a:ext cx="802005" cy="503578"/>
          </a:xfrm>
        </p:spPr>
        <p:txBody>
          <a:bodyPr/>
          <a:lstStyle/>
          <a:p>
            <a:fld id="{D6CC888B-D9F9-4E54-B722-F151A9F45E95}" type="slidenum">
              <a:rPr lang="en-US" smtClean="0"/>
              <a:t>‹N›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305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17/11/21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001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6447" y="796298"/>
            <a:ext cx="1103027" cy="466256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1910" y="796298"/>
            <a:ext cx="5301095" cy="466256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17/11/21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59215" b="36435"/>
          <a:stretch/>
        </p:blipFill>
        <p:spPr>
          <a:xfrm rot="5400000">
            <a:off x="5605390" y="3050294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0949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>
            <a:normAutofit/>
          </a:bodyPr>
          <a:lstStyle/>
          <a:p>
            <a:pPr lvl="0"/>
            <a:endParaRPr lang="it-IT" noProof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75B58-A58E-1F44-B71C-43E5ECDADE4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281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>
            <a:normAutofit/>
          </a:bodyPr>
          <a:lstStyle/>
          <a:p>
            <a:pPr lvl="0"/>
            <a:endParaRPr lang="it-IT" noProof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48FE5-EB44-324E-B6F3-BFEC5C01F4A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144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17/11/21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91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59" y="1756130"/>
            <a:ext cx="5764142" cy="2050066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5460" y="3806196"/>
            <a:ext cx="576414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‹N›</a:t>
            </a:fld>
            <a:endParaRPr kumimoji="0"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811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59" y="959314"/>
            <a:ext cx="6564015" cy="104411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5459" y="2172548"/>
            <a:ext cx="3125871" cy="327894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3822" y="2172548"/>
            <a:ext cx="3125652" cy="3278947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17/11/21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4173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652" y="959903"/>
            <a:ext cx="6571344" cy="10446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131" y="2169094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8131" y="2973815"/>
            <a:ext cx="3125766" cy="2491662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3822" y="2172548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63822" y="2971035"/>
            <a:ext cx="3125652" cy="2484985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17/11/21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586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17/11/21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589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17/11/21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5513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041" y="959313"/>
            <a:ext cx="2425950" cy="224205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9877" y="960890"/>
            <a:ext cx="3828178" cy="4496910"/>
          </a:xfrm>
        </p:spPr>
        <p:txBody>
          <a:bodyPr anchor="ctr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041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17/11/21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‹N›</a:t>
            </a:fld>
            <a:endParaRPr kumimoji="0"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176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96501" y="482171"/>
            <a:ext cx="3511387" cy="5149101"/>
            <a:chOff x="4996501" y="482171"/>
            <a:chExt cx="3511387" cy="5149101"/>
          </a:xfrm>
        </p:grpSpPr>
        <p:sp>
          <p:nvSpPr>
            <p:cNvPr id="14" name="Rectangle 13"/>
            <p:cNvSpPr/>
            <p:nvPr/>
          </p:nvSpPr>
          <p:spPr>
            <a:xfrm>
              <a:off x="4996501" y="482171"/>
              <a:ext cx="3511387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312152" y="812506"/>
              <a:ext cx="2883013" cy="447936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077" y="1129512"/>
            <a:ext cx="3386166" cy="1918487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1420" y="3057166"/>
            <a:ext cx="3390817" cy="209256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4592" y="5469857"/>
            <a:ext cx="3393977" cy="320123"/>
          </a:xfrm>
        </p:spPr>
        <p:txBody>
          <a:bodyPr/>
          <a:lstStyle>
            <a:lvl1pPr algn="l">
              <a:defRPr/>
            </a:lvl1pPr>
          </a:lstStyle>
          <a:p>
            <a:fld id="{87244D24-5464-0F4D-A1D2-9F315B12D67A}" type="datetimeFigureOut">
              <a:rPr lang="it-IT" smtClean="0"/>
              <a:pPr/>
              <a:t>17/11/21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459" y="318641"/>
            <a:ext cx="2601032" cy="320931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26491" y="131730"/>
            <a:ext cx="795746" cy="503578"/>
          </a:xfrm>
        </p:spPr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70363" b="36435"/>
          <a:stretch/>
        </p:blipFill>
        <p:spPr>
          <a:xfrm>
            <a:off x="1125460" y="643464"/>
            <a:ext cx="339242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890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854"/>
            <a:ext cx="9144000" cy="7429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/>
          <p:cNvCxnSpPr/>
          <p:nvPr/>
        </p:nvCxnSpPr>
        <p:spPr>
          <a:xfrm>
            <a:off x="0" y="61210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28684" y="956172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8684" y="2167385"/>
            <a:ext cx="6571343" cy="3288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21309" y="330371"/>
            <a:ext cx="2368292" cy="304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44D24-5464-0F4D-A1D2-9F315B12D67A}" type="datetimeFigureOut">
              <a:rPr lang="it-IT" smtClean="0"/>
              <a:pPr/>
              <a:t>17/11/21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8684" y="329308"/>
            <a:ext cx="3388498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3728" y="131730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1634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36" r:id="rId1"/>
    <p:sldLayoutId id="2147485937" r:id="rId2"/>
    <p:sldLayoutId id="2147485938" r:id="rId3"/>
    <p:sldLayoutId id="2147485939" r:id="rId4"/>
    <p:sldLayoutId id="2147485940" r:id="rId5"/>
    <p:sldLayoutId id="2147485941" r:id="rId6"/>
    <p:sldLayoutId id="2147485942" r:id="rId7"/>
    <p:sldLayoutId id="2147485943" r:id="rId8"/>
    <p:sldLayoutId id="2147485944" r:id="rId9"/>
    <p:sldLayoutId id="2147485945" r:id="rId10"/>
    <p:sldLayoutId id="2147485946" r:id="rId11"/>
    <p:sldLayoutId id="2147485947" r:id="rId12"/>
    <p:sldLayoutId id="2147485948" r:id="rId13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82521" y="524691"/>
            <a:ext cx="8574087" cy="967840"/>
          </a:xfrm>
        </p:spPr>
        <p:txBody>
          <a:bodyPr>
            <a:noAutofit/>
          </a:bodyPr>
          <a:lstStyle/>
          <a:p>
            <a:br>
              <a:rPr lang="it-IT" dirty="0">
                <a:latin typeface="Eurostile"/>
              </a:rPr>
            </a:br>
            <a:r>
              <a:rPr lang="it-IT" dirty="0">
                <a:latin typeface="Eurostile"/>
              </a:rPr>
              <a:t>Parentela e vita familiare</a:t>
            </a:r>
          </a:p>
        </p:txBody>
      </p:sp>
      <p:sp>
        <p:nvSpPr>
          <p:cNvPr id="3" name="Sottotitolo 2"/>
          <p:cNvSpPr>
            <a:spLocks noGrp="1"/>
          </p:cNvSpPr>
          <p:nvPr>
            <p:ph idx="1"/>
          </p:nvPr>
        </p:nvSpPr>
        <p:spPr>
          <a:xfrm>
            <a:off x="561473" y="2133602"/>
            <a:ext cx="8949781" cy="39925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it-IT" sz="2400" dirty="0">
              <a:solidFill>
                <a:schemeClr val="tx1"/>
              </a:solidFill>
              <a:latin typeface="Eurostile"/>
            </a:endParaRPr>
          </a:p>
          <a:p>
            <a:pPr>
              <a:spcBef>
                <a:spcPts val="0"/>
              </a:spcBef>
            </a:pPr>
            <a:r>
              <a:rPr lang="it-IT" sz="2400" dirty="0">
                <a:solidFill>
                  <a:schemeClr val="tx1"/>
                </a:solidFill>
                <a:latin typeface="Eurostile"/>
              </a:rPr>
              <a:t>In che modo le culture COSTRUISCONO la parentela?	</a:t>
            </a:r>
          </a:p>
          <a:p>
            <a:pPr>
              <a:spcBef>
                <a:spcPts val="0"/>
              </a:spcBef>
            </a:pPr>
            <a:endParaRPr lang="it-IT" dirty="0">
              <a:solidFill>
                <a:schemeClr val="tx1"/>
              </a:solidFill>
              <a:latin typeface="Eurostile"/>
            </a:endParaRPr>
          </a:p>
          <a:p>
            <a:pPr>
              <a:spcBef>
                <a:spcPts val="0"/>
              </a:spcBef>
            </a:pPr>
            <a:r>
              <a:rPr lang="it-IT" sz="2400" dirty="0">
                <a:solidFill>
                  <a:schemeClr val="tx1"/>
                </a:solidFill>
                <a:latin typeface="Eurostile"/>
              </a:rPr>
              <a:t>Come sono organizzati i gruppi domestici (</a:t>
            </a:r>
            <a:r>
              <a:rPr lang="it-IT" sz="2400" dirty="0" err="1">
                <a:solidFill>
                  <a:schemeClr val="tx1"/>
                </a:solidFill>
                <a:latin typeface="Eurostile"/>
              </a:rPr>
              <a:t>household</a:t>
            </a:r>
            <a:r>
              <a:rPr lang="it-IT" sz="2400" dirty="0">
                <a:solidFill>
                  <a:schemeClr val="tx1"/>
                </a:solidFill>
                <a:latin typeface="Eurostile"/>
              </a:rPr>
              <a:t>) e la vita familiare? </a:t>
            </a:r>
          </a:p>
          <a:p>
            <a:pPr>
              <a:spcBef>
                <a:spcPts val="0"/>
              </a:spcBef>
            </a:pPr>
            <a:endParaRPr lang="it-IT" sz="2400" dirty="0">
              <a:solidFill>
                <a:schemeClr val="tx1"/>
              </a:solidFill>
              <a:latin typeface="Eurostile"/>
            </a:endParaRPr>
          </a:p>
          <a:p>
            <a:pPr>
              <a:spcBef>
                <a:spcPts val="0"/>
              </a:spcBef>
            </a:pPr>
            <a:r>
              <a:rPr lang="it-IT" sz="2400" dirty="0">
                <a:solidFill>
                  <a:schemeClr val="tx1"/>
                </a:solidFill>
                <a:latin typeface="Eurostile"/>
              </a:rPr>
              <a:t>Come stanno cambiando i sistemi di parentela?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3" name="Object 2"/>
          <p:cNvGraphicFramePr>
            <a:graphicFrameLocks noChangeAspect="1"/>
          </p:cNvGraphicFramePr>
          <p:nvPr/>
        </p:nvGraphicFramePr>
        <p:xfrm>
          <a:off x="1079500" y="179388"/>
          <a:ext cx="6858000" cy="630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1" name="Microsoft Draw" r:id="rId4" imgW="38198544" imgH="45055857" progId="MSDraw">
                  <p:embed/>
                </p:oleObj>
              </mc:Choice>
              <mc:Fallback>
                <p:oleObj name="Microsoft Draw" r:id="rId4" imgW="38198544" imgH="45055857" progId="MSDraw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179388"/>
                        <a:ext cx="6858000" cy="630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6248400" y="685800"/>
            <a:ext cx="23622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ts val="1750"/>
              </a:spcBef>
              <a:buClr>
                <a:srgbClr val="FF9900"/>
              </a:buClr>
              <a:buSzPct val="100000"/>
              <a:buFont typeface="Comic Sans MS" charset="0"/>
              <a:buNone/>
            </a:pPr>
            <a:r>
              <a:rPr lang="en-GB" sz="3200" b="1" dirty="0" err="1">
                <a:latin typeface="+mj-lt"/>
              </a:rPr>
              <a:t>lignaggio</a:t>
            </a:r>
            <a:endParaRPr lang="en-GB" sz="3200" b="1" dirty="0">
              <a:latin typeface="+mj-lt"/>
            </a:endParaRPr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7885113" y="4941888"/>
            <a:ext cx="16002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ts val="1750"/>
              </a:spcBef>
              <a:buClr>
                <a:srgbClr val="FF9900"/>
              </a:buClr>
              <a:buSzPct val="100000"/>
              <a:buFont typeface="Comic Sans MS" charset="0"/>
              <a:buNone/>
            </a:pPr>
            <a:r>
              <a:rPr lang="en-GB" sz="3200" b="1" dirty="0">
                <a:latin typeface="+mj-lt"/>
              </a:rPr>
              <a:t>clan</a:t>
            </a:r>
          </a:p>
        </p:txBody>
      </p:sp>
    </p:spTree>
    <p:extLst>
      <p:ext uri="{BB962C8B-B14F-4D97-AF65-F5344CB8AC3E}">
        <p14:creationId xmlns:p14="http://schemas.microsoft.com/office/powerpoint/2010/main" val="324361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1" name="Object 3"/>
          <p:cNvGraphicFramePr>
            <a:graphicFrameLocks noChangeAspect="1"/>
          </p:cNvGraphicFramePr>
          <p:nvPr/>
        </p:nvGraphicFramePr>
        <p:xfrm>
          <a:off x="107950" y="1268413"/>
          <a:ext cx="9086850" cy="521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9" name="Microsoft Draw" r:id="rId4" imgW="7378700" imgH="4241800" progId="MSDraw">
                  <p:embed/>
                </p:oleObj>
              </mc:Choice>
              <mc:Fallback>
                <p:oleObj name="Microsoft Draw" r:id="rId4" imgW="7378700" imgH="4241800" progId="MSDraw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1268413"/>
                        <a:ext cx="9086850" cy="5218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585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6675" y="803594"/>
            <a:ext cx="7807325" cy="712788"/>
          </a:xfrm>
        </p:spPr>
        <p:txBody>
          <a:bodyPr lIns="0" tIns="0" rIns="0" bIns="0">
            <a:spAutoFit/>
          </a:bodyPr>
          <a:lstStyle/>
          <a:p>
            <a:pPr marL="331788" indent="-331788" eaLnBrk="1" fontAlgn="auto" hangingPunct="1">
              <a:lnSpc>
                <a:spcPct val="117000"/>
              </a:lnSpc>
              <a:spcBef>
                <a:spcPts val="800"/>
              </a:spcBef>
              <a:spcAft>
                <a:spcPts val="0"/>
              </a:spcAft>
              <a:buClr>
                <a:srgbClr val="FF9900"/>
              </a:buClr>
              <a:buFont typeface="StarSymbol" charset="0"/>
              <a:buNone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/>
            </a:pPr>
            <a:r>
              <a:rPr lang="en-GB" sz="4000" b="1" dirty="0" err="1">
                <a:effectLst>
                  <a:outerShdw blurRad="38100" dist="38100" dir="2700000" algn="tl">
                    <a:srgbClr val="FFFFFF"/>
                  </a:outerShdw>
                </a:effectLst>
                <a:ea typeface="+mj-ea"/>
                <a:cs typeface="+mj-cs"/>
              </a:rPr>
              <a:t>Matrimonio</a:t>
            </a:r>
            <a:r>
              <a:rPr lang="en-GB" sz="4000" b="1" dirty="0">
                <a:effectLst>
                  <a:outerShdw blurRad="38100" dist="38100" dir="2700000" algn="tl">
                    <a:srgbClr val="FFFFFF"/>
                  </a:outerShdw>
                </a:effectLst>
                <a:ea typeface="+mj-ea"/>
                <a:cs typeface="+mj-cs"/>
              </a:rPr>
              <a:t> e </a:t>
            </a:r>
            <a:r>
              <a:rPr lang="en-GB" sz="4000" b="1" dirty="0" err="1">
                <a:effectLst>
                  <a:outerShdw blurRad="38100" dist="38100" dir="2700000" algn="tl">
                    <a:srgbClr val="FFFFFF"/>
                  </a:outerShdw>
                </a:effectLst>
                <a:ea typeface="+mj-ea"/>
                <a:cs typeface="+mj-cs"/>
              </a:rPr>
              <a:t>alleanze</a:t>
            </a:r>
            <a:endParaRPr lang="en-GB" sz="4000" b="1" dirty="0">
              <a:effectLst>
                <a:outerShdw blurRad="38100" dist="38100" dir="2700000" algn="tl">
                  <a:srgbClr val="FFFFFF"/>
                </a:outerShdw>
              </a:effectLst>
              <a:ea typeface="+mj-ea"/>
              <a:cs typeface="+mj-cs"/>
            </a:endParaRPr>
          </a:p>
        </p:txBody>
      </p:sp>
      <p:sp>
        <p:nvSpPr>
          <p:cNvPr id="32769" name="Rectangle 3"/>
          <p:cNvSpPr>
            <a:spLocks noGrp="1" noChangeArrowheads="1"/>
          </p:cNvSpPr>
          <p:nvPr>
            <p:ph idx="1"/>
          </p:nvPr>
        </p:nvSpPr>
        <p:spPr>
          <a:xfrm>
            <a:off x="671513" y="1906588"/>
            <a:ext cx="7807325" cy="4046621"/>
          </a:xfr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87000"/>
              </a:lnSpc>
              <a:tabLst>
                <a:tab pos="446088" algn="l"/>
                <a:tab pos="895350" algn="l"/>
                <a:tab pos="1344613" algn="l"/>
                <a:tab pos="1795463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ea typeface="ＭＳ Ｐゴシック" charset="0"/>
                <a:cs typeface="ＭＳ Ｐゴシック" charset="0"/>
              </a:rPr>
              <a:t>Endo / </a:t>
            </a:r>
            <a:r>
              <a:rPr lang="en-GB" sz="2400" dirty="0" err="1">
                <a:ea typeface="ＭＳ Ｐゴシック" charset="0"/>
                <a:cs typeface="ＭＳ Ｐゴシック" charset="0"/>
              </a:rPr>
              <a:t>Eso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 – </a:t>
            </a:r>
            <a:r>
              <a:rPr lang="en-GB" sz="2400" dirty="0" err="1">
                <a:ea typeface="ＭＳ Ｐゴシック" charset="0"/>
                <a:cs typeface="ＭＳ Ｐゴシック" charset="0"/>
              </a:rPr>
              <a:t>gamia</a:t>
            </a:r>
            <a:endParaRPr lang="en-GB" sz="2400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7000"/>
              </a:lnSpc>
              <a:tabLst>
                <a:tab pos="446088" algn="l"/>
                <a:tab pos="895350" algn="l"/>
                <a:tab pos="1344613" algn="l"/>
                <a:tab pos="1795463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400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7000"/>
              </a:lnSpc>
              <a:tabLst>
                <a:tab pos="446088" algn="l"/>
                <a:tab pos="895350" algn="l"/>
                <a:tab pos="1344613" algn="l"/>
                <a:tab pos="1795463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err="1">
                <a:ea typeface="ＭＳ Ｐゴシック" charset="0"/>
                <a:cs typeface="ＭＳ Ｐゴシック" charset="0"/>
              </a:rPr>
              <a:t>Monogamia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 / </a:t>
            </a:r>
            <a:r>
              <a:rPr lang="en-GB" sz="2400" dirty="0" err="1">
                <a:ea typeface="ＭＳ Ｐゴシック" charset="0"/>
                <a:cs typeface="ＭＳ Ｐゴシック" charset="0"/>
              </a:rPr>
              <a:t>poliginia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 / </a:t>
            </a:r>
            <a:r>
              <a:rPr lang="en-GB" sz="2400" dirty="0" err="1">
                <a:ea typeface="ＭＳ Ｐゴシック" charset="0"/>
                <a:cs typeface="ＭＳ Ｐゴシック" charset="0"/>
              </a:rPr>
              <a:t>poliandria</a:t>
            </a:r>
            <a:endParaRPr lang="en-GB" sz="2400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7000"/>
              </a:lnSpc>
              <a:tabLst>
                <a:tab pos="446088" algn="l"/>
                <a:tab pos="895350" algn="l"/>
                <a:tab pos="1344613" algn="l"/>
                <a:tab pos="1795463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400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7000"/>
              </a:lnSpc>
              <a:tabLst>
                <a:tab pos="446088" algn="l"/>
                <a:tab pos="895350" algn="l"/>
                <a:tab pos="1344613" algn="l"/>
                <a:tab pos="1795463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err="1">
                <a:ea typeface="ＭＳ Ｐゴシック" charset="0"/>
                <a:cs typeface="ＭＳ Ｐゴシック" charset="0"/>
              </a:rPr>
              <a:t>Residenza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:</a:t>
            </a:r>
          </a:p>
          <a:p>
            <a:pPr lvl="1" eaLnBrk="1" hangingPunct="1">
              <a:lnSpc>
                <a:spcPct val="87000"/>
              </a:lnSpc>
              <a:tabLst>
                <a:tab pos="446088" algn="l"/>
                <a:tab pos="895350" algn="l"/>
                <a:tab pos="1344613" algn="l"/>
                <a:tab pos="1795463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err="1">
                <a:ea typeface="ＭＳ Ｐゴシック" charset="0"/>
              </a:rPr>
              <a:t>Patri</a:t>
            </a:r>
            <a:r>
              <a:rPr lang="en-GB" sz="2400" dirty="0">
                <a:ea typeface="ＭＳ Ｐゴシック" charset="0"/>
              </a:rPr>
              <a:t> o </a:t>
            </a:r>
            <a:r>
              <a:rPr lang="en-GB" sz="2400" dirty="0" err="1">
                <a:ea typeface="ＭＳ Ｐゴシック" charset="0"/>
              </a:rPr>
              <a:t>virilocale</a:t>
            </a:r>
            <a:endParaRPr lang="en-GB" sz="2400" dirty="0">
              <a:ea typeface="ＭＳ Ｐゴシック" charset="0"/>
            </a:endParaRPr>
          </a:p>
          <a:p>
            <a:pPr lvl="1" eaLnBrk="1" hangingPunct="1">
              <a:lnSpc>
                <a:spcPct val="87000"/>
              </a:lnSpc>
              <a:tabLst>
                <a:tab pos="446088" algn="l"/>
                <a:tab pos="895350" algn="l"/>
                <a:tab pos="1344613" algn="l"/>
                <a:tab pos="1795463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err="1">
                <a:ea typeface="ＭＳ Ｐゴシック" charset="0"/>
              </a:rPr>
              <a:t>Matri</a:t>
            </a:r>
            <a:r>
              <a:rPr lang="en-GB" sz="2400" dirty="0">
                <a:ea typeface="ＭＳ Ｐゴシック" charset="0"/>
              </a:rPr>
              <a:t> o </a:t>
            </a:r>
            <a:r>
              <a:rPr lang="en-GB" sz="2400" dirty="0" err="1">
                <a:ea typeface="ＭＳ Ｐゴシック" charset="0"/>
              </a:rPr>
              <a:t>uxorilocale</a:t>
            </a:r>
            <a:endParaRPr lang="en-GB" sz="2400" dirty="0">
              <a:ea typeface="ＭＳ Ｐゴシック" charset="0"/>
            </a:endParaRPr>
          </a:p>
          <a:p>
            <a:pPr lvl="1" eaLnBrk="1" hangingPunct="1">
              <a:lnSpc>
                <a:spcPct val="87000"/>
              </a:lnSpc>
              <a:tabLst>
                <a:tab pos="446088" algn="l"/>
                <a:tab pos="895350" algn="l"/>
                <a:tab pos="1344613" algn="l"/>
                <a:tab pos="1795463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err="1">
                <a:ea typeface="ＭＳ Ｐゴシック" charset="0"/>
              </a:rPr>
              <a:t>Ambilocale</a:t>
            </a:r>
            <a:endParaRPr lang="en-GB" sz="2400" dirty="0">
              <a:ea typeface="ＭＳ Ｐゴシック" charset="0"/>
            </a:endParaRPr>
          </a:p>
          <a:p>
            <a:pPr lvl="1" eaLnBrk="1" hangingPunct="1">
              <a:lnSpc>
                <a:spcPct val="87000"/>
              </a:lnSpc>
              <a:tabLst>
                <a:tab pos="446088" algn="l"/>
                <a:tab pos="895350" algn="l"/>
                <a:tab pos="1344613" algn="l"/>
                <a:tab pos="1795463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err="1">
                <a:solidFill>
                  <a:srgbClr val="FF0000"/>
                </a:solidFill>
                <a:ea typeface="ＭＳ Ｐゴシック" charset="0"/>
              </a:rPr>
              <a:t>Neolocale</a:t>
            </a:r>
            <a:endParaRPr lang="en-GB" sz="2400" dirty="0">
              <a:solidFill>
                <a:srgbClr val="FF0000"/>
              </a:solidFill>
              <a:ea typeface="ＭＳ Ｐゴシック" charset="0"/>
            </a:endParaRPr>
          </a:p>
          <a:p>
            <a:pPr lvl="1" eaLnBrk="1" hangingPunct="1">
              <a:lnSpc>
                <a:spcPct val="87000"/>
              </a:lnSpc>
              <a:tabLst>
                <a:tab pos="446088" algn="l"/>
                <a:tab pos="895350" algn="l"/>
                <a:tab pos="1344613" algn="l"/>
                <a:tab pos="1795463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err="1">
                <a:ea typeface="ＭＳ Ｐゴシック" charset="0"/>
              </a:rPr>
              <a:t>Avuncolocale</a:t>
            </a:r>
            <a:endParaRPr lang="en-GB" sz="24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81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Segnaposto contenuto 3" descr="cugini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333" b="-33333"/>
          <a:stretch>
            <a:fillRect/>
          </a:stretch>
        </p:blipFill>
        <p:spPr>
          <a:xfrm>
            <a:off x="762000" y="609600"/>
            <a:ext cx="7696200" cy="4572000"/>
          </a:xfrm>
        </p:spPr>
      </p:pic>
      <p:pic>
        <p:nvPicPr>
          <p:cNvPr id="34819" name="Immagine 3" descr="atom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705" y="4756660"/>
            <a:ext cx="4017515" cy="210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01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dirty="0" err="1">
                <a:ea typeface="+mj-ea"/>
                <a:cs typeface="+mj-cs"/>
              </a:rPr>
              <a:t>Teminologie</a:t>
            </a:r>
            <a:r>
              <a:rPr lang="it-IT" sz="3600" dirty="0">
                <a:ea typeface="+mj-ea"/>
                <a:cs typeface="+mj-cs"/>
              </a:rPr>
              <a:t> di parentela</a:t>
            </a:r>
          </a:p>
        </p:txBody>
      </p:sp>
      <p:sp>
        <p:nvSpPr>
          <p:cNvPr id="3993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609600" indent="-609600" eaLnBrk="1" hangingPunct="1">
              <a:buFont typeface="Wingdings" charset="0"/>
              <a:buNone/>
            </a:pPr>
            <a:r>
              <a:rPr lang="it-IT">
                <a:latin typeface="Constantia" charset="0"/>
                <a:ea typeface="ＭＳ Ｐゴシック" charset="0"/>
                <a:cs typeface="ＭＳ Ｐゴシック" charset="0"/>
              </a:rPr>
              <a:t>Tre assunti di L.H.Morgan:</a:t>
            </a:r>
          </a:p>
          <a:p>
            <a:pPr marL="609600" indent="-609600" eaLnBrk="1" hangingPunct="1">
              <a:buFont typeface="Wingdings" charset="0"/>
              <a:buNone/>
            </a:pPr>
            <a:endParaRPr lang="it-IT">
              <a:latin typeface="Constantia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buFont typeface="Wingdings" charset="0"/>
              <a:buAutoNum type="arabicPeriod"/>
            </a:pPr>
            <a:r>
              <a:rPr lang="it-IT" sz="2800">
                <a:latin typeface="Constantia" charset="0"/>
                <a:ea typeface="ＭＳ Ｐゴシック" charset="0"/>
                <a:cs typeface="ＭＳ Ｐゴシック" charset="0"/>
              </a:rPr>
              <a:t>Le terminologie sono dei </a:t>
            </a:r>
            <a:r>
              <a:rPr lang="it-IT" sz="2800" b="1">
                <a:latin typeface="Constantia" charset="0"/>
                <a:ea typeface="ＭＳ Ｐゴシック" charset="0"/>
                <a:cs typeface="ＭＳ Ｐゴシック" charset="0"/>
              </a:rPr>
              <a:t>sistemi</a:t>
            </a:r>
          </a:p>
          <a:p>
            <a:pPr marL="609600" indent="-609600" eaLnBrk="1" hangingPunct="1">
              <a:buFont typeface="Wingdings" charset="0"/>
              <a:buNone/>
            </a:pPr>
            <a:r>
              <a:rPr lang="it-IT">
                <a:latin typeface="Constantia" charset="0"/>
                <a:ea typeface="ＭＳ Ｐゴシック" charset="0"/>
                <a:cs typeface="ＭＳ Ｐゴシック" charset="0"/>
              </a:rPr>
              <a:t>	</a:t>
            </a:r>
            <a:r>
              <a:rPr lang="it-IT" sz="2800">
                <a:latin typeface="Constantia" charset="0"/>
                <a:ea typeface="ＭＳ Ｐゴシック" charset="0"/>
                <a:cs typeface="ＭＳ Ｐゴシック" charset="0"/>
              </a:rPr>
              <a:t>basati su coerenza interna dei reciproci</a:t>
            </a:r>
          </a:p>
          <a:p>
            <a:pPr marL="609600" indent="-609600" eaLnBrk="1" hangingPunct="1">
              <a:buFont typeface="Wingdings" charset="0"/>
              <a:buAutoNum type="arabicPeriod" startAt="2"/>
            </a:pPr>
            <a:r>
              <a:rPr lang="it-IT" sz="2800">
                <a:latin typeface="Constantia" charset="0"/>
                <a:ea typeface="ＭＳ Ｐゴシック" charset="0"/>
                <a:cs typeface="ＭＳ Ｐゴシック" charset="0"/>
              </a:rPr>
              <a:t>I sistemi di parentela rientrano in poche categorie fondamentali</a:t>
            </a:r>
          </a:p>
          <a:p>
            <a:pPr marL="609600" indent="-609600" eaLnBrk="1" hangingPunct="1">
              <a:buFont typeface="Wingdings" charset="0"/>
              <a:buAutoNum type="arabicPeriod" startAt="2"/>
            </a:pPr>
            <a:r>
              <a:rPr lang="it-IT" sz="2800">
                <a:latin typeface="Constantia" charset="0"/>
                <a:ea typeface="ＭＳ Ｐゴシック" charset="0"/>
                <a:cs typeface="ＭＳ Ｐゴシック" charset="0"/>
              </a:rPr>
              <a:t>Sistemi diversi possono trovarsi in zone geograficamente vicine e viceversa.</a:t>
            </a:r>
          </a:p>
          <a:p>
            <a:pPr marL="609600" indent="-609600" eaLnBrk="1" hangingPunct="1">
              <a:buFont typeface="Wingdings" charset="0"/>
              <a:buAutoNum type="arabicPeriod" startAt="2"/>
            </a:pPr>
            <a:endParaRPr lang="it-IT" sz="2800">
              <a:latin typeface="Constantia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buFont typeface="Wingdings" charset="0"/>
              <a:buNone/>
            </a:pPr>
            <a:endParaRPr lang="it-IT" sz="2800">
              <a:latin typeface="Constanti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21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dirty="0">
                <a:ea typeface="+mj-ea"/>
                <a:cs typeface="+mj-cs"/>
              </a:rPr>
              <a:t>Principi di </a:t>
            </a:r>
            <a:r>
              <a:rPr lang="it-IT" sz="3600" dirty="0" err="1">
                <a:ea typeface="+mj-ea"/>
                <a:cs typeface="+mj-cs"/>
              </a:rPr>
              <a:t>Kroeber</a:t>
            </a:r>
            <a:endParaRPr lang="it-IT" sz="3600" dirty="0">
              <a:ea typeface="+mj-ea"/>
              <a:cs typeface="+mj-cs"/>
            </a:endParaRPr>
          </a:p>
        </p:txBody>
      </p:sp>
      <p:sp>
        <p:nvSpPr>
          <p:cNvPr id="4096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609600" indent="-609600" eaLnBrk="1" hangingPunct="1">
              <a:buFont typeface="Wingdings" charset="0"/>
              <a:buAutoNum type="arabicPeriod"/>
            </a:pPr>
            <a:r>
              <a:rPr lang="it-IT" sz="2800" dirty="0">
                <a:latin typeface="Constantia" charset="0"/>
                <a:ea typeface="ＭＳ Ｐゴシック" charset="0"/>
                <a:cs typeface="ＭＳ Ｐゴシック" charset="0"/>
              </a:rPr>
              <a:t>Generazione</a:t>
            </a:r>
          </a:p>
          <a:p>
            <a:pPr marL="609600" indent="-609600" eaLnBrk="1" hangingPunct="1">
              <a:buFont typeface="Wingdings" charset="0"/>
              <a:buAutoNum type="arabicPeriod"/>
            </a:pPr>
            <a:r>
              <a:rPr lang="it-IT" sz="2800" dirty="0">
                <a:latin typeface="Constantia" charset="0"/>
                <a:ea typeface="ＭＳ Ｐゴシック" charset="0"/>
                <a:cs typeface="ＭＳ Ｐゴシック" charset="0"/>
              </a:rPr>
              <a:t>Sesso</a:t>
            </a:r>
          </a:p>
          <a:p>
            <a:pPr marL="609600" indent="-609600" eaLnBrk="1" hangingPunct="1">
              <a:buFont typeface="Wingdings" charset="0"/>
              <a:buAutoNum type="arabicPeriod"/>
            </a:pPr>
            <a:r>
              <a:rPr lang="it-IT" sz="2800" dirty="0">
                <a:latin typeface="Constantia" charset="0"/>
                <a:ea typeface="ＭＳ Ｐゴシック" charset="0"/>
                <a:cs typeface="ＭＳ Ｐゴシック" charset="0"/>
              </a:rPr>
              <a:t>Distinzione consanguinei/affini</a:t>
            </a:r>
          </a:p>
          <a:p>
            <a:pPr marL="609600" indent="-609600" eaLnBrk="1" hangingPunct="1">
              <a:buFont typeface="Wingdings" charset="0"/>
              <a:buAutoNum type="arabicPeriod"/>
            </a:pPr>
            <a:r>
              <a:rPr lang="it-IT" sz="2800" dirty="0">
                <a:latin typeface="Constantia" charset="0"/>
                <a:ea typeface="ＭＳ Ｐゴシック" charset="0"/>
                <a:cs typeface="ＭＳ Ｐゴシック" charset="0"/>
              </a:rPr>
              <a:t>Sistemi descrittivi/classificatori </a:t>
            </a:r>
          </a:p>
          <a:p>
            <a:pPr marL="609600" indent="-609600" eaLnBrk="1" hangingPunct="1">
              <a:buFont typeface="Wingdings" charset="0"/>
              <a:buAutoNum type="arabicPeriod"/>
            </a:pPr>
            <a:r>
              <a:rPr lang="it-IT" sz="2800" dirty="0">
                <a:latin typeface="Constantia" charset="0"/>
                <a:ea typeface="ＭＳ Ｐゴシック" charset="0"/>
                <a:cs typeface="ＭＳ Ｐゴシック" charset="0"/>
              </a:rPr>
              <a:t>Biforcazione</a:t>
            </a:r>
          </a:p>
          <a:p>
            <a:pPr marL="609600" indent="-609600" eaLnBrk="1" hangingPunct="1">
              <a:buFont typeface="Wingdings" charset="0"/>
              <a:buAutoNum type="arabicPeriod"/>
            </a:pPr>
            <a:r>
              <a:rPr lang="it-IT" sz="2800" dirty="0">
                <a:latin typeface="Constantia" charset="0"/>
                <a:ea typeface="ＭＳ Ｐゴシック" charset="0"/>
                <a:cs typeface="ＭＳ Ｐゴシック" charset="0"/>
              </a:rPr>
              <a:t>Età relativa</a:t>
            </a:r>
          </a:p>
          <a:p>
            <a:pPr marL="609600" indent="-609600" eaLnBrk="1" hangingPunct="1">
              <a:buFont typeface="Wingdings" charset="0"/>
              <a:buAutoNum type="arabicPeriod"/>
            </a:pPr>
            <a:r>
              <a:rPr lang="it-IT" sz="2800" dirty="0">
                <a:latin typeface="Constantia" charset="0"/>
                <a:ea typeface="ＭＳ Ｐゴシック" charset="0"/>
                <a:cs typeface="ＭＳ Ｐゴシック" charset="0"/>
              </a:rPr>
              <a:t>Sesso del parente che passa la relazione</a:t>
            </a:r>
          </a:p>
          <a:p>
            <a:pPr marL="609600" indent="-609600" eaLnBrk="1" hangingPunct="1">
              <a:buFont typeface="Wingdings" charset="0"/>
              <a:buAutoNum type="arabicPeriod"/>
            </a:pPr>
            <a:r>
              <a:rPr lang="it-IT" sz="2800" dirty="0">
                <a:latin typeface="Constantia" charset="0"/>
                <a:ea typeface="ＭＳ Ｐゴシック" charset="0"/>
                <a:cs typeface="ＭＳ Ｐゴシック" charset="0"/>
              </a:rPr>
              <a:t>Condizione (vivo/morto) del parente</a:t>
            </a:r>
          </a:p>
        </p:txBody>
      </p:sp>
    </p:spTree>
    <p:extLst>
      <p:ext uri="{BB962C8B-B14F-4D97-AF65-F5344CB8AC3E}">
        <p14:creationId xmlns:p14="http://schemas.microsoft.com/office/powerpoint/2010/main" val="324713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4000" dirty="0">
                <a:ea typeface="+mj-ea"/>
                <a:cs typeface="+mj-cs"/>
              </a:rPr>
              <a:t>Sistemi di parentela</a:t>
            </a:r>
          </a:p>
        </p:txBody>
      </p:sp>
      <p:sp>
        <p:nvSpPr>
          <p:cNvPr id="4198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609600" indent="-609600" eaLnBrk="1" hangingPunct="1">
              <a:lnSpc>
                <a:spcPct val="90000"/>
              </a:lnSpc>
              <a:buFont typeface="Wingdings" charset="0"/>
              <a:buAutoNum type="arabicPeriod"/>
            </a:pPr>
            <a:r>
              <a:rPr lang="it-IT" sz="3600">
                <a:latin typeface="Constantia" charset="0"/>
                <a:ea typeface="ＭＳ Ｐゴシック" charset="0"/>
                <a:cs typeface="ＭＳ Ｐゴシック" charset="0"/>
              </a:rPr>
              <a:t>Bilaterali </a:t>
            </a:r>
          </a:p>
          <a:p>
            <a:pPr marL="609600" indent="-609600" eaLnBrk="1" hangingPunct="1">
              <a:lnSpc>
                <a:spcPct val="90000"/>
              </a:lnSpc>
              <a:buFont typeface="Wingdings" charset="0"/>
              <a:buNone/>
            </a:pPr>
            <a:r>
              <a:rPr lang="it-IT">
                <a:latin typeface="Constantia" charset="0"/>
                <a:ea typeface="ＭＳ Ｐゴシック" charset="0"/>
                <a:cs typeface="ＭＳ Ｐゴシック" charset="0"/>
              </a:rPr>
              <a:t>	senza biforcazione (5)</a:t>
            </a:r>
          </a:p>
          <a:p>
            <a:pPr marL="609600" indent="-609600" eaLnBrk="1" hangingPunct="1">
              <a:lnSpc>
                <a:spcPct val="90000"/>
              </a:lnSpc>
              <a:buFont typeface="Wingdings" charset="0"/>
              <a:buNone/>
            </a:pPr>
            <a:r>
              <a:rPr lang="it-IT">
                <a:latin typeface="Constantia" charset="0"/>
                <a:ea typeface="ＭＳ Ｐゴシック" charset="0"/>
                <a:cs typeface="ＭＳ Ｐゴシック" charset="0"/>
              </a:rPr>
              <a:t>	es. zio/a = FB,MB / FZ,MZ</a:t>
            </a:r>
          </a:p>
          <a:p>
            <a:pPr marL="609600" indent="-609600" eaLnBrk="1" hangingPunct="1">
              <a:lnSpc>
                <a:spcPct val="90000"/>
              </a:lnSpc>
              <a:buFont typeface="Wingdings" charset="0"/>
              <a:buNone/>
            </a:pPr>
            <a:endParaRPr lang="it-IT">
              <a:latin typeface="Constantia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charset="0"/>
              <a:buAutoNum type="arabicPeriod" startAt="2"/>
            </a:pPr>
            <a:r>
              <a:rPr lang="it-IT" sz="3600">
                <a:latin typeface="Constantia" charset="0"/>
                <a:ea typeface="ＭＳ Ｐゴシック" charset="0"/>
                <a:cs typeface="ＭＳ Ｐゴシック" charset="0"/>
              </a:rPr>
              <a:t>Lineari </a:t>
            </a:r>
          </a:p>
          <a:p>
            <a:pPr marL="609600" indent="-609600" eaLnBrk="1" hangingPunct="1">
              <a:lnSpc>
                <a:spcPct val="90000"/>
              </a:lnSpc>
              <a:buFont typeface="Wingdings" charset="0"/>
              <a:buNone/>
            </a:pPr>
            <a:r>
              <a:rPr lang="it-IT">
                <a:latin typeface="Constantia" charset="0"/>
                <a:ea typeface="ＭＳ Ｐゴシック" charset="0"/>
                <a:cs typeface="ＭＳ Ｐゴシック" charset="0"/>
              </a:rPr>
              <a:t>	gruppi discendenza unilineari</a:t>
            </a:r>
          </a:p>
          <a:p>
            <a:pPr marL="609600" indent="-609600" eaLnBrk="1" hangingPunct="1">
              <a:lnSpc>
                <a:spcPct val="90000"/>
              </a:lnSpc>
              <a:buFont typeface="Wingdings" charset="0"/>
              <a:buNone/>
            </a:pPr>
            <a:endParaRPr lang="it-IT">
              <a:latin typeface="Constantia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charset="0"/>
              <a:buAutoNum type="arabicPeriod" startAt="3"/>
            </a:pPr>
            <a:r>
              <a:rPr lang="it-IT" sz="3600">
                <a:latin typeface="Constantia" charset="0"/>
                <a:ea typeface="ＭＳ Ｐゴシック" charset="0"/>
                <a:cs typeface="ＭＳ Ｐゴシック" charset="0"/>
              </a:rPr>
              <a:t>Descrittivi </a:t>
            </a:r>
          </a:p>
          <a:p>
            <a:pPr marL="609600" indent="-609600" eaLnBrk="1" hangingPunct="1">
              <a:lnSpc>
                <a:spcPct val="90000"/>
              </a:lnSpc>
              <a:buFont typeface="Wingdings" charset="0"/>
              <a:buNone/>
            </a:pPr>
            <a:r>
              <a:rPr lang="it-IT">
                <a:latin typeface="Constantia" charset="0"/>
                <a:ea typeface="ＭＳ Ｐゴシック" charset="0"/>
                <a:cs typeface="ＭＳ Ｐゴシック" charset="0"/>
              </a:rPr>
              <a:t>	termine diverso per ogni parente di Ego (1,2,3,4,5,7)</a:t>
            </a:r>
          </a:p>
          <a:p>
            <a:pPr marL="609600" indent="-609600" eaLnBrk="1" hangingPunct="1">
              <a:lnSpc>
                <a:spcPct val="90000"/>
              </a:lnSpc>
              <a:buFont typeface="Wingdings" charset="0"/>
              <a:buNone/>
            </a:pPr>
            <a:endParaRPr lang="it-IT">
              <a:latin typeface="Constanti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9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Immagine 4" descr="1280px-Kinship_Systems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6000"/>
            <a:ext cx="9144000" cy="481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708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8658"/>
            <a:ext cx="8229600" cy="648512"/>
          </a:xfrm>
        </p:spPr>
        <p:txBody>
          <a:bodyPr lIns="90000" tIns="46800" rIns="90000" bIns="46800">
            <a:sp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FFCC66"/>
              </a:buClr>
              <a:buFont typeface="Comic Sans MS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4000" dirty="0" err="1">
                <a:ea typeface="+mj-ea"/>
                <a:cs typeface="+mj-cs"/>
              </a:rPr>
              <a:t>Modelli</a:t>
            </a:r>
            <a:r>
              <a:rPr lang="en-GB" sz="4000" dirty="0">
                <a:ea typeface="+mj-ea"/>
                <a:cs typeface="+mj-cs"/>
              </a:rPr>
              <a:t> di </a:t>
            </a:r>
            <a:r>
              <a:rPr lang="en-GB" sz="4000" dirty="0" err="1">
                <a:ea typeface="+mj-ea"/>
                <a:cs typeface="+mj-cs"/>
              </a:rPr>
              <a:t>residenza</a:t>
            </a:r>
            <a:endParaRPr lang="en-GB" sz="4000" dirty="0">
              <a:ea typeface="+mj-ea"/>
              <a:cs typeface="+mj-cs"/>
            </a:endParaRPr>
          </a:p>
        </p:txBody>
      </p:sp>
      <p:graphicFrame>
        <p:nvGraphicFramePr>
          <p:cNvPr id="158723" name="Group 3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530726"/>
        </p:xfrm>
        <a:graphic>
          <a:graphicData uri="http://schemas.openxmlformats.org/drawingml/2006/table">
            <a:tbl>
              <a:tblPr/>
              <a:tblGrid>
                <a:gridCol w="2170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09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06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33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it-IT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444D26"/>
                          </a:outerShdw>
                        </a:effectLst>
                        <a:latin typeface="Verdana" charset="0"/>
                        <a:ea typeface="ＭＳ Ｐゴシック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Matrilocale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Avunco-locale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Patrilo-cale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altri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totale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Tipo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discendenza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444D26"/>
                          </a:outerShdw>
                        </a:effectLst>
                        <a:latin typeface="Verdana" charset="0"/>
                        <a:ea typeface="ＭＳ Ｐゴシック" charset="0"/>
                        <a:cs typeface="Lucida Sans Unicod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444D26"/>
                          </a:outerShdw>
                        </a:effectLst>
                        <a:latin typeface="Verdana" charset="0"/>
                        <a:ea typeface="ＭＳ Ｐゴシック" charset="0"/>
                        <a:cs typeface="Lucida Sans Unicod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444D26"/>
                          </a:outerShdw>
                        </a:effectLst>
                        <a:latin typeface="Verdana" charset="0"/>
                        <a:ea typeface="ＭＳ Ｐゴシック" charset="0"/>
                        <a:cs typeface="Lucida Sans Unicod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444D26"/>
                          </a:outerShdw>
                        </a:effectLst>
                        <a:latin typeface="Verdana" charset="0"/>
                        <a:ea typeface="ＭＳ Ｐゴシック" charset="0"/>
                        <a:cs typeface="Lucida Sans Unicod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444D26"/>
                          </a:outerShdw>
                        </a:effectLst>
                        <a:latin typeface="Verdana" charset="0"/>
                        <a:ea typeface="ＭＳ Ｐゴシック" charset="0"/>
                        <a:cs typeface="Lucida Sans Unicod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3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PATRILINEARE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78377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563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589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MATRILINEARE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164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877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Gruppi domestici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ESTESO (PATRI / MATRI-LINEARE)</a:t>
            </a:r>
          </a:p>
          <a:p>
            <a:r>
              <a:rPr lang="it-IT" dirty="0"/>
              <a:t>NUCLEARE</a:t>
            </a:r>
          </a:p>
          <a:p>
            <a:r>
              <a:rPr lang="it-IT" dirty="0"/>
              <a:t>COMPLESSI</a:t>
            </a:r>
          </a:p>
          <a:p>
            <a:r>
              <a:rPr lang="it-IT" dirty="0"/>
              <a:t>MONO-PARENTALI</a:t>
            </a:r>
          </a:p>
          <a:p>
            <a:r>
              <a:rPr lang="it-IT" dirty="0"/>
              <a:t>MONO-NUCLEARE</a:t>
            </a:r>
          </a:p>
        </p:txBody>
      </p:sp>
    </p:spTree>
    <p:extLst>
      <p:ext uri="{BB962C8B-B14F-4D97-AF65-F5344CB8AC3E}">
        <p14:creationId xmlns:p14="http://schemas.microsoft.com/office/powerpoint/2010/main" val="399148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3"/>
          <p:cNvGrpSpPr>
            <a:grpSpLocks noGrp="1" noChangeAspect="1"/>
          </p:cNvGrpSpPr>
          <p:nvPr/>
        </p:nvGrpSpPr>
        <p:grpSpPr bwMode="auto">
          <a:xfrm>
            <a:off x="468313" y="249042"/>
            <a:ext cx="8208962" cy="6151343"/>
            <a:chOff x="272" y="1001"/>
            <a:chExt cx="2880" cy="1152"/>
          </a:xfrm>
        </p:grpSpPr>
        <p:sp>
          <p:nvSpPr>
            <p:cNvPr id="18435" name="AutoShape 4"/>
            <p:cNvSpPr>
              <a:spLocks noChangeAspect="1" noChangeArrowheads="1" noTextEdit="1"/>
            </p:cNvSpPr>
            <p:nvPr/>
          </p:nvSpPr>
          <p:spPr bwMode="auto">
            <a:xfrm>
              <a:off x="272" y="1001"/>
              <a:ext cx="2880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cxnSp>
          <p:nvCxnSpPr>
            <p:cNvPr id="18436" name="_s135173"/>
            <p:cNvCxnSpPr>
              <a:cxnSpLocks noChangeShapeType="1"/>
              <a:stCxn id="18444" idx="0"/>
              <a:endCxn id="18441" idx="2"/>
            </p:cNvCxnSpPr>
            <p:nvPr/>
          </p:nvCxnSpPr>
          <p:spPr bwMode="auto">
            <a:xfrm rot="-5400000">
              <a:off x="633" y="1792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8437" name="_s135174"/>
            <p:cNvCxnSpPr>
              <a:cxnSpLocks noChangeShapeType="1"/>
              <a:stCxn id="18443" idx="0"/>
              <a:endCxn id="18440" idx="2"/>
            </p:cNvCxnSpPr>
            <p:nvPr/>
          </p:nvCxnSpPr>
          <p:spPr bwMode="auto">
            <a:xfrm rot="5400000" flipH="1">
              <a:off x="2144" y="857"/>
              <a:ext cx="144" cy="1008"/>
            </a:xfrm>
            <a:prstGeom prst="bentConnector3">
              <a:avLst>
                <a:gd name="adj1" fmla="val 20454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8438" name="_s135175"/>
            <p:cNvCxnSpPr>
              <a:cxnSpLocks noChangeShapeType="1"/>
              <a:stCxn id="18442" idx="0"/>
              <a:endCxn id="18440" idx="2"/>
            </p:cNvCxnSpPr>
            <p:nvPr/>
          </p:nvCxnSpPr>
          <p:spPr bwMode="auto">
            <a:xfrm rot="-5400000">
              <a:off x="1641" y="1360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8439" name="_s135176"/>
            <p:cNvCxnSpPr>
              <a:cxnSpLocks noChangeShapeType="1"/>
              <a:stCxn id="18441" idx="0"/>
              <a:endCxn id="18440" idx="2"/>
            </p:cNvCxnSpPr>
            <p:nvPr/>
          </p:nvCxnSpPr>
          <p:spPr bwMode="auto">
            <a:xfrm rot="-5400000">
              <a:off x="1136" y="857"/>
              <a:ext cx="144" cy="1008"/>
            </a:xfrm>
            <a:prstGeom prst="bentConnector3">
              <a:avLst>
                <a:gd name="adj1" fmla="val 20454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8440" name="_s135177"/>
            <p:cNvSpPr>
              <a:spLocks noChangeArrowheads="1"/>
            </p:cNvSpPr>
            <p:nvPr/>
          </p:nvSpPr>
          <p:spPr bwMode="auto">
            <a:xfrm>
              <a:off x="1280" y="1001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it-IT" sz="2100">
                  <a:solidFill>
                    <a:srgbClr val="FF6600"/>
                  </a:solidFill>
                </a:rPr>
                <a:t>PARENTELA</a:t>
              </a:r>
            </a:p>
          </p:txBody>
        </p:sp>
        <p:sp>
          <p:nvSpPr>
            <p:cNvPr id="18441" name="_s135178"/>
            <p:cNvSpPr>
              <a:spLocks noChangeArrowheads="1"/>
            </p:cNvSpPr>
            <p:nvPr/>
          </p:nvSpPr>
          <p:spPr bwMode="auto">
            <a:xfrm>
              <a:off x="272" y="143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it-IT" sz="2100" dirty="0"/>
            </a:p>
            <a:p>
              <a:pPr algn="ctr"/>
              <a:r>
                <a:rPr lang="it-IT" sz="2100" dirty="0">
                  <a:solidFill>
                    <a:srgbClr val="FF6600"/>
                  </a:solidFill>
                </a:rPr>
                <a:t>Relazione </a:t>
              </a:r>
            </a:p>
            <a:p>
              <a:pPr algn="ctr"/>
              <a:r>
                <a:rPr lang="it-IT" sz="2100" dirty="0">
                  <a:solidFill>
                    <a:schemeClr val="bg1"/>
                  </a:solidFill>
                </a:rPr>
                <a:t>che ‘lega’</a:t>
              </a:r>
            </a:p>
            <a:p>
              <a:pPr algn="ctr"/>
              <a:r>
                <a:rPr lang="it-IT" sz="2100" dirty="0">
                  <a:solidFill>
                    <a:schemeClr val="bg1"/>
                  </a:solidFill>
                </a:rPr>
                <a:t>Individui</a:t>
              </a:r>
            </a:p>
            <a:p>
              <a:pPr algn="ctr"/>
              <a:endParaRPr lang="it-IT" sz="2100" dirty="0"/>
            </a:p>
          </p:txBody>
        </p:sp>
        <p:sp>
          <p:nvSpPr>
            <p:cNvPr id="18442" name="_s135179"/>
            <p:cNvSpPr>
              <a:spLocks noChangeArrowheads="1"/>
            </p:cNvSpPr>
            <p:nvPr/>
          </p:nvSpPr>
          <p:spPr bwMode="auto">
            <a:xfrm>
              <a:off x="1280" y="143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it-IT" sz="2100">
                  <a:solidFill>
                    <a:srgbClr val="FF6600"/>
                  </a:solidFill>
                </a:rPr>
                <a:t>Rappresentazione</a:t>
              </a:r>
            </a:p>
          </p:txBody>
        </p:sp>
        <p:sp>
          <p:nvSpPr>
            <p:cNvPr id="18443" name="_s135180"/>
            <p:cNvSpPr>
              <a:spLocks noChangeArrowheads="1"/>
            </p:cNvSpPr>
            <p:nvPr/>
          </p:nvSpPr>
          <p:spPr bwMode="auto">
            <a:xfrm>
              <a:off x="2288" y="143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it-IT" sz="2100" dirty="0">
                  <a:solidFill>
                    <a:schemeClr val="bg1"/>
                  </a:solidFill>
                </a:rPr>
                <a:t>Rapporto </a:t>
              </a:r>
            </a:p>
            <a:p>
              <a:pPr algn="ctr"/>
              <a:r>
                <a:rPr lang="it-IT" sz="2100" dirty="0">
                  <a:solidFill>
                    <a:schemeClr val="bg1"/>
                  </a:solidFill>
                </a:rPr>
                <a:t>tra gruppi</a:t>
              </a:r>
            </a:p>
          </p:txBody>
        </p:sp>
        <p:sp>
          <p:nvSpPr>
            <p:cNvPr id="18444" name="_s135181"/>
            <p:cNvSpPr>
              <a:spLocks noChangeArrowheads="1"/>
            </p:cNvSpPr>
            <p:nvPr/>
          </p:nvSpPr>
          <p:spPr bwMode="auto">
            <a:xfrm>
              <a:off x="272" y="1865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it-IT" sz="2100" dirty="0"/>
            </a:p>
            <a:p>
              <a:pPr algn="ctr"/>
              <a:r>
                <a:rPr lang="it-IT" sz="2100" b="1" dirty="0">
                  <a:solidFill>
                    <a:schemeClr val="bg1"/>
                  </a:solidFill>
                </a:rPr>
                <a:t>Biologicamente</a:t>
              </a:r>
            </a:p>
            <a:p>
              <a:pPr algn="ctr"/>
              <a:r>
                <a:rPr lang="it-IT" sz="2100" b="1" dirty="0">
                  <a:solidFill>
                    <a:schemeClr val="bg1"/>
                  </a:solidFill>
                </a:rPr>
                <a:t>Socialmente </a:t>
              </a:r>
            </a:p>
            <a:p>
              <a:pPr algn="ctr"/>
              <a:r>
                <a:rPr lang="it-IT" sz="2100" b="1" dirty="0">
                  <a:solidFill>
                    <a:schemeClr val="bg1"/>
                  </a:solidFill>
                </a:rPr>
                <a:t>Culturalmente</a:t>
              </a:r>
            </a:p>
            <a:p>
              <a:pPr algn="ctr"/>
              <a:endParaRPr lang="it-IT" sz="2100" dirty="0"/>
            </a:p>
          </p:txBody>
        </p:sp>
      </p:grpSp>
      <p:sp>
        <p:nvSpPr>
          <p:cNvPr id="2" name="CasellaDiTesto 1"/>
          <p:cNvSpPr txBox="1"/>
          <p:nvPr/>
        </p:nvSpPr>
        <p:spPr>
          <a:xfrm>
            <a:off x="4577069" y="5105365"/>
            <a:ext cx="3415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CONSANGUINEITA’</a:t>
            </a:r>
          </a:p>
          <a:p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AFFINITA’ (MATRIMONIO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1778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Immagine 3" descr="mar-w63545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512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Immagine 3" descr="senzafamigli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876300"/>
            <a:ext cx="7797800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333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Immagine 3" descr="Screenshot_2018-11-22 La famiglia oltre gli stereotipi Mark U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5900"/>
            <a:ext cx="9144000" cy="386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67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Oval 2"/>
          <p:cNvSpPr>
            <a:spLocks noChangeArrowheads="1"/>
          </p:cNvSpPr>
          <p:nvPr/>
        </p:nvSpPr>
        <p:spPr bwMode="auto">
          <a:xfrm>
            <a:off x="2411413" y="1268413"/>
            <a:ext cx="647700" cy="576262"/>
          </a:xfrm>
          <a:prstGeom prst="ellipse">
            <a:avLst/>
          </a:prstGeom>
          <a:solidFill>
            <a:srgbClr val="C59F9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506" name="AutoShape 3"/>
          <p:cNvSpPr>
            <a:spLocks noChangeArrowheads="1"/>
          </p:cNvSpPr>
          <p:nvPr/>
        </p:nvSpPr>
        <p:spPr bwMode="auto">
          <a:xfrm>
            <a:off x="971550" y="1196975"/>
            <a:ext cx="720725" cy="574675"/>
          </a:xfrm>
          <a:prstGeom prst="flowChartExtract">
            <a:avLst/>
          </a:prstGeom>
          <a:solidFill>
            <a:srgbClr val="C59F9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507" name="Line 4"/>
          <p:cNvSpPr>
            <a:spLocks noChangeShapeType="1"/>
          </p:cNvSpPr>
          <p:nvPr/>
        </p:nvSpPr>
        <p:spPr bwMode="auto">
          <a:xfrm>
            <a:off x="1763713" y="1484313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08" name="Line 5"/>
          <p:cNvSpPr>
            <a:spLocks noChangeShapeType="1"/>
          </p:cNvSpPr>
          <p:nvPr/>
        </p:nvSpPr>
        <p:spPr bwMode="auto">
          <a:xfrm>
            <a:off x="1763713" y="1628775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09" name="Line 6"/>
          <p:cNvSpPr>
            <a:spLocks noChangeShapeType="1"/>
          </p:cNvSpPr>
          <p:nvPr/>
        </p:nvSpPr>
        <p:spPr bwMode="auto">
          <a:xfrm>
            <a:off x="2051050" y="1916113"/>
            <a:ext cx="0" cy="165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10" name="Line 7"/>
          <p:cNvSpPr>
            <a:spLocks noChangeShapeType="1"/>
          </p:cNvSpPr>
          <p:nvPr/>
        </p:nvSpPr>
        <p:spPr bwMode="auto">
          <a:xfrm>
            <a:off x="395288" y="3141663"/>
            <a:ext cx="1655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11" name="Line 8"/>
          <p:cNvSpPr>
            <a:spLocks noChangeShapeType="1"/>
          </p:cNvSpPr>
          <p:nvPr/>
        </p:nvSpPr>
        <p:spPr bwMode="auto">
          <a:xfrm>
            <a:off x="395288" y="31416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12" name="Line 9"/>
          <p:cNvSpPr>
            <a:spLocks noChangeShapeType="1"/>
          </p:cNvSpPr>
          <p:nvPr/>
        </p:nvSpPr>
        <p:spPr bwMode="auto">
          <a:xfrm>
            <a:off x="1187450" y="31416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13" name="Rectangle 10"/>
          <p:cNvSpPr>
            <a:spLocks noChangeArrowheads="1"/>
          </p:cNvSpPr>
          <p:nvPr/>
        </p:nvSpPr>
        <p:spPr bwMode="auto">
          <a:xfrm>
            <a:off x="1763713" y="3500438"/>
            <a:ext cx="647700" cy="577850"/>
          </a:xfrm>
          <a:prstGeom prst="rect">
            <a:avLst/>
          </a:prstGeom>
          <a:solidFill>
            <a:srgbClr val="C59F9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514" name="Oval 11"/>
          <p:cNvSpPr>
            <a:spLocks noChangeArrowheads="1"/>
          </p:cNvSpPr>
          <p:nvPr/>
        </p:nvSpPr>
        <p:spPr bwMode="auto">
          <a:xfrm>
            <a:off x="827088" y="3500438"/>
            <a:ext cx="647700" cy="576262"/>
          </a:xfrm>
          <a:prstGeom prst="ellipse">
            <a:avLst/>
          </a:prstGeom>
          <a:solidFill>
            <a:srgbClr val="C59F9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515" name="AutoShape 12"/>
          <p:cNvSpPr>
            <a:spLocks noChangeArrowheads="1"/>
          </p:cNvSpPr>
          <p:nvPr/>
        </p:nvSpPr>
        <p:spPr bwMode="auto">
          <a:xfrm>
            <a:off x="0" y="3500438"/>
            <a:ext cx="720725" cy="574675"/>
          </a:xfrm>
          <a:prstGeom prst="flowChartExtract">
            <a:avLst/>
          </a:prstGeom>
          <a:solidFill>
            <a:srgbClr val="C59F9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516" name="Line 13"/>
          <p:cNvSpPr>
            <a:spLocks noChangeShapeType="1"/>
          </p:cNvSpPr>
          <p:nvPr/>
        </p:nvSpPr>
        <p:spPr bwMode="auto">
          <a:xfrm>
            <a:off x="2771775" y="3789363"/>
            <a:ext cx="33131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17" name="Line 14"/>
          <p:cNvSpPr>
            <a:spLocks noChangeShapeType="1"/>
          </p:cNvSpPr>
          <p:nvPr/>
        </p:nvSpPr>
        <p:spPr bwMode="auto">
          <a:xfrm>
            <a:off x="2771775" y="3933825"/>
            <a:ext cx="33131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18" name="Rectangle 15"/>
          <p:cNvSpPr>
            <a:spLocks noChangeArrowheads="1"/>
          </p:cNvSpPr>
          <p:nvPr/>
        </p:nvSpPr>
        <p:spPr bwMode="auto">
          <a:xfrm>
            <a:off x="6300788" y="3500438"/>
            <a:ext cx="647700" cy="5762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519" name="Oval 16"/>
          <p:cNvSpPr>
            <a:spLocks noChangeArrowheads="1"/>
          </p:cNvSpPr>
          <p:nvPr/>
        </p:nvSpPr>
        <p:spPr bwMode="auto">
          <a:xfrm>
            <a:off x="7019925" y="1196975"/>
            <a:ext cx="647700" cy="5762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520" name="AutoShape 17"/>
          <p:cNvSpPr>
            <a:spLocks noChangeArrowheads="1"/>
          </p:cNvSpPr>
          <p:nvPr/>
        </p:nvSpPr>
        <p:spPr bwMode="auto">
          <a:xfrm>
            <a:off x="5580063" y="1196975"/>
            <a:ext cx="720725" cy="57467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521" name="Line 18"/>
          <p:cNvSpPr>
            <a:spLocks noChangeShapeType="1"/>
          </p:cNvSpPr>
          <p:nvPr/>
        </p:nvSpPr>
        <p:spPr bwMode="auto">
          <a:xfrm>
            <a:off x="6372225" y="1484313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22" name="Line 19"/>
          <p:cNvSpPr>
            <a:spLocks noChangeShapeType="1"/>
          </p:cNvSpPr>
          <p:nvPr/>
        </p:nvSpPr>
        <p:spPr bwMode="auto">
          <a:xfrm>
            <a:off x="6372225" y="1628775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23" name="Line 20"/>
          <p:cNvSpPr>
            <a:spLocks noChangeShapeType="1"/>
          </p:cNvSpPr>
          <p:nvPr/>
        </p:nvSpPr>
        <p:spPr bwMode="auto">
          <a:xfrm>
            <a:off x="6659563" y="1773238"/>
            <a:ext cx="0" cy="165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24" name="Line 21"/>
          <p:cNvSpPr>
            <a:spLocks noChangeShapeType="1"/>
          </p:cNvSpPr>
          <p:nvPr/>
        </p:nvSpPr>
        <p:spPr bwMode="auto">
          <a:xfrm>
            <a:off x="6659563" y="3141663"/>
            <a:ext cx="2016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25" name="Line 22"/>
          <p:cNvSpPr>
            <a:spLocks noChangeShapeType="1"/>
          </p:cNvSpPr>
          <p:nvPr/>
        </p:nvSpPr>
        <p:spPr bwMode="auto">
          <a:xfrm>
            <a:off x="8675688" y="31416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26" name="Line 23"/>
          <p:cNvSpPr>
            <a:spLocks noChangeShapeType="1"/>
          </p:cNvSpPr>
          <p:nvPr/>
        </p:nvSpPr>
        <p:spPr bwMode="auto">
          <a:xfrm>
            <a:off x="7812088" y="31416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27" name="Oval 24"/>
          <p:cNvSpPr>
            <a:spLocks noChangeArrowheads="1"/>
          </p:cNvSpPr>
          <p:nvPr/>
        </p:nvSpPr>
        <p:spPr bwMode="auto">
          <a:xfrm>
            <a:off x="7451725" y="3500438"/>
            <a:ext cx="647700" cy="5762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528" name="AutoShape 25"/>
          <p:cNvSpPr>
            <a:spLocks noChangeArrowheads="1"/>
          </p:cNvSpPr>
          <p:nvPr/>
        </p:nvSpPr>
        <p:spPr bwMode="auto">
          <a:xfrm>
            <a:off x="8243888" y="3500438"/>
            <a:ext cx="720725" cy="57467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529" name="Line 26"/>
          <p:cNvSpPr>
            <a:spLocks noChangeShapeType="1"/>
          </p:cNvSpPr>
          <p:nvPr/>
        </p:nvSpPr>
        <p:spPr bwMode="auto">
          <a:xfrm>
            <a:off x="4500563" y="3933825"/>
            <a:ext cx="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30" name="Line 27"/>
          <p:cNvSpPr>
            <a:spLocks noChangeShapeType="1"/>
          </p:cNvSpPr>
          <p:nvPr/>
        </p:nvSpPr>
        <p:spPr bwMode="auto">
          <a:xfrm>
            <a:off x="3203575" y="4941888"/>
            <a:ext cx="2592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31" name="Line 28"/>
          <p:cNvSpPr>
            <a:spLocks noChangeShapeType="1"/>
          </p:cNvSpPr>
          <p:nvPr/>
        </p:nvSpPr>
        <p:spPr bwMode="auto">
          <a:xfrm>
            <a:off x="3203575" y="49418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32" name="Line 29"/>
          <p:cNvSpPr>
            <a:spLocks noChangeShapeType="1"/>
          </p:cNvSpPr>
          <p:nvPr/>
        </p:nvSpPr>
        <p:spPr bwMode="auto">
          <a:xfrm>
            <a:off x="5795963" y="49418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33" name="AutoShape 30"/>
          <p:cNvSpPr>
            <a:spLocks noChangeArrowheads="1"/>
          </p:cNvSpPr>
          <p:nvPr/>
        </p:nvSpPr>
        <p:spPr bwMode="auto">
          <a:xfrm>
            <a:off x="2843213" y="5300663"/>
            <a:ext cx="720725" cy="574675"/>
          </a:xfrm>
          <a:prstGeom prst="flowChartExtract">
            <a:avLst/>
          </a:prstGeom>
          <a:solidFill>
            <a:srgbClr val="C59F9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534" name="Oval 31"/>
          <p:cNvSpPr>
            <a:spLocks noChangeArrowheads="1"/>
          </p:cNvSpPr>
          <p:nvPr/>
        </p:nvSpPr>
        <p:spPr bwMode="auto">
          <a:xfrm>
            <a:off x="5508625" y="5300663"/>
            <a:ext cx="647700" cy="576262"/>
          </a:xfrm>
          <a:prstGeom prst="ellipse">
            <a:avLst/>
          </a:prstGeom>
          <a:solidFill>
            <a:srgbClr val="C59F9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535" name="Text Box 32"/>
          <p:cNvSpPr txBox="1">
            <a:spLocks noChangeArrowheads="1"/>
          </p:cNvSpPr>
          <p:nvPr/>
        </p:nvSpPr>
        <p:spPr bwMode="auto">
          <a:xfrm>
            <a:off x="1600200" y="228600"/>
            <a:ext cx="6732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800" dirty="0">
                <a:solidFill>
                  <a:schemeClr val="accent5"/>
                </a:solidFill>
              </a:rPr>
              <a:t>CONSANGUINEI </a:t>
            </a:r>
            <a:r>
              <a:rPr lang="it-IT" sz="2800" dirty="0">
                <a:solidFill>
                  <a:srgbClr val="C59F97"/>
                </a:solidFill>
              </a:rPr>
              <a:t>	</a:t>
            </a:r>
            <a:r>
              <a:rPr lang="it-IT" sz="2800" dirty="0"/>
              <a:t>ALLEATI</a:t>
            </a:r>
            <a:endParaRPr lang="it-IT" sz="2800" dirty="0">
              <a:solidFill>
                <a:srgbClr val="C59F97"/>
              </a:solidFill>
            </a:endParaRPr>
          </a:p>
        </p:txBody>
      </p:sp>
      <p:sp>
        <p:nvSpPr>
          <p:cNvPr id="21536" name="Text Box 33"/>
          <p:cNvSpPr txBox="1">
            <a:spLocks noChangeArrowheads="1"/>
          </p:cNvSpPr>
          <p:nvPr/>
        </p:nvSpPr>
        <p:spPr bwMode="auto">
          <a:xfrm>
            <a:off x="1692275" y="3716338"/>
            <a:ext cx="7921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800">
                <a:solidFill>
                  <a:schemeClr val="bg1"/>
                </a:solidFill>
              </a:rPr>
              <a:t>EGO</a:t>
            </a:r>
          </a:p>
        </p:txBody>
      </p:sp>
      <p:sp>
        <p:nvSpPr>
          <p:cNvPr id="21537" name="Line 34"/>
          <p:cNvSpPr>
            <a:spLocks noChangeShapeType="1"/>
          </p:cNvSpPr>
          <p:nvPr/>
        </p:nvSpPr>
        <p:spPr bwMode="auto">
          <a:xfrm>
            <a:off x="2051050" y="5805488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38" name="Line 35"/>
          <p:cNvSpPr>
            <a:spLocks noChangeShapeType="1"/>
          </p:cNvSpPr>
          <p:nvPr/>
        </p:nvSpPr>
        <p:spPr bwMode="auto">
          <a:xfrm>
            <a:off x="2051050" y="5661025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39" name="Line 36"/>
          <p:cNvSpPr>
            <a:spLocks noChangeShapeType="1"/>
          </p:cNvSpPr>
          <p:nvPr/>
        </p:nvSpPr>
        <p:spPr bwMode="auto">
          <a:xfrm>
            <a:off x="6372225" y="5734050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40" name="Line 37"/>
          <p:cNvSpPr>
            <a:spLocks noChangeShapeType="1"/>
          </p:cNvSpPr>
          <p:nvPr/>
        </p:nvSpPr>
        <p:spPr bwMode="auto">
          <a:xfrm>
            <a:off x="6372225" y="5589588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41" name="Oval 38"/>
          <p:cNvSpPr>
            <a:spLocks noChangeArrowheads="1"/>
          </p:cNvSpPr>
          <p:nvPr/>
        </p:nvSpPr>
        <p:spPr bwMode="auto">
          <a:xfrm>
            <a:off x="1258888" y="5373688"/>
            <a:ext cx="647700" cy="5762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542" name="AutoShape 39"/>
          <p:cNvSpPr>
            <a:spLocks noChangeArrowheads="1"/>
          </p:cNvSpPr>
          <p:nvPr/>
        </p:nvSpPr>
        <p:spPr bwMode="auto">
          <a:xfrm>
            <a:off x="6948488" y="5300663"/>
            <a:ext cx="720725" cy="57467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928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Screenshot_2019-11-04 Pearson_Powerpoint_Edizione_Italiana_Capitolo 6_Antropologia culturale ppt - Microsoft PowerPoint Onl[...]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8084"/>
            <a:ext cx="9144000" cy="4408047"/>
          </a:xfrm>
          <a:prstGeom prst="rect">
            <a:avLst/>
          </a:prstGeom>
        </p:spPr>
      </p:pic>
      <p:pic>
        <p:nvPicPr>
          <p:cNvPr id="6" name="Immagine 5" descr="Screenshot_2019-11-04 Pearson_Powerpoint_Edizione_Italiana_Capitolo 6_Antropologia culturale ppt - Microsoft PowerPoint Onl[...](1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7606"/>
            <a:ext cx="9144000" cy="469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89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Line 2"/>
          <p:cNvSpPr>
            <a:spLocks noChangeShapeType="1"/>
          </p:cNvSpPr>
          <p:nvPr/>
        </p:nvSpPr>
        <p:spPr bwMode="auto">
          <a:xfrm>
            <a:off x="1979613" y="692150"/>
            <a:ext cx="5472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30" name="Line 3"/>
          <p:cNvSpPr>
            <a:spLocks noChangeShapeType="1"/>
          </p:cNvSpPr>
          <p:nvPr/>
        </p:nvSpPr>
        <p:spPr bwMode="auto">
          <a:xfrm>
            <a:off x="1979613" y="69215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31" name="Line 4"/>
          <p:cNvSpPr>
            <a:spLocks noChangeShapeType="1"/>
          </p:cNvSpPr>
          <p:nvPr/>
        </p:nvSpPr>
        <p:spPr bwMode="auto">
          <a:xfrm>
            <a:off x="7451725" y="69215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32" name="Line 5"/>
          <p:cNvSpPr>
            <a:spLocks noChangeShapeType="1"/>
          </p:cNvSpPr>
          <p:nvPr/>
        </p:nvSpPr>
        <p:spPr bwMode="auto">
          <a:xfrm>
            <a:off x="4643438" y="69215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33" name="Line 6"/>
          <p:cNvSpPr>
            <a:spLocks noChangeShapeType="1"/>
          </p:cNvSpPr>
          <p:nvPr/>
        </p:nvSpPr>
        <p:spPr bwMode="auto">
          <a:xfrm>
            <a:off x="1979613" y="184467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34" name="Line 7"/>
          <p:cNvSpPr>
            <a:spLocks noChangeShapeType="1"/>
          </p:cNvSpPr>
          <p:nvPr/>
        </p:nvSpPr>
        <p:spPr bwMode="auto">
          <a:xfrm>
            <a:off x="4643438" y="184467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35" name="Line 8"/>
          <p:cNvSpPr>
            <a:spLocks noChangeShapeType="1"/>
          </p:cNvSpPr>
          <p:nvPr/>
        </p:nvSpPr>
        <p:spPr bwMode="auto">
          <a:xfrm>
            <a:off x="7451725" y="184467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36" name="Line 9"/>
          <p:cNvSpPr>
            <a:spLocks noChangeShapeType="1"/>
          </p:cNvSpPr>
          <p:nvPr/>
        </p:nvSpPr>
        <p:spPr bwMode="auto">
          <a:xfrm>
            <a:off x="5940425" y="49418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37" name="Line 10"/>
          <p:cNvSpPr>
            <a:spLocks noChangeShapeType="1"/>
          </p:cNvSpPr>
          <p:nvPr/>
        </p:nvSpPr>
        <p:spPr bwMode="auto">
          <a:xfrm>
            <a:off x="4643438" y="30686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38" name="AutoShape 11"/>
          <p:cNvSpPr>
            <a:spLocks noChangeArrowheads="1"/>
          </p:cNvSpPr>
          <p:nvPr/>
        </p:nvSpPr>
        <p:spPr bwMode="auto">
          <a:xfrm>
            <a:off x="1619250" y="1052513"/>
            <a:ext cx="720725" cy="57467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39" name="Oval 12"/>
          <p:cNvSpPr>
            <a:spLocks noChangeArrowheads="1"/>
          </p:cNvSpPr>
          <p:nvPr/>
        </p:nvSpPr>
        <p:spPr bwMode="auto">
          <a:xfrm>
            <a:off x="4284663" y="1052513"/>
            <a:ext cx="647700" cy="5762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40" name="Oval 13"/>
          <p:cNvSpPr>
            <a:spLocks noChangeArrowheads="1"/>
          </p:cNvSpPr>
          <p:nvPr/>
        </p:nvSpPr>
        <p:spPr bwMode="auto">
          <a:xfrm>
            <a:off x="7092950" y="1052513"/>
            <a:ext cx="647700" cy="5762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41" name="Line 14"/>
          <p:cNvSpPr>
            <a:spLocks noChangeShapeType="1"/>
          </p:cNvSpPr>
          <p:nvPr/>
        </p:nvSpPr>
        <p:spPr bwMode="auto">
          <a:xfrm flipV="1">
            <a:off x="1692275" y="1052513"/>
            <a:ext cx="504825" cy="79216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42" name="Line 15"/>
          <p:cNvSpPr>
            <a:spLocks noChangeShapeType="1"/>
          </p:cNvSpPr>
          <p:nvPr/>
        </p:nvSpPr>
        <p:spPr bwMode="auto">
          <a:xfrm flipV="1">
            <a:off x="4356100" y="908050"/>
            <a:ext cx="504825" cy="7921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43" name="Line 16"/>
          <p:cNvSpPr>
            <a:spLocks noChangeShapeType="1"/>
          </p:cNvSpPr>
          <p:nvPr/>
        </p:nvSpPr>
        <p:spPr bwMode="auto">
          <a:xfrm flipV="1">
            <a:off x="7164388" y="908050"/>
            <a:ext cx="504825" cy="7921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44" name="AutoShape 17"/>
          <p:cNvSpPr>
            <a:spLocks noChangeArrowheads="1"/>
          </p:cNvSpPr>
          <p:nvPr/>
        </p:nvSpPr>
        <p:spPr bwMode="auto">
          <a:xfrm>
            <a:off x="1619250" y="2276475"/>
            <a:ext cx="720725" cy="57467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45" name="AutoShape 18"/>
          <p:cNvSpPr>
            <a:spLocks noChangeArrowheads="1"/>
          </p:cNvSpPr>
          <p:nvPr/>
        </p:nvSpPr>
        <p:spPr bwMode="auto">
          <a:xfrm>
            <a:off x="7092950" y="2420938"/>
            <a:ext cx="720725" cy="57467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46" name="AutoShape 19"/>
          <p:cNvSpPr>
            <a:spLocks noChangeArrowheads="1"/>
          </p:cNvSpPr>
          <p:nvPr/>
        </p:nvSpPr>
        <p:spPr bwMode="auto">
          <a:xfrm>
            <a:off x="4284663" y="2349500"/>
            <a:ext cx="720725" cy="57467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47" name="Line 20"/>
          <p:cNvSpPr>
            <a:spLocks noChangeShapeType="1"/>
          </p:cNvSpPr>
          <p:nvPr/>
        </p:nvSpPr>
        <p:spPr bwMode="auto">
          <a:xfrm flipV="1">
            <a:off x="1763713" y="2276475"/>
            <a:ext cx="504825" cy="7921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48" name="Line 21"/>
          <p:cNvSpPr>
            <a:spLocks noChangeShapeType="1"/>
          </p:cNvSpPr>
          <p:nvPr/>
        </p:nvSpPr>
        <p:spPr bwMode="auto">
          <a:xfrm flipV="1">
            <a:off x="7235825" y="2349500"/>
            <a:ext cx="504825" cy="7921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49" name="Line 22"/>
          <p:cNvSpPr>
            <a:spLocks noChangeShapeType="1"/>
          </p:cNvSpPr>
          <p:nvPr/>
        </p:nvSpPr>
        <p:spPr bwMode="auto">
          <a:xfrm flipV="1">
            <a:off x="4427538" y="2349500"/>
            <a:ext cx="504825" cy="7921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50" name="AutoShape 23"/>
          <p:cNvSpPr>
            <a:spLocks noChangeArrowheads="1"/>
          </p:cNvSpPr>
          <p:nvPr/>
        </p:nvSpPr>
        <p:spPr bwMode="auto">
          <a:xfrm>
            <a:off x="4284663" y="3716338"/>
            <a:ext cx="719137" cy="647700"/>
          </a:xfrm>
          <a:prstGeom prst="flowChartExtract">
            <a:avLst/>
          </a:prstGeom>
          <a:solidFill>
            <a:srgbClr val="C59F9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/>
              <a:t>BRON</a:t>
            </a:r>
          </a:p>
        </p:txBody>
      </p:sp>
      <p:sp>
        <p:nvSpPr>
          <p:cNvPr id="22551" name="Line 24"/>
          <p:cNvSpPr>
            <a:spLocks noChangeShapeType="1"/>
          </p:cNvSpPr>
          <p:nvPr/>
        </p:nvSpPr>
        <p:spPr bwMode="auto">
          <a:xfrm>
            <a:off x="6300788" y="364490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52" name="Line 25"/>
          <p:cNvSpPr>
            <a:spLocks noChangeShapeType="1"/>
          </p:cNvSpPr>
          <p:nvPr/>
        </p:nvSpPr>
        <p:spPr bwMode="auto">
          <a:xfrm>
            <a:off x="7596188" y="458152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53" name="Line 26"/>
          <p:cNvSpPr>
            <a:spLocks noChangeShapeType="1"/>
          </p:cNvSpPr>
          <p:nvPr/>
        </p:nvSpPr>
        <p:spPr bwMode="auto">
          <a:xfrm>
            <a:off x="7524750" y="3141663"/>
            <a:ext cx="0" cy="501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54" name="Line 27"/>
          <p:cNvSpPr>
            <a:spLocks noChangeShapeType="1"/>
          </p:cNvSpPr>
          <p:nvPr/>
        </p:nvSpPr>
        <p:spPr bwMode="auto">
          <a:xfrm>
            <a:off x="4643438" y="44370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55" name="AutoShape 28"/>
          <p:cNvSpPr>
            <a:spLocks noChangeArrowheads="1"/>
          </p:cNvSpPr>
          <p:nvPr/>
        </p:nvSpPr>
        <p:spPr bwMode="auto">
          <a:xfrm>
            <a:off x="7164388" y="3789363"/>
            <a:ext cx="720725" cy="574675"/>
          </a:xfrm>
          <a:prstGeom prst="flowChartExtract">
            <a:avLst/>
          </a:prstGeom>
          <a:solidFill>
            <a:srgbClr val="C59F9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/>
              <a:t>CAM</a:t>
            </a:r>
          </a:p>
        </p:txBody>
      </p:sp>
      <p:sp>
        <p:nvSpPr>
          <p:cNvPr id="22556" name="Line 29"/>
          <p:cNvSpPr>
            <a:spLocks noChangeShapeType="1"/>
          </p:cNvSpPr>
          <p:nvPr/>
        </p:nvSpPr>
        <p:spPr bwMode="auto">
          <a:xfrm>
            <a:off x="755650" y="3789363"/>
            <a:ext cx="2160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57" name="Line 30"/>
          <p:cNvSpPr>
            <a:spLocks noChangeShapeType="1"/>
          </p:cNvSpPr>
          <p:nvPr/>
        </p:nvSpPr>
        <p:spPr bwMode="auto">
          <a:xfrm>
            <a:off x="755650" y="37893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58" name="Line 31"/>
          <p:cNvSpPr>
            <a:spLocks noChangeShapeType="1"/>
          </p:cNvSpPr>
          <p:nvPr/>
        </p:nvSpPr>
        <p:spPr bwMode="auto">
          <a:xfrm>
            <a:off x="1692275" y="37893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59" name="Line 32"/>
          <p:cNvSpPr>
            <a:spLocks noChangeShapeType="1"/>
          </p:cNvSpPr>
          <p:nvPr/>
        </p:nvSpPr>
        <p:spPr bwMode="auto">
          <a:xfrm>
            <a:off x="2916238" y="37893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60" name="Oval 33"/>
          <p:cNvSpPr>
            <a:spLocks noChangeArrowheads="1"/>
          </p:cNvSpPr>
          <p:nvPr/>
        </p:nvSpPr>
        <p:spPr bwMode="auto">
          <a:xfrm>
            <a:off x="2555875" y="4149725"/>
            <a:ext cx="647700" cy="576263"/>
          </a:xfrm>
          <a:prstGeom prst="ellipse">
            <a:avLst/>
          </a:prstGeom>
          <a:solidFill>
            <a:srgbClr val="C59F9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it-IT"/>
              <a:t>ALA</a:t>
            </a:r>
          </a:p>
        </p:txBody>
      </p:sp>
      <p:sp>
        <p:nvSpPr>
          <p:cNvPr id="22561" name="AutoShape 34"/>
          <p:cNvSpPr>
            <a:spLocks noChangeArrowheads="1"/>
          </p:cNvSpPr>
          <p:nvPr/>
        </p:nvSpPr>
        <p:spPr bwMode="auto">
          <a:xfrm>
            <a:off x="1331913" y="4149725"/>
            <a:ext cx="720725" cy="57467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62" name="Oval 35"/>
          <p:cNvSpPr>
            <a:spLocks noChangeArrowheads="1"/>
          </p:cNvSpPr>
          <p:nvPr/>
        </p:nvSpPr>
        <p:spPr bwMode="auto">
          <a:xfrm>
            <a:off x="395288" y="4149725"/>
            <a:ext cx="647700" cy="5762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63" name="Line 36"/>
          <p:cNvSpPr>
            <a:spLocks noChangeShapeType="1"/>
          </p:cNvSpPr>
          <p:nvPr/>
        </p:nvSpPr>
        <p:spPr bwMode="auto">
          <a:xfrm>
            <a:off x="6300788" y="3644900"/>
            <a:ext cx="2447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64" name="Line 37"/>
          <p:cNvSpPr>
            <a:spLocks noChangeShapeType="1"/>
          </p:cNvSpPr>
          <p:nvPr/>
        </p:nvSpPr>
        <p:spPr bwMode="auto">
          <a:xfrm>
            <a:off x="8748713" y="450850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65" name="Line 38"/>
          <p:cNvSpPr>
            <a:spLocks noChangeShapeType="1"/>
          </p:cNvSpPr>
          <p:nvPr/>
        </p:nvSpPr>
        <p:spPr bwMode="auto">
          <a:xfrm>
            <a:off x="8748713" y="364490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66" name="AutoShape 39"/>
          <p:cNvSpPr>
            <a:spLocks noChangeArrowheads="1"/>
          </p:cNvSpPr>
          <p:nvPr/>
        </p:nvSpPr>
        <p:spPr bwMode="auto">
          <a:xfrm>
            <a:off x="8423275" y="3860800"/>
            <a:ext cx="720725" cy="57467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67" name="Oval 40"/>
          <p:cNvSpPr>
            <a:spLocks noChangeArrowheads="1"/>
          </p:cNvSpPr>
          <p:nvPr/>
        </p:nvSpPr>
        <p:spPr bwMode="auto">
          <a:xfrm>
            <a:off x="6011863" y="4005263"/>
            <a:ext cx="647700" cy="5762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68" name="Line 41"/>
          <p:cNvSpPr>
            <a:spLocks noChangeShapeType="1"/>
          </p:cNvSpPr>
          <p:nvPr/>
        </p:nvSpPr>
        <p:spPr bwMode="auto">
          <a:xfrm>
            <a:off x="6372225" y="458152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69" name="Line 42"/>
          <p:cNvSpPr>
            <a:spLocks noChangeShapeType="1"/>
          </p:cNvSpPr>
          <p:nvPr/>
        </p:nvSpPr>
        <p:spPr bwMode="auto">
          <a:xfrm>
            <a:off x="684213" y="479742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70" name="Line 43"/>
          <p:cNvSpPr>
            <a:spLocks noChangeShapeType="1"/>
          </p:cNvSpPr>
          <p:nvPr/>
        </p:nvSpPr>
        <p:spPr bwMode="auto">
          <a:xfrm>
            <a:off x="1692275" y="479742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71" name="Line 44"/>
          <p:cNvSpPr>
            <a:spLocks noChangeShapeType="1"/>
          </p:cNvSpPr>
          <p:nvPr/>
        </p:nvSpPr>
        <p:spPr bwMode="auto">
          <a:xfrm>
            <a:off x="2843213" y="479742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72" name="Line 45"/>
          <p:cNvSpPr>
            <a:spLocks noChangeShapeType="1"/>
          </p:cNvSpPr>
          <p:nvPr/>
        </p:nvSpPr>
        <p:spPr bwMode="auto">
          <a:xfrm>
            <a:off x="250825" y="5157788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73" name="Line 46"/>
          <p:cNvSpPr>
            <a:spLocks noChangeShapeType="1"/>
          </p:cNvSpPr>
          <p:nvPr/>
        </p:nvSpPr>
        <p:spPr bwMode="auto">
          <a:xfrm>
            <a:off x="5940425" y="4941888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74" name="Line 47"/>
          <p:cNvSpPr>
            <a:spLocks noChangeShapeType="1"/>
          </p:cNvSpPr>
          <p:nvPr/>
        </p:nvSpPr>
        <p:spPr bwMode="auto">
          <a:xfrm>
            <a:off x="7235825" y="4941888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75" name="Line 48"/>
          <p:cNvSpPr>
            <a:spLocks noChangeShapeType="1"/>
          </p:cNvSpPr>
          <p:nvPr/>
        </p:nvSpPr>
        <p:spPr bwMode="auto">
          <a:xfrm>
            <a:off x="8351838" y="4941888"/>
            <a:ext cx="612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76" name="Line 49"/>
          <p:cNvSpPr>
            <a:spLocks noChangeShapeType="1"/>
          </p:cNvSpPr>
          <p:nvPr/>
        </p:nvSpPr>
        <p:spPr bwMode="auto">
          <a:xfrm>
            <a:off x="4211638" y="5157788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77" name="Line 50"/>
          <p:cNvSpPr>
            <a:spLocks noChangeShapeType="1"/>
          </p:cNvSpPr>
          <p:nvPr/>
        </p:nvSpPr>
        <p:spPr bwMode="auto">
          <a:xfrm>
            <a:off x="1331913" y="5157788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78" name="Line 51"/>
          <p:cNvSpPr>
            <a:spLocks noChangeShapeType="1"/>
          </p:cNvSpPr>
          <p:nvPr/>
        </p:nvSpPr>
        <p:spPr bwMode="auto">
          <a:xfrm>
            <a:off x="2484438" y="5157788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79" name="Line 52"/>
          <p:cNvSpPr>
            <a:spLocks noChangeShapeType="1"/>
          </p:cNvSpPr>
          <p:nvPr/>
        </p:nvSpPr>
        <p:spPr bwMode="auto">
          <a:xfrm>
            <a:off x="250825" y="51577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80" name="Line 53"/>
          <p:cNvSpPr>
            <a:spLocks noChangeShapeType="1"/>
          </p:cNvSpPr>
          <p:nvPr/>
        </p:nvSpPr>
        <p:spPr bwMode="auto">
          <a:xfrm>
            <a:off x="1331913" y="51577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81" name="Line 54"/>
          <p:cNvSpPr>
            <a:spLocks noChangeShapeType="1"/>
          </p:cNvSpPr>
          <p:nvPr/>
        </p:nvSpPr>
        <p:spPr bwMode="auto">
          <a:xfrm>
            <a:off x="1042988" y="51577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82" name="Line 55"/>
          <p:cNvSpPr>
            <a:spLocks noChangeShapeType="1"/>
          </p:cNvSpPr>
          <p:nvPr/>
        </p:nvSpPr>
        <p:spPr bwMode="auto">
          <a:xfrm>
            <a:off x="5003800" y="51577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83" name="Line 56"/>
          <p:cNvSpPr>
            <a:spLocks noChangeShapeType="1"/>
          </p:cNvSpPr>
          <p:nvPr/>
        </p:nvSpPr>
        <p:spPr bwMode="auto">
          <a:xfrm>
            <a:off x="4211638" y="51577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84" name="Line 57"/>
          <p:cNvSpPr>
            <a:spLocks noChangeShapeType="1"/>
          </p:cNvSpPr>
          <p:nvPr/>
        </p:nvSpPr>
        <p:spPr bwMode="auto">
          <a:xfrm>
            <a:off x="3276600" y="51577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85" name="Line 58"/>
          <p:cNvSpPr>
            <a:spLocks noChangeShapeType="1"/>
          </p:cNvSpPr>
          <p:nvPr/>
        </p:nvSpPr>
        <p:spPr bwMode="auto">
          <a:xfrm>
            <a:off x="2484438" y="51577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86" name="Line 59"/>
          <p:cNvSpPr>
            <a:spLocks noChangeShapeType="1"/>
          </p:cNvSpPr>
          <p:nvPr/>
        </p:nvSpPr>
        <p:spPr bwMode="auto">
          <a:xfrm>
            <a:off x="2124075" y="51577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87" name="Line 60"/>
          <p:cNvSpPr>
            <a:spLocks noChangeShapeType="1"/>
          </p:cNvSpPr>
          <p:nvPr/>
        </p:nvSpPr>
        <p:spPr bwMode="auto">
          <a:xfrm>
            <a:off x="6732588" y="49418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88" name="Line 61"/>
          <p:cNvSpPr>
            <a:spLocks noChangeShapeType="1"/>
          </p:cNvSpPr>
          <p:nvPr/>
        </p:nvSpPr>
        <p:spPr bwMode="auto">
          <a:xfrm>
            <a:off x="7235825" y="49418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89" name="Line 62"/>
          <p:cNvSpPr>
            <a:spLocks noChangeShapeType="1"/>
          </p:cNvSpPr>
          <p:nvPr/>
        </p:nvSpPr>
        <p:spPr bwMode="auto">
          <a:xfrm>
            <a:off x="8027988" y="49418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90" name="Line 63"/>
          <p:cNvSpPr>
            <a:spLocks noChangeShapeType="1"/>
          </p:cNvSpPr>
          <p:nvPr/>
        </p:nvSpPr>
        <p:spPr bwMode="auto">
          <a:xfrm>
            <a:off x="8316913" y="49418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91" name="Line 64"/>
          <p:cNvSpPr>
            <a:spLocks noChangeShapeType="1"/>
          </p:cNvSpPr>
          <p:nvPr/>
        </p:nvSpPr>
        <p:spPr bwMode="auto">
          <a:xfrm>
            <a:off x="8964613" y="49418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92" name="Line 65"/>
          <p:cNvSpPr>
            <a:spLocks noChangeShapeType="1"/>
          </p:cNvSpPr>
          <p:nvPr/>
        </p:nvSpPr>
        <p:spPr bwMode="auto">
          <a:xfrm>
            <a:off x="1979613" y="2924175"/>
            <a:ext cx="0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93" name="Oval 66"/>
          <p:cNvSpPr>
            <a:spLocks noChangeArrowheads="1"/>
          </p:cNvSpPr>
          <p:nvPr/>
        </p:nvSpPr>
        <p:spPr bwMode="auto">
          <a:xfrm>
            <a:off x="8172450" y="5300663"/>
            <a:ext cx="431800" cy="4333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94" name="Oval 67"/>
          <p:cNvSpPr>
            <a:spLocks noChangeArrowheads="1"/>
          </p:cNvSpPr>
          <p:nvPr/>
        </p:nvSpPr>
        <p:spPr bwMode="auto">
          <a:xfrm>
            <a:off x="7019925" y="5300663"/>
            <a:ext cx="431800" cy="4333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95" name="Oval 68"/>
          <p:cNvSpPr>
            <a:spLocks noChangeArrowheads="1"/>
          </p:cNvSpPr>
          <p:nvPr/>
        </p:nvSpPr>
        <p:spPr bwMode="auto">
          <a:xfrm>
            <a:off x="5724525" y="5300663"/>
            <a:ext cx="431800" cy="4333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96" name="Oval 69"/>
          <p:cNvSpPr>
            <a:spLocks noChangeArrowheads="1"/>
          </p:cNvSpPr>
          <p:nvPr/>
        </p:nvSpPr>
        <p:spPr bwMode="auto">
          <a:xfrm>
            <a:off x="3995738" y="5445125"/>
            <a:ext cx="431800" cy="4333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97" name="Oval 70"/>
          <p:cNvSpPr>
            <a:spLocks noChangeArrowheads="1"/>
          </p:cNvSpPr>
          <p:nvPr/>
        </p:nvSpPr>
        <p:spPr bwMode="auto">
          <a:xfrm>
            <a:off x="1187450" y="5516563"/>
            <a:ext cx="431800" cy="4333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98" name="Oval 71"/>
          <p:cNvSpPr>
            <a:spLocks noChangeArrowheads="1"/>
          </p:cNvSpPr>
          <p:nvPr/>
        </p:nvSpPr>
        <p:spPr bwMode="auto">
          <a:xfrm>
            <a:off x="2339975" y="5516563"/>
            <a:ext cx="431800" cy="4333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99" name="Oval 72"/>
          <p:cNvSpPr>
            <a:spLocks noChangeArrowheads="1"/>
          </p:cNvSpPr>
          <p:nvPr/>
        </p:nvSpPr>
        <p:spPr bwMode="auto">
          <a:xfrm>
            <a:off x="0" y="5516563"/>
            <a:ext cx="431800" cy="4333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600" name="AutoShape 73"/>
          <p:cNvSpPr>
            <a:spLocks noChangeArrowheads="1"/>
          </p:cNvSpPr>
          <p:nvPr/>
        </p:nvSpPr>
        <p:spPr bwMode="auto">
          <a:xfrm>
            <a:off x="3059113" y="5516563"/>
            <a:ext cx="504825" cy="430212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601" name="AutoShape 74"/>
          <p:cNvSpPr>
            <a:spLocks noChangeArrowheads="1"/>
          </p:cNvSpPr>
          <p:nvPr/>
        </p:nvSpPr>
        <p:spPr bwMode="auto">
          <a:xfrm>
            <a:off x="611188" y="5445125"/>
            <a:ext cx="504825" cy="430213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602" name="AutoShape 75"/>
          <p:cNvSpPr>
            <a:spLocks noChangeArrowheads="1"/>
          </p:cNvSpPr>
          <p:nvPr/>
        </p:nvSpPr>
        <p:spPr bwMode="auto">
          <a:xfrm>
            <a:off x="4787900" y="5445125"/>
            <a:ext cx="504825" cy="430213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603" name="AutoShape 76"/>
          <p:cNvSpPr>
            <a:spLocks noChangeArrowheads="1"/>
          </p:cNvSpPr>
          <p:nvPr/>
        </p:nvSpPr>
        <p:spPr bwMode="auto">
          <a:xfrm>
            <a:off x="6372225" y="5229225"/>
            <a:ext cx="504825" cy="430213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604" name="AutoShape 77"/>
          <p:cNvSpPr>
            <a:spLocks noChangeArrowheads="1"/>
          </p:cNvSpPr>
          <p:nvPr/>
        </p:nvSpPr>
        <p:spPr bwMode="auto">
          <a:xfrm>
            <a:off x="7596188" y="5229225"/>
            <a:ext cx="504825" cy="430213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605" name="AutoShape 78"/>
          <p:cNvSpPr>
            <a:spLocks noChangeArrowheads="1"/>
          </p:cNvSpPr>
          <p:nvPr/>
        </p:nvSpPr>
        <p:spPr bwMode="auto">
          <a:xfrm>
            <a:off x="8639175" y="5229225"/>
            <a:ext cx="504825" cy="430213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606" name="AutoShape 79"/>
          <p:cNvSpPr>
            <a:spLocks noChangeArrowheads="1"/>
          </p:cNvSpPr>
          <p:nvPr/>
        </p:nvSpPr>
        <p:spPr bwMode="auto">
          <a:xfrm>
            <a:off x="1835150" y="5516563"/>
            <a:ext cx="504825" cy="430212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607" name="Text Box 80"/>
          <p:cNvSpPr txBox="1">
            <a:spLocks noChangeArrowheads="1"/>
          </p:cNvSpPr>
          <p:nvPr/>
        </p:nvSpPr>
        <p:spPr bwMode="auto">
          <a:xfrm>
            <a:off x="2743200" y="6334125"/>
            <a:ext cx="472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800"/>
              <a:t>Gruppi di discendenza</a:t>
            </a:r>
          </a:p>
        </p:txBody>
      </p:sp>
      <p:sp>
        <p:nvSpPr>
          <p:cNvPr id="22608" name="Text Box 81"/>
          <p:cNvSpPr txBox="1">
            <a:spLocks noChangeArrowheads="1"/>
          </p:cNvSpPr>
          <p:nvPr/>
        </p:nvSpPr>
        <p:spPr bwMode="auto">
          <a:xfrm>
            <a:off x="1835150" y="188913"/>
            <a:ext cx="4333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800"/>
              <a:t>A</a:t>
            </a:r>
          </a:p>
        </p:txBody>
      </p:sp>
      <p:sp>
        <p:nvSpPr>
          <p:cNvPr id="22609" name="Text Box 82"/>
          <p:cNvSpPr txBox="1">
            <a:spLocks noChangeArrowheads="1"/>
          </p:cNvSpPr>
          <p:nvPr/>
        </p:nvSpPr>
        <p:spPr bwMode="auto">
          <a:xfrm>
            <a:off x="4495800" y="228600"/>
            <a:ext cx="4333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800"/>
              <a:t>B</a:t>
            </a:r>
          </a:p>
        </p:txBody>
      </p:sp>
      <p:sp>
        <p:nvSpPr>
          <p:cNvPr id="22610" name="Text Box 83"/>
          <p:cNvSpPr txBox="1">
            <a:spLocks noChangeArrowheads="1"/>
          </p:cNvSpPr>
          <p:nvPr/>
        </p:nvSpPr>
        <p:spPr bwMode="auto">
          <a:xfrm>
            <a:off x="7235825" y="260350"/>
            <a:ext cx="4333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80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2680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Line 2"/>
          <p:cNvSpPr>
            <a:spLocks noChangeShapeType="1"/>
          </p:cNvSpPr>
          <p:nvPr/>
        </p:nvSpPr>
        <p:spPr bwMode="auto">
          <a:xfrm>
            <a:off x="2411413" y="2060575"/>
            <a:ext cx="4465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54" name="Line 3"/>
          <p:cNvSpPr>
            <a:spLocks noChangeShapeType="1"/>
          </p:cNvSpPr>
          <p:nvPr/>
        </p:nvSpPr>
        <p:spPr bwMode="auto">
          <a:xfrm>
            <a:off x="7451725" y="69215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55" name="Line 4"/>
          <p:cNvSpPr>
            <a:spLocks noChangeShapeType="1"/>
          </p:cNvSpPr>
          <p:nvPr/>
        </p:nvSpPr>
        <p:spPr bwMode="auto">
          <a:xfrm>
            <a:off x="2411413" y="206057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56" name="Line 5"/>
          <p:cNvSpPr>
            <a:spLocks noChangeShapeType="1"/>
          </p:cNvSpPr>
          <p:nvPr/>
        </p:nvSpPr>
        <p:spPr bwMode="auto">
          <a:xfrm>
            <a:off x="4643438" y="1484313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57" name="Line 6"/>
          <p:cNvSpPr>
            <a:spLocks noChangeShapeType="1"/>
          </p:cNvSpPr>
          <p:nvPr/>
        </p:nvSpPr>
        <p:spPr bwMode="auto">
          <a:xfrm>
            <a:off x="6877050" y="206057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58" name="Line 7"/>
          <p:cNvSpPr>
            <a:spLocks noChangeShapeType="1"/>
          </p:cNvSpPr>
          <p:nvPr/>
        </p:nvSpPr>
        <p:spPr bwMode="auto">
          <a:xfrm>
            <a:off x="5940425" y="50847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59" name="AutoShape 8"/>
          <p:cNvSpPr>
            <a:spLocks noChangeArrowheads="1"/>
          </p:cNvSpPr>
          <p:nvPr/>
        </p:nvSpPr>
        <p:spPr bwMode="auto">
          <a:xfrm>
            <a:off x="4284663" y="692150"/>
            <a:ext cx="720725" cy="574675"/>
          </a:xfrm>
          <a:prstGeom prst="flowChartExtract">
            <a:avLst/>
          </a:prstGeom>
          <a:solidFill>
            <a:srgbClr val="77B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560" name="AutoShape 9"/>
          <p:cNvSpPr>
            <a:spLocks noChangeArrowheads="1"/>
          </p:cNvSpPr>
          <p:nvPr/>
        </p:nvSpPr>
        <p:spPr bwMode="auto">
          <a:xfrm>
            <a:off x="2051050" y="2276475"/>
            <a:ext cx="720725" cy="574675"/>
          </a:xfrm>
          <a:prstGeom prst="flowChartExtract">
            <a:avLst/>
          </a:prstGeom>
          <a:solidFill>
            <a:srgbClr val="77B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561" name="AutoShape 10"/>
          <p:cNvSpPr>
            <a:spLocks noChangeArrowheads="1"/>
          </p:cNvSpPr>
          <p:nvPr/>
        </p:nvSpPr>
        <p:spPr bwMode="auto">
          <a:xfrm>
            <a:off x="6516688" y="2420938"/>
            <a:ext cx="720725" cy="574675"/>
          </a:xfrm>
          <a:prstGeom prst="flowChartExtract">
            <a:avLst/>
          </a:prstGeom>
          <a:solidFill>
            <a:srgbClr val="77B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562" name="AutoShape 11"/>
          <p:cNvSpPr>
            <a:spLocks noChangeArrowheads="1"/>
          </p:cNvSpPr>
          <p:nvPr/>
        </p:nvSpPr>
        <p:spPr bwMode="auto">
          <a:xfrm>
            <a:off x="3995738" y="4149725"/>
            <a:ext cx="720725" cy="57467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563" name="Line 12"/>
          <p:cNvSpPr>
            <a:spLocks noChangeShapeType="1"/>
          </p:cNvSpPr>
          <p:nvPr/>
        </p:nvSpPr>
        <p:spPr bwMode="auto">
          <a:xfrm>
            <a:off x="6300788" y="364490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64" name="Line 13"/>
          <p:cNvSpPr>
            <a:spLocks noChangeShapeType="1"/>
          </p:cNvSpPr>
          <p:nvPr/>
        </p:nvSpPr>
        <p:spPr bwMode="auto">
          <a:xfrm>
            <a:off x="7524750" y="2924175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65" name="Line 14"/>
          <p:cNvSpPr>
            <a:spLocks noChangeShapeType="1"/>
          </p:cNvSpPr>
          <p:nvPr/>
        </p:nvSpPr>
        <p:spPr bwMode="auto">
          <a:xfrm>
            <a:off x="755650" y="3716338"/>
            <a:ext cx="2160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66" name="Line 15"/>
          <p:cNvSpPr>
            <a:spLocks noChangeShapeType="1"/>
          </p:cNvSpPr>
          <p:nvPr/>
        </p:nvSpPr>
        <p:spPr bwMode="auto">
          <a:xfrm>
            <a:off x="755650" y="371633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67" name="Line 16"/>
          <p:cNvSpPr>
            <a:spLocks noChangeShapeType="1"/>
          </p:cNvSpPr>
          <p:nvPr/>
        </p:nvSpPr>
        <p:spPr bwMode="auto">
          <a:xfrm>
            <a:off x="2916238" y="371633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68" name="Oval 17"/>
          <p:cNvSpPr>
            <a:spLocks noChangeArrowheads="1"/>
          </p:cNvSpPr>
          <p:nvPr/>
        </p:nvSpPr>
        <p:spPr bwMode="auto">
          <a:xfrm>
            <a:off x="2555875" y="4149725"/>
            <a:ext cx="647700" cy="576263"/>
          </a:xfrm>
          <a:prstGeom prst="ellipse">
            <a:avLst/>
          </a:prstGeom>
          <a:solidFill>
            <a:srgbClr val="77BA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23569" name="AutoShape 18"/>
          <p:cNvSpPr>
            <a:spLocks noChangeArrowheads="1"/>
          </p:cNvSpPr>
          <p:nvPr/>
        </p:nvSpPr>
        <p:spPr bwMode="auto">
          <a:xfrm>
            <a:off x="395288" y="4076700"/>
            <a:ext cx="720725" cy="574675"/>
          </a:xfrm>
          <a:prstGeom prst="flowChartExtract">
            <a:avLst/>
          </a:prstGeom>
          <a:solidFill>
            <a:srgbClr val="77B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570" name="Oval 19"/>
          <p:cNvSpPr>
            <a:spLocks noChangeArrowheads="1"/>
          </p:cNvSpPr>
          <p:nvPr/>
        </p:nvSpPr>
        <p:spPr bwMode="auto">
          <a:xfrm>
            <a:off x="3635375" y="5516563"/>
            <a:ext cx="647700" cy="5762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571" name="Line 20"/>
          <p:cNvSpPr>
            <a:spLocks noChangeShapeType="1"/>
          </p:cNvSpPr>
          <p:nvPr/>
        </p:nvSpPr>
        <p:spPr bwMode="auto">
          <a:xfrm>
            <a:off x="6300788" y="3644900"/>
            <a:ext cx="2447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72" name="Line 21"/>
          <p:cNvSpPr>
            <a:spLocks noChangeShapeType="1"/>
          </p:cNvSpPr>
          <p:nvPr/>
        </p:nvSpPr>
        <p:spPr bwMode="auto">
          <a:xfrm>
            <a:off x="8748713" y="450850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73" name="Line 22"/>
          <p:cNvSpPr>
            <a:spLocks noChangeShapeType="1"/>
          </p:cNvSpPr>
          <p:nvPr/>
        </p:nvSpPr>
        <p:spPr bwMode="auto">
          <a:xfrm>
            <a:off x="8748713" y="364490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74" name="AutoShape 23"/>
          <p:cNvSpPr>
            <a:spLocks noChangeArrowheads="1"/>
          </p:cNvSpPr>
          <p:nvPr/>
        </p:nvSpPr>
        <p:spPr bwMode="auto">
          <a:xfrm>
            <a:off x="8388350" y="3933825"/>
            <a:ext cx="720725" cy="574675"/>
          </a:xfrm>
          <a:prstGeom prst="flowChartExtract">
            <a:avLst/>
          </a:prstGeom>
          <a:solidFill>
            <a:srgbClr val="77B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575" name="Oval 24"/>
          <p:cNvSpPr>
            <a:spLocks noChangeArrowheads="1"/>
          </p:cNvSpPr>
          <p:nvPr/>
        </p:nvSpPr>
        <p:spPr bwMode="auto">
          <a:xfrm>
            <a:off x="6011863" y="4005263"/>
            <a:ext cx="647700" cy="576262"/>
          </a:xfrm>
          <a:prstGeom prst="ellipse">
            <a:avLst/>
          </a:prstGeom>
          <a:solidFill>
            <a:srgbClr val="77BA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576" name="Line 25"/>
          <p:cNvSpPr>
            <a:spLocks noChangeShapeType="1"/>
          </p:cNvSpPr>
          <p:nvPr/>
        </p:nvSpPr>
        <p:spPr bwMode="auto">
          <a:xfrm>
            <a:off x="6372225" y="458152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77" name="Line 26"/>
          <p:cNvSpPr>
            <a:spLocks noChangeShapeType="1"/>
          </p:cNvSpPr>
          <p:nvPr/>
        </p:nvSpPr>
        <p:spPr bwMode="auto">
          <a:xfrm>
            <a:off x="684213" y="479742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78" name="Line 27"/>
          <p:cNvSpPr>
            <a:spLocks noChangeShapeType="1"/>
          </p:cNvSpPr>
          <p:nvPr/>
        </p:nvSpPr>
        <p:spPr bwMode="auto">
          <a:xfrm>
            <a:off x="3563938" y="479742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79" name="Line 28"/>
          <p:cNvSpPr>
            <a:spLocks noChangeShapeType="1"/>
          </p:cNvSpPr>
          <p:nvPr/>
        </p:nvSpPr>
        <p:spPr bwMode="auto">
          <a:xfrm>
            <a:off x="250825" y="5157788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80" name="Line 29"/>
          <p:cNvSpPr>
            <a:spLocks noChangeShapeType="1"/>
          </p:cNvSpPr>
          <p:nvPr/>
        </p:nvSpPr>
        <p:spPr bwMode="auto">
          <a:xfrm>
            <a:off x="5940425" y="5084763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81" name="Line 30"/>
          <p:cNvSpPr>
            <a:spLocks noChangeShapeType="1"/>
          </p:cNvSpPr>
          <p:nvPr/>
        </p:nvSpPr>
        <p:spPr bwMode="auto">
          <a:xfrm>
            <a:off x="8388350" y="4868863"/>
            <a:ext cx="612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82" name="Line 31"/>
          <p:cNvSpPr>
            <a:spLocks noChangeShapeType="1"/>
          </p:cNvSpPr>
          <p:nvPr/>
        </p:nvSpPr>
        <p:spPr bwMode="auto">
          <a:xfrm>
            <a:off x="3132138" y="5157788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83" name="Line 32"/>
          <p:cNvSpPr>
            <a:spLocks noChangeShapeType="1"/>
          </p:cNvSpPr>
          <p:nvPr/>
        </p:nvSpPr>
        <p:spPr bwMode="auto">
          <a:xfrm>
            <a:off x="250825" y="51577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84" name="Line 33"/>
          <p:cNvSpPr>
            <a:spLocks noChangeShapeType="1"/>
          </p:cNvSpPr>
          <p:nvPr/>
        </p:nvSpPr>
        <p:spPr bwMode="auto">
          <a:xfrm>
            <a:off x="1042988" y="51577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85" name="Line 34"/>
          <p:cNvSpPr>
            <a:spLocks noChangeShapeType="1"/>
          </p:cNvSpPr>
          <p:nvPr/>
        </p:nvSpPr>
        <p:spPr bwMode="auto">
          <a:xfrm>
            <a:off x="3924300" y="51577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86" name="Line 35"/>
          <p:cNvSpPr>
            <a:spLocks noChangeShapeType="1"/>
          </p:cNvSpPr>
          <p:nvPr/>
        </p:nvSpPr>
        <p:spPr bwMode="auto">
          <a:xfrm>
            <a:off x="3132138" y="51577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87" name="Line 36"/>
          <p:cNvSpPr>
            <a:spLocks noChangeShapeType="1"/>
          </p:cNvSpPr>
          <p:nvPr/>
        </p:nvSpPr>
        <p:spPr bwMode="auto">
          <a:xfrm>
            <a:off x="6732588" y="50847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88" name="Line 37"/>
          <p:cNvSpPr>
            <a:spLocks noChangeShapeType="1"/>
          </p:cNvSpPr>
          <p:nvPr/>
        </p:nvSpPr>
        <p:spPr bwMode="auto">
          <a:xfrm>
            <a:off x="8388350" y="48688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89" name="Line 38"/>
          <p:cNvSpPr>
            <a:spLocks noChangeShapeType="1"/>
          </p:cNvSpPr>
          <p:nvPr/>
        </p:nvSpPr>
        <p:spPr bwMode="auto">
          <a:xfrm>
            <a:off x="9036050" y="48688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90" name="Line 39"/>
          <p:cNvSpPr>
            <a:spLocks noChangeShapeType="1"/>
          </p:cNvSpPr>
          <p:nvPr/>
        </p:nvSpPr>
        <p:spPr bwMode="auto">
          <a:xfrm>
            <a:off x="1692275" y="2852738"/>
            <a:ext cx="0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91" name="Oval 40"/>
          <p:cNvSpPr>
            <a:spLocks noChangeArrowheads="1"/>
          </p:cNvSpPr>
          <p:nvPr/>
        </p:nvSpPr>
        <p:spPr bwMode="auto">
          <a:xfrm>
            <a:off x="8172450" y="5300663"/>
            <a:ext cx="431800" cy="433387"/>
          </a:xfrm>
          <a:prstGeom prst="ellipse">
            <a:avLst/>
          </a:prstGeom>
          <a:solidFill>
            <a:srgbClr val="77BA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592" name="Oval 41"/>
          <p:cNvSpPr>
            <a:spLocks noChangeArrowheads="1"/>
          </p:cNvSpPr>
          <p:nvPr/>
        </p:nvSpPr>
        <p:spPr bwMode="auto">
          <a:xfrm>
            <a:off x="5724525" y="5589588"/>
            <a:ext cx="431800" cy="4333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593" name="Oval 42"/>
          <p:cNvSpPr>
            <a:spLocks noChangeArrowheads="1"/>
          </p:cNvSpPr>
          <p:nvPr/>
        </p:nvSpPr>
        <p:spPr bwMode="auto">
          <a:xfrm>
            <a:off x="0" y="5516563"/>
            <a:ext cx="431800" cy="433387"/>
          </a:xfrm>
          <a:prstGeom prst="ellipse">
            <a:avLst/>
          </a:prstGeom>
          <a:solidFill>
            <a:srgbClr val="77BA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594" name="AutoShape 43"/>
          <p:cNvSpPr>
            <a:spLocks noChangeArrowheads="1"/>
          </p:cNvSpPr>
          <p:nvPr/>
        </p:nvSpPr>
        <p:spPr bwMode="auto">
          <a:xfrm>
            <a:off x="2916238" y="5589588"/>
            <a:ext cx="504825" cy="430212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595" name="AutoShape 44"/>
          <p:cNvSpPr>
            <a:spLocks noChangeArrowheads="1"/>
          </p:cNvSpPr>
          <p:nvPr/>
        </p:nvSpPr>
        <p:spPr bwMode="auto">
          <a:xfrm>
            <a:off x="6443663" y="5589588"/>
            <a:ext cx="504825" cy="430212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596" name="AutoShape 45"/>
          <p:cNvSpPr>
            <a:spLocks noChangeArrowheads="1"/>
          </p:cNvSpPr>
          <p:nvPr/>
        </p:nvSpPr>
        <p:spPr bwMode="auto">
          <a:xfrm>
            <a:off x="8748713" y="5229225"/>
            <a:ext cx="504825" cy="430213"/>
          </a:xfrm>
          <a:prstGeom prst="flowChartExtract">
            <a:avLst/>
          </a:prstGeom>
          <a:solidFill>
            <a:srgbClr val="77B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597" name="Text Box 46"/>
          <p:cNvSpPr txBox="1">
            <a:spLocks noChangeArrowheads="1"/>
          </p:cNvSpPr>
          <p:nvPr/>
        </p:nvSpPr>
        <p:spPr bwMode="auto">
          <a:xfrm>
            <a:off x="1295400" y="-26988"/>
            <a:ext cx="6400800" cy="52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800"/>
              <a:t>Discendenza PATRILINEARE</a:t>
            </a:r>
          </a:p>
        </p:txBody>
      </p:sp>
      <p:sp>
        <p:nvSpPr>
          <p:cNvPr id="23598" name="Line 47"/>
          <p:cNvSpPr>
            <a:spLocks noChangeShapeType="1"/>
          </p:cNvSpPr>
          <p:nvPr/>
        </p:nvSpPr>
        <p:spPr bwMode="auto">
          <a:xfrm>
            <a:off x="7308850" y="2708275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99" name="Line 48"/>
          <p:cNvSpPr>
            <a:spLocks noChangeShapeType="1"/>
          </p:cNvSpPr>
          <p:nvPr/>
        </p:nvSpPr>
        <p:spPr bwMode="auto">
          <a:xfrm>
            <a:off x="7308850" y="2852738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600" name="Oval 49"/>
          <p:cNvSpPr>
            <a:spLocks noChangeArrowheads="1"/>
          </p:cNvSpPr>
          <p:nvPr/>
        </p:nvSpPr>
        <p:spPr bwMode="auto">
          <a:xfrm>
            <a:off x="8027988" y="2420938"/>
            <a:ext cx="647700" cy="5762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601" name="Line 50"/>
          <p:cNvSpPr>
            <a:spLocks noChangeShapeType="1"/>
          </p:cNvSpPr>
          <p:nvPr/>
        </p:nvSpPr>
        <p:spPr bwMode="auto">
          <a:xfrm>
            <a:off x="1476375" y="2708275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602" name="Line 51"/>
          <p:cNvSpPr>
            <a:spLocks noChangeShapeType="1"/>
          </p:cNvSpPr>
          <p:nvPr/>
        </p:nvSpPr>
        <p:spPr bwMode="auto">
          <a:xfrm>
            <a:off x="1476375" y="2565400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603" name="Oval 52"/>
          <p:cNvSpPr>
            <a:spLocks noChangeArrowheads="1"/>
          </p:cNvSpPr>
          <p:nvPr/>
        </p:nvSpPr>
        <p:spPr bwMode="auto">
          <a:xfrm>
            <a:off x="611188" y="2349500"/>
            <a:ext cx="647700" cy="5762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604" name="Line 53"/>
          <p:cNvSpPr>
            <a:spLocks noChangeShapeType="1"/>
          </p:cNvSpPr>
          <p:nvPr/>
        </p:nvSpPr>
        <p:spPr bwMode="auto">
          <a:xfrm>
            <a:off x="3348038" y="4581525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605" name="Line 54"/>
          <p:cNvSpPr>
            <a:spLocks noChangeShapeType="1"/>
          </p:cNvSpPr>
          <p:nvPr/>
        </p:nvSpPr>
        <p:spPr bwMode="auto">
          <a:xfrm>
            <a:off x="3348038" y="4365625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606" name="Rectangle 55"/>
          <p:cNvSpPr>
            <a:spLocks noChangeArrowheads="1"/>
          </p:cNvSpPr>
          <p:nvPr/>
        </p:nvSpPr>
        <p:spPr bwMode="auto">
          <a:xfrm>
            <a:off x="827088" y="5516563"/>
            <a:ext cx="647700" cy="577850"/>
          </a:xfrm>
          <a:prstGeom prst="rect">
            <a:avLst/>
          </a:prstGeom>
          <a:solidFill>
            <a:srgbClr val="77B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607" name="Text Box 56"/>
          <p:cNvSpPr txBox="1">
            <a:spLocks noChangeArrowheads="1"/>
          </p:cNvSpPr>
          <p:nvPr/>
        </p:nvSpPr>
        <p:spPr bwMode="auto">
          <a:xfrm>
            <a:off x="827088" y="5661025"/>
            <a:ext cx="86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800">
                <a:solidFill>
                  <a:schemeClr val="bg1"/>
                </a:solidFill>
              </a:rPr>
              <a:t>EGO</a:t>
            </a:r>
          </a:p>
        </p:txBody>
      </p:sp>
    </p:spTree>
    <p:extLst>
      <p:ext uri="{BB962C8B-B14F-4D97-AF65-F5344CB8AC3E}">
        <p14:creationId xmlns:p14="http://schemas.microsoft.com/office/powerpoint/2010/main" val="152781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Line 2"/>
          <p:cNvSpPr>
            <a:spLocks noChangeShapeType="1"/>
          </p:cNvSpPr>
          <p:nvPr/>
        </p:nvSpPr>
        <p:spPr bwMode="auto">
          <a:xfrm>
            <a:off x="2411413" y="2060575"/>
            <a:ext cx="4465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78" name="Line 4"/>
          <p:cNvSpPr>
            <a:spLocks noChangeShapeType="1"/>
          </p:cNvSpPr>
          <p:nvPr/>
        </p:nvSpPr>
        <p:spPr bwMode="auto">
          <a:xfrm>
            <a:off x="2411413" y="206057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79" name="Line 5"/>
          <p:cNvSpPr>
            <a:spLocks noChangeShapeType="1"/>
          </p:cNvSpPr>
          <p:nvPr/>
        </p:nvSpPr>
        <p:spPr bwMode="auto">
          <a:xfrm>
            <a:off x="4643438" y="1484313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80" name="Line 6"/>
          <p:cNvSpPr>
            <a:spLocks noChangeShapeType="1"/>
          </p:cNvSpPr>
          <p:nvPr/>
        </p:nvSpPr>
        <p:spPr bwMode="auto">
          <a:xfrm>
            <a:off x="6877050" y="206057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81" name="Line 7"/>
          <p:cNvSpPr>
            <a:spLocks noChangeShapeType="1"/>
          </p:cNvSpPr>
          <p:nvPr/>
        </p:nvSpPr>
        <p:spPr bwMode="auto">
          <a:xfrm>
            <a:off x="5940425" y="50847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82" name="AutoShape 8"/>
          <p:cNvSpPr>
            <a:spLocks noChangeArrowheads="1"/>
          </p:cNvSpPr>
          <p:nvPr/>
        </p:nvSpPr>
        <p:spPr bwMode="auto">
          <a:xfrm>
            <a:off x="684213" y="2276475"/>
            <a:ext cx="720725" cy="57467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4583" name="AutoShape 9"/>
          <p:cNvSpPr>
            <a:spLocks noChangeArrowheads="1"/>
          </p:cNvSpPr>
          <p:nvPr/>
        </p:nvSpPr>
        <p:spPr bwMode="auto">
          <a:xfrm>
            <a:off x="6516688" y="2420938"/>
            <a:ext cx="720725" cy="574675"/>
          </a:xfrm>
          <a:prstGeom prst="flowChartExtract">
            <a:avLst/>
          </a:prstGeom>
          <a:solidFill>
            <a:srgbClr val="C59F97"/>
          </a:solidFill>
          <a:ln w="9525">
            <a:solidFill>
              <a:srgbClr val="C59F97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4584" name="AutoShape 10"/>
          <p:cNvSpPr>
            <a:spLocks noChangeArrowheads="1"/>
          </p:cNvSpPr>
          <p:nvPr/>
        </p:nvSpPr>
        <p:spPr bwMode="auto">
          <a:xfrm>
            <a:off x="3995738" y="4149725"/>
            <a:ext cx="720725" cy="57467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4585" name="Line 11"/>
          <p:cNvSpPr>
            <a:spLocks noChangeShapeType="1"/>
          </p:cNvSpPr>
          <p:nvPr/>
        </p:nvSpPr>
        <p:spPr bwMode="auto">
          <a:xfrm>
            <a:off x="6300788" y="364490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86" name="Line 12"/>
          <p:cNvSpPr>
            <a:spLocks noChangeShapeType="1"/>
          </p:cNvSpPr>
          <p:nvPr/>
        </p:nvSpPr>
        <p:spPr bwMode="auto">
          <a:xfrm>
            <a:off x="7524750" y="2924175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87" name="Line 13"/>
          <p:cNvSpPr>
            <a:spLocks noChangeShapeType="1"/>
          </p:cNvSpPr>
          <p:nvPr/>
        </p:nvSpPr>
        <p:spPr bwMode="auto">
          <a:xfrm>
            <a:off x="755650" y="3716338"/>
            <a:ext cx="2160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88" name="Line 14"/>
          <p:cNvSpPr>
            <a:spLocks noChangeShapeType="1"/>
          </p:cNvSpPr>
          <p:nvPr/>
        </p:nvSpPr>
        <p:spPr bwMode="auto">
          <a:xfrm>
            <a:off x="755650" y="371633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89" name="Line 15"/>
          <p:cNvSpPr>
            <a:spLocks noChangeShapeType="1"/>
          </p:cNvSpPr>
          <p:nvPr/>
        </p:nvSpPr>
        <p:spPr bwMode="auto">
          <a:xfrm>
            <a:off x="2916238" y="371633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90" name="Oval 16"/>
          <p:cNvSpPr>
            <a:spLocks noChangeArrowheads="1"/>
          </p:cNvSpPr>
          <p:nvPr/>
        </p:nvSpPr>
        <p:spPr bwMode="auto">
          <a:xfrm>
            <a:off x="2555875" y="4149725"/>
            <a:ext cx="647700" cy="576263"/>
          </a:xfrm>
          <a:prstGeom prst="ellipse">
            <a:avLst/>
          </a:prstGeom>
          <a:solidFill>
            <a:srgbClr val="C59F97"/>
          </a:solidFill>
          <a:ln w="9525">
            <a:solidFill>
              <a:srgbClr val="C59F97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24591" name="AutoShape 17"/>
          <p:cNvSpPr>
            <a:spLocks noChangeArrowheads="1"/>
          </p:cNvSpPr>
          <p:nvPr/>
        </p:nvSpPr>
        <p:spPr bwMode="auto">
          <a:xfrm>
            <a:off x="395288" y="4076700"/>
            <a:ext cx="720725" cy="574675"/>
          </a:xfrm>
          <a:prstGeom prst="flowChartExtract">
            <a:avLst/>
          </a:prstGeom>
          <a:solidFill>
            <a:srgbClr val="C59F97"/>
          </a:solidFill>
          <a:ln w="9525">
            <a:solidFill>
              <a:srgbClr val="C59F97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4592" name="Line 18"/>
          <p:cNvSpPr>
            <a:spLocks noChangeShapeType="1"/>
          </p:cNvSpPr>
          <p:nvPr/>
        </p:nvSpPr>
        <p:spPr bwMode="auto">
          <a:xfrm>
            <a:off x="6300788" y="3644900"/>
            <a:ext cx="2447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93" name="Line 19"/>
          <p:cNvSpPr>
            <a:spLocks noChangeShapeType="1"/>
          </p:cNvSpPr>
          <p:nvPr/>
        </p:nvSpPr>
        <p:spPr bwMode="auto">
          <a:xfrm>
            <a:off x="8748713" y="450850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94" name="Line 20"/>
          <p:cNvSpPr>
            <a:spLocks noChangeShapeType="1"/>
          </p:cNvSpPr>
          <p:nvPr/>
        </p:nvSpPr>
        <p:spPr bwMode="auto">
          <a:xfrm>
            <a:off x="8748713" y="364490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95" name="AutoShape 21"/>
          <p:cNvSpPr>
            <a:spLocks noChangeArrowheads="1"/>
          </p:cNvSpPr>
          <p:nvPr/>
        </p:nvSpPr>
        <p:spPr bwMode="auto">
          <a:xfrm>
            <a:off x="8388350" y="3933825"/>
            <a:ext cx="720725" cy="57467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4596" name="Oval 22"/>
          <p:cNvSpPr>
            <a:spLocks noChangeArrowheads="1"/>
          </p:cNvSpPr>
          <p:nvPr/>
        </p:nvSpPr>
        <p:spPr bwMode="auto">
          <a:xfrm>
            <a:off x="6011863" y="4005263"/>
            <a:ext cx="647700" cy="5762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4597" name="Line 23"/>
          <p:cNvSpPr>
            <a:spLocks noChangeShapeType="1"/>
          </p:cNvSpPr>
          <p:nvPr/>
        </p:nvSpPr>
        <p:spPr bwMode="auto">
          <a:xfrm>
            <a:off x="6372225" y="458152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98" name="Line 24"/>
          <p:cNvSpPr>
            <a:spLocks noChangeShapeType="1"/>
          </p:cNvSpPr>
          <p:nvPr/>
        </p:nvSpPr>
        <p:spPr bwMode="auto">
          <a:xfrm>
            <a:off x="684213" y="479742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99" name="Line 25"/>
          <p:cNvSpPr>
            <a:spLocks noChangeShapeType="1"/>
          </p:cNvSpPr>
          <p:nvPr/>
        </p:nvSpPr>
        <p:spPr bwMode="auto">
          <a:xfrm>
            <a:off x="3563938" y="479742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00" name="Line 26"/>
          <p:cNvSpPr>
            <a:spLocks noChangeShapeType="1"/>
          </p:cNvSpPr>
          <p:nvPr/>
        </p:nvSpPr>
        <p:spPr bwMode="auto">
          <a:xfrm>
            <a:off x="250825" y="5157788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01" name="Line 27"/>
          <p:cNvSpPr>
            <a:spLocks noChangeShapeType="1"/>
          </p:cNvSpPr>
          <p:nvPr/>
        </p:nvSpPr>
        <p:spPr bwMode="auto">
          <a:xfrm>
            <a:off x="5940425" y="5084763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02" name="Line 28"/>
          <p:cNvSpPr>
            <a:spLocks noChangeShapeType="1"/>
          </p:cNvSpPr>
          <p:nvPr/>
        </p:nvSpPr>
        <p:spPr bwMode="auto">
          <a:xfrm>
            <a:off x="8388350" y="4868863"/>
            <a:ext cx="612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03" name="Line 29"/>
          <p:cNvSpPr>
            <a:spLocks noChangeShapeType="1"/>
          </p:cNvSpPr>
          <p:nvPr/>
        </p:nvSpPr>
        <p:spPr bwMode="auto">
          <a:xfrm>
            <a:off x="3132138" y="5157788"/>
            <a:ext cx="100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04" name="Line 30"/>
          <p:cNvSpPr>
            <a:spLocks noChangeShapeType="1"/>
          </p:cNvSpPr>
          <p:nvPr/>
        </p:nvSpPr>
        <p:spPr bwMode="auto">
          <a:xfrm>
            <a:off x="250825" y="51577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05" name="Line 31"/>
          <p:cNvSpPr>
            <a:spLocks noChangeShapeType="1"/>
          </p:cNvSpPr>
          <p:nvPr/>
        </p:nvSpPr>
        <p:spPr bwMode="auto">
          <a:xfrm>
            <a:off x="1042988" y="51577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06" name="Line 32"/>
          <p:cNvSpPr>
            <a:spLocks noChangeShapeType="1"/>
          </p:cNvSpPr>
          <p:nvPr/>
        </p:nvSpPr>
        <p:spPr bwMode="auto">
          <a:xfrm>
            <a:off x="4140200" y="51577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07" name="Line 33"/>
          <p:cNvSpPr>
            <a:spLocks noChangeShapeType="1"/>
          </p:cNvSpPr>
          <p:nvPr/>
        </p:nvSpPr>
        <p:spPr bwMode="auto">
          <a:xfrm>
            <a:off x="3132138" y="51577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08" name="Line 34"/>
          <p:cNvSpPr>
            <a:spLocks noChangeShapeType="1"/>
          </p:cNvSpPr>
          <p:nvPr/>
        </p:nvSpPr>
        <p:spPr bwMode="auto">
          <a:xfrm>
            <a:off x="6732588" y="50847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09" name="Line 35"/>
          <p:cNvSpPr>
            <a:spLocks noChangeShapeType="1"/>
          </p:cNvSpPr>
          <p:nvPr/>
        </p:nvSpPr>
        <p:spPr bwMode="auto">
          <a:xfrm>
            <a:off x="8388350" y="48688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10" name="Line 36"/>
          <p:cNvSpPr>
            <a:spLocks noChangeShapeType="1"/>
          </p:cNvSpPr>
          <p:nvPr/>
        </p:nvSpPr>
        <p:spPr bwMode="auto">
          <a:xfrm>
            <a:off x="9036050" y="48688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11" name="Line 37"/>
          <p:cNvSpPr>
            <a:spLocks noChangeShapeType="1"/>
          </p:cNvSpPr>
          <p:nvPr/>
        </p:nvSpPr>
        <p:spPr bwMode="auto">
          <a:xfrm>
            <a:off x="1692275" y="2852738"/>
            <a:ext cx="0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12" name="Oval 38"/>
          <p:cNvSpPr>
            <a:spLocks noChangeArrowheads="1"/>
          </p:cNvSpPr>
          <p:nvPr/>
        </p:nvSpPr>
        <p:spPr bwMode="auto">
          <a:xfrm>
            <a:off x="8172450" y="5300663"/>
            <a:ext cx="431800" cy="4333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4613" name="Oval 39"/>
          <p:cNvSpPr>
            <a:spLocks noChangeArrowheads="1"/>
          </p:cNvSpPr>
          <p:nvPr/>
        </p:nvSpPr>
        <p:spPr bwMode="auto">
          <a:xfrm>
            <a:off x="5724525" y="5589588"/>
            <a:ext cx="431800" cy="4333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4614" name="Oval 40"/>
          <p:cNvSpPr>
            <a:spLocks noChangeArrowheads="1"/>
          </p:cNvSpPr>
          <p:nvPr/>
        </p:nvSpPr>
        <p:spPr bwMode="auto">
          <a:xfrm>
            <a:off x="0" y="5516563"/>
            <a:ext cx="431800" cy="4333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4615" name="AutoShape 41"/>
          <p:cNvSpPr>
            <a:spLocks noChangeArrowheads="1"/>
          </p:cNvSpPr>
          <p:nvPr/>
        </p:nvSpPr>
        <p:spPr bwMode="auto">
          <a:xfrm>
            <a:off x="827088" y="5516563"/>
            <a:ext cx="504825" cy="430212"/>
          </a:xfrm>
          <a:prstGeom prst="flowChartExtract">
            <a:avLst/>
          </a:prstGeom>
          <a:solidFill>
            <a:schemeClr val="tx1"/>
          </a:solidFill>
          <a:ln w="9525">
            <a:solidFill>
              <a:srgbClr val="C59F97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4616" name="AutoShape 42"/>
          <p:cNvSpPr>
            <a:spLocks noChangeArrowheads="1"/>
          </p:cNvSpPr>
          <p:nvPr/>
        </p:nvSpPr>
        <p:spPr bwMode="auto">
          <a:xfrm>
            <a:off x="6443663" y="5589588"/>
            <a:ext cx="504825" cy="430212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4617" name="AutoShape 43"/>
          <p:cNvSpPr>
            <a:spLocks noChangeArrowheads="1"/>
          </p:cNvSpPr>
          <p:nvPr/>
        </p:nvSpPr>
        <p:spPr bwMode="auto">
          <a:xfrm>
            <a:off x="8748713" y="5229225"/>
            <a:ext cx="504825" cy="430213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4618" name="Text Box 44"/>
          <p:cNvSpPr txBox="1">
            <a:spLocks noChangeArrowheads="1"/>
          </p:cNvSpPr>
          <p:nvPr/>
        </p:nvSpPr>
        <p:spPr bwMode="auto">
          <a:xfrm>
            <a:off x="1295400" y="-26988"/>
            <a:ext cx="6248400" cy="52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800"/>
              <a:t>Discendenza MATRILINEARE</a:t>
            </a:r>
          </a:p>
        </p:txBody>
      </p:sp>
      <p:sp>
        <p:nvSpPr>
          <p:cNvPr id="24619" name="Line 45"/>
          <p:cNvSpPr>
            <a:spLocks noChangeShapeType="1"/>
          </p:cNvSpPr>
          <p:nvPr/>
        </p:nvSpPr>
        <p:spPr bwMode="auto">
          <a:xfrm>
            <a:off x="7308850" y="2708275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20" name="Line 46"/>
          <p:cNvSpPr>
            <a:spLocks noChangeShapeType="1"/>
          </p:cNvSpPr>
          <p:nvPr/>
        </p:nvSpPr>
        <p:spPr bwMode="auto">
          <a:xfrm>
            <a:off x="7308850" y="2852738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21" name="Oval 47"/>
          <p:cNvSpPr>
            <a:spLocks noChangeArrowheads="1"/>
          </p:cNvSpPr>
          <p:nvPr/>
        </p:nvSpPr>
        <p:spPr bwMode="auto">
          <a:xfrm>
            <a:off x="8027988" y="2420938"/>
            <a:ext cx="647700" cy="5762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4622" name="Line 48"/>
          <p:cNvSpPr>
            <a:spLocks noChangeShapeType="1"/>
          </p:cNvSpPr>
          <p:nvPr/>
        </p:nvSpPr>
        <p:spPr bwMode="auto">
          <a:xfrm>
            <a:off x="1476375" y="2708275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23" name="Line 49"/>
          <p:cNvSpPr>
            <a:spLocks noChangeShapeType="1"/>
          </p:cNvSpPr>
          <p:nvPr/>
        </p:nvSpPr>
        <p:spPr bwMode="auto">
          <a:xfrm>
            <a:off x="1476375" y="2565400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24" name="Oval 50"/>
          <p:cNvSpPr>
            <a:spLocks noChangeArrowheads="1"/>
          </p:cNvSpPr>
          <p:nvPr/>
        </p:nvSpPr>
        <p:spPr bwMode="auto">
          <a:xfrm>
            <a:off x="2051050" y="2420938"/>
            <a:ext cx="647700" cy="576262"/>
          </a:xfrm>
          <a:prstGeom prst="ellipse">
            <a:avLst/>
          </a:prstGeom>
          <a:solidFill>
            <a:srgbClr val="C59F9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4625" name="Line 51"/>
          <p:cNvSpPr>
            <a:spLocks noChangeShapeType="1"/>
          </p:cNvSpPr>
          <p:nvPr/>
        </p:nvSpPr>
        <p:spPr bwMode="auto">
          <a:xfrm>
            <a:off x="3348038" y="4581525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26" name="Line 52"/>
          <p:cNvSpPr>
            <a:spLocks noChangeShapeType="1"/>
          </p:cNvSpPr>
          <p:nvPr/>
        </p:nvSpPr>
        <p:spPr bwMode="auto">
          <a:xfrm>
            <a:off x="3348038" y="4365625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27" name="Rectangle 53"/>
          <p:cNvSpPr>
            <a:spLocks noChangeArrowheads="1"/>
          </p:cNvSpPr>
          <p:nvPr/>
        </p:nvSpPr>
        <p:spPr bwMode="auto">
          <a:xfrm>
            <a:off x="2843213" y="5589588"/>
            <a:ext cx="647700" cy="577850"/>
          </a:xfrm>
          <a:prstGeom prst="rect">
            <a:avLst/>
          </a:prstGeom>
          <a:solidFill>
            <a:srgbClr val="C59F9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4628" name="Text Box 54"/>
          <p:cNvSpPr txBox="1">
            <a:spLocks noChangeArrowheads="1"/>
          </p:cNvSpPr>
          <p:nvPr/>
        </p:nvSpPr>
        <p:spPr bwMode="auto">
          <a:xfrm>
            <a:off x="2843213" y="5734050"/>
            <a:ext cx="86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800">
                <a:solidFill>
                  <a:schemeClr val="bg1"/>
                </a:solidFill>
              </a:rPr>
              <a:t>EGO</a:t>
            </a:r>
          </a:p>
        </p:txBody>
      </p:sp>
      <p:sp>
        <p:nvSpPr>
          <p:cNvPr id="24629" name="Oval 55"/>
          <p:cNvSpPr>
            <a:spLocks noChangeArrowheads="1"/>
          </p:cNvSpPr>
          <p:nvPr/>
        </p:nvSpPr>
        <p:spPr bwMode="auto">
          <a:xfrm>
            <a:off x="4284663" y="836613"/>
            <a:ext cx="647700" cy="576262"/>
          </a:xfrm>
          <a:prstGeom prst="ellipse">
            <a:avLst/>
          </a:prstGeom>
          <a:solidFill>
            <a:srgbClr val="C59F9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4630" name="AutoShape 56"/>
          <p:cNvSpPr>
            <a:spLocks noChangeArrowheads="1"/>
          </p:cNvSpPr>
          <p:nvPr/>
        </p:nvSpPr>
        <p:spPr bwMode="auto">
          <a:xfrm>
            <a:off x="3779838" y="5516563"/>
            <a:ext cx="720725" cy="574675"/>
          </a:xfrm>
          <a:prstGeom prst="flowChartExtract">
            <a:avLst/>
          </a:prstGeom>
          <a:solidFill>
            <a:srgbClr val="C59F9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636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AutoShape 2"/>
          <p:cNvSpPr>
            <a:spLocks noChangeArrowheads="1"/>
          </p:cNvSpPr>
          <p:nvPr/>
        </p:nvSpPr>
        <p:spPr bwMode="auto">
          <a:xfrm>
            <a:off x="684213" y="2276475"/>
            <a:ext cx="720725" cy="574675"/>
          </a:xfrm>
          <a:prstGeom prst="flowChartExtra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5602" name="AutoShape 3"/>
          <p:cNvSpPr>
            <a:spLocks noChangeArrowheads="1"/>
          </p:cNvSpPr>
          <p:nvPr/>
        </p:nvSpPr>
        <p:spPr bwMode="auto">
          <a:xfrm>
            <a:off x="6516688" y="2420938"/>
            <a:ext cx="720725" cy="574675"/>
          </a:xfrm>
          <a:prstGeom prst="flowChartExtract">
            <a:avLst/>
          </a:prstGeom>
          <a:solidFill>
            <a:schemeClr val="tx1"/>
          </a:solidFill>
          <a:ln w="9525">
            <a:solidFill>
              <a:srgbClr val="C59F97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5603" name="Line 4"/>
          <p:cNvSpPr>
            <a:spLocks noChangeShapeType="1"/>
          </p:cNvSpPr>
          <p:nvPr/>
        </p:nvSpPr>
        <p:spPr bwMode="auto">
          <a:xfrm>
            <a:off x="6011863" y="364490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04" name="Line 5"/>
          <p:cNvSpPr>
            <a:spLocks noChangeShapeType="1"/>
          </p:cNvSpPr>
          <p:nvPr/>
        </p:nvSpPr>
        <p:spPr bwMode="auto">
          <a:xfrm>
            <a:off x="7524750" y="2924175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05" name="Line 6"/>
          <p:cNvSpPr>
            <a:spLocks noChangeShapeType="1"/>
          </p:cNvSpPr>
          <p:nvPr/>
        </p:nvSpPr>
        <p:spPr bwMode="auto">
          <a:xfrm>
            <a:off x="755650" y="3716338"/>
            <a:ext cx="2160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06" name="Line 7"/>
          <p:cNvSpPr>
            <a:spLocks noChangeShapeType="1"/>
          </p:cNvSpPr>
          <p:nvPr/>
        </p:nvSpPr>
        <p:spPr bwMode="auto">
          <a:xfrm>
            <a:off x="755650" y="371633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07" name="Line 8"/>
          <p:cNvSpPr>
            <a:spLocks noChangeShapeType="1"/>
          </p:cNvSpPr>
          <p:nvPr/>
        </p:nvSpPr>
        <p:spPr bwMode="auto">
          <a:xfrm>
            <a:off x="2916238" y="371633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08" name="AutoShape 9"/>
          <p:cNvSpPr>
            <a:spLocks noChangeArrowheads="1"/>
          </p:cNvSpPr>
          <p:nvPr/>
        </p:nvSpPr>
        <p:spPr bwMode="auto">
          <a:xfrm>
            <a:off x="395288" y="4076700"/>
            <a:ext cx="720725" cy="574675"/>
          </a:xfrm>
          <a:prstGeom prst="flowChartExtract">
            <a:avLst/>
          </a:prstGeom>
          <a:solidFill>
            <a:srgbClr val="3366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5609" name="Line 10"/>
          <p:cNvSpPr>
            <a:spLocks noChangeShapeType="1"/>
          </p:cNvSpPr>
          <p:nvPr/>
        </p:nvSpPr>
        <p:spPr bwMode="auto">
          <a:xfrm>
            <a:off x="6011863" y="3644900"/>
            <a:ext cx="2736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10" name="Line 11"/>
          <p:cNvSpPr>
            <a:spLocks noChangeShapeType="1"/>
          </p:cNvSpPr>
          <p:nvPr/>
        </p:nvSpPr>
        <p:spPr bwMode="auto">
          <a:xfrm>
            <a:off x="8748713" y="450850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11" name="Line 12"/>
          <p:cNvSpPr>
            <a:spLocks noChangeShapeType="1"/>
          </p:cNvSpPr>
          <p:nvPr/>
        </p:nvSpPr>
        <p:spPr bwMode="auto">
          <a:xfrm>
            <a:off x="8748713" y="364490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12" name="Oval 13"/>
          <p:cNvSpPr>
            <a:spLocks noChangeArrowheads="1"/>
          </p:cNvSpPr>
          <p:nvPr/>
        </p:nvSpPr>
        <p:spPr bwMode="auto">
          <a:xfrm>
            <a:off x="5724525" y="4149725"/>
            <a:ext cx="647700" cy="5762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5613" name="Line 14"/>
          <p:cNvSpPr>
            <a:spLocks noChangeShapeType="1"/>
          </p:cNvSpPr>
          <p:nvPr/>
        </p:nvSpPr>
        <p:spPr bwMode="auto">
          <a:xfrm>
            <a:off x="684213" y="479742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14" name="Line 15"/>
          <p:cNvSpPr>
            <a:spLocks noChangeShapeType="1"/>
          </p:cNvSpPr>
          <p:nvPr/>
        </p:nvSpPr>
        <p:spPr bwMode="auto">
          <a:xfrm>
            <a:off x="4643438" y="479742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15" name="Line 16"/>
          <p:cNvSpPr>
            <a:spLocks noChangeShapeType="1"/>
          </p:cNvSpPr>
          <p:nvPr/>
        </p:nvSpPr>
        <p:spPr bwMode="auto">
          <a:xfrm>
            <a:off x="250825" y="5157788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16" name="Line 17"/>
          <p:cNvSpPr>
            <a:spLocks noChangeShapeType="1"/>
          </p:cNvSpPr>
          <p:nvPr/>
        </p:nvSpPr>
        <p:spPr bwMode="auto">
          <a:xfrm>
            <a:off x="8388350" y="4868863"/>
            <a:ext cx="612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17" name="Line 18"/>
          <p:cNvSpPr>
            <a:spLocks noChangeShapeType="1"/>
          </p:cNvSpPr>
          <p:nvPr/>
        </p:nvSpPr>
        <p:spPr bwMode="auto">
          <a:xfrm>
            <a:off x="250825" y="51577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18" name="Line 19"/>
          <p:cNvSpPr>
            <a:spLocks noChangeShapeType="1"/>
          </p:cNvSpPr>
          <p:nvPr/>
        </p:nvSpPr>
        <p:spPr bwMode="auto">
          <a:xfrm>
            <a:off x="1042988" y="51577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19" name="Line 20"/>
          <p:cNvSpPr>
            <a:spLocks noChangeShapeType="1"/>
          </p:cNvSpPr>
          <p:nvPr/>
        </p:nvSpPr>
        <p:spPr bwMode="auto">
          <a:xfrm>
            <a:off x="8388350" y="48688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20" name="Line 21"/>
          <p:cNvSpPr>
            <a:spLocks noChangeShapeType="1"/>
          </p:cNvSpPr>
          <p:nvPr/>
        </p:nvSpPr>
        <p:spPr bwMode="auto">
          <a:xfrm>
            <a:off x="9036050" y="48688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21" name="Line 22"/>
          <p:cNvSpPr>
            <a:spLocks noChangeShapeType="1"/>
          </p:cNvSpPr>
          <p:nvPr/>
        </p:nvSpPr>
        <p:spPr bwMode="auto">
          <a:xfrm>
            <a:off x="1692275" y="2852738"/>
            <a:ext cx="0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22" name="Oval 23"/>
          <p:cNvSpPr>
            <a:spLocks noChangeArrowheads="1"/>
          </p:cNvSpPr>
          <p:nvPr/>
        </p:nvSpPr>
        <p:spPr bwMode="auto">
          <a:xfrm>
            <a:off x="8172450" y="5300663"/>
            <a:ext cx="431800" cy="4333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5623" name="Oval 24"/>
          <p:cNvSpPr>
            <a:spLocks noChangeArrowheads="1"/>
          </p:cNvSpPr>
          <p:nvPr/>
        </p:nvSpPr>
        <p:spPr bwMode="auto">
          <a:xfrm>
            <a:off x="0" y="5516563"/>
            <a:ext cx="431800" cy="43338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5624" name="AutoShape 25"/>
          <p:cNvSpPr>
            <a:spLocks noChangeArrowheads="1"/>
          </p:cNvSpPr>
          <p:nvPr/>
        </p:nvSpPr>
        <p:spPr bwMode="auto">
          <a:xfrm>
            <a:off x="827088" y="5516563"/>
            <a:ext cx="504825" cy="430212"/>
          </a:xfrm>
          <a:prstGeom prst="flowChartExtract">
            <a:avLst/>
          </a:prstGeom>
          <a:solidFill>
            <a:srgbClr val="3366FF"/>
          </a:solidFill>
          <a:ln w="9525">
            <a:solidFill>
              <a:srgbClr val="C59F97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5625" name="AutoShape 26"/>
          <p:cNvSpPr>
            <a:spLocks noChangeArrowheads="1"/>
          </p:cNvSpPr>
          <p:nvPr/>
        </p:nvSpPr>
        <p:spPr bwMode="auto">
          <a:xfrm>
            <a:off x="8748713" y="5229225"/>
            <a:ext cx="504825" cy="430213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5626" name="Text Box 27"/>
          <p:cNvSpPr txBox="1">
            <a:spLocks noChangeArrowheads="1"/>
          </p:cNvSpPr>
          <p:nvPr/>
        </p:nvSpPr>
        <p:spPr bwMode="auto">
          <a:xfrm>
            <a:off x="2819400" y="685800"/>
            <a:ext cx="4576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800"/>
              <a:t>Discendenza DOPPIA</a:t>
            </a:r>
          </a:p>
        </p:txBody>
      </p:sp>
      <p:sp>
        <p:nvSpPr>
          <p:cNvPr id="25627" name="Line 28"/>
          <p:cNvSpPr>
            <a:spLocks noChangeShapeType="1"/>
          </p:cNvSpPr>
          <p:nvPr/>
        </p:nvSpPr>
        <p:spPr bwMode="auto">
          <a:xfrm>
            <a:off x="7308850" y="2708275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28" name="Line 29"/>
          <p:cNvSpPr>
            <a:spLocks noChangeShapeType="1"/>
          </p:cNvSpPr>
          <p:nvPr/>
        </p:nvSpPr>
        <p:spPr bwMode="auto">
          <a:xfrm>
            <a:off x="7308850" y="2852738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29" name="Oval 30"/>
          <p:cNvSpPr>
            <a:spLocks noChangeArrowheads="1"/>
          </p:cNvSpPr>
          <p:nvPr/>
        </p:nvSpPr>
        <p:spPr bwMode="auto">
          <a:xfrm>
            <a:off x="8027988" y="2420938"/>
            <a:ext cx="647700" cy="5762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5630" name="Line 31"/>
          <p:cNvSpPr>
            <a:spLocks noChangeShapeType="1"/>
          </p:cNvSpPr>
          <p:nvPr/>
        </p:nvSpPr>
        <p:spPr bwMode="auto">
          <a:xfrm>
            <a:off x="1476375" y="2708275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31" name="Line 32"/>
          <p:cNvSpPr>
            <a:spLocks noChangeShapeType="1"/>
          </p:cNvSpPr>
          <p:nvPr/>
        </p:nvSpPr>
        <p:spPr bwMode="auto">
          <a:xfrm>
            <a:off x="1476375" y="2565400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32" name="Oval 33"/>
          <p:cNvSpPr>
            <a:spLocks noChangeArrowheads="1"/>
          </p:cNvSpPr>
          <p:nvPr/>
        </p:nvSpPr>
        <p:spPr bwMode="auto">
          <a:xfrm>
            <a:off x="2051050" y="2420938"/>
            <a:ext cx="647700" cy="5762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5633" name="Line 34"/>
          <p:cNvSpPr>
            <a:spLocks noChangeShapeType="1"/>
          </p:cNvSpPr>
          <p:nvPr/>
        </p:nvSpPr>
        <p:spPr bwMode="auto">
          <a:xfrm>
            <a:off x="3924300" y="4581525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34" name="Line 35"/>
          <p:cNvSpPr>
            <a:spLocks noChangeShapeType="1"/>
          </p:cNvSpPr>
          <p:nvPr/>
        </p:nvSpPr>
        <p:spPr bwMode="auto">
          <a:xfrm>
            <a:off x="3924300" y="4365625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2372" name="Rectangle 36" descr="Linee verticali scure"/>
          <p:cNvSpPr>
            <a:spLocks noChangeArrowheads="1"/>
          </p:cNvSpPr>
          <p:nvPr/>
        </p:nvSpPr>
        <p:spPr bwMode="auto">
          <a:xfrm>
            <a:off x="4038600" y="5410200"/>
            <a:ext cx="1219200" cy="863600"/>
          </a:xfrm>
          <a:prstGeom prst="rect">
            <a:avLst/>
          </a:prstGeom>
          <a:blipFill rotWithShape="1">
            <a:blip r:embed="rId2">
              <a:alphaModFix amt="67000"/>
            </a:blip>
            <a:tile tx="0" ty="0" sx="100000" sy="100000" flip="none" algn="tl"/>
          </a:blip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3366FF">
                <a:alpha val="43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 u="wavyDbl" dirty="0">
              <a:ea typeface="Lucida Sans Unicode" charset="0"/>
              <a:cs typeface="Lucida Sans Unicode" charset="0"/>
            </a:endParaRPr>
          </a:p>
        </p:txBody>
      </p:sp>
      <p:sp>
        <p:nvSpPr>
          <p:cNvPr id="142373" name="Text Box 37"/>
          <p:cNvSpPr txBox="1">
            <a:spLocks noChangeArrowheads="1"/>
          </p:cNvSpPr>
          <p:nvPr/>
        </p:nvSpPr>
        <p:spPr bwMode="auto">
          <a:xfrm>
            <a:off x="4267200" y="5562600"/>
            <a:ext cx="762000" cy="369332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>
            <a:softEdge rad="342900"/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b="1" dirty="0">
                <a:ea typeface="Lucida Sans Unicode" charset="0"/>
                <a:cs typeface="Lucida Sans Unicode" charset="0"/>
              </a:rPr>
              <a:t>EGO</a:t>
            </a:r>
          </a:p>
        </p:txBody>
      </p:sp>
      <p:sp>
        <p:nvSpPr>
          <p:cNvPr id="25639" name="Oval 38"/>
          <p:cNvSpPr>
            <a:spLocks noChangeArrowheads="1"/>
          </p:cNvSpPr>
          <p:nvPr/>
        </p:nvSpPr>
        <p:spPr bwMode="auto">
          <a:xfrm>
            <a:off x="8388350" y="4005263"/>
            <a:ext cx="647700" cy="5762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5640" name="AutoShape 39"/>
          <p:cNvSpPr>
            <a:spLocks noChangeArrowheads="1"/>
          </p:cNvSpPr>
          <p:nvPr/>
        </p:nvSpPr>
        <p:spPr bwMode="auto">
          <a:xfrm>
            <a:off x="2555875" y="4149725"/>
            <a:ext cx="720725" cy="574675"/>
          </a:xfrm>
          <a:prstGeom prst="flowChartExtract">
            <a:avLst/>
          </a:prstGeom>
          <a:solidFill>
            <a:srgbClr val="3366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673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98513"/>
            <a:ext cx="7772400" cy="762000"/>
          </a:xfrm>
        </p:spPr>
        <p:txBody>
          <a:bodyPr lIns="90000" tIns="46800" rIns="90000" bIns="46800">
            <a:sp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FFCC66"/>
              </a:buClr>
              <a:buFont typeface="Comic Sans MS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 err="1">
                <a:ea typeface="+mj-ea"/>
                <a:cs typeface="+mj-cs"/>
              </a:rPr>
              <a:t>sistemi</a:t>
            </a:r>
            <a:r>
              <a:rPr lang="en-GB" dirty="0">
                <a:ea typeface="+mj-ea"/>
                <a:cs typeface="+mj-cs"/>
              </a:rPr>
              <a:t> di </a:t>
            </a:r>
            <a:r>
              <a:rPr lang="en-GB" dirty="0" err="1">
                <a:ea typeface="+mj-ea"/>
                <a:cs typeface="+mj-cs"/>
              </a:rPr>
              <a:t>parentela</a:t>
            </a:r>
            <a:endParaRPr lang="en-GB" dirty="0">
              <a:ea typeface="+mj-ea"/>
              <a:cs typeface="+mj-cs"/>
            </a:endParaRPr>
          </a:p>
        </p:txBody>
      </p:sp>
      <p:sp>
        <p:nvSpPr>
          <p:cNvPr id="2662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213142"/>
          </a:xfrm>
        </p:spPr>
        <p:txBody>
          <a:bodyPr lIns="90000" tIns="46800" rIns="90000" bIns="46800">
            <a:spAutoFit/>
          </a:bodyPr>
          <a:lstStyle/>
          <a:p>
            <a:pPr marL="331788" indent="-331788" eaLnBrk="1" hangingPunct="1">
              <a:spcBef>
                <a:spcPts val="800"/>
              </a:spcBef>
              <a:buClr>
                <a:srgbClr val="FF9900"/>
              </a:buClr>
              <a:buSzPct val="100000"/>
              <a:buFont typeface="Comic Sans MS" charset="0"/>
              <a:buChar char="•"/>
              <a:tabLst>
                <a:tab pos="354013" algn="l"/>
                <a:tab pos="803275" algn="l"/>
                <a:tab pos="1252538" algn="l"/>
                <a:tab pos="1703388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</a:pPr>
            <a:r>
              <a:rPr lang="en-GB" sz="2400" dirty="0" err="1">
                <a:solidFill>
                  <a:srgbClr val="C00000"/>
                </a:solidFill>
                <a:latin typeface="+mj-lt"/>
                <a:ea typeface="ＭＳ Ｐゴシック" charset="0"/>
                <a:cs typeface="ＭＳ Ｐゴシック" charset="0"/>
              </a:rPr>
              <a:t>Discendenza</a:t>
            </a:r>
            <a:r>
              <a:rPr lang="en-GB" sz="2400" dirty="0">
                <a:solidFill>
                  <a:srgbClr val="C00000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</a:p>
          <a:p>
            <a:pPr lvl="2" eaLnBrk="1" hangingPunct="1">
              <a:spcBef>
                <a:spcPts val="600"/>
              </a:spcBef>
              <a:buClr>
                <a:srgbClr val="FFFFFF"/>
              </a:buClr>
              <a:buSzPct val="100000"/>
              <a:buFont typeface="Comic Sans MS" charset="0"/>
              <a:buChar char="•"/>
              <a:tabLst>
                <a:tab pos="354013" algn="l"/>
                <a:tab pos="803275" algn="l"/>
                <a:tab pos="1252538" algn="l"/>
                <a:tab pos="1703388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</a:pPr>
            <a:r>
              <a:rPr lang="en-GB" sz="2400" dirty="0" err="1">
                <a:latin typeface="+mj-lt"/>
                <a:ea typeface="ＭＳ Ｐゴシック" charset="0"/>
              </a:rPr>
              <a:t>Matrilineare</a:t>
            </a:r>
            <a:r>
              <a:rPr lang="en-GB" sz="2400" dirty="0">
                <a:latin typeface="+mj-lt"/>
                <a:ea typeface="ＭＳ Ｐゴシック" charset="0"/>
              </a:rPr>
              <a:t> (</a:t>
            </a:r>
            <a:r>
              <a:rPr lang="en-GB" sz="2400" dirty="0" err="1">
                <a:latin typeface="+mj-lt"/>
                <a:ea typeface="ＭＳ Ｐゴシック" charset="0"/>
              </a:rPr>
              <a:t>uterina</a:t>
            </a:r>
            <a:r>
              <a:rPr lang="en-GB" sz="2400" dirty="0">
                <a:latin typeface="+mj-lt"/>
                <a:ea typeface="ＭＳ Ｐゴシック" charset="0"/>
              </a:rPr>
              <a:t>)</a:t>
            </a:r>
          </a:p>
          <a:p>
            <a:pPr lvl="2" eaLnBrk="1" hangingPunct="1">
              <a:spcBef>
                <a:spcPts val="600"/>
              </a:spcBef>
              <a:buClr>
                <a:srgbClr val="FFFFFF"/>
              </a:buClr>
              <a:buSzPct val="100000"/>
              <a:buFont typeface="Comic Sans MS" charset="0"/>
              <a:buChar char="•"/>
              <a:tabLst>
                <a:tab pos="354013" algn="l"/>
                <a:tab pos="803275" algn="l"/>
                <a:tab pos="1252538" algn="l"/>
                <a:tab pos="1703388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</a:pPr>
            <a:r>
              <a:rPr lang="en-GB" sz="2400" dirty="0" err="1">
                <a:latin typeface="+mj-lt"/>
                <a:ea typeface="ＭＳ Ｐゴシック" charset="0"/>
              </a:rPr>
              <a:t>Patrilineare</a:t>
            </a:r>
            <a:r>
              <a:rPr lang="en-GB" sz="2400" dirty="0">
                <a:latin typeface="+mj-lt"/>
                <a:ea typeface="ＭＳ Ｐゴシック" charset="0"/>
              </a:rPr>
              <a:t> (</a:t>
            </a:r>
            <a:r>
              <a:rPr lang="en-GB" sz="2400" dirty="0" err="1">
                <a:latin typeface="+mj-lt"/>
                <a:ea typeface="ＭＳ Ｐゴシック" charset="0"/>
              </a:rPr>
              <a:t>agnatica</a:t>
            </a:r>
            <a:r>
              <a:rPr lang="en-GB" sz="2400" dirty="0">
                <a:latin typeface="+mj-lt"/>
                <a:ea typeface="ＭＳ Ｐゴシック" charset="0"/>
              </a:rPr>
              <a:t>)</a:t>
            </a:r>
          </a:p>
          <a:p>
            <a:pPr lvl="2" eaLnBrk="1" hangingPunct="1">
              <a:spcBef>
                <a:spcPts val="600"/>
              </a:spcBef>
              <a:buClr>
                <a:srgbClr val="FFFFFF"/>
              </a:buClr>
              <a:buSzPct val="100000"/>
              <a:buFont typeface="Comic Sans MS" charset="0"/>
              <a:buChar char="•"/>
              <a:tabLst>
                <a:tab pos="354013" algn="l"/>
                <a:tab pos="803275" algn="l"/>
                <a:tab pos="1252538" algn="l"/>
                <a:tab pos="1703388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</a:pPr>
            <a:r>
              <a:rPr lang="en-GB" sz="2400" dirty="0" err="1">
                <a:latin typeface="+mj-lt"/>
                <a:ea typeface="ＭＳ Ｐゴシック" charset="0"/>
              </a:rPr>
              <a:t>Cognatica</a:t>
            </a:r>
            <a:endParaRPr lang="en-GB" sz="2400" dirty="0">
              <a:latin typeface="+mj-lt"/>
              <a:ea typeface="ＭＳ Ｐゴシック" charset="0"/>
            </a:endParaRPr>
          </a:p>
          <a:p>
            <a:pPr lvl="2" eaLnBrk="1" hangingPunct="1">
              <a:spcBef>
                <a:spcPts val="600"/>
              </a:spcBef>
              <a:buClr>
                <a:srgbClr val="FFFFFF"/>
              </a:buClr>
              <a:buSzPct val="100000"/>
              <a:buFont typeface="Comic Sans MS" charset="0"/>
              <a:buChar char="•"/>
              <a:tabLst>
                <a:tab pos="354013" algn="l"/>
                <a:tab pos="803275" algn="l"/>
                <a:tab pos="1252538" algn="l"/>
                <a:tab pos="1703388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</a:pPr>
            <a:r>
              <a:rPr lang="en-GB" sz="2400" dirty="0" err="1">
                <a:latin typeface="+mj-lt"/>
                <a:ea typeface="ＭＳ Ｐゴシック" charset="0"/>
              </a:rPr>
              <a:t>Doppia</a:t>
            </a:r>
            <a:r>
              <a:rPr lang="en-GB" sz="2400" dirty="0">
                <a:latin typeface="+mj-lt"/>
                <a:ea typeface="ＭＳ Ｐゴシック" charset="0"/>
              </a:rPr>
              <a:t>, </a:t>
            </a:r>
            <a:r>
              <a:rPr lang="en-GB" sz="2400" dirty="0" err="1">
                <a:latin typeface="+mj-lt"/>
                <a:ea typeface="ＭＳ Ｐゴシック" charset="0"/>
              </a:rPr>
              <a:t>bilaterale</a:t>
            </a:r>
            <a:endParaRPr lang="en-GB" sz="2400" dirty="0">
              <a:latin typeface="+mj-lt"/>
              <a:ea typeface="ＭＳ Ｐゴシック" charset="0"/>
            </a:endParaRPr>
          </a:p>
          <a:p>
            <a:pPr marL="331788" indent="-331788" eaLnBrk="1" hangingPunct="1">
              <a:spcBef>
                <a:spcPts val="800"/>
              </a:spcBef>
              <a:buClr>
                <a:srgbClr val="FF9900"/>
              </a:buClr>
              <a:buSzPct val="100000"/>
              <a:buFont typeface="StarSymbol" charset="0"/>
              <a:buChar char="•"/>
              <a:tabLst>
                <a:tab pos="354013" algn="l"/>
                <a:tab pos="803275" algn="l"/>
                <a:tab pos="1252538" algn="l"/>
                <a:tab pos="1703388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</a:pPr>
            <a:r>
              <a:rPr lang="en-GB" sz="2400" dirty="0" err="1">
                <a:solidFill>
                  <a:srgbClr val="C00000"/>
                </a:solidFill>
                <a:latin typeface="+mj-lt"/>
                <a:ea typeface="ＭＳ Ｐゴシック" charset="0"/>
                <a:cs typeface="ＭＳ Ｐゴシック" charset="0"/>
              </a:rPr>
              <a:t>Gruppo</a:t>
            </a:r>
            <a:r>
              <a:rPr lang="en-GB" sz="2400" dirty="0">
                <a:solidFill>
                  <a:srgbClr val="C00000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en-GB" sz="2400" dirty="0" err="1">
                <a:solidFill>
                  <a:srgbClr val="C00000"/>
                </a:solidFill>
                <a:latin typeface="+mj-lt"/>
                <a:ea typeface="ＭＳ Ｐゴシック" charset="0"/>
                <a:cs typeface="ＭＳ Ｐゴシック" charset="0"/>
              </a:rPr>
              <a:t>corporato</a:t>
            </a:r>
            <a:endParaRPr lang="en-GB" sz="2400" dirty="0">
              <a:solidFill>
                <a:srgbClr val="C00000"/>
              </a:solidFill>
              <a:latin typeface="+mj-lt"/>
              <a:ea typeface="ＭＳ Ｐゴシック" charset="0"/>
              <a:cs typeface="ＭＳ Ｐゴシック" charset="0"/>
            </a:endParaRPr>
          </a:p>
          <a:p>
            <a:pPr marL="331788" indent="-331788" eaLnBrk="1" hangingPunct="1">
              <a:spcBef>
                <a:spcPts val="800"/>
              </a:spcBef>
              <a:buClr>
                <a:srgbClr val="FF9900"/>
              </a:buClr>
              <a:buSzPct val="100000"/>
              <a:buFont typeface="Comic Sans MS" charset="0"/>
              <a:buChar char="•"/>
              <a:tabLst>
                <a:tab pos="354013" algn="l"/>
                <a:tab pos="803275" algn="l"/>
                <a:tab pos="1252538" algn="l"/>
                <a:tab pos="1703388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</a:pPr>
            <a:r>
              <a:rPr lang="en-GB" sz="2400" dirty="0" err="1">
                <a:solidFill>
                  <a:srgbClr val="C00000"/>
                </a:solidFill>
                <a:latin typeface="+mj-lt"/>
                <a:ea typeface="ＭＳ Ｐゴシック" charset="0"/>
                <a:cs typeface="ＭＳ Ｐゴシック" charset="0"/>
              </a:rPr>
              <a:t>lignaggi</a:t>
            </a:r>
            <a:r>
              <a:rPr lang="en-GB" sz="2400" dirty="0">
                <a:latin typeface="+mj-lt"/>
                <a:ea typeface="ＭＳ Ｐゴシック" charset="0"/>
                <a:cs typeface="ＭＳ Ｐゴシック" charset="0"/>
              </a:rPr>
              <a:t> (</a:t>
            </a:r>
            <a:r>
              <a:rPr lang="en-GB" sz="2400" dirty="0" err="1">
                <a:latin typeface="+mj-lt"/>
                <a:ea typeface="ＭＳ Ｐゴシック" charset="0"/>
                <a:cs typeface="ＭＳ Ｐゴシック" charset="0"/>
              </a:rPr>
              <a:t>matri</a:t>
            </a:r>
            <a:r>
              <a:rPr lang="en-GB" sz="2400" dirty="0">
                <a:latin typeface="+mj-lt"/>
                <a:ea typeface="ＭＳ Ｐゴシック" charset="0"/>
                <a:cs typeface="ＭＳ Ｐゴシック" charset="0"/>
              </a:rPr>
              <a:t>-  </a:t>
            </a:r>
            <a:r>
              <a:rPr lang="en-GB" sz="2400" dirty="0" err="1">
                <a:latin typeface="+mj-lt"/>
                <a:ea typeface="ＭＳ Ｐゴシック" charset="0"/>
                <a:cs typeface="ＭＳ Ｐゴシック" charset="0"/>
              </a:rPr>
              <a:t>patri</a:t>
            </a:r>
            <a:r>
              <a:rPr lang="en-GB" sz="2400" dirty="0">
                <a:latin typeface="+mj-lt"/>
                <a:ea typeface="ＭＳ Ｐゴシック" charset="0"/>
                <a:cs typeface="ＭＳ Ｐゴシック" charset="0"/>
              </a:rPr>
              <a:t>-) e clan</a:t>
            </a:r>
          </a:p>
          <a:p>
            <a:pPr marL="331788" indent="-331788" eaLnBrk="1" hangingPunct="1">
              <a:spcBef>
                <a:spcPts val="800"/>
              </a:spcBef>
              <a:buClr>
                <a:srgbClr val="FF9900"/>
              </a:buClr>
              <a:buSzPct val="100000"/>
              <a:buFont typeface="Comic Sans MS" charset="0"/>
              <a:buChar char="•"/>
              <a:tabLst>
                <a:tab pos="354013" algn="l"/>
                <a:tab pos="803275" algn="l"/>
                <a:tab pos="1252538" algn="l"/>
                <a:tab pos="1703388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</a:pPr>
            <a:r>
              <a:rPr lang="en-GB" sz="2400" dirty="0" err="1">
                <a:solidFill>
                  <a:srgbClr val="C00000"/>
                </a:solidFill>
                <a:latin typeface="+mj-lt"/>
                <a:ea typeface="ＭＳ Ｐゴシック" charset="0"/>
                <a:cs typeface="ＭＳ Ｐゴシック" charset="0"/>
              </a:rPr>
              <a:t>Parentado</a:t>
            </a:r>
            <a:endParaRPr lang="en-GB" sz="2400" dirty="0">
              <a:solidFill>
                <a:srgbClr val="C00000"/>
              </a:solidFill>
              <a:latin typeface="+mj-lt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62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accolta">
  <a:themeElements>
    <a:clrScheme name="Raccolta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04B663"/>
      </a:accent4>
      <a:accent5>
        <a:srgbClr val="DF8822"/>
      </a:accent5>
      <a:accent6>
        <a:srgbClr val="BC410A"/>
      </a:accent6>
      <a:hlink>
        <a:srgbClr val="5977C4"/>
      </a:hlink>
      <a:folHlink>
        <a:srgbClr val="01A9BF"/>
      </a:folHlink>
    </a:clrScheme>
    <a:fontScheme name="Raccolta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accolt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{A10DA0DD-0435-1B41-95FE-2497F25A55D0}tf10001119</Template>
  <TotalTime>10493</TotalTime>
  <Words>282</Words>
  <Application>Microsoft Macintosh PowerPoint</Application>
  <PresentationFormat>Presentazione su schermo (4:3)</PresentationFormat>
  <Paragraphs>110</Paragraphs>
  <Slides>22</Slides>
  <Notes>5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35" baseType="lpstr">
      <vt:lpstr>ＭＳ Ｐゴシック</vt:lpstr>
      <vt:lpstr>Arial</vt:lpstr>
      <vt:lpstr>Calibri</vt:lpstr>
      <vt:lpstr>Century Gothic</vt:lpstr>
      <vt:lpstr>Comic Sans MS</vt:lpstr>
      <vt:lpstr>Constantia</vt:lpstr>
      <vt:lpstr>Eurostile</vt:lpstr>
      <vt:lpstr>Lucida Sans Unicode</vt:lpstr>
      <vt:lpstr>StarSymbol</vt:lpstr>
      <vt:lpstr>Verdana</vt:lpstr>
      <vt:lpstr>Wingdings</vt:lpstr>
      <vt:lpstr>Raccolta</vt:lpstr>
      <vt:lpstr>Microsoft Draw</vt:lpstr>
      <vt:lpstr> Parentela e vita familiare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sistemi di parentela</vt:lpstr>
      <vt:lpstr>Presentazione standard di PowerPoint</vt:lpstr>
      <vt:lpstr>Presentazione standard di PowerPoint</vt:lpstr>
      <vt:lpstr>Matrimonio e alleanze</vt:lpstr>
      <vt:lpstr>Presentazione standard di PowerPoint</vt:lpstr>
      <vt:lpstr>Teminologie di parentela</vt:lpstr>
      <vt:lpstr>Principi di Kroeber</vt:lpstr>
      <vt:lpstr>Sistemi di parentela</vt:lpstr>
      <vt:lpstr>Presentazione standard di PowerPoint</vt:lpstr>
      <vt:lpstr>Modelli di residenza</vt:lpstr>
      <vt:lpstr>Gruppi domestici</vt:lpstr>
      <vt:lpstr>Presentazione standard di PowerPoint</vt:lpstr>
      <vt:lpstr>Presentazione standard di PowerPoint</vt:lpstr>
      <vt:lpstr>Presentazione standard di PowerPoint</vt:lpstr>
    </vt:vector>
  </TitlesOfParts>
  <Company>università udine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roberta altin</dc:creator>
  <cp:lastModifiedBy>ALTIN ROBERTA</cp:lastModifiedBy>
  <cp:revision>186</cp:revision>
  <dcterms:created xsi:type="dcterms:W3CDTF">2014-10-06T14:26:40Z</dcterms:created>
  <dcterms:modified xsi:type="dcterms:W3CDTF">2021-11-17T16:48:55Z</dcterms:modified>
</cp:coreProperties>
</file>