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223" r:id="rId1"/>
  </p:sldMasterIdLst>
  <p:notesMasterIdLst>
    <p:notesMasterId r:id="rId57"/>
  </p:notesMasterIdLst>
  <p:sldIdLst>
    <p:sldId id="316" r:id="rId2"/>
    <p:sldId id="314" r:id="rId3"/>
    <p:sldId id="370" r:id="rId4"/>
    <p:sldId id="381" r:id="rId5"/>
    <p:sldId id="315" r:id="rId6"/>
    <p:sldId id="287" r:id="rId7"/>
    <p:sldId id="322" r:id="rId8"/>
    <p:sldId id="356" r:id="rId9"/>
    <p:sldId id="361" r:id="rId10"/>
    <p:sldId id="363" r:id="rId11"/>
    <p:sldId id="362" r:id="rId12"/>
    <p:sldId id="382" r:id="rId13"/>
    <p:sldId id="383" r:id="rId14"/>
    <p:sldId id="384" r:id="rId15"/>
    <p:sldId id="364" r:id="rId16"/>
    <p:sldId id="288" r:id="rId17"/>
    <p:sldId id="312" r:id="rId18"/>
    <p:sldId id="350" r:id="rId19"/>
    <p:sldId id="313" r:id="rId20"/>
    <p:sldId id="309" r:id="rId21"/>
    <p:sldId id="311" r:id="rId22"/>
    <p:sldId id="271" r:id="rId23"/>
    <p:sldId id="289" r:id="rId24"/>
    <p:sldId id="296" r:id="rId25"/>
    <p:sldId id="387" r:id="rId26"/>
    <p:sldId id="326" r:id="rId27"/>
    <p:sldId id="295" r:id="rId28"/>
    <p:sldId id="385" r:id="rId29"/>
    <p:sldId id="330" r:id="rId30"/>
    <p:sldId id="292" r:id="rId31"/>
    <p:sldId id="325" r:id="rId32"/>
    <p:sldId id="323" r:id="rId33"/>
    <p:sldId id="329" r:id="rId34"/>
    <p:sldId id="274" r:id="rId35"/>
    <p:sldId id="324" r:id="rId36"/>
    <p:sldId id="331" r:id="rId37"/>
    <p:sldId id="273" r:id="rId38"/>
    <p:sldId id="386" r:id="rId39"/>
    <p:sldId id="294" r:id="rId40"/>
    <p:sldId id="371" r:id="rId41"/>
    <p:sldId id="374" r:id="rId42"/>
    <p:sldId id="368" r:id="rId43"/>
    <p:sldId id="375" r:id="rId44"/>
    <p:sldId id="369" r:id="rId45"/>
    <p:sldId id="376" r:id="rId46"/>
    <p:sldId id="377" r:id="rId47"/>
    <p:sldId id="378" r:id="rId48"/>
    <p:sldId id="471" r:id="rId49"/>
    <p:sldId id="472" r:id="rId50"/>
    <p:sldId id="473" r:id="rId51"/>
    <p:sldId id="474" r:id="rId52"/>
    <p:sldId id="475" r:id="rId53"/>
    <p:sldId id="380" r:id="rId54"/>
    <p:sldId id="379" r:id="rId55"/>
    <p:sldId id="352" r:id="rId5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3"/>
    <p:restoredTop sz="94621"/>
  </p:normalViewPr>
  <p:slideViewPr>
    <p:cSldViewPr>
      <p:cViewPr varScale="1">
        <p:scale>
          <a:sx n="91" d="100"/>
          <a:sy n="91" d="100"/>
        </p:scale>
        <p:origin x="1736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E963F-9084-B041-A9EF-904FEA4F4785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DF9C56-6C0A-624D-902D-7DAFD2A9783B}">
      <dgm:prSet custT="1"/>
      <dgm:spPr/>
      <dgm:t>
        <a:bodyPr/>
        <a:lstStyle/>
        <a:p>
          <a:pPr rtl="0"/>
          <a:r>
            <a:rPr lang="it-IT" sz="2400" dirty="0"/>
            <a:t>Modello dinamico </a:t>
          </a:r>
        </a:p>
      </dgm:t>
    </dgm:pt>
    <dgm:pt modelId="{D4BAA02F-537D-B347-9218-A9FE901D69BC}" type="parTrans" cxnId="{16DA656C-F5D2-B14A-B41D-2A264BFE8DDD}">
      <dgm:prSet/>
      <dgm:spPr/>
      <dgm:t>
        <a:bodyPr/>
        <a:lstStyle/>
        <a:p>
          <a:endParaRPr lang="it-IT"/>
        </a:p>
      </dgm:t>
    </dgm:pt>
    <dgm:pt modelId="{0C859784-B7CD-8D49-872C-1334FBE0E3EE}" type="sibTrans" cxnId="{16DA656C-F5D2-B14A-B41D-2A264BFE8DDD}">
      <dgm:prSet/>
      <dgm:spPr/>
      <dgm:t>
        <a:bodyPr/>
        <a:lstStyle/>
        <a:p>
          <a:endParaRPr lang="it-IT"/>
        </a:p>
      </dgm:t>
    </dgm:pt>
    <dgm:pt modelId="{2D2098D1-C34B-394B-84CA-5E838064113F}">
      <dgm:prSet custT="1"/>
      <dgm:spPr/>
      <dgm:t>
        <a:bodyPr/>
        <a:lstStyle/>
        <a:p>
          <a:pPr rtl="0"/>
          <a:r>
            <a:rPr lang="it-IT" sz="2000" dirty="0"/>
            <a:t>-  Confine fluido e strategico, zona liminale (</a:t>
          </a:r>
          <a:r>
            <a:rPr lang="it-IT" sz="2000" dirty="0" err="1"/>
            <a:t>communitas</a:t>
          </a:r>
          <a:r>
            <a:rPr lang="it-IT" sz="2000" dirty="0"/>
            <a:t>) (V. Turner)</a:t>
          </a:r>
        </a:p>
      </dgm:t>
    </dgm:pt>
    <dgm:pt modelId="{DC333954-E4D6-E247-B8BF-C7FC6E81D513}" type="parTrans" cxnId="{974196A7-044E-4240-ACCB-3709B0FD9CD5}">
      <dgm:prSet/>
      <dgm:spPr/>
      <dgm:t>
        <a:bodyPr/>
        <a:lstStyle/>
        <a:p>
          <a:endParaRPr lang="it-IT"/>
        </a:p>
      </dgm:t>
    </dgm:pt>
    <dgm:pt modelId="{6A24F0B4-6C8C-AD48-AC9B-2AFE9692D7B9}" type="sibTrans" cxnId="{974196A7-044E-4240-ACCB-3709B0FD9CD5}">
      <dgm:prSet/>
      <dgm:spPr/>
      <dgm:t>
        <a:bodyPr/>
        <a:lstStyle/>
        <a:p>
          <a:endParaRPr lang="it-IT"/>
        </a:p>
      </dgm:t>
    </dgm:pt>
    <dgm:pt modelId="{78911956-1AD5-2E44-9EEA-F433E1ABF689}">
      <dgm:prSet custT="1"/>
      <dgm:spPr/>
      <dgm:t>
        <a:bodyPr/>
        <a:lstStyle/>
        <a:p>
          <a:pPr rtl="0"/>
          <a:r>
            <a:rPr lang="it-IT" sz="2000" dirty="0"/>
            <a:t>- Etnicità come fenomeno multi-dimensionale e intermittente</a:t>
          </a:r>
        </a:p>
      </dgm:t>
    </dgm:pt>
    <dgm:pt modelId="{37BEB1D8-0AC7-0844-871D-B6CFF4FA34C3}" type="parTrans" cxnId="{B08EAD92-848B-7C41-B606-EDE546AADC10}">
      <dgm:prSet/>
      <dgm:spPr/>
      <dgm:t>
        <a:bodyPr/>
        <a:lstStyle/>
        <a:p>
          <a:endParaRPr lang="it-IT"/>
        </a:p>
      </dgm:t>
    </dgm:pt>
    <dgm:pt modelId="{95964ADB-E004-1A40-99B5-DFFBA594A78A}" type="sibTrans" cxnId="{B08EAD92-848B-7C41-B606-EDE546AADC10}">
      <dgm:prSet/>
      <dgm:spPr/>
      <dgm:t>
        <a:bodyPr/>
        <a:lstStyle/>
        <a:p>
          <a:endParaRPr lang="it-IT"/>
        </a:p>
      </dgm:t>
    </dgm:pt>
    <dgm:pt modelId="{6C7FF6E4-E795-2846-9D4A-5ED405EBF6FF}" type="pres">
      <dgm:prSet presAssocID="{38FE963F-9084-B041-A9EF-904FEA4F4785}" presName="compositeShape" presStyleCnt="0">
        <dgm:presLayoutVars>
          <dgm:dir/>
          <dgm:resizeHandles/>
        </dgm:presLayoutVars>
      </dgm:prSet>
      <dgm:spPr/>
    </dgm:pt>
    <dgm:pt modelId="{64EDB8B6-C8E5-7844-9FAC-C47216F45E8A}" type="pres">
      <dgm:prSet presAssocID="{38FE963F-9084-B041-A9EF-904FEA4F4785}" presName="pyramid" presStyleLbl="node1" presStyleIdx="0" presStyleCnt="1"/>
      <dgm:spPr/>
    </dgm:pt>
    <dgm:pt modelId="{0442A4AB-433E-B343-B7B3-50D0650F6BA4}" type="pres">
      <dgm:prSet presAssocID="{38FE963F-9084-B041-A9EF-904FEA4F4785}" presName="theList" presStyleCnt="0"/>
      <dgm:spPr/>
    </dgm:pt>
    <dgm:pt modelId="{2641B77D-FAE1-194C-811A-1F8C3DFC05DB}" type="pres">
      <dgm:prSet presAssocID="{ECDF9C56-6C0A-624D-902D-7DAFD2A9783B}" presName="aNode" presStyleLbl="fgAcc1" presStyleIdx="0" presStyleCnt="3" custScaleX="271243" custScaleY="87577" custLinFactY="300000" custLinFactNeighborY="352745">
        <dgm:presLayoutVars>
          <dgm:bulletEnabled val="1"/>
        </dgm:presLayoutVars>
      </dgm:prSet>
      <dgm:spPr/>
    </dgm:pt>
    <dgm:pt modelId="{DA52ACDE-9DBA-A840-8AD7-7CD400E634CD}" type="pres">
      <dgm:prSet presAssocID="{ECDF9C56-6C0A-624D-902D-7DAFD2A9783B}" presName="aSpace" presStyleCnt="0"/>
      <dgm:spPr/>
    </dgm:pt>
    <dgm:pt modelId="{A6D39A6A-6923-C24F-8E1D-C16F16B871BF}" type="pres">
      <dgm:prSet presAssocID="{2D2098D1-C34B-394B-84CA-5E838064113F}" presName="aNode" presStyleLbl="fgAcc1" presStyleIdx="1" presStyleCnt="3" custScaleX="332540" custScaleY="130785" custLinFactY="-83517" custLinFactNeighborX="-4249" custLinFactNeighborY="-100000">
        <dgm:presLayoutVars>
          <dgm:bulletEnabled val="1"/>
        </dgm:presLayoutVars>
      </dgm:prSet>
      <dgm:spPr/>
    </dgm:pt>
    <dgm:pt modelId="{49894824-1C1E-E247-A7DF-B02B43E21A7F}" type="pres">
      <dgm:prSet presAssocID="{2D2098D1-C34B-394B-84CA-5E838064113F}" presName="aSpace" presStyleCnt="0"/>
      <dgm:spPr/>
    </dgm:pt>
    <dgm:pt modelId="{867400F4-9480-BD4E-8B84-AF7D7FCDB560}" type="pres">
      <dgm:prSet presAssocID="{78911956-1AD5-2E44-9EEA-F433E1ABF689}" presName="aNode" presStyleLbl="fgAcc1" presStyleIdx="2" presStyleCnt="3" custScaleX="459190" custScaleY="191771" custLinFactY="-93750" custLinFactNeighborX="-4601" custLinFactNeighborY="-100000">
        <dgm:presLayoutVars>
          <dgm:bulletEnabled val="1"/>
        </dgm:presLayoutVars>
      </dgm:prSet>
      <dgm:spPr/>
    </dgm:pt>
    <dgm:pt modelId="{51A051F9-5C0B-AF4B-A568-20C53737AD9B}" type="pres">
      <dgm:prSet presAssocID="{78911956-1AD5-2E44-9EEA-F433E1ABF689}" presName="aSpace" presStyleCnt="0"/>
      <dgm:spPr/>
    </dgm:pt>
  </dgm:ptLst>
  <dgm:cxnLst>
    <dgm:cxn modelId="{16DA656C-F5D2-B14A-B41D-2A264BFE8DDD}" srcId="{38FE963F-9084-B041-A9EF-904FEA4F4785}" destId="{ECDF9C56-6C0A-624D-902D-7DAFD2A9783B}" srcOrd="0" destOrd="0" parTransId="{D4BAA02F-537D-B347-9218-A9FE901D69BC}" sibTransId="{0C859784-B7CD-8D49-872C-1334FBE0E3EE}"/>
    <dgm:cxn modelId="{04CE006F-DAE6-634B-8569-865A217DB922}" type="presOf" srcId="{2D2098D1-C34B-394B-84CA-5E838064113F}" destId="{A6D39A6A-6923-C24F-8E1D-C16F16B871BF}" srcOrd="0" destOrd="0" presId="urn:microsoft.com/office/officeart/2005/8/layout/pyramid2"/>
    <dgm:cxn modelId="{B08EAD92-848B-7C41-B606-EDE546AADC10}" srcId="{38FE963F-9084-B041-A9EF-904FEA4F4785}" destId="{78911956-1AD5-2E44-9EEA-F433E1ABF689}" srcOrd="2" destOrd="0" parTransId="{37BEB1D8-0AC7-0844-871D-B6CFF4FA34C3}" sibTransId="{95964ADB-E004-1A40-99B5-DFFBA594A78A}"/>
    <dgm:cxn modelId="{0BB7509D-2198-BF4B-8332-B103162D8164}" type="presOf" srcId="{ECDF9C56-6C0A-624D-902D-7DAFD2A9783B}" destId="{2641B77D-FAE1-194C-811A-1F8C3DFC05DB}" srcOrd="0" destOrd="0" presId="urn:microsoft.com/office/officeart/2005/8/layout/pyramid2"/>
    <dgm:cxn modelId="{974196A7-044E-4240-ACCB-3709B0FD9CD5}" srcId="{38FE963F-9084-B041-A9EF-904FEA4F4785}" destId="{2D2098D1-C34B-394B-84CA-5E838064113F}" srcOrd="1" destOrd="0" parTransId="{DC333954-E4D6-E247-B8BF-C7FC6E81D513}" sibTransId="{6A24F0B4-6C8C-AD48-AC9B-2AFE9692D7B9}"/>
    <dgm:cxn modelId="{D512B1D7-27EF-9345-9ECF-503ED50CCF67}" type="presOf" srcId="{38FE963F-9084-B041-A9EF-904FEA4F4785}" destId="{6C7FF6E4-E795-2846-9D4A-5ED405EBF6FF}" srcOrd="0" destOrd="0" presId="urn:microsoft.com/office/officeart/2005/8/layout/pyramid2"/>
    <dgm:cxn modelId="{E0351CDF-1A56-F54E-BEC2-272232020DDC}" type="presOf" srcId="{78911956-1AD5-2E44-9EEA-F433E1ABF689}" destId="{867400F4-9480-BD4E-8B84-AF7D7FCDB560}" srcOrd="0" destOrd="0" presId="urn:microsoft.com/office/officeart/2005/8/layout/pyramid2"/>
    <dgm:cxn modelId="{A07D331E-08DB-104E-B3E8-2CF8EE4B6F31}" type="presParOf" srcId="{6C7FF6E4-E795-2846-9D4A-5ED405EBF6FF}" destId="{64EDB8B6-C8E5-7844-9FAC-C47216F45E8A}" srcOrd="0" destOrd="0" presId="urn:microsoft.com/office/officeart/2005/8/layout/pyramid2"/>
    <dgm:cxn modelId="{CF86D499-70D4-7A4F-84A4-12B67E092CA9}" type="presParOf" srcId="{6C7FF6E4-E795-2846-9D4A-5ED405EBF6FF}" destId="{0442A4AB-433E-B343-B7B3-50D0650F6BA4}" srcOrd="1" destOrd="0" presId="urn:microsoft.com/office/officeart/2005/8/layout/pyramid2"/>
    <dgm:cxn modelId="{80A7963D-BB98-7044-BF6B-1129E70DFAE5}" type="presParOf" srcId="{0442A4AB-433E-B343-B7B3-50D0650F6BA4}" destId="{2641B77D-FAE1-194C-811A-1F8C3DFC05DB}" srcOrd="0" destOrd="0" presId="urn:microsoft.com/office/officeart/2005/8/layout/pyramid2"/>
    <dgm:cxn modelId="{35CED6FA-173A-3D4D-96F1-AC8B79320842}" type="presParOf" srcId="{0442A4AB-433E-B343-B7B3-50D0650F6BA4}" destId="{DA52ACDE-9DBA-A840-8AD7-7CD400E634CD}" srcOrd="1" destOrd="0" presId="urn:microsoft.com/office/officeart/2005/8/layout/pyramid2"/>
    <dgm:cxn modelId="{F91BC333-5A78-1E4A-BABC-7860F871047E}" type="presParOf" srcId="{0442A4AB-433E-B343-B7B3-50D0650F6BA4}" destId="{A6D39A6A-6923-C24F-8E1D-C16F16B871BF}" srcOrd="2" destOrd="0" presId="urn:microsoft.com/office/officeart/2005/8/layout/pyramid2"/>
    <dgm:cxn modelId="{77DF3147-5147-C948-B9C6-4EFBC603CC99}" type="presParOf" srcId="{0442A4AB-433E-B343-B7B3-50D0650F6BA4}" destId="{49894824-1C1E-E247-A7DF-B02B43E21A7F}" srcOrd="3" destOrd="0" presId="urn:microsoft.com/office/officeart/2005/8/layout/pyramid2"/>
    <dgm:cxn modelId="{2C0757AC-0E56-194E-BA74-83B4DF42EB15}" type="presParOf" srcId="{0442A4AB-433E-B343-B7B3-50D0650F6BA4}" destId="{867400F4-9480-BD4E-8B84-AF7D7FCDB560}" srcOrd="4" destOrd="0" presId="urn:microsoft.com/office/officeart/2005/8/layout/pyramid2"/>
    <dgm:cxn modelId="{07819E60-7252-0E42-BDB5-4F013F5E0254}" type="presParOf" srcId="{0442A4AB-433E-B343-B7B3-50D0650F6BA4}" destId="{51A051F9-5C0B-AF4B-A568-20C53737AD9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C8E9CB-36FE-894C-822A-95E97A150F5B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5C39DB7F-7C99-A74D-9266-DCAC85D60A2C}">
      <dgm:prSet phldrT="[Testo]" custT="1"/>
      <dgm:spPr/>
      <dgm:t>
        <a:bodyPr/>
        <a:lstStyle/>
        <a:p>
          <a:r>
            <a:rPr lang="it-IT" sz="1800" dirty="0">
              <a:ea typeface="+mn-ea"/>
              <a:cs typeface="+mn-cs"/>
              <a:sym typeface="Symbol" charset="2"/>
            </a:rPr>
            <a:t>norme sociali introiettate </a:t>
          </a:r>
          <a:endParaRPr lang="it-IT" dirty="0"/>
        </a:p>
      </dgm:t>
    </dgm:pt>
    <dgm:pt modelId="{2F47FEBB-0400-FB43-A640-EB9307461CEA}" type="parTrans" cxnId="{3E961A35-AEC4-9540-8ACB-B39947B0E323}">
      <dgm:prSet/>
      <dgm:spPr/>
      <dgm:t>
        <a:bodyPr/>
        <a:lstStyle/>
        <a:p>
          <a:endParaRPr lang="it-IT"/>
        </a:p>
      </dgm:t>
    </dgm:pt>
    <dgm:pt modelId="{DFF0F9AA-D215-624E-903C-5E44BB164162}" type="sibTrans" cxnId="{3E961A35-AEC4-9540-8ACB-B39947B0E323}">
      <dgm:prSet/>
      <dgm:spPr/>
      <dgm:t>
        <a:bodyPr/>
        <a:lstStyle/>
        <a:p>
          <a:endParaRPr lang="it-IT"/>
        </a:p>
      </dgm:t>
    </dgm:pt>
    <dgm:pt modelId="{8E3FB7C0-EF44-7640-A943-7B3316594600}">
      <dgm:prSet phldrT="[Testo]" custT="1"/>
      <dgm:spPr/>
      <dgm:t>
        <a:bodyPr/>
        <a:lstStyle/>
        <a:p>
          <a:r>
            <a:rPr lang="it-IT" sz="1800" dirty="0">
              <a:ea typeface="+mn-ea"/>
              <a:cs typeface="+mn-cs"/>
              <a:sym typeface="Symbol" charset="2"/>
            </a:rPr>
            <a:t>scelta e strategia </a:t>
          </a:r>
          <a:endParaRPr lang="it-IT" dirty="0"/>
        </a:p>
      </dgm:t>
    </dgm:pt>
    <dgm:pt modelId="{EFCBB546-4857-EC47-BD06-AC1997832233}" type="parTrans" cxnId="{85DDDAC0-B631-E149-952B-11E4C6890B4C}">
      <dgm:prSet/>
      <dgm:spPr/>
      <dgm:t>
        <a:bodyPr/>
        <a:lstStyle/>
        <a:p>
          <a:endParaRPr lang="it-IT"/>
        </a:p>
      </dgm:t>
    </dgm:pt>
    <dgm:pt modelId="{6588C455-4868-2442-9AAC-093B24B2DC33}" type="sibTrans" cxnId="{85DDDAC0-B631-E149-952B-11E4C6890B4C}">
      <dgm:prSet/>
      <dgm:spPr/>
      <dgm:t>
        <a:bodyPr/>
        <a:lstStyle/>
        <a:p>
          <a:endParaRPr lang="it-IT"/>
        </a:p>
      </dgm:t>
    </dgm:pt>
    <dgm:pt modelId="{F55F5009-BA6C-FC43-803B-4A86834B5E06}">
      <dgm:prSet phldrT="[Testo]"/>
      <dgm:spPr/>
      <dgm:t>
        <a:bodyPr/>
        <a:lstStyle/>
        <a:p>
          <a:r>
            <a:rPr lang="it-IT" dirty="0"/>
            <a:t>Nuovo standard comportamentale</a:t>
          </a:r>
        </a:p>
      </dgm:t>
    </dgm:pt>
    <dgm:pt modelId="{07BD9CF6-F87B-D045-B8DB-5054348F3EF8}" type="parTrans" cxnId="{173A8F80-F0F0-B040-9803-690939F8961A}">
      <dgm:prSet/>
      <dgm:spPr/>
      <dgm:t>
        <a:bodyPr/>
        <a:lstStyle/>
        <a:p>
          <a:endParaRPr lang="it-IT"/>
        </a:p>
      </dgm:t>
    </dgm:pt>
    <dgm:pt modelId="{0C88DD0C-0D29-DC49-A218-25F28F8D5038}" type="sibTrans" cxnId="{173A8F80-F0F0-B040-9803-690939F8961A}">
      <dgm:prSet/>
      <dgm:spPr/>
      <dgm:t>
        <a:bodyPr/>
        <a:lstStyle/>
        <a:p>
          <a:endParaRPr lang="it-IT"/>
        </a:p>
      </dgm:t>
    </dgm:pt>
    <dgm:pt modelId="{5BA6D5C5-857A-FA49-B760-0B6CE9E6526C}" type="pres">
      <dgm:prSet presAssocID="{84C8E9CB-36FE-894C-822A-95E97A150F5B}" presName="Name0" presStyleCnt="0">
        <dgm:presLayoutVars>
          <dgm:dir/>
          <dgm:resizeHandles val="exact"/>
        </dgm:presLayoutVars>
      </dgm:prSet>
      <dgm:spPr/>
    </dgm:pt>
    <dgm:pt modelId="{F52D9971-EE5C-A34F-867E-297CC442F8DB}" type="pres">
      <dgm:prSet presAssocID="{5C39DB7F-7C99-A74D-9266-DCAC85D60A2C}" presName="node" presStyleLbl="node1" presStyleIdx="0" presStyleCnt="3">
        <dgm:presLayoutVars>
          <dgm:bulletEnabled val="1"/>
        </dgm:presLayoutVars>
      </dgm:prSet>
      <dgm:spPr/>
    </dgm:pt>
    <dgm:pt modelId="{FDCECC7D-A629-694B-8CA8-CD09FB0839EF}" type="pres">
      <dgm:prSet presAssocID="{DFF0F9AA-D215-624E-903C-5E44BB164162}" presName="sibTrans" presStyleLbl="sibTrans2D1" presStyleIdx="0" presStyleCnt="2"/>
      <dgm:spPr/>
    </dgm:pt>
    <dgm:pt modelId="{EABCF096-DCB9-7146-BC05-B94C8D41428F}" type="pres">
      <dgm:prSet presAssocID="{DFF0F9AA-D215-624E-903C-5E44BB164162}" presName="connectorText" presStyleLbl="sibTrans2D1" presStyleIdx="0" presStyleCnt="2"/>
      <dgm:spPr/>
    </dgm:pt>
    <dgm:pt modelId="{2EBCEB91-41D3-2642-BE83-BA2AA3E59E1D}" type="pres">
      <dgm:prSet presAssocID="{8E3FB7C0-EF44-7640-A943-7B3316594600}" presName="node" presStyleLbl="node1" presStyleIdx="1" presStyleCnt="3">
        <dgm:presLayoutVars>
          <dgm:bulletEnabled val="1"/>
        </dgm:presLayoutVars>
      </dgm:prSet>
      <dgm:spPr/>
    </dgm:pt>
    <dgm:pt modelId="{8342A92F-6734-5041-9A34-5F2330C2796C}" type="pres">
      <dgm:prSet presAssocID="{6588C455-4868-2442-9AAC-093B24B2DC33}" presName="sibTrans" presStyleLbl="sibTrans2D1" presStyleIdx="1" presStyleCnt="2"/>
      <dgm:spPr/>
    </dgm:pt>
    <dgm:pt modelId="{8B5FC95F-44B3-E44A-BBBA-3A7C5B29BC64}" type="pres">
      <dgm:prSet presAssocID="{6588C455-4868-2442-9AAC-093B24B2DC33}" presName="connectorText" presStyleLbl="sibTrans2D1" presStyleIdx="1" presStyleCnt="2"/>
      <dgm:spPr/>
    </dgm:pt>
    <dgm:pt modelId="{1288B1E5-37BC-E54C-BF68-EDC44726AFB9}" type="pres">
      <dgm:prSet presAssocID="{F55F5009-BA6C-FC43-803B-4A86834B5E06}" presName="node" presStyleLbl="node1" presStyleIdx="2" presStyleCnt="3">
        <dgm:presLayoutVars>
          <dgm:bulletEnabled val="1"/>
        </dgm:presLayoutVars>
      </dgm:prSet>
      <dgm:spPr/>
    </dgm:pt>
  </dgm:ptLst>
  <dgm:cxnLst>
    <dgm:cxn modelId="{22E5170B-6181-7D46-A41C-9FEEA982DC84}" type="presOf" srcId="{5C39DB7F-7C99-A74D-9266-DCAC85D60A2C}" destId="{F52D9971-EE5C-A34F-867E-297CC442F8DB}" srcOrd="0" destOrd="0" presId="urn:microsoft.com/office/officeart/2005/8/layout/process1"/>
    <dgm:cxn modelId="{004DEB0B-E041-5A4A-8C22-1247565538DE}" type="presOf" srcId="{8E3FB7C0-EF44-7640-A943-7B3316594600}" destId="{2EBCEB91-41D3-2642-BE83-BA2AA3E59E1D}" srcOrd="0" destOrd="0" presId="urn:microsoft.com/office/officeart/2005/8/layout/process1"/>
    <dgm:cxn modelId="{9F13B81F-7BB8-BF47-ADBA-676A0EE24E63}" type="presOf" srcId="{DFF0F9AA-D215-624E-903C-5E44BB164162}" destId="{FDCECC7D-A629-694B-8CA8-CD09FB0839EF}" srcOrd="0" destOrd="0" presId="urn:microsoft.com/office/officeart/2005/8/layout/process1"/>
    <dgm:cxn modelId="{3E961A35-AEC4-9540-8ACB-B39947B0E323}" srcId="{84C8E9CB-36FE-894C-822A-95E97A150F5B}" destId="{5C39DB7F-7C99-A74D-9266-DCAC85D60A2C}" srcOrd="0" destOrd="0" parTransId="{2F47FEBB-0400-FB43-A640-EB9307461CEA}" sibTransId="{DFF0F9AA-D215-624E-903C-5E44BB164162}"/>
    <dgm:cxn modelId="{883F284E-86B2-904B-A0B5-F0DDAABFD7E5}" type="presOf" srcId="{6588C455-4868-2442-9AAC-093B24B2DC33}" destId="{8342A92F-6734-5041-9A34-5F2330C2796C}" srcOrd="0" destOrd="0" presId="urn:microsoft.com/office/officeart/2005/8/layout/process1"/>
    <dgm:cxn modelId="{4367C65C-47A4-5843-9777-BE28AE2A1AC4}" type="presOf" srcId="{6588C455-4868-2442-9AAC-093B24B2DC33}" destId="{8B5FC95F-44B3-E44A-BBBA-3A7C5B29BC64}" srcOrd="1" destOrd="0" presId="urn:microsoft.com/office/officeart/2005/8/layout/process1"/>
    <dgm:cxn modelId="{173A8F80-F0F0-B040-9803-690939F8961A}" srcId="{84C8E9CB-36FE-894C-822A-95E97A150F5B}" destId="{F55F5009-BA6C-FC43-803B-4A86834B5E06}" srcOrd="2" destOrd="0" parTransId="{07BD9CF6-F87B-D045-B8DB-5054348F3EF8}" sibTransId="{0C88DD0C-0D29-DC49-A218-25F28F8D5038}"/>
    <dgm:cxn modelId="{F6E5AD9F-3A2C-AF4D-911D-D8EECE2B8572}" type="presOf" srcId="{84C8E9CB-36FE-894C-822A-95E97A150F5B}" destId="{5BA6D5C5-857A-FA49-B760-0B6CE9E6526C}" srcOrd="0" destOrd="0" presId="urn:microsoft.com/office/officeart/2005/8/layout/process1"/>
    <dgm:cxn modelId="{1073B3AC-3377-3D42-8302-A2C44067DD33}" type="presOf" srcId="{F55F5009-BA6C-FC43-803B-4A86834B5E06}" destId="{1288B1E5-37BC-E54C-BF68-EDC44726AFB9}" srcOrd="0" destOrd="0" presId="urn:microsoft.com/office/officeart/2005/8/layout/process1"/>
    <dgm:cxn modelId="{85DDDAC0-B631-E149-952B-11E4C6890B4C}" srcId="{84C8E9CB-36FE-894C-822A-95E97A150F5B}" destId="{8E3FB7C0-EF44-7640-A943-7B3316594600}" srcOrd="1" destOrd="0" parTransId="{EFCBB546-4857-EC47-BD06-AC1997832233}" sibTransId="{6588C455-4868-2442-9AAC-093B24B2DC33}"/>
    <dgm:cxn modelId="{114033DA-9BC5-6A47-8201-600C27705BBF}" type="presOf" srcId="{DFF0F9AA-D215-624E-903C-5E44BB164162}" destId="{EABCF096-DCB9-7146-BC05-B94C8D41428F}" srcOrd="1" destOrd="0" presId="urn:microsoft.com/office/officeart/2005/8/layout/process1"/>
    <dgm:cxn modelId="{775933E7-C1D1-364F-870B-4A962991BC0F}" type="presParOf" srcId="{5BA6D5C5-857A-FA49-B760-0B6CE9E6526C}" destId="{F52D9971-EE5C-A34F-867E-297CC442F8DB}" srcOrd="0" destOrd="0" presId="urn:microsoft.com/office/officeart/2005/8/layout/process1"/>
    <dgm:cxn modelId="{04B5B379-D51B-4D47-B6D7-90C54B4AD8CC}" type="presParOf" srcId="{5BA6D5C5-857A-FA49-B760-0B6CE9E6526C}" destId="{FDCECC7D-A629-694B-8CA8-CD09FB0839EF}" srcOrd="1" destOrd="0" presId="urn:microsoft.com/office/officeart/2005/8/layout/process1"/>
    <dgm:cxn modelId="{177CF864-04CA-EE4B-BAF3-DDC4DBBA58EF}" type="presParOf" srcId="{FDCECC7D-A629-694B-8CA8-CD09FB0839EF}" destId="{EABCF096-DCB9-7146-BC05-B94C8D41428F}" srcOrd="0" destOrd="0" presId="urn:microsoft.com/office/officeart/2005/8/layout/process1"/>
    <dgm:cxn modelId="{0289B679-3F5D-4E4B-8B1F-4FD993BF2917}" type="presParOf" srcId="{5BA6D5C5-857A-FA49-B760-0B6CE9E6526C}" destId="{2EBCEB91-41D3-2642-BE83-BA2AA3E59E1D}" srcOrd="2" destOrd="0" presId="urn:microsoft.com/office/officeart/2005/8/layout/process1"/>
    <dgm:cxn modelId="{D1BC65CE-3408-4A42-8596-B930B9B3C9DC}" type="presParOf" srcId="{5BA6D5C5-857A-FA49-B760-0B6CE9E6526C}" destId="{8342A92F-6734-5041-9A34-5F2330C2796C}" srcOrd="3" destOrd="0" presId="urn:microsoft.com/office/officeart/2005/8/layout/process1"/>
    <dgm:cxn modelId="{87209AA2-85EE-5F49-8250-52D654762A2B}" type="presParOf" srcId="{8342A92F-6734-5041-9A34-5F2330C2796C}" destId="{8B5FC95F-44B3-E44A-BBBA-3A7C5B29BC64}" srcOrd="0" destOrd="0" presId="urn:microsoft.com/office/officeart/2005/8/layout/process1"/>
    <dgm:cxn modelId="{F3A37AC4-15D8-9B4F-A071-82BB64482590}" type="presParOf" srcId="{5BA6D5C5-857A-FA49-B760-0B6CE9E6526C}" destId="{1288B1E5-37BC-E54C-BF68-EDC44726AFB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DB8B6-C8E5-7844-9FAC-C47216F45E8A}">
      <dsp:nvSpPr>
        <dsp:cNvPr id="0" name=""/>
        <dsp:cNvSpPr/>
      </dsp:nvSpPr>
      <dsp:spPr>
        <a:xfrm>
          <a:off x="1906044" y="0"/>
          <a:ext cx="2590800" cy="259080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41B77D-FAE1-194C-811A-1F8C3DFC05DB}">
      <dsp:nvSpPr>
        <dsp:cNvPr id="0" name=""/>
        <dsp:cNvSpPr/>
      </dsp:nvSpPr>
      <dsp:spPr>
        <a:xfrm>
          <a:off x="1759561" y="1852285"/>
          <a:ext cx="4567786" cy="4054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Modello dinamico </a:t>
          </a:r>
        </a:p>
      </dsp:txBody>
      <dsp:txXfrm>
        <a:off x="1779355" y="1872079"/>
        <a:ext cx="4528198" cy="365897"/>
      </dsp:txXfrm>
    </dsp:sp>
    <dsp:sp modelId="{A6D39A6A-6923-C24F-8E1D-C16F16B871BF}">
      <dsp:nvSpPr>
        <dsp:cNvPr id="0" name=""/>
        <dsp:cNvSpPr/>
      </dsp:nvSpPr>
      <dsp:spPr>
        <a:xfrm>
          <a:off x="1171880" y="277917"/>
          <a:ext cx="5600040" cy="6055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 Confine fluido e strategico, zona liminale (</a:t>
          </a:r>
          <a:r>
            <a:rPr lang="it-IT" sz="2000" kern="1200" dirty="0" err="1"/>
            <a:t>communitas</a:t>
          </a:r>
          <a:r>
            <a:rPr lang="it-IT" sz="2000" kern="1200" dirty="0"/>
            <a:t>) (V. Turner)</a:t>
          </a:r>
        </a:p>
      </dsp:txBody>
      <dsp:txXfrm>
        <a:off x="1201440" y="307477"/>
        <a:ext cx="5540920" cy="546420"/>
      </dsp:txXfrm>
    </dsp:sp>
    <dsp:sp modelId="{867400F4-9480-BD4E-8B84-AF7D7FCDB560}">
      <dsp:nvSpPr>
        <dsp:cNvPr id="0" name=""/>
        <dsp:cNvSpPr/>
      </dsp:nvSpPr>
      <dsp:spPr>
        <a:xfrm>
          <a:off x="99547" y="893954"/>
          <a:ext cx="7732851" cy="88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Etnicità come fenomeno multi-dimensionale e intermittente</a:t>
          </a:r>
        </a:p>
      </dsp:txBody>
      <dsp:txXfrm>
        <a:off x="142891" y="937298"/>
        <a:ext cx="7646163" cy="801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D9971-EE5C-A34F-867E-297CC442F8DB}">
      <dsp:nvSpPr>
        <dsp:cNvPr id="0" name=""/>
        <dsp:cNvSpPr/>
      </dsp:nvSpPr>
      <dsp:spPr>
        <a:xfrm>
          <a:off x="6314" y="792657"/>
          <a:ext cx="1887475" cy="1132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ea typeface="+mn-ea"/>
              <a:cs typeface="+mn-cs"/>
              <a:sym typeface="Symbol" charset="2"/>
            </a:rPr>
            <a:t>norme sociali introiettate </a:t>
          </a:r>
          <a:endParaRPr lang="it-IT" kern="1200" dirty="0"/>
        </a:p>
      </dsp:txBody>
      <dsp:txXfrm>
        <a:off x="39483" y="825826"/>
        <a:ext cx="1821137" cy="1066147"/>
      </dsp:txXfrm>
    </dsp:sp>
    <dsp:sp modelId="{FDCECC7D-A629-694B-8CA8-CD09FB0839EF}">
      <dsp:nvSpPr>
        <dsp:cNvPr id="0" name=""/>
        <dsp:cNvSpPr/>
      </dsp:nvSpPr>
      <dsp:spPr>
        <a:xfrm>
          <a:off x="2082537" y="1124853"/>
          <a:ext cx="400144" cy="4680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2082537" y="1218472"/>
        <a:ext cx="280101" cy="280855"/>
      </dsp:txXfrm>
    </dsp:sp>
    <dsp:sp modelId="{2EBCEB91-41D3-2642-BE83-BA2AA3E59E1D}">
      <dsp:nvSpPr>
        <dsp:cNvPr id="0" name=""/>
        <dsp:cNvSpPr/>
      </dsp:nvSpPr>
      <dsp:spPr>
        <a:xfrm>
          <a:off x="2648779" y="792657"/>
          <a:ext cx="1887475" cy="1132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ea typeface="+mn-ea"/>
              <a:cs typeface="+mn-cs"/>
              <a:sym typeface="Symbol" charset="2"/>
            </a:rPr>
            <a:t>scelta e strategia </a:t>
          </a:r>
          <a:endParaRPr lang="it-IT" kern="1200" dirty="0"/>
        </a:p>
      </dsp:txBody>
      <dsp:txXfrm>
        <a:off x="2681948" y="825826"/>
        <a:ext cx="1821137" cy="1066147"/>
      </dsp:txXfrm>
    </dsp:sp>
    <dsp:sp modelId="{8342A92F-6734-5041-9A34-5F2330C2796C}">
      <dsp:nvSpPr>
        <dsp:cNvPr id="0" name=""/>
        <dsp:cNvSpPr/>
      </dsp:nvSpPr>
      <dsp:spPr>
        <a:xfrm>
          <a:off x="4725002" y="1124853"/>
          <a:ext cx="400144" cy="4680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4725002" y="1218472"/>
        <a:ext cx="280101" cy="280855"/>
      </dsp:txXfrm>
    </dsp:sp>
    <dsp:sp modelId="{1288B1E5-37BC-E54C-BF68-EDC44726AFB9}">
      <dsp:nvSpPr>
        <dsp:cNvPr id="0" name=""/>
        <dsp:cNvSpPr/>
      </dsp:nvSpPr>
      <dsp:spPr>
        <a:xfrm>
          <a:off x="5291245" y="792657"/>
          <a:ext cx="1887475" cy="1132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Nuovo standard comportamentale</a:t>
          </a:r>
        </a:p>
      </dsp:txBody>
      <dsp:txXfrm>
        <a:off x="5324414" y="825826"/>
        <a:ext cx="1821137" cy="1066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0625" y="877888"/>
            <a:ext cx="44688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35513" cy="3506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73245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143125" y="693738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>
              <a:cs typeface="Eurostile" charset="0"/>
            </a:endParaRPr>
          </a:p>
        </p:txBody>
      </p:sp>
      <p:sp>
        <p:nvSpPr>
          <p:cNvPr id="50179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3225" cy="3160712"/>
          </a:xfrm>
        </p:spPr>
      </p:sp>
      <p:sp>
        <p:nvSpPr>
          <p:cNvPr id="5837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7100" cy="34194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6707-7448-D849-961B-DEA7BF63C15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F4FEB-F566-AC4C-9CA3-63B7C920FE7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4E908-08ED-204D-BE82-3AD80D5AE81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, immagine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B528A-1C01-BC48-B166-E900B3BF294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C28F3-E8D8-5741-B55F-196B3C7E507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>
    <p:wheel spokes="2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17/11/21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20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2A3D6-0AD5-AE42-8A90-E8726E01A75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6ED06-3402-5A40-8717-31A809032F5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1782B2-8261-A64D-9217-85A4F87406C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1B29E-2EA3-CA43-A915-855499626C6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1EE3D-6460-2947-B563-1A0B58FB512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7066DA-AF39-264E-A30E-92F32DB1EF0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</p:sldLayoutIdLst>
  <p:transition>
    <p:wheel spokes="2"/>
  </p:transition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eZoZdorM5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t.euronews.com/2018/01/03/india-dalit-in-rivolt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b7rVugGx3Y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erdiv.mmg.mpg.de/%23vancouver-metropolitan?bubble;filter:Total%20population?map;variables:0,0;mode:traditional?tree;year:2012;category:Humanitarian?sankey;year:1991?dashboard;filters:99,99,99,99,99https://superdiv.mmg.mpg.de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2O_IjeaqXzs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jGcRPJZe5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youtube.com/watch?v=A58UcAdcBwk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9Wr4PMijbF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Gruppi e stratificazioni  sociali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133600"/>
            <a:ext cx="8001000" cy="42672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Gruppi primari/secondari </a:t>
            </a:r>
          </a:p>
          <a:p>
            <a:pPr marL="457200" lvl="1" indent="0">
              <a:buNone/>
            </a:pPr>
            <a:r>
              <a:rPr lang="it-IT" sz="3000" dirty="0">
                <a:latin typeface="Tw Cen MT" charset="0"/>
                <a:ea typeface="ＭＳ Ｐゴシック" charset="0"/>
                <a:cs typeface="ＭＳ Ｐゴシック" charset="0"/>
              </a:rPr>
              <a:t>(classi di età, amicizie, confraternite, circoli, gang)</a:t>
            </a:r>
          </a:p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Ascrizione (nascita)</a:t>
            </a:r>
          </a:p>
          <a:p>
            <a:pPr marL="457200" lvl="1" indent="0">
              <a:buNone/>
            </a:pPr>
            <a:r>
              <a:rPr lang="it-IT" sz="3000" dirty="0">
                <a:latin typeface="Tw Cen MT" charset="0"/>
                <a:ea typeface="ＭＳ Ｐゴシック" charset="0"/>
                <a:cs typeface="ＭＳ Ｐゴシック" charset="0"/>
              </a:rPr>
              <a:t>(casta, </a:t>
            </a:r>
            <a:r>
              <a:rPr lang="it-IT" sz="3000" b="1" dirty="0">
                <a:solidFill>
                  <a:srgbClr val="FF0000"/>
                </a:solidFill>
                <a:latin typeface="Tw Cen MT" charset="0"/>
                <a:ea typeface="ＭＳ Ｐゴシック" charset="0"/>
                <a:cs typeface="ＭＳ Ｐゴシック" charset="0"/>
              </a:rPr>
              <a:t>genere</a:t>
            </a:r>
            <a:r>
              <a:rPr lang="it-IT" sz="3000" dirty="0">
                <a:latin typeface="Tw Cen MT" charset="0"/>
                <a:ea typeface="ＭＳ Ｐゴシック" charset="0"/>
                <a:cs typeface="ＭＳ Ｐゴシック" charset="0"/>
              </a:rPr>
              <a:t>, età, aspetto somatico)</a:t>
            </a:r>
            <a:endParaRPr lang="it-IT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Acquisizione </a:t>
            </a:r>
          </a:p>
          <a:p>
            <a:pPr marL="457200" lvl="1" indent="0">
              <a:buNone/>
            </a:pPr>
            <a:r>
              <a:rPr lang="it-IT" sz="3000" dirty="0">
                <a:latin typeface="Tw Cen MT" charset="0"/>
                <a:ea typeface="ＭＳ Ｐゴシック" charset="0"/>
                <a:cs typeface="ＭＳ Ｐゴシック" charset="0"/>
              </a:rPr>
              <a:t>(ruolo, classe sociale, status)</a:t>
            </a:r>
            <a:endParaRPr lang="it-IT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Etnie e gruppi di interesse</a:t>
            </a:r>
          </a:p>
          <a:p>
            <a:pPr marL="457200" lvl="1" indent="0">
              <a:buNone/>
            </a:pPr>
            <a:r>
              <a:rPr lang="it-IT" sz="3000" dirty="0">
                <a:latin typeface="Tw Cen MT" charset="0"/>
                <a:ea typeface="ＭＳ Ｐゴシック" charset="0"/>
                <a:cs typeface="ＭＳ Ｐゴシック" charset="0"/>
              </a:rPr>
              <a:t>(“razza”) </a:t>
            </a:r>
          </a:p>
          <a:p>
            <a:pPr eaLnBrk="1" hangingPunct="1">
              <a:buFont typeface="Wingdings" charset="0"/>
              <a:buNone/>
            </a:pP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851920" y="630932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hlinkClick r:id="rId2"/>
              </a:rPr>
              <a:t>gangs</a:t>
            </a:r>
            <a:endParaRPr lang="it-IT"/>
          </a:p>
        </p:txBody>
      </p:sp>
    </p:spTree>
  </p:cSld>
  <p:clrMapOvr>
    <a:masterClrMapping/>
  </p:clrMapOvr>
  <p:transition>
    <p:wheel spokes="2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7" descr="FABIETTI - Fot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6767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olo verticale 2"/>
          <p:cNvSpPr>
            <a:spLocks noGrp="1"/>
          </p:cNvSpPr>
          <p:nvPr>
            <p:ph type="title" orient="vert"/>
          </p:nvPr>
        </p:nvSpPr>
        <p:spPr>
          <a:xfrm>
            <a:off x="6886575" y="274638"/>
            <a:ext cx="2057400" cy="5851525"/>
          </a:xfrm>
        </p:spPr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Selvaggio, fine ‘800</a:t>
            </a:r>
          </a:p>
        </p:txBody>
      </p:sp>
      <p:sp>
        <p:nvSpPr>
          <p:cNvPr id="47107" name="Segnaposto testo verticale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D:\Piero\foto robi\postcar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33464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D:\Piero\foto robi\cardp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3321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838200" y="58674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Aborigines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, 1870</a:t>
            </a:r>
            <a:endParaRPr lang="it-IT" sz="1800"/>
          </a:p>
        </p:txBody>
      </p:sp>
    </p:spTree>
  </p:cSld>
  <p:clrMapOvr>
    <a:masterClrMapping/>
  </p:clrMapOvr>
  <p:transition>
    <p:wheel spokes="2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17C033-E884-DB46-99C0-5983EBC86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116632"/>
            <a:ext cx="7808976" cy="1088136"/>
          </a:xfrm>
        </p:spPr>
        <p:txBody>
          <a:bodyPr/>
          <a:lstStyle/>
          <a:p>
            <a:r>
              <a:rPr lang="it-IT" dirty="0"/>
              <a:t>NEO_RAZZISMI? </a:t>
            </a:r>
          </a:p>
        </p:txBody>
      </p:sp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EDFFEA54-2268-4545-A71B-0BAF4902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860540" cy="69483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7AE3B02-986A-4246-BA44-DB8DE379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2007" y="45188"/>
            <a:ext cx="48940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57227"/>
      </p:ext>
    </p:extLst>
  </p:cSld>
  <p:clrMapOvr>
    <a:masterClrMapping/>
  </p:clrMapOvr>
  <p:transition>
    <p:wheel spokes="2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5F2FFF-C454-AC48-A515-49B8FD7C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56C2F53-8E33-0647-8C1C-400C4E27C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4536" y="0"/>
            <a:ext cx="4731990" cy="685800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F3CDF8A-E2E7-9A48-B3DC-3874BC5A2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0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78444"/>
      </p:ext>
    </p:extLst>
  </p:cSld>
  <p:clrMapOvr>
    <a:masterClrMapping/>
  </p:clrMapOvr>
  <p:transition>
    <p:wheel spokes="2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AB042F-DADB-8F45-8CA3-C816E580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NEO_RAZZISMI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E9C893E-5342-4242-A49D-B7CFD843A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ESOTISMO </a:t>
            </a:r>
          </a:p>
          <a:p>
            <a:r>
              <a:rPr lang="it-IT" dirty="0"/>
              <a:t>DIFFERENZIALISMO</a:t>
            </a:r>
          </a:p>
          <a:p>
            <a:r>
              <a:rPr lang="it-IT" dirty="0"/>
              <a:t>RAZZIALIZZAZIONE</a:t>
            </a:r>
          </a:p>
          <a:p>
            <a:r>
              <a:rPr lang="it-IT" dirty="0"/>
              <a:t>XENOFOBIA</a:t>
            </a:r>
          </a:p>
          <a:p>
            <a:r>
              <a:rPr lang="it-IT" dirty="0"/>
              <a:t>PATERNALISMO</a:t>
            </a:r>
          </a:p>
          <a:p>
            <a:r>
              <a:rPr lang="it-IT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3667721415"/>
      </p:ext>
    </p:extLst>
  </p:cSld>
  <p:clrMapOvr>
    <a:masterClrMapping/>
  </p:clrMapOvr>
  <p:transition>
    <p:wheel spokes="2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026" descr="D:\Roberta\Ditam\didattica\99-2000\slide\aborigenald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9163"/>
            <a:ext cx="6858000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  <p:sndAc>
      <p:stSnd>
        <p:snd r:embed="rId2" name="FOTO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796925" y="555625"/>
            <a:ext cx="7556500" cy="773113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Eurostile" charset="0"/>
                <a:ea typeface="ＭＳ Ｐゴシック" charset="0"/>
                <a:cs typeface="ＭＳ Ｐゴシック" charset="0"/>
              </a:rPr>
              <a:t>Gruppo etnico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780928"/>
            <a:ext cx="8229600" cy="3244094"/>
          </a:xfrm>
        </p:spPr>
        <p:txBody>
          <a:bodyPr lIns="90000" tIns="46800" rIns="90000" bIns="46800">
            <a:spAutoFit/>
          </a:bodyPr>
          <a:lstStyle/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Il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gruppo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non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è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definibile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in termini di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contenuti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e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caratteristiche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fisse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, </a:t>
            </a:r>
          </a:p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	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bensì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come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una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33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	forma di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organizzazione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sociale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, </a:t>
            </a: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29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	un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contenitore</a:t>
            </a:r>
            <a:r>
              <a:rPr lang="en-GB" dirty="0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organizzativo</a:t>
            </a:r>
            <a:endParaRPr lang="en-GB" dirty="0">
              <a:solidFill>
                <a:schemeClr val="accent2"/>
              </a:solidFill>
              <a:latin typeface="Eurostile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29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endParaRPr lang="en-GB" dirty="0">
              <a:latin typeface="Eurostile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29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I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confini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fra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diversi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gruppi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sono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mobili</a:t>
            </a:r>
            <a:r>
              <a:rPr lang="en-GB" dirty="0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 e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attraversabili</a:t>
            </a:r>
            <a:endParaRPr lang="en-GB" dirty="0">
              <a:solidFill>
                <a:schemeClr val="accent2"/>
              </a:solidFill>
              <a:latin typeface="Eurostile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Zone liminali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1" name="Picture 4" descr="MoneyChangersPakAfg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70104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556500" cy="1116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Modello generativo </a:t>
            </a:r>
            <a:br>
              <a:rPr lang="it-IT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it-IT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it-IT" sz="280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F.Barth, </a:t>
            </a:r>
            <a:r>
              <a:rPr lang="it-IT" sz="2800" i="1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Ethnic groups and Boundaries</a:t>
            </a:r>
            <a:r>
              <a:rPr lang="it-IT" sz="280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, 1969)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</p:nvPr>
        </p:nvGraphicFramePr>
        <p:xfrm>
          <a:off x="536387" y="3860800"/>
          <a:ext cx="8086909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a 3"/>
          <p:cNvGraphicFramePr/>
          <p:nvPr/>
        </p:nvGraphicFramePr>
        <p:xfrm>
          <a:off x="536387" y="1600200"/>
          <a:ext cx="7185035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heel spokes="2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622300"/>
            <a:ext cx="8002588" cy="579438"/>
          </a:xfrm>
        </p:spPr>
        <p:txBody>
          <a:bodyPr lIns="0" tIns="0" rIns="0" bIns="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Strumentalizzazioni ideologiche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2587" cy="458788"/>
          </a:xfrm>
        </p:spPr>
        <p:txBody>
          <a:bodyPr lIns="0" tIns="0" rIns="0" bIns="0">
            <a:spAutoFit/>
          </a:bodyPr>
          <a:lstStyle/>
          <a:p>
            <a:pPr eaLnBrk="1" hangingPunct="1">
              <a:buFont typeface="Wingdings" charset="0"/>
              <a:buNone/>
            </a:pPr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7621587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38163"/>
            <a:ext cx="7808912" cy="1076325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Caste</a:t>
            </a:r>
            <a:br>
              <a:rPr lang="en-GB">
                <a:latin typeface="Tw Cen MT" charset="0"/>
                <a:ea typeface="ＭＳ Ｐゴシック" charset="0"/>
                <a:cs typeface="ＭＳ Ｐゴシック" charset="0"/>
              </a:rPr>
            </a:b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996952"/>
            <a:ext cx="7593013" cy="3178819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Stratificazione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sociale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rigida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gerarchica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Criterio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purezza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ascrizione</a:t>
            </a:r>
            <a:endParaRPr lang="en-GB" sz="28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Caste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indù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sono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unità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chiuse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e separate da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precisi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divieti</a:t>
            </a:r>
            <a:endParaRPr lang="en-GB" sz="28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Varna (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sacerdoti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guerrieri,commercianti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e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contadini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) e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jat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(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gruppi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occupazionali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Eccessi di cultura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Cultura, identità, etnia, razzismo, </a:t>
            </a:r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neo_razzismi</a:t>
            </a: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Collocare noi </a:t>
            </a:r>
            <a:r>
              <a:rPr lang="it-IT" dirty="0">
                <a:solidFill>
                  <a:srgbClr val="FF6600"/>
                </a:solidFill>
                <a:latin typeface="Tw Cen MT" charset="0"/>
                <a:ea typeface="ＭＳ Ｐゴシック" charset="0"/>
                <a:cs typeface="ＭＳ Ｐゴシック" charset="0"/>
              </a:rPr>
              <a:t>TRA</a:t>
            </a: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 gli altri, non noi/altri</a:t>
            </a:r>
          </a:p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Multiculturalismo rischia di riproporre la diversità culturale, accentuando le differenze (cfr.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affirmative</a:t>
            </a: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action</a:t>
            </a: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Ogni cultura è multiculturale!</a:t>
            </a:r>
          </a:p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Diritto all’opacità</a:t>
            </a:r>
          </a:p>
        </p:txBody>
      </p:sp>
    </p:spTree>
  </p:cSld>
  <p:clrMapOvr>
    <a:masterClrMapping/>
  </p:clrMapOvr>
  <p:transition>
    <p:wheel spokes="2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100" y="4652963"/>
            <a:ext cx="4076700" cy="1143000"/>
          </a:xfrm>
        </p:spPr>
        <p:txBody>
          <a:bodyPr/>
          <a:lstStyle/>
          <a:p>
            <a:pPr eaLnBrk="1" hangingPunct="1"/>
            <a:r>
              <a:rPr lang="it-IT" sz="3400" i="1">
                <a:latin typeface="Tw Cen MT" charset="0"/>
                <a:ea typeface="ＭＳ Ｐゴシック" charset="0"/>
                <a:cs typeface="ＭＳ Ｐゴシック" charset="0"/>
              </a:rPr>
              <a:t>E. Glissant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764704"/>
            <a:ext cx="7772400" cy="5832475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it-IT" sz="2800" i="1" dirty="0">
                <a:latin typeface="Eurostile" charset="0"/>
                <a:ea typeface="ＭＳ Ｐゴシック" charset="0"/>
                <a:cs typeface="ＭＳ Ｐゴシック" charset="0"/>
              </a:rPr>
              <a:t>E’ vero, io rivendico il </a:t>
            </a:r>
            <a:r>
              <a:rPr lang="it-IT" sz="2800" i="1" dirty="0">
                <a:solidFill>
                  <a:schemeClr val="tx2"/>
                </a:solidFill>
                <a:latin typeface="Eurostile" charset="0"/>
                <a:ea typeface="ＭＳ Ｐゴシック" charset="0"/>
                <a:cs typeface="ＭＳ Ｐゴシック" charset="0"/>
              </a:rPr>
              <a:t>diritto all’opacità</a:t>
            </a:r>
            <a:r>
              <a:rPr lang="it-IT" sz="2800" i="1" dirty="0">
                <a:latin typeface="Eurostile" charset="0"/>
                <a:ea typeface="ＭＳ Ｐゴシック" charset="0"/>
                <a:cs typeface="ＭＳ Ｐゴシック" charset="0"/>
              </a:rPr>
              <a:t>. La troppa definizione, la trasparenza portano all’apartheid: di qua i neri, di là i bianchi. “Non ci capiamo”, si dice, e allora viviamo separati. No, dico io, non ci capiamo completamente, ma possiamo convivere. L’opacità non è un muro, lascia sempre filtrare qualcosa. </a:t>
            </a:r>
            <a:r>
              <a:rPr lang="it-IT" sz="2800" i="1" dirty="0">
                <a:solidFill>
                  <a:schemeClr val="tx2"/>
                </a:solidFill>
                <a:latin typeface="Eurostile" charset="0"/>
                <a:ea typeface="ＭＳ Ｐゴシック" charset="0"/>
                <a:cs typeface="ＭＳ Ｐゴシック" charset="0"/>
              </a:rPr>
              <a:t>Il </a:t>
            </a:r>
            <a:r>
              <a:rPr lang="it-IT" sz="2800" i="1" dirty="0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diritto all’opacità</a:t>
            </a:r>
            <a:r>
              <a:rPr lang="it-IT" sz="2800" i="1" dirty="0">
                <a:solidFill>
                  <a:schemeClr val="tx2"/>
                </a:solidFill>
                <a:latin typeface="Eurostile" charset="0"/>
                <a:ea typeface="ＭＳ Ｐゴシック" charset="0"/>
                <a:cs typeface="ＭＳ Ｐゴシック" charset="0"/>
              </a:rPr>
              <a:t> dovrebbe essere inserito tra i diritti dell’uomo.</a:t>
            </a:r>
            <a:r>
              <a:rPr lang="it-IT" sz="2800" i="1" dirty="0">
                <a:solidFill>
                  <a:srgbClr val="FF3300"/>
                </a:solidFill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buFont typeface="Wingdings" charset="0"/>
              <a:buNone/>
            </a:pPr>
            <a:endParaRPr lang="it-IT" sz="2800" i="1" dirty="0">
              <a:solidFill>
                <a:srgbClr val="FF3300"/>
              </a:solidFill>
              <a:latin typeface="Eurostile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it-IT" sz="2600" dirty="0">
              <a:solidFill>
                <a:srgbClr val="FF3300"/>
              </a:solidFill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3"/>
                </a:solidFill>
              </a:rPr>
              <a:t>CONFLITTI DI CULTURE?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533400" y="1911349"/>
            <a:ext cx="8610600" cy="3960061"/>
          </a:xfrm>
        </p:spPr>
        <p:txBody>
          <a:bodyPr>
            <a:normAutofit fontScale="25000" lnSpcReduction="20000"/>
          </a:bodyPr>
          <a:lstStyle/>
          <a:p>
            <a:r>
              <a:rPr lang="it-IT" sz="9600" dirty="0"/>
              <a:t>Retoriche dell’alterità </a:t>
            </a:r>
          </a:p>
          <a:p>
            <a:r>
              <a:rPr lang="it-IT" sz="9600" dirty="0"/>
              <a:t>Civiltà /inciviltà, barbarie, </a:t>
            </a:r>
          </a:p>
          <a:p>
            <a:pPr marL="0" indent="0">
              <a:buNone/>
            </a:pPr>
            <a:r>
              <a:rPr lang="it-IT" sz="9600" dirty="0"/>
              <a:t>	violenza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sz="9600" dirty="0"/>
              <a:t>Dicotomia Noi/loro - </a:t>
            </a:r>
            <a:r>
              <a:rPr lang="it-IT" sz="9600" i="1" dirty="0" err="1"/>
              <a:t>Securitization</a:t>
            </a:r>
            <a:endParaRPr lang="it-IT" sz="9600" dirty="0"/>
          </a:p>
          <a:p>
            <a:pPr marL="0" indent="0">
              <a:buNone/>
            </a:pPr>
            <a:r>
              <a:rPr lang="it-IT" dirty="0"/>
              <a:t>									</a:t>
            </a:r>
          </a:p>
          <a:p>
            <a:pPr marL="0" indent="0">
              <a:buNone/>
            </a:pPr>
            <a:r>
              <a:rPr lang="it-IT" sz="7200" dirty="0"/>
              <a:t>Eterogeneità post 1989/2001:  il catalogo delle identità cresce, </a:t>
            </a:r>
          </a:p>
          <a:p>
            <a:pPr marL="0" indent="0">
              <a:buNone/>
            </a:pPr>
            <a:r>
              <a:rPr lang="it-IT" sz="7200" dirty="0"/>
              <a:t>muta, si ramifica, si sviluppa assieme alla rete di rapporti politici</a:t>
            </a:r>
          </a:p>
          <a:p>
            <a:pPr marL="0" indent="0">
              <a:buNone/>
            </a:pPr>
            <a:r>
              <a:rPr lang="it-IT" sz="7200" dirty="0"/>
              <a:t> ed economici. </a:t>
            </a:r>
          </a:p>
          <a:p>
            <a:pPr marL="0" indent="0">
              <a:buNone/>
            </a:pPr>
            <a:endParaRPr lang="it-IT" sz="3800" i="1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 descr="scontro-delle-civil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450975"/>
            <a:ext cx="2540000" cy="4000500"/>
          </a:xfrm>
          <a:prstGeom prst="rect">
            <a:avLst/>
          </a:prstGeom>
        </p:spPr>
      </p:pic>
      <p:pic>
        <p:nvPicPr>
          <p:cNvPr id="5" name="Immagine 4" descr="index secur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3573016"/>
            <a:ext cx="23749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3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E5B92E1-5798-3B4B-BC69-9149FB8AB1A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65221" y="0"/>
            <a:ext cx="4048472" cy="3467145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25891EF-6E00-1042-90D1-A0CF3DB43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693" y="195769"/>
            <a:ext cx="4630308" cy="30756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251F7CB-6281-FC4F-9B6A-14CE5232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457" y="3662915"/>
            <a:ext cx="5649282" cy="31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5334000"/>
            <a:ext cx="8229600" cy="949325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it-IT" sz="2600">
                <a:latin typeface="Tw Cen MT" charset="0"/>
                <a:ea typeface="ＭＳ Ｐゴシック" charset="0"/>
                <a:cs typeface="ＭＳ Ｐゴシック" charset="0"/>
              </a:rPr>
              <a:t>Decostruire confini lineari, categorie rigide, essenzialismi, dicotomie.</a:t>
            </a:r>
          </a:p>
        </p:txBody>
      </p:sp>
      <p:pic>
        <p:nvPicPr>
          <p:cNvPr id="56323" name="Picture 4" descr="border-2001-11-703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950"/>
            <a:ext cx="7704856" cy="502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BC24B9-1AFD-8F4E-AC53-932461875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17324"/>
      </p:ext>
    </p:extLst>
  </p:cSld>
  <p:clrMapOvr>
    <a:masterClrMapping/>
  </p:clrMapOvr>
  <p:transition>
    <p:wheel spokes="2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FCD175D-F8DD-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519"/>
            <a:ext cx="9144000" cy="3813162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Eurostile"/>
              </a:rPr>
              <a:t>Unità e diversità del genere umano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2829021"/>
      </p:ext>
    </p:extLst>
  </p:cSld>
  <p:clrMapOvr>
    <a:masterClrMapping/>
  </p:clrMapOvr>
  <p:transition>
    <p:wheel spokes="2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Razze ?</a:t>
            </a:r>
          </a:p>
        </p:txBody>
      </p:sp>
      <p:pic>
        <p:nvPicPr>
          <p:cNvPr id="4" name="Segnaposto contenuto 3" descr="einstein_razza_uman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757" r="-27757"/>
          <a:stretch>
            <a:fillRect/>
          </a:stretch>
        </p:blipFill>
        <p:spPr>
          <a:xfrm>
            <a:off x="-1562752" y="2907105"/>
            <a:ext cx="8191255" cy="3950895"/>
          </a:xfrm>
        </p:spPr>
      </p:pic>
    </p:spTree>
    <p:extLst>
      <p:ext uri="{BB962C8B-B14F-4D97-AF65-F5344CB8AC3E}">
        <p14:creationId xmlns:p14="http://schemas.microsoft.com/office/powerpoint/2010/main" val="1617604650"/>
      </p:ext>
    </p:extLst>
  </p:cSld>
  <p:clrMapOvr>
    <a:masterClrMapping/>
  </p:clrMapOvr>
  <p:transition>
    <p:wheel spokes="2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socialconstructbatma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2339" r="-52339"/>
          <a:stretch>
            <a:fillRect/>
          </a:stretch>
        </p:blipFill>
        <p:spPr>
          <a:xfrm>
            <a:off x="-1643880" y="2038256"/>
            <a:ext cx="9022579" cy="4228073"/>
          </a:xfrm>
        </p:spPr>
      </p:pic>
      <p:sp>
        <p:nvSpPr>
          <p:cNvPr id="3" name="CasellaDiTesto 2"/>
          <p:cNvSpPr txBox="1"/>
          <p:nvPr/>
        </p:nvSpPr>
        <p:spPr>
          <a:xfrm>
            <a:off x="5194300" y="2311400"/>
            <a:ext cx="3719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“Vivere nel mondo di oggi ed essere contro l’eguaglianza </a:t>
            </a:r>
          </a:p>
          <a:p>
            <a:r>
              <a:rPr lang="it-IT" dirty="0"/>
              <a:t>per motivi di razza o colore </a:t>
            </a:r>
          </a:p>
          <a:p>
            <a:r>
              <a:rPr lang="it-IT" dirty="0"/>
              <a:t>è come vivere in Alaska </a:t>
            </a:r>
          </a:p>
          <a:p>
            <a:r>
              <a:rPr lang="it-IT"/>
              <a:t>ed </a:t>
            </a:r>
            <a:r>
              <a:rPr lang="it-IT" dirty="0"/>
              <a:t>essere contro la </a:t>
            </a:r>
            <a:r>
              <a:rPr lang="it-IT"/>
              <a:t>neve”.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William Faulkner</a:t>
            </a:r>
          </a:p>
        </p:txBody>
      </p:sp>
    </p:spTree>
    <p:extLst>
      <p:ext uri="{BB962C8B-B14F-4D97-AF65-F5344CB8AC3E}">
        <p14:creationId xmlns:p14="http://schemas.microsoft.com/office/powerpoint/2010/main" val="2540617101"/>
      </p:ext>
    </p:extLst>
  </p:cSld>
  <p:clrMapOvr>
    <a:masterClrMapping/>
  </p:clrMapOvr>
  <p:transition>
    <p:wheel spokes="2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" b="3262"/>
          <a:stretch>
            <a:fillRect/>
          </a:stretch>
        </p:blipFill>
        <p:spPr bwMode="auto">
          <a:xfrm>
            <a:off x="0" y="87313"/>
            <a:ext cx="9144000" cy="669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4430" b="32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661576"/>
      </p:ext>
    </p:extLst>
  </p:cSld>
  <p:clrMapOvr>
    <a:masterClrMapping/>
  </p:clrMapOvr>
  <p:transition>
    <p:wheel spokes="2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ste_sy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0"/>
            <a:ext cx="649339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sellaDiTesto 4"/>
          <p:cNvSpPr txBox="1"/>
          <p:nvPr/>
        </p:nvSpPr>
        <p:spPr>
          <a:xfrm>
            <a:off x="323528" y="16288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hlinkClick r:id="rId3"/>
              </a:rPr>
              <a:t>dalit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363413"/>
      </p:ext>
    </p:extLst>
  </p:cSld>
  <p:clrMapOvr>
    <a:masterClrMapping/>
  </p:clrMapOvr>
  <p:transition>
    <p:wheel spokes="2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verticale 6"/>
          <p:cNvSpPr>
            <a:spLocks noGrp="1"/>
          </p:cNvSpPr>
          <p:nvPr>
            <p:ph type="title" orient="vert" idx="4294967295"/>
          </p:nvPr>
        </p:nvSpPr>
        <p:spPr>
          <a:xfrm>
            <a:off x="8229600" y="1130300"/>
            <a:ext cx="914400" cy="5532438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9" name="Immagine 8" descr="evoluzi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8672"/>
            <a:ext cx="8689749" cy="54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21224"/>
      </p:ext>
    </p:extLst>
  </p:cSld>
  <p:clrMapOvr>
    <a:masterClrMapping/>
  </p:clrMapOvr>
  <p:transition>
    <p:wheel spokes="2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evoluzionis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765"/>
            <a:ext cx="9144000" cy="60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47808"/>
      </p:ext>
    </p:extLst>
  </p:cSld>
  <p:clrMapOvr>
    <a:masterClrMapping/>
  </p:clrMapOvr>
  <p:transition>
    <p:wheel spokes="2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valli-Sforza_Human_Migration_Path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657350"/>
            <a:ext cx="7391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38290"/>
      </p:ext>
    </p:extLst>
  </p:cSld>
  <p:clrMapOvr>
    <a:masterClrMapping/>
  </p:clrMapOvr>
  <p:transition>
    <p:wheel spokes="2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-09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39700"/>
            <a:ext cx="78486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46856"/>
      </p:ext>
    </p:extLst>
  </p:cSld>
  <p:clrMapOvr>
    <a:masterClrMapping/>
  </p:clrMapOvr>
  <p:transition>
    <p:wheel spokes="2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it-IT" dirty="0">
                <a:latin typeface="Eurostile"/>
              </a:rPr>
              <a:t>reti, non razze</a:t>
            </a:r>
          </a:p>
        </p:txBody>
      </p:sp>
      <p:pic>
        <p:nvPicPr>
          <p:cNvPr id="4" name="Immagine 3" descr="gruppi-razzial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1696694"/>
            <a:ext cx="5521940" cy="46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407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ppa-clusteir-i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32" y="44553"/>
            <a:ext cx="6990635" cy="650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80214"/>
      </p:ext>
    </p:extLst>
  </p:cSld>
  <p:clrMapOvr>
    <a:masterClrMapping/>
  </p:clrMapOvr>
  <p:transition>
    <p:wheel spokes="2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sci-genilingue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5007" r="-52649"/>
          <a:stretch/>
        </p:blipFill>
        <p:spPr>
          <a:xfrm>
            <a:off x="-2506313" y="0"/>
            <a:ext cx="12701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3688"/>
      </p:ext>
    </p:extLst>
  </p:cSld>
  <p:clrMapOvr>
    <a:masterClrMapping/>
  </p:clrMapOvr>
  <p:transition>
    <p:wheel spokes="2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it-IT" sz="3200" dirty="0">
                <a:latin typeface="Eurostile"/>
              </a:rPr>
              <a:t>RAZZE, GENI, LINGUE, CULTURE</a:t>
            </a:r>
            <a:br>
              <a:rPr lang="it-IT" sz="3200" dirty="0">
                <a:latin typeface="Eurostile"/>
              </a:rPr>
            </a:br>
            <a:endParaRPr lang="it-IT" sz="3400" dirty="0">
              <a:latin typeface="Eurostile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8988" y="1968500"/>
            <a:ext cx="7778750" cy="4017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None/>
            </a:pPr>
            <a:endParaRPr lang="it-IT" sz="2400" dirty="0">
              <a:latin typeface="Eurostile"/>
            </a:endParaRPr>
          </a:p>
          <a:p>
            <a:pPr lvl="1">
              <a:lnSpc>
                <a:spcPct val="90000"/>
              </a:lnSpc>
            </a:pPr>
            <a:r>
              <a:rPr lang="it-IT" sz="2400" dirty="0">
                <a:latin typeface="Eurostile"/>
              </a:rPr>
              <a:t>varietà umana : fisica, linguistica, culturale</a:t>
            </a:r>
          </a:p>
          <a:p>
            <a:pPr lvl="1">
              <a:lnSpc>
                <a:spcPct val="90000"/>
              </a:lnSpc>
            </a:pPr>
            <a:r>
              <a:rPr lang="it-IT" sz="2400" dirty="0">
                <a:latin typeface="Eurostile"/>
              </a:rPr>
              <a:t>unità della specie umana</a:t>
            </a:r>
          </a:p>
          <a:p>
            <a:pPr lvl="1">
              <a:lnSpc>
                <a:spcPct val="90000"/>
              </a:lnSpc>
            </a:pPr>
            <a:r>
              <a:rPr lang="it-IT" sz="2400" dirty="0">
                <a:latin typeface="Eurostile"/>
              </a:rPr>
              <a:t>razza come costruzione culturale</a:t>
            </a:r>
          </a:p>
          <a:p>
            <a:pPr lvl="1">
              <a:lnSpc>
                <a:spcPct val="90000"/>
              </a:lnSpc>
            </a:pPr>
            <a:r>
              <a:rPr lang="it-IT" sz="2400" dirty="0">
                <a:latin typeface="Eurostile"/>
              </a:rPr>
              <a:t>differenze somatiche sono differenze superficiali</a:t>
            </a:r>
          </a:p>
          <a:p>
            <a:pPr lvl="1">
              <a:lnSpc>
                <a:spcPct val="90000"/>
              </a:lnSpc>
            </a:pPr>
            <a:r>
              <a:rPr lang="it-IT" sz="2400" dirty="0">
                <a:latin typeface="Eurostile"/>
              </a:rPr>
              <a:t>distanza genetica tra popolazioni è frutto di migrazioni </a:t>
            </a:r>
          </a:p>
          <a:p>
            <a:pPr lvl="1">
              <a:lnSpc>
                <a:spcPct val="90000"/>
              </a:lnSpc>
              <a:buNone/>
            </a:pPr>
            <a:r>
              <a:rPr lang="it-IT" sz="2400" dirty="0">
                <a:latin typeface="Eurostile"/>
              </a:rPr>
              <a:t>	(habitat, economia)</a:t>
            </a:r>
          </a:p>
          <a:p>
            <a:pPr lvl="1">
              <a:lnSpc>
                <a:spcPct val="90000"/>
              </a:lnSpc>
            </a:pPr>
            <a:endParaRPr lang="it-IT" sz="2400" dirty="0">
              <a:latin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59423218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Aree culturali</a:t>
            </a:r>
          </a:p>
        </p:txBody>
      </p:sp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/>
      </p:sp>
      <p:sp>
        <p:nvSpPr>
          <p:cNvPr id="12" name="Segnaposto testo verticale 1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it-IT" dirty="0"/>
          </a:p>
          <a:p>
            <a:r>
              <a:rPr lang="it-IT" sz="2800" dirty="0"/>
              <a:t>Rischio: </a:t>
            </a:r>
          </a:p>
          <a:p>
            <a:r>
              <a:rPr lang="it-IT" sz="2800" dirty="0"/>
              <a:t>essenzialismo</a:t>
            </a:r>
          </a:p>
        </p:txBody>
      </p:sp>
      <p:pic>
        <p:nvPicPr>
          <p:cNvPr id="3" name="Immagine 2" descr="cultural-map-worl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731" y="2039112"/>
            <a:ext cx="4140215" cy="417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1355"/>
      </p:ext>
    </p:extLst>
  </p:cSld>
  <p:clrMapOvr>
    <a:masterClrMapping/>
  </p:clrMapOvr>
  <p:transition>
    <p:wheel spokes="2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verticale 4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r>
              <a:rPr lang="it-IT" dirty="0"/>
              <a:t>neolitico</a:t>
            </a:r>
          </a:p>
        </p:txBody>
      </p:sp>
      <p:sp>
        <p:nvSpPr>
          <p:cNvPr id="6" name="Segnaposto testo verticale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neolitico+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60" y="866525"/>
            <a:ext cx="6997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34047"/>
      </p:ext>
    </p:extLst>
  </p:cSld>
  <p:clrMapOvr>
    <a:masterClrMapping/>
  </p:clrMapOvr>
  <p:transition>
    <p:wheel spokes="2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127995B-07FA-7F48-BD72-885DECCD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86"/>
            <a:ext cx="9144000" cy="665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62585"/>
      </p:ext>
    </p:extLst>
  </p:cSld>
  <p:clrMapOvr>
    <a:masterClrMapping/>
  </p:clrMapOvr>
  <p:transition>
    <p:wheel spokes="2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“CRISI” MIGRATORIA?  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9" name="Immagine 8" descr="migranti1-2067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08920"/>
            <a:ext cx="5134313" cy="29969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8E9CFB-DDFD-784F-A020-5D29BC1EC340}"/>
              </a:ext>
            </a:extLst>
          </p:cNvPr>
          <p:cNvSpPr txBox="1"/>
          <p:nvPr/>
        </p:nvSpPr>
        <p:spPr>
          <a:xfrm>
            <a:off x="1835696" y="184482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Dossier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37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1417638"/>
          </a:xfrm>
        </p:spPr>
        <p:txBody>
          <a:bodyPr>
            <a:normAutofit/>
          </a:bodyPr>
          <a:lstStyle/>
          <a:p>
            <a:pPr algn="ctr"/>
            <a:r>
              <a:rPr lang="it-IT" b="1" dirty="0"/>
              <a:t>Mobilità e globalizzazione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611560" y="1953476"/>
            <a:ext cx="7467600" cy="4873752"/>
          </a:xfrm>
        </p:spPr>
        <p:txBody>
          <a:bodyPr/>
          <a:lstStyle/>
          <a:p>
            <a:r>
              <a:rPr lang="it-IT" dirty="0"/>
              <a:t>VIAGGI</a:t>
            </a:r>
          </a:p>
          <a:p>
            <a:r>
              <a:rPr lang="it-IT" dirty="0"/>
              <a:t>FLUSSI FINANZIARI E LAVORATIVI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INTERCONNESSIONI SU SCALA GLOBALE</a:t>
            </a:r>
          </a:p>
          <a:p>
            <a:r>
              <a:rPr lang="it-IT" dirty="0"/>
              <a:t>ACCELERAZIONE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28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MIGRAZIONI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Interna (</a:t>
            </a:r>
            <a:r>
              <a:rPr lang="it-IT" dirty="0" err="1"/>
              <a:t>push</a:t>
            </a:r>
            <a:r>
              <a:rPr lang="it-IT" dirty="0"/>
              <a:t>-pull </a:t>
            </a:r>
            <a:r>
              <a:rPr lang="it-IT" dirty="0" err="1"/>
              <a:t>factor</a:t>
            </a:r>
            <a:r>
              <a:rPr lang="it-IT" dirty="0"/>
              <a:t>) – agency</a:t>
            </a:r>
          </a:p>
          <a:p>
            <a:r>
              <a:rPr lang="it-IT" dirty="0"/>
              <a:t>Transnazionale (</a:t>
            </a:r>
            <a:r>
              <a:rPr lang="it-IT" dirty="0" err="1"/>
              <a:t>Glick-Schiller</a:t>
            </a:r>
            <a:r>
              <a:rPr lang="it-IT" dirty="0"/>
              <a:t>) – Rimesse</a:t>
            </a:r>
          </a:p>
          <a:p>
            <a:pPr lvl="1">
              <a:buFont typeface="Wingdings" charset="2"/>
              <a:buChar char="§"/>
            </a:pPr>
            <a:r>
              <a:rPr lang="it-IT" dirty="0"/>
              <a:t>Lavoratori (manager, stagionali, turismo ecc.)</a:t>
            </a:r>
          </a:p>
          <a:p>
            <a:pPr lvl="1">
              <a:buFont typeface="Wingdings" charset="2"/>
              <a:buChar char="§"/>
            </a:pPr>
            <a:r>
              <a:rPr lang="it-IT" dirty="0"/>
              <a:t>Migrazione circolare </a:t>
            </a:r>
          </a:p>
          <a:p>
            <a:pPr lvl="1">
              <a:buFont typeface="Wingdings" charset="2"/>
              <a:buChar char="§"/>
            </a:pPr>
            <a:r>
              <a:rPr lang="it-IT" dirty="0"/>
              <a:t>Profughi e rifugiati (IDP)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149291"/>
      </p:ext>
    </p:extLst>
  </p:cSld>
  <p:clrMapOvr>
    <a:masterClrMapping/>
  </p:clrMapOvr>
  <p:transition>
    <p:wheel spokes="2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836712"/>
          </a:xfrm>
        </p:spPr>
        <p:txBody>
          <a:bodyPr/>
          <a:lstStyle/>
          <a:p>
            <a:pPr algn="ctr"/>
            <a:r>
              <a:rPr lang="en-US" dirty="0"/>
              <a:t>EUROPA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8568952" cy="58772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CRISI ECONOMICA 2007-08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CHIUSURA DELLE QUOTE IMMIGRAZIONE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PRIMAVERE ARABE 2011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EMERGENZE CLIMATICHE E POLITICHE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AUMENTO DEI RICHIEDENTI ASILO/PROTEZIONE </a:t>
            </a:r>
          </a:p>
        </p:txBody>
      </p:sp>
    </p:spTree>
    <p:extLst>
      <p:ext uri="{BB962C8B-B14F-4D97-AF65-F5344CB8AC3E}">
        <p14:creationId xmlns:p14="http://schemas.microsoft.com/office/powerpoint/2010/main" val="15734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Era delle migrazioni (</a:t>
            </a:r>
            <a:r>
              <a:rPr lang="it-IT" dirty="0" err="1"/>
              <a:t>Castle</a:t>
            </a:r>
            <a:r>
              <a:rPr lang="it-IT" dirty="0"/>
              <a:t> &amp; Miller)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2348880"/>
            <a:ext cx="7076747" cy="3992563"/>
          </a:xfrm>
        </p:spPr>
        <p:txBody>
          <a:bodyPr/>
          <a:lstStyle/>
          <a:p>
            <a:r>
              <a:rPr lang="it-IT" dirty="0"/>
              <a:t>Globalizzazione</a:t>
            </a:r>
          </a:p>
          <a:p>
            <a:r>
              <a:rPr lang="it-IT" dirty="0"/>
              <a:t>Accelerazione </a:t>
            </a:r>
          </a:p>
          <a:p>
            <a:r>
              <a:rPr lang="it-IT" dirty="0"/>
              <a:t>Femminilizzazione</a:t>
            </a:r>
          </a:p>
          <a:p>
            <a:r>
              <a:rPr lang="it-IT" dirty="0"/>
              <a:t>Super-</a:t>
            </a:r>
            <a:r>
              <a:rPr lang="it-IT" dirty="0" err="1"/>
              <a:t>diversity</a:t>
            </a:r>
            <a:r>
              <a:rPr lang="it-IT" dirty="0"/>
              <a:t> </a:t>
            </a:r>
          </a:p>
          <a:p>
            <a:r>
              <a:rPr lang="it-IT" dirty="0" err="1"/>
              <a:t>Polilinguismo</a:t>
            </a:r>
            <a:r>
              <a:rPr lang="it-IT" dirty="0"/>
              <a:t> (</a:t>
            </a:r>
            <a:r>
              <a:rPr lang="it-IT" dirty="0" err="1"/>
              <a:t>multilingualism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 descr="51+0bZkksBL._SX329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88840"/>
            <a:ext cx="2997982" cy="451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39157"/>
      </p:ext>
    </p:extLst>
  </p:cSld>
  <p:clrMapOvr>
    <a:masterClrMapping/>
  </p:clrMapOvr>
  <p:transition>
    <p:wheel spokes="2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467600" cy="1143000"/>
          </a:xfrm>
        </p:spPr>
        <p:txBody>
          <a:bodyPr/>
          <a:lstStyle/>
          <a:p>
            <a:r>
              <a:rPr lang="it-IT" dirty="0"/>
              <a:t>NUOVI APPROCCI &amp; CONCETTI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11560" y="1956444"/>
            <a:ext cx="7467600" cy="4873752"/>
          </a:xfrm>
        </p:spPr>
        <p:txBody>
          <a:bodyPr>
            <a:normAutofit fontScale="92500"/>
          </a:bodyPr>
          <a:lstStyle/>
          <a:p>
            <a:r>
              <a:rPr lang="it-IT" dirty="0">
                <a:solidFill>
                  <a:srgbClr val="FF6600"/>
                </a:solidFill>
              </a:rPr>
              <a:t>TRANSNAZIONALISMO</a:t>
            </a:r>
            <a:r>
              <a:rPr lang="it-IT" dirty="0"/>
              <a:t>: “il processo mediante il quale i migranti costruiscono campi sociali che legano insieme il paese d’origine e quello di insediamento” (</a:t>
            </a:r>
            <a:r>
              <a:rPr lang="it-IT" dirty="0" err="1"/>
              <a:t>Glick</a:t>
            </a:r>
            <a:r>
              <a:rPr lang="it-IT" dirty="0"/>
              <a:t> </a:t>
            </a:r>
            <a:r>
              <a:rPr lang="it-IT" dirty="0" err="1"/>
              <a:t>Schiller</a:t>
            </a:r>
            <a:r>
              <a:rPr lang="it-IT" dirty="0"/>
              <a:t> N. e Al., 1992)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>
                <a:solidFill>
                  <a:srgbClr val="FF6600"/>
                </a:solidFill>
              </a:rPr>
              <a:t>SUPER-DIVERSITÀ</a:t>
            </a:r>
            <a:r>
              <a:rPr lang="it-IT" dirty="0"/>
              <a:t>: sottolinea la diversificazione della diversità, la complessità eterogenea dei gruppi migranti (S. </a:t>
            </a:r>
            <a:r>
              <a:rPr lang="it-IT" dirty="0" err="1"/>
              <a:t>Vertovec</a:t>
            </a:r>
            <a:r>
              <a:rPr lang="it-IT" dirty="0"/>
              <a:t> 2007).</a:t>
            </a:r>
          </a:p>
          <a:p>
            <a:endParaRPr lang="it-IT" dirty="0"/>
          </a:p>
          <a:p>
            <a:r>
              <a:rPr lang="it-IT" dirty="0">
                <a:solidFill>
                  <a:srgbClr val="FF6600"/>
                </a:solidFill>
              </a:rPr>
              <a:t>POLI-LINGUISMO</a:t>
            </a:r>
            <a:r>
              <a:rPr lang="it-IT" dirty="0"/>
              <a:t>: capacità di utilizzare tre o più lingue, con implicazioni comunicative e cognitive (J.J. Weber 2009).</a:t>
            </a:r>
          </a:p>
        </p:txBody>
      </p:sp>
    </p:spTree>
    <p:extLst>
      <p:ext uri="{BB962C8B-B14F-4D97-AF65-F5344CB8AC3E}">
        <p14:creationId xmlns:p14="http://schemas.microsoft.com/office/powerpoint/2010/main" val="231556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2276872"/>
            <a:ext cx="2925107" cy="3733800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Fluidità dei tratti culturali e della diversità </a:t>
            </a:r>
          </a:p>
          <a:p>
            <a:r>
              <a:rPr lang="it-IT" dirty="0"/>
              <a:t>Attributi (straniero, immigrato, ecc.) non definiscono la persona </a:t>
            </a:r>
          </a:p>
          <a:p>
            <a:r>
              <a:rPr lang="it-IT" dirty="0"/>
              <a:t>Combinazione situata, eterogeneità di storie e contesti</a:t>
            </a:r>
          </a:p>
          <a:p>
            <a:endParaRPr lang="it-IT" dirty="0"/>
          </a:p>
        </p:txBody>
      </p:sp>
      <p:pic>
        <p:nvPicPr>
          <p:cNvPr id="4" name="Immagine 3" descr="SUPERDIVERS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87" y="1718431"/>
            <a:ext cx="5014213" cy="5139569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51520" y="548680"/>
            <a:ext cx="8574087" cy="967840"/>
          </a:xfrm>
        </p:spPr>
        <p:txBody>
          <a:bodyPr>
            <a:normAutofit fontScale="90000"/>
          </a:bodyPr>
          <a:lstStyle/>
          <a:p>
            <a:r>
              <a:rPr lang="it-IT" dirty="0"/>
              <a:t>SUPERDIVERSITY</a:t>
            </a:r>
            <a:br>
              <a:rPr lang="it-IT" dirty="0"/>
            </a:br>
            <a:r>
              <a:rPr lang="it-IT" dirty="0">
                <a:hlinkClick r:id="rId3"/>
              </a:rPr>
              <a:t>superdivercities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07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-32566"/>
            <a:ext cx="8640960" cy="1013294"/>
          </a:xfrm>
        </p:spPr>
        <p:txBody>
          <a:bodyPr>
            <a:normAutofit fontScale="90000"/>
          </a:bodyPr>
          <a:lstStyle/>
          <a:p>
            <a:pPr marL="0" indent="0"/>
            <a:r>
              <a:rPr lang="it-IT" b="1" dirty="0"/>
              <a:t>FLUSSI GLOBALI </a:t>
            </a:r>
            <a:br>
              <a:rPr lang="it-IT" b="1" dirty="0"/>
            </a:br>
            <a:r>
              <a:rPr lang="it-IT" sz="3200" b="1" dirty="0" err="1"/>
              <a:t>Inte</a:t>
            </a:r>
            <a:r>
              <a:rPr lang="it-IT" sz="3200" b="1" dirty="0"/>
              <a:t>(g)razioni locali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28278" y="1556792"/>
            <a:ext cx="8748464" cy="587727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dirty="0"/>
              <a:t>Ricerche comparative confermano:</a:t>
            </a:r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it-IT" dirty="0"/>
              <a:t>Sopravvalutazione del numero di migranti</a:t>
            </a:r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it-IT" dirty="0"/>
              <a:t>Senso di paura ed emergenza dove ci sono meno contatti tra maggioranza e migranti</a:t>
            </a:r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it-IT" dirty="0"/>
              <a:t>Tendenza alla categorizzazione (</a:t>
            </a:r>
            <a:r>
              <a:rPr lang="it-IT" i="1" dirty="0" err="1"/>
              <a:t>labelling</a:t>
            </a:r>
            <a:r>
              <a:rPr lang="it-IT" dirty="0"/>
              <a:t>) etnico-linguistica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dirty="0"/>
              <a:t>INTERAZIONE QUOTIDIANA come fattore integrativo</a:t>
            </a:r>
          </a:p>
          <a:p>
            <a:pPr>
              <a:lnSpc>
                <a:spcPct val="150000"/>
              </a:lnSpc>
              <a:buFont typeface="Wingdings" charset="0"/>
              <a:buChar char="è"/>
            </a:pPr>
            <a:r>
              <a:rPr lang="it-IT" dirty="0">
                <a:sym typeface="Wingdings"/>
              </a:rPr>
              <a:t>Scuola e spazi pubblici come contesti fondamentali per costruire una società inclusiva</a:t>
            </a:r>
          </a:p>
          <a:p>
            <a:pPr marL="0" indent="0">
              <a:lnSpc>
                <a:spcPct val="150000"/>
              </a:lnSpc>
              <a:buNone/>
            </a:pPr>
            <a:endParaRPr lang="it-IT" dirty="0"/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endParaRPr lang="it-IT" dirty="0"/>
          </a:p>
          <a:p>
            <a:pPr algn="just">
              <a:lnSpc>
                <a:spcPct val="150000"/>
              </a:lnSpc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813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/>
              <a:t>Modelli migratori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195" y="2171700"/>
            <a:ext cx="7200900" cy="40225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Analizzare modello (pro/contro) e conseguenze dell’applicazione seguenti modelli di rapporti tra popolazioni immigrate/maggioranze native:</a:t>
            </a:r>
          </a:p>
          <a:p>
            <a:endParaRPr lang="it-IT" dirty="0"/>
          </a:p>
          <a:p>
            <a:pPr marL="514350" indent="-514350">
              <a:buAutoNum type="arabicPeriod"/>
            </a:pPr>
            <a:r>
              <a:rPr lang="it-IT" sz="2800" dirty="0"/>
              <a:t>Assimilazione</a:t>
            </a:r>
          </a:p>
          <a:p>
            <a:pPr marL="514350" indent="-514350">
              <a:buAutoNum type="arabicPeriod"/>
            </a:pPr>
            <a:r>
              <a:rPr lang="it-IT" sz="2800" dirty="0"/>
              <a:t>Integrazione </a:t>
            </a:r>
          </a:p>
          <a:p>
            <a:pPr marL="514350" indent="-514350">
              <a:buAutoNum type="arabicPeriod"/>
            </a:pPr>
            <a:r>
              <a:rPr lang="it-IT" sz="2800" dirty="0"/>
              <a:t>Acculturazione </a:t>
            </a:r>
          </a:p>
          <a:p>
            <a:pPr marL="514350" indent="-514350">
              <a:buAutoNum type="arabicPeriod"/>
            </a:pPr>
            <a:r>
              <a:rPr lang="it-IT" sz="2800" dirty="0"/>
              <a:t>Inclusione</a:t>
            </a:r>
          </a:p>
        </p:txBody>
      </p:sp>
    </p:spTree>
    <p:extLst>
      <p:ext uri="{BB962C8B-B14F-4D97-AF65-F5344CB8AC3E}">
        <p14:creationId xmlns:p14="http://schemas.microsoft.com/office/powerpoint/2010/main" val="19219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2060" y="17268"/>
            <a:ext cx="7797662" cy="1158140"/>
          </a:xfrm>
        </p:spPr>
        <p:txBody>
          <a:bodyPr/>
          <a:lstStyle/>
          <a:p>
            <a:r>
              <a:rPr lang="it-IT"/>
              <a:t>I TERMINI DELLA QUESTIONE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551363" y="1374711"/>
            <a:ext cx="3816536" cy="331118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sz="3400" dirty="0"/>
              <a:t>	INCLUSIONE</a:t>
            </a:r>
          </a:p>
          <a:p>
            <a:pPr marL="0" indent="0">
              <a:buNone/>
            </a:pPr>
            <a:r>
              <a:rPr lang="it-IT" dirty="0"/>
              <a:t>L’inclusione rappresenta un </a:t>
            </a:r>
            <a:r>
              <a:rPr lang="it-IT" b="1" dirty="0"/>
              <a:t>processo</a:t>
            </a:r>
            <a:r>
              <a:rPr lang="it-IT" dirty="0"/>
              <a:t>, una filosofia dell’accettazione, ossia la capacità di fornire una cornice dentro cui gli alunni — a prescindere da abilità, genere, linguaggio, origine etnica o culturale — possono essere ugualmente valorizzati, trattati con rispetto e forniti di uguali opportunità a scuola. Come sottolinea il Centre for </a:t>
            </a:r>
            <a:r>
              <a:rPr lang="it-IT" dirty="0" err="1"/>
              <a:t>Studies</a:t>
            </a:r>
            <a:r>
              <a:rPr lang="it-IT" dirty="0"/>
              <a:t> on Inclusive </a:t>
            </a:r>
            <a:r>
              <a:rPr lang="it-IT" dirty="0" err="1"/>
              <a:t>Education</a:t>
            </a:r>
            <a:r>
              <a:rPr lang="it-IT" dirty="0"/>
              <a:t>, inclusione è ciò che avviene quando «ognuno sente di essere apprezzato e che la sua partecipazione è gradita». 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574828" y="1292049"/>
            <a:ext cx="4436244" cy="395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	INTERCULTURA </a:t>
            </a:r>
          </a:p>
          <a:p>
            <a:pPr marL="0" indent="0">
              <a:buNone/>
            </a:pPr>
            <a:r>
              <a:rPr lang="it-IT" sz="2000" dirty="0"/>
              <a:t>L’approccio interculturale pone la questione in termini di favorire il dialogo fra culture come obiettivo prioritario per costituire una solida coesione sociale in società multiculturali.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8701" y="4581497"/>
            <a:ext cx="3178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+mn-lt"/>
              </a:rPr>
              <a:t>VS </a:t>
            </a:r>
          </a:p>
          <a:p>
            <a:pPr algn="ctr"/>
            <a:r>
              <a:rPr lang="it-IT" sz="2400" dirty="0">
                <a:latin typeface="+mn-lt"/>
              </a:rPr>
              <a:t>INTEGRAZIONE</a:t>
            </a:r>
          </a:p>
          <a:p>
            <a:pPr algn="ctr">
              <a:lnSpc>
                <a:spcPct val="100000"/>
              </a:lnSpc>
            </a:pPr>
            <a:r>
              <a:rPr lang="it-IT" sz="2000" dirty="0">
                <a:latin typeface="+mn-lt"/>
              </a:rPr>
              <a:t>minoranza/maggioranza</a:t>
            </a:r>
          </a:p>
          <a:p>
            <a:pPr algn="ctr">
              <a:lnSpc>
                <a:spcPct val="100000"/>
              </a:lnSpc>
            </a:pPr>
            <a:r>
              <a:rPr lang="it-IT" sz="2000" dirty="0">
                <a:latin typeface="+mn-lt"/>
              </a:rPr>
              <a:t>normalizzazione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759516" y="3712027"/>
            <a:ext cx="4066868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endParaRPr lang="it-IT" sz="2000" dirty="0"/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it-IT" sz="2000" dirty="0"/>
              <a:t>VS. 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it-IT" sz="2400" dirty="0">
                <a:latin typeface="+mn-lt"/>
              </a:rPr>
              <a:t>MULTICULTURALISMO/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it-IT" sz="2400" dirty="0">
                <a:latin typeface="+mn-lt"/>
              </a:rPr>
              <a:t>ASSIMILAZIONISMO</a:t>
            </a:r>
          </a:p>
          <a:p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Politiche educative e modelli pedagogici ancorati su di una visione statica della società centrata sull’opposizione fra “maggioranza” e “minoranza”</a:t>
            </a:r>
            <a:r>
              <a:rPr lang="it-IT" sz="2000" dirty="0"/>
              <a:t>.</a:t>
            </a:r>
          </a:p>
        </p:txBody>
      </p:sp>
      <p:sp>
        <p:nvSpPr>
          <p:cNvPr id="13" name="Freccia bidirezionale orizzontale 12"/>
          <p:cNvSpPr/>
          <p:nvPr/>
        </p:nvSpPr>
        <p:spPr>
          <a:xfrm>
            <a:off x="3817330" y="4683057"/>
            <a:ext cx="1175657" cy="4955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bidirezionale orizzontale 4"/>
          <p:cNvSpPr/>
          <p:nvPr/>
        </p:nvSpPr>
        <p:spPr>
          <a:xfrm>
            <a:off x="3059832" y="1354056"/>
            <a:ext cx="2324594" cy="24938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4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7" grpId="0"/>
      <p:bldP spid="8" grpId="0"/>
      <p:bldP spid="1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593013" cy="538163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Classi sociali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420888"/>
            <a:ext cx="7593013" cy="3980988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K. Marx, Das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Kapital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1867,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modo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produzione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e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coscienza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classe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Appartenenza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non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ascrittiva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condizioni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socio-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economiche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Rapporti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egemonia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/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subalternità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; Agency</a:t>
            </a: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Classe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>
                <a:latin typeface="Symbol" charset="0"/>
                <a:ea typeface="ＭＳ Ｐゴシック" charset="0"/>
                <a:cs typeface="ＭＳ Ｐゴシック" charset="0"/>
              </a:rPr>
              <a:t>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occupazione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(Cultural Studies –CSS)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Inclusione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La nozione di inclusione riconosce che c’è un rischio di esclusione che occorre prevenire attivamente</a:t>
            </a:r>
            <a:r>
              <a:rPr lang="is-IS" dirty="0"/>
              <a:t>…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13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Quindi….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2460044"/>
            <a:ext cx="1880654" cy="2078618"/>
          </a:xfrm>
        </p:spPr>
      </p:pic>
      <p:pic>
        <p:nvPicPr>
          <p:cNvPr id="11" name="Segnaposto contenuto 10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98536" y="1756126"/>
            <a:ext cx="2415845" cy="2782536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655" y="1783588"/>
            <a:ext cx="2817882" cy="37059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381" y="1950736"/>
            <a:ext cx="1872106" cy="258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INTE(G)rare persone, non culture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/>
              <a:t>Processi di INCLUSIONE/ESCLUSIONE nelle ARENE LOCALI</a:t>
            </a:r>
          </a:p>
          <a:p>
            <a:r>
              <a:rPr lang="it-IT"/>
              <a:t>Flussi transnazionali, inte(g)razione locale</a:t>
            </a:r>
          </a:p>
          <a:p>
            <a:r>
              <a:rPr lang="it-IT"/>
              <a:t>Arcipelago dei servizi, politiche pubbliche come costruzioni simbolico-discorsive</a:t>
            </a:r>
          </a:p>
          <a:p>
            <a:r>
              <a:rPr lang="it-IT"/>
              <a:t>Ricerca empirica, produzione sociale delle differenze (‘immigrati’ ‘rifugiati’ ‘stranieri’) attraverso leggi, rappresentazioni, pratiche</a:t>
            </a:r>
          </a:p>
          <a:p>
            <a:r>
              <a:rPr lang="it-IT"/>
              <a:t>Essenzialismo/paternalismo/differenzialismo culturale</a:t>
            </a:r>
          </a:p>
          <a:p>
            <a:r>
              <a:rPr lang="it-IT"/>
              <a:t>Funzione specchio delle Migrazioni (Sayad)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73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Diaspora (= dispersione)</a:t>
            </a:r>
          </a:p>
        </p:txBody>
      </p:sp>
      <p:sp>
        <p:nvSpPr>
          <p:cNvPr id="61442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Dislocazione di gruppi che, in seguito a conflitti, persecuzioni politiche e religiose, sono costretti ad abbandonare i loro luoghi di residenza abituale.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Rete di relazioni che unisce le varie dislocazioni anche transcontinentali (R. Cohen)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L’esperienza non è definita dall’essenza e purezza ma dall’eterogeneità e diversità (James Clifford)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Identità ibrida (S. Hall) </a:t>
            </a:r>
          </a:p>
        </p:txBody>
      </p:sp>
      <p:sp>
        <p:nvSpPr>
          <p:cNvPr id="61443" name="CasellaDiTesto 3"/>
          <p:cNvSpPr txBox="1">
            <a:spLocks noChangeArrowheads="1"/>
          </p:cNvSpPr>
          <p:nvPr/>
        </p:nvSpPr>
        <p:spPr bwMode="auto">
          <a:xfrm>
            <a:off x="3851920" y="6021288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hlinkClick r:id="rId2"/>
              </a:rPr>
              <a:t>identità culturale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271048947"/>
      </p:ext>
    </p:extLst>
  </p:cSld>
  <p:clrMapOvr>
    <a:masterClrMapping/>
  </p:clrMapOvr>
  <p:transition>
    <p:wheel spokes="2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>
                <a:latin typeface="Tw Cen MT" charset="0"/>
                <a:ea typeface="ＭＳ Ｐゴシック" charset="0"/>
                <a:cs typeface="ＭＳ Ｐゴシック" charset="0"/>
              </a:rPr>
              <a:t>P. Gilroy, </a:t>
            </a:r>
            <a:r>
              <a:rPr lang="it-IT" sz="4000" i="1">
                <a:latin typeface="Tw Cen MT" charset="0"/>
                <a:ea typeface="ＭＳ Ｐゴシック" charset="0"/>
                <a:cs typeface="ＭＳ Ｐゴシック" charset="0"/>
              </a:rPr>
              <a:t>The black Atlantic: Double Consciousness and Modernity</a:t>
            </a:r>
            <a:r>
              <a:rPr lang="it-IT" sz="4000">
                <a:latin typeface="Tw Cen MT" charset="0"/>
                <a:ea typeface="ＭＳ Ｐゴシック" charset="0"/>
                <a:cs typeface="ＭＳ Ｐゴシック" charset="0"/>
              </a:rPr>
              <a:t>, 1993</a:t>
            </a:r>
          </a:p>
        </p:txBody>
      </p:sp>
      <p:pic>
        <p:nvPicPr>
          <p:cNvPr id="62466" name="Segnaposto contenuto 3" descr="african-diaspora-map7-joseph-harris-1873-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39" r="-17139"/>
          <a:stretch>
            <a:fillRect/>
          </a:stretch>
        </p:blipFill>
        <p:spPr>
          <a:xfrm>
            <a:off x="533400" y="1981200"/>
            <a:ext cx="7610475" cy="4572000"/>
          </a:xfrm>
        </p:spPr>
      </p:pic>
    </p:spTree>
    <p:extLst>
      <p:ext uri="{BB962C8B-B14F-4D97-AF65-F5344CB8AC3E}">
        <p14:creationId xmlns:p14="http://schemas.microsoft.com/office/powerpoint/2010/main" val="3298220522"/>
      </p:ext>
    </p:extLst>
  </p:cSld>
  <p:clrMapOvr>
    <a:masterClrMapping/>
  </p:clrMapOvr>
  <p:transition>
    <p:wheel spokes="2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Frontiere e confini</a:t>
            </a:r>
          </a:p>
        </p:txBody>
      </p:sp>
      <p:sp>
        <p:nvSpPr>
          <p:cNvPr id="55298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Le migrazioni mettono in discussione i confini nazionali, ma continuano a esserne regolate</a:t>
            </a:r>
          </a:p>
          <a:p>
            <a:pPr>
              <a:lnSpc>
                <a:spcPct val="90000"/>
              </a:lnSpc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Nazionalismo metodologico</a:t>
            </a:r>
          </a:p>
          <a:p>
            <a:pPr>
              <a:lnSpc>
                <a:spcPct val="90000"/>
              </a:lnSpc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Processi di B/ordering /Othering</a:t>
            </a:r>
          </a:p>
          <a:p>
            <a:pPr>
              <a:lnSpc>
                <a:spcPct val="90000"/>
              </a:lnSpc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Sistemi di inclusione differenziale (Fassin) e ‘razzializzazione’ degli immigrati </a:t>
            </a:r>
          </a:p>
          <a:p>
            <a:pPr>
              <a:lnSpc>
                <a:spcPct val="90000"/>
              </a:lnSpc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Ripensare la governance globale (cittadinanza, lavoro, spazio, mobilità ecc.)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  <a:hlinkClick r:id="rId2"/>
              </a:rPr>
              <a:t>https://www.youtube.com/watch?v=2jGcRPJZe5o</a:t>
            </a:r>
            <a:endParaRPr lang="it-IT" sz="2700">
              <a:latin typeface="Tw Cen MT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it-IT" sz="270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66050" cy="696913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800">
                <a:latin typeface="Tw Cen MT" charset="0"/>
                <a:ea typeface="ＭＳ Ｐゴシック" charset="0"/>
                <a:cs typeface="ＭＳ Ｐゴシック" charset="0"/>
              </a:rPr>
              <a:t>etnie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774700" y="2041525"/>
            <a:ext cx="7593013" cy="4276863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Gruppo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che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condivide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cultura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GB" sz="3200" b="1" dirty="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e/o 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lingua,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tradizione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territorio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Cultura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b="1" dirty="0">
                <a:solidFill>
                  <a:schemeClr val="accent2"/>
                </a:solidFill>
                <a:latin typeface="Symbol" charset="0"/>
                <a:ea typeface="ＭＳ Ｐゴシック" charset="0"/>
                <a:cs typeface="ＭＳ Ｐゴシック" charset="0"/>
              </a:rPr>
              <a:t> 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lingua </a:t>
            </a:r>
            <a:r>
              <a:rPr lang="en-GB" sz="3200" b="1" dirty="0">
                <a:solidFill>
                  <a:schemeClr val="accent2"/>
                </a:solidFill>
                <a:latin typeface="Symbol" charset="0"/>
                <a:ea typeface="ＭＳ Ｐゴシック" charset="0"/>
                <a:cs typeface="ＭＳ Ｐゴシック" charset="0"/>
              </a:rPr>
              <a:t> </a:t>
            </a:r>
            <a:r>
              <a:rPr lang="en-GB" sz="3200" dirty="0" err="1">
                <a:latin typeface="Tahoma" charset="0"/>
                <a:ea typeface="ＭＳ Ｐゴシック" charset="0"/>
                <a:cs typeface="ＭＳ Ｐゴシック" charset="0"/>
              </a:rPr>
              <a:t>territorio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1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Etnia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non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è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fondamento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naturale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, ma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sentimento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appartenenza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verticale 3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Catalogo etnico</a:t>
            </a:r>
          </a:p>
        </p:txBody>
      </p:sp>
      <p:sp>
        <p:nvSpPr>
          <p:cNvPr id="38914" name="Segnaposto testo verticale 4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Segnaposto contenuto 7" descr="mappe08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28" r="-74728"/>
          <a:stretch>
            <a:fillRect/>
          </a:stretch>
        </p:blipFill>
        <p:spPr>
          <a:xfrm>
            <a:off x="0" y="685800"/>
            <a:ext cx="8912225" cy="5334000"/>
          </a:xfrm>
        </p:spPr>
      </p:pic>
    </p:spTree>
  </p:cSld>
  <p:clrMapOvr>
    <a:masterClrMapping/>
  </p:clrMapOvr>
  <p:transition>
    <p:wheel spokes="2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026" descr="D:\Piero\foto robi\cardpos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2350"/>
            <a:ext cx="62484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1027"/>
          <p:cNvSpPr txBox="1">
            <a:spLocks noChangeArrowheads="1"/>
          </p:cNvSpPr>
          <p:nvPr/>
        </p:nvSpPr>
        <p:spPr bwMode="auto">
          <a:xfrm>
            <a:off x="457200" y="60960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The People of India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, 1868-75</a:t>
            </a:r>
            <a:endParaRPr lang="it-IT" sz="1800" i="1">
              <a:solidFill>
                <a:schemeClr val="bg1"/>
              </a:solidFill>
              <a:latin typeface="Courier New" charset="0"/>
            </a:endParaRPr>
          </a:p>
        </p:txBody>
      </p:sp>
      <p:sp>
        <p:nvSpPr>
          <p:cNvPr id="39939" name="Text Box 1028"/>
          <p:cNvSpPr txBox="1">
            <a:spLocks noChangeArrowheads="1"/>
          </p:cNvSpPr>
          <p:nvPr/>
        </p:nvSpPr>
        <p:spPr bwMode="auto">
          <a:xfrm>
            <a:off x="4800600" y="6096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Types malgaches, 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1905</a:t>
            </a:r>
            <a:endParaRPr lang="it-IT" sz="1800">
              <a:solidFill>
                <a:schemeClr val="bg1"/>
              </a:solidFill>
            </a:endParaRPr>
          </a:p>
        </p:txBody>
      </p:sp>
      <p:sp>
        <p:nvSpPr>
          <p:cNvPr id="39940" name="CasellaDiTesto 4"/>
          <p:cNvSpPr txBox="1">
            <a:spLocks noChangeArrowheads="1"/>
          </p:cNvSpPr>
          <p:nvPr/>
        </p:nvSpPr>
        <p:spPr bwMode="auto">
          <a:xfrm>
            <a:off x="2627784" y="548680"/>
            <a:ext cx="494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Colonialismo: catalogare per amministrare</a:t>
            </a:r>
          </a:p>
        </p:txBody>
      </p:sp>
    </p:spTree>
  </p:cSld>
  <p:clrMapOvr>
    <a:masterClrMapping/>
  </p:clrMapOvr>
  <p:transition>
    <p:wheel spokes="2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magin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98450"/>
            <a:ext cx="7797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CasellaDiTesto 1"/>
          <p:cNvSpPr txBox="1">
            <a:spLocks noChangeArrowheads="1"/>
          </p:cNvSpPr>
          <p:nvPr/>
        </p:nvSpPr>
        <p:spPr bwMode="auto">
          <a:xfrm>
            <a:off x="1908175" y="6092825"/>
            <a:ext cx="374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hlinkClick r:id="rId4"/>
              </a:rPr>
              <a:t>venere nera</a:t>
            </a:r>
            <a:endParaRPr lang="it-IT" sz="1800"/>
          </a:p>
        </p:txBody>
      </p:sp>
    </p:spTree>
  </p:cSld>
  <p:clrMapOvr>
    <a:masterClrMapping/>
  </p:clrMapOvr>
  <p:transition>
    <p:wheel spokes="2"/>
  </p:transition>
</p:sld>
</file>

<file path=ppt/theme/theme1.xml><?xml version="1.0" encoding="utf-8"?>
<a:theme xmlns:a="http://schemas.openxmlformats.org/drawingml/2006/main" name="Multicolore">
  <a:themeElements>
    <a:clrScheme name="Multicolore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Multicolore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Multicolor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Multicolore.thmx</Template>
  <TotalTime>5016</TotalTime>
  <Words>1247</Words>
  <Application>Microsoft Macintosh PowerPoint</Application>
  <PresentationFormat>Presentazione su schermo (4:3)</PresentationFormat>
  <Paragraphs>192</Paragraphs>
  <Slides>55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8" baseType="lpstr">
      <vt:lpstr>ＭＳ Ｐゴシック</vt:lpstr>
      <vt:lpstr>Calibri</vt:lpstr>
      <vt:lpstr>Comic Sans MS</vt:lpstr>
      <vt:lpstr>Corbel</vt:lpstr>
      <vt:lpstr>Courier New</vt:lpstr>
      <vt:lpstr>Eurostile</vt:lpstr>
      <vt:lpstr>Symbol</vt:lpstr>
      <vt:lpstr>Tahoma</vt:lpstr>
      <vt:lpstr>Times New Roman</vt:lpstr>
      <vt:lpstr>Tw Cen MT</vt:lpstr>
      <vt:lpstr>Verdana</vt:lpstr>
      <vt:lpstr>Wingdings</vt:lpstr>
      <vt:lpstr>Multicolore</vt:lpstr>
      <vt:lpstr>Gruppi e stratificazioni  sociali</vt:lpstr>
      <vt:lpstr>Caste </vt:lpstr>
      <vt:lpstr>Presentazione standard di PowerPoint</vt:lpstr>
      <vt:lpstr>Presentazione standard di PowerPoint</vt:lpstr>
      <vt:lpstr>Classi sociali</vt:lpstr>
      <vt:lpstr>etnie</vt:lpstr>
      <vt:lpstr>Catalogo etnico</vt:lpstr>
      <vt:lpstr>Presentazione standard di PowerPoint</vt:lpstr>
      <vt:lpstr>Presentazione standard di PowerPoint</vt:lpstr>
      <vt:lpstr>Selvaggio, fine ‘800</vt:lpstr>
      <vt:lpstr>Presentazione standard di PowerPoint</vt:lpstr>
      <vt:lpstr>NEO_RAZZISMI? </vt:lpstr>
      <vt:lpstr>Presentazione standard di PowerPoint</vt:lpstr>
      <vt:lpstr>NEO_RAZZISMI</vt:lpstr>
      <vt:lpstr>Presentazione standard di PowerPoint</vt:lpstr>
      <vt:lpstr>Gruppo etnico</vt:lpstr>
      <vt:lpstr>Zone liminali</vt:lpstr>
      <vt:lpstr>Modello generativo  (F.Barth, Ethnic groups and Boundaries, 1969)</vt:lpstr>
      <vt:lpstr>Strumentalizzazioni ideologiche</vt:lpstr>
      <vt:lpstr>Eccessi di cultura</vt:lpstr>
      <vt:lpstr>E. Glissant</vt:lpstr>
      <vt:lpstr>CONFLITTI DI CULTURE? </vt:lpstr>
      <vt:lpstr>Presentazione standard di PowerPoint</vt:lpstr>
      <vt:lpstr>Presentazione standard di PowerPoint</vt:lpstr>
      <vt:lpstr>Presentazione standard di PowerPoint</vt:lpstr>
      <vt:lpstr>Unità e diversità del genere umano</vt:lpstr>
      <vt:lpstr>Razze 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reti, non razze</vt:lpstr>
      <vt:lpstr>Presentazione standard di PowerPoint</vt:lpstr>
      <vt:lpstr>Presentazione standard di PowerPoint</vt:lpstr>
      <vt:lpstr>RAZZE, GENI, LINGUE, CULTURE </vt:lpstr>
      <vt:lpstr>Aree culturali</vt:lpstr>
      <vt:lpstr>neolitico</vt:lpstr>
      <vt:lpstr>“CRISI” MIGRATORIA?   </vt:lpstr>
      <vt:lpstr>Mobilità e globalizzazione</vt:lpstr>
      <vt:lpstr>MIGRAZIONI</vt:lpstr>
      <vt:lpstr>EUROPA</vt:lpstr>
      <vt:lpstr>Era delle migrazioni (Castle &amp; Miller)</vt:lpstr>
      <vt:lpstr>NUOVI APPROCCI &amp; CONCETTI</vt:lpstr>
      <vt:lpstr>SUPERDIVERSITY superdivercities</vt:lpstr>
      <vt:lpstr>FLUSSI GLOBALI  Inte(g)razioni locali</vt:lpstr>
      <vt:lpstr> Modelli migratori </vt:lpstr>
      <vt:lpstr>I TERMINI DELLA QUESTIONE</vt:lpstr>
      <vt:lpstr>Inclusione</vt:lpstr>
      <vt:lpstr>Quindi….</vt:lpstr>
      <vt:lpstr>INTE(G)rare persone, non culture</vt:lpstr>
      <vt:lpstr>Diaspora (= dispersione)</vt:lpstr>
      <vt:lpstr>P. Gilroy, The black Atlantic: Double Consciousness and Modernity, 1993</vt:lpstr>
      <vt:lpstr>Frontiere e confini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</dc:title>
  <cp:lastModifiedBy>ALTIN ROBERTA</cp:lastModifiedBy>
  <cp:revision>133</cp:revision>
  <dcterms:created xsi:type="dcterms:W3CDTF">2014-10-27T15:26:09Z</dcterms:created>
  <dcterms:modified xsi:type="dcterms:W3CDTF">2021-11-17T16:54:36Z</dcterms:modified>
</cp:coreProperties>
</file>