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68" r:id="rId3"/>
    <p:sldId id="289" r:id="rId4"/>
    <p:sldId id="274" r:id="rId5"/>
    <p:sldId id="283" r:id="rId6"/>
    <p:sldId id="474" r:id="rId7"/>
    <p:sldId id="476" r:id="rId8"/>
    <p:sldId id="478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238"/>
  </p:normalViewPr>
  <p:slideViewPr>
    <p:cSldViewPr snapToGrid="0" snapToObjects="1">
      <p:cViewPr varScale="1">
        <p:scale>
          <a:sx n="97" d="100"/>
          <a:sy n="97" d="100"/>
        </p:scale>
        <p:origin x="6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9EB03C-6F1F-4848-ACE9-E341DB7C7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AB9E83E-7574-314F-BE2D-25C161CE2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EDA773-1413-DC43-A6BD-7684D36E9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C4F-BF80-A943-A4D8-037C7658C058}" type="datetimeFigureOut">
              <a:rPr lang="it-IT" smtClean="0"/>
              <a:t>17/11/21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7C61CB-38A3-E945-8E7A-558E29058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F648D9-1BB5-5C4E-A381-633405C74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63D9-D53C-7346-8BC5-E6C62B0665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1206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6AB19D-BEF0-D849-BEEB-7E37691BA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94A5182-CD31-0F47-B14F-753A92130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559F9F-E4CC-0848-A37B-A8D8EF0C0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C4F-BF80-A943-A4D8-037C7658C058}" type="datetimeFigureOut">
              <a:rPr lang="it-IT" smtClean="0"/>
              <a:t>17/11/21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7F5F07-29C9-C849-A00D-6167E28B6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F7CF5F-83A2-D74E-A67E-EC33B770C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63D9-D53C-7346-8BC5-E6C62B0665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8154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1CB90BA-A301-CF4E-8DE9-1BF1103CC7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F2A0744-0FDB-7E42-96CF-2C4D51A2DD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BFB065-954E-3842-BC6F-421C7E44E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C4F-BF80-A943-A4D8-037C7658C058}" type="datetimeFigureOut">
              <a:rPr lang="it-IT" smtClean="0"/>
              <a:t>17/11/21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21CC9E-266C-3549-B08A-783EE0D6E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2CA128-7564-C948-ABF9-5C6274DAD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63D9-D53C-7346-8BC5-E6C62B0665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6894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olo e contenuto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33" y="134471"/>
            <a:ext cx="10075084" cy="995082"/>
          </a:xfrm>
        </p:spPr>
        <p:txBody>
          <a:bodyPr anchor="b" anchorCtr="0"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E9BD-8868-2E4B-AFCB-D2127AF9C6D5}" type="datetimeFigureOut">
              <a:rPr lang="it-IT" smtClean="0"/>
              <a:t>17/11/21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7855-4A2F-A445-B903-A1307F0D4CA1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64691" y="1129553"/>
            <a:ext cx="10078613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51723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10363827" cy="342410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B229-18A9-9F43-AFC9-EA204B205A28}" type="datetimeFigureOut">
              <a:rPr lang="it-IT" smtClean="0"/>
              <a:t>17/11/21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4BA9-9493-964F-9339-1F3271663C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541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C73692-A91B-D24D-B4B9-15F1AB311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7CC660-D47F-BE48-8855-BA0EE5F4B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A7277B-30DC-C74E-A09F-956B683C1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C4F-BF80-A943-A4D8-037C7658C058}" type="datetimeFigureOut">
              <a:rPr lang="it-IT" smtClean="0"/>
              <a:t>17/11/21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8A5BE7-8862-1F46-8B38-C2B08F65A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63E9DA-73EB-A54F-816B-2EA6AC4E3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63D9-D53C-7346-8BC5-E6C62B0665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60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A73A66-5E1C-CF40-8C62-AC842ACE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DCCBFD4-DF7D-024F-A79D-D7E0F6BF3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82AE10-4998-5443-971B-63051F09F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C4F-BF80-A943-A4D8-037C7658C058}" type="datetimeFigureOut">
              <a:rPr lang="it-IT" smtClean="0"/>
              <a:t>17/11/21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853E98-9EB3-0D47-A4F0-B78B9BA51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C77B43-5A9D-D74B-B0C5-CF57F9BE1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63D9-D53C-7346-8BC5-E6C62B0665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0981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CC29C5-4793-0A4C-B891-DA00814EB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654FF9-9E95-3142-96CD-024EF7F71F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BA9F61A-DDC0-3347-A6EB-40980E9D2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0D5A24-FC1C-AA48-AEF6-1A408C45D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C4F-BF80-A943-A4D8-037C7658C058}" type="datetimeFigureOut">
              <a:rPr lang="it-IT" smtClean="0"/>
              <a:t>17/11/21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B3536AB-6818-DF4D-99C3-D753041C2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346C12-420D-D947-A446-D2BB30260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63D9-D53C-7346-8BC5-E6C62B0665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462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45BC30-B501-1347-80C6-FFEC158B1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A2E508-5E4E-3948-BAA4-6941C74D6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893FA1B-AA54-5B44-B8BD-C087040C2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CD8E525-1088-D34F-B5EE-3D1494F3F5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C491AFB-D575-1440-8B79-755AA7BC11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C26CF72-810B-9F46-87D0-499242EB9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C4F-BF80-A943-A4D8-037C7658C058}" type="datetimeFigureOut">
              <a:rPr lang="it-IT" smtClean="0"/>
              <a:t>17/11/21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6149F7F-5614-F74C-96C9-0F20E49A4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A08013F-8F23-9C49-9D15-87FAAB00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63D9-D53C-7346-8BC5-E6C62B0665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729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B0CB23-135F-4B43-9FFA-B9057DA7A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70E518C-39CD-8B41-913B-A3CAD4D2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C4F-BF80-A943-A4D8-037C7658C058}" type="datetimeFigureOut">
              <a:rPr lang="it-IT" smtClean="0"/>
              <a:t>17/11/21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49C3611-0F3D-E745-B8F9-AF690B31F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93BB93A-DDF5-7A4D-A615-3DBC7FD64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63D9-D53C-7346-8BC5-E6C62B0665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1243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4BC58C0-ABE6-EF49-8D77-6077732EC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C4F-BF80-A943-A4D8-037C7658C058}" type="datetimeFigureOut">
              <a:rPr lang="it-IT" smtClean="0"/>
              <a:t>17/11/21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24E475A-A71A-0E4D-8D47-384662C5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61CDBF4-2A93-6648-BF99-2E7769DAE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63D9-D53C-7346-8BC5-E6C62B0665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8398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C9D499-C5E0-444F-B9B6-7DDB04F1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FC8AC3-28E2-E44F-9518-DF310FFC3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D755C6A-11D1-0E4E-BF18-465BDE003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914F084-06A8-1141-B4F7-A7FF07F83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C4F-BF80-A943-A4D8-037C7658C058}" type="datetimeFigureOut">
              <a:rPr lang="it-IT" smtClean="0"/>
              <a:t>17/11/21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9968B0E-0A98-8B42-992C-760D54A84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7F31F60-9E09-BC43-BB0C-97051CCC9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63D9-D53C-7346-8BC5-E6C62B0665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5311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9A19BF-1FDC-5B4E-AFFE-E774930DF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0FBA49A-C297-7145-913C-2BFA9C7B7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92A5356-2C1A-F04B-9A0C-2DC5A51B2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869FA92-950E-3143-8458-89991A40D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C4F-BF80-A943-A4D8-037C7658C058}" type="datetimeFigureOut">
              <a:rPr lang="it-IT" smtClean="0"/>
              <a:t>17/11/21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242807A-868C-D244-B571-69B05B73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A8FB4D9-470C-F04A-AD6A-38D153DB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63D9-D53C-7346-8BC5-E6C62B0665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22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7166FB5-3137-9B45-991C-B2D274215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650F2AB-9EE0-B740-9F3B-1FEA73B63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236821-9BD2-3A4E-81E2-BBA07D917F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A4C4F-BF80-A943-A4D8-037C7658C058}" type="datetimeFigureOut">
              <a:rPr lang="it-IT" smtClean="0"/>
              <a:t>17/11/21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62EA73-F634-134A-84DB-BA00EC13C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F19A77-999F-1F44-BD43-98AECCF61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063D9-D53C-7346-8BC5-E6C62B0665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893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ata2.unhcr.org/en/situations/mediterranean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9140B2-EA83-2D4D-94FD-1B3901EA49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45AE3D9-E501-0D44-8FC5-39F67473D0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5267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Confine come area liminale 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905000" y="2209800"/>
            <a:ext cx="8536610" cy="5105400"/>
          </a:xfrm>
        </p:spPr>
        <p:txBody>
          <a:bodyPr>
            <a:normAutofit/>
          </a:bodyPr>
          <a:lstStyle/>
          <a:p>
            <a:r>
              <a:rPr lang="it-IT" sz="2000" dirty="0" err="1"/>
              <a:t>Liminalità</a:t>
            </a:r>
            <a:r>
              <a:rPr lang="it-IT" sz="2000" dirty="0"/>
              <a:t>: confini, limiti, porosità inclusiva, categorizzazione (</a:t>
            </a:r>
            <a:r>
              <a:rPr lang="it-IT" sz="2000" dirty="0" err="1"/>
              <a:t>Barth</a:t>
            </a:r>
            <a:r>
              <a:rPr lang="it-IT" sz="2000" dirty="0"/>
              <a:t>, Mezzadra, </a:t>
            </a:r>
            <a:r>
              <a:rPr lang="it-IT" sz="2000" dirty="0" err="1"/>
              <a:t>Sassen</a:t>
            </a:r>
            <a:r>
              <a:rPr lang="it-IT" sz="2000" dirty="0"/>
              <a:t>) </a:t>
            </a:r>
          </a:p>
          <a:p>
            <a:r>
              <a:rPr lang="it-IT" sz="2000" dirty="0"/>
              <a:t>Frontiera europea: B/</a:t>
            </a:r>
            <a:r>
              <a:rPr lang="it-IT" sz="2000" dirty="0" err="1"/>
              <a:t>Ordering</a:t>
            </a:r>
            <a:r>
              <a:rPr lang="it-IT" sz="2000" dirty="0"/>
              <a:t> &amp; </a:t>
            </a:r>
            <a:r>
              <a:rPr lang="it-IT" sz="2000" dirty="0" err="1"/>
              <a:t>Othering</a:t>
            </a:r>
            <a:r>
              <a:rPr lang="it-IT" sz="2000" dirty="0"/>
              <a:t> (</a:t>
            </a:r>
            <a:r>
              <a:rPr lang="it-IT" sz="2000" dirty="0" err="1"/>
              <a:t>Donnan</a:t>
            </a:r>
            <a:r>
              <a:rPr lang="it-IT" sz="2000" dirty="0"/>
              <a:t>, Wilson, Van </a:t>
            </a:r>
            <a:r>
              <a:rPr lang="it-IT" sz="2000" dirty="0" err="1"/>
              <a:t>Houtom</a:t>
            </a:r>
            <a:endParaRPr lang="it-IT" sz="2000" dirty="0"/>
          </a:p>
          <a:p>
            <a:r>
              <a:rPr lang="it-IT" sz="2000" dirty="0"/>
              <a:t>Rapporti di potere coloniale West/East/Sud (T. </a:t>
            </a:r>
            <a:r>
              <a:rPr lang="it-IT" sz="2000" dirty="0" err="1"/>
              <a:t>Sekulic</a:t>
            </a:r>
            <a:r>
              <a:rPr lang="it-IT" sz="2000" dirty="0"/>
              <a:t>; </a:t>
            </a:r>
          </a:p>
          <a:p>
            <a:pPr marL="0" indent="0">
              <a:buNone/>
            </a:pPr>
            <a:r>
              <a:rPr lang="it-IT" sz="2000" dirty="0"/>
              <a:t>	P. </a:t>
            </a:r>
            <a:r>
              <a:rPr lang="it-IT" sz="2000" dirty="0" err="1"/>
              <a:t>Ballinger</a:t>
            </a:r>
            <a:r>
              <a:rPr lang="it-IT" sz="2000" dirty="0"/>
              <a:t>) </a:t>
            </a:r>
          </a:p>
          <a:p>
            <a:r>
              <a:rPr lang="it-IT" sz="2000" dirty="0"/>
              <a:t>Marginalità &amp; approccio </a:t>
            </a:r>
            <a:r>
              <a:rPr lang="it-IT" sz="2000" dirty="0" err="1"/>
              <a:t>microsociale</a:t>
            </a:r>
            <a:r>
              <a:rPr lang="it-IT" sz="2000" dirty="0"/>
              <a:t> (</a:t>
            </a:r>
            <a:r>
              <a:rPr lang="it-IT" sz="2000" dirty="0" err="1"/>
              <a:t>M.Agier</a:t>
            </a:r>
            <a:r>
              <a:rPr lang="it-IT" sz="2000" dirty="0"/>
              <a:t>) </a:t>
            </a:r>
          </a:p>
          <a:p>
            <a:r>
              <a:rPr lang="it-IT" sz="2000" dirty="0"/>
              <a:t>Subalternità, assoggettamento umanitario (</a:t>
            </a:r>
            <a:r>
              <a:rPr lang="it-IT" sz="2000" dirty="0" err="1"/>
              <a:t>Harrel</a:t>
            </a:r>
            <a:r>
              <a:rPr lang="it-IT" sz="2000" dirty="0"/>
              <a:t> Bond, </a:t>
            </a:r>
            <a:r>
              <a:rPr lang="it-IT" sz="2000" dirty="0" err="1"/>
              <a:t>Fassin</a:t>
            </a:r>
            <a:r>
              <a:rPr lang="it-IT" sz="2000" dirty="0"/>
              <a:t>) </a:t>
            </a:r>
          </a:p>
          <a:p>
            <a:r>
              <a:rPr lang="it-IT" sz="2000" dirty="0"/>
              <a:t>Costruzione dell’alterità (</a:t>
            </a:r>
            <a:r>
              <a:rPr lang="it-IT" sz="2000" dirty="0" err="1"/>
              <a:t>A.Ong</a:t>
            </a:r>
            <a:r>
              <a:rPr lang="it-IT" sz="2000" dirty="0"/>
              <a:t>) </a:t>
            </a:r>
          </a:p>
          <a:p>
            <a:r>
              <a:rPr lang="it-IT" sz="2000" dirty="0"/>
              <a:t>Tattiche e strategie di posizionamento (M. De </a:t>
            </a:r>
            <a:r>
              <a:rPr lang="it-IT" sz="2000" dirty="0" err="1"/>
              <a:t>Certeau</a:t>
            </a:r>
            <a:r>
              <a:rPr lang="it-IT" sz="2000" dirty="0"/>
              <a:t>) 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43146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Migrazioni di transito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22475" y="2471356"/>
            <a:ext cx="7556313" cy="4144963"/>
          </a:xfrm>
        </p:spPr>
        <p:txBody>
          <a:bodyPr>
            <a:normAutofit lnSpcReduction="10000"/>
          </a:bodyPr>
          <a:lstStyle/>
          <a:p>
            <a:r>
              <a:rPr lang="it-IT" cap="none" dirty="0">
                <a:latin typeface="Arial" panose="020B0604020202020204" pitchFamily="34" charset="0"/>
                <a:cs typeface="Arial" panose="020B0604020202020204" pitchFamily="34" charset="0"/>
              </a:rPr>
              <a:t>Attraverso il movimento i migranti non solo trasportano ma producono significati simbolici, relazioni sociali, (</a:t>
            </a:r>
            <a:r>
              <a:rPr lang="it-IT" cap="none" dirty="0" err="1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it-IT" cap="none" dirty="0">
                <a:latin typeface="Arial" panose="020B0604020202020204" pitchFamily="34" charset="0"/>
                <a:cs typeface="Arial" panose="020B0604020202020204" pitchFamily="34" charset="0"/>
              </a:rPr>
              <a:t>)costruiscono percorsi migratori, appartenenze e comunità di riferimento</a:t>
            </a:r>
          </a:p>
          <a:p>
            <a:r>
              <a:rPr lang="it-IT" cap="none" dirty="0">
                <a:latin typeface="Arial" panose="020B0604020202020204" pitchFamily="34" charset="0"/>
                <a:cs typeface="Arial" panose="020B0604020202020204" pitchFamily="34" charset="0"/>
              </a:rPr>
              <a:t>Transito come forma di socializzazione e soggettivazione</a:t>
            </a:r>
          </a:p>
          <a:p>
            <a:r>
              <a:rPr lang="it-IT" cap="none" dirty="0">
                <a:latin typeface="Arial" panose="020B0604020202020204" pitchFamily="34" charset="0"/>
                <a:cs typeface="Arial" panose="020B0604020202020204" pitchFamily="34" charset="0"/>
              </a:rPr>
              <a:t>Luoghi e culture articolati nella mobilità</a:t>
            </a:r>
          </a:p>
          <a:p>
            <a:r>
              <a:rPr lang="it-IT" cap="none" dirty="0">
                <a:latin typeface="Arial" panose="020B0604020202020204" pitchFamily="34" charset="0"/>
                <a:cs typeface="Arial" panose="020B0604020202020204" pitchFamily="34" charset="0"/>
              </a:rPr>
              <a:t>Quali politiche (e pratiche) per le migrazioni di transito?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487739" y="1451794"/>
            <a:ext cx="7558960" cy="774700"/>
          </a:xfrm>
        </p:spPr>
        <p:txBody>
          <a:bodyPr/>
          <a:lstStyle/>
          <a:p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Limiti della triade origine/transito/approdo</a:t>
            </a:r>
          </a:p>
        </p:txBody>
      </p:sp>
    </p:spTree>
    <p:extLst>
      <p:ext uri="{BB962C8B-B14F-4D97-AF65-F5344CB8AC3E}">
        <p14:creationId xmlns:p14="http://schemas.microsoft.com/office/powerpoint/2010/main" val="1466736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09332" y="1"/>
            <a:ext cx="7773338" cy="1596177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Displaced</a:t>
            </a:r>
            <a:r>
              <a:rPr lang="it-IT" dirty="0"/>
              <a:t> </a:t>
            </a:r>
            <a:r>
              <a:rPr lang="it-IT" dirty="0" err="1"/>
              <a:t>people</a:t>
            </a:r>
            <a:br>
              <a:rPr lang="it-IT" dirty="0"/>
            </a:br>
            <a:r>
              <a:rPr lang="it-IT" dirty="0">
                <a:hlinkClick r:id="rId2"/>
              </a:rPr>
              <a:t>Mediterraneo_Map</a:t>
            </a:r>
            <a:br>
              <a:rPr lang="it-IT" dirty="0"/>
            </a:br>
            <a:r>
              <a:rPr lang="it-IT" dirty="0"/>
              <a:t> </a:t>
            </a:r>
          </a:p>
        </p:txBody>
      </p:sp>
      <p:pic>
        <p:nvPicPr>
          <p:cNvPr id="16" name="Segnaposto contenuto 15">
            <a:extLst>
              <a:ext uri="{FF2B5EF4-FFF2-40B4-BE49-F238E27FC236}">
                <a16:creationId xmlns:a16="http://schemas.microsoft.com/office/drawing/2014/main" id="{A4333C25-2233-9244-8834-AD09B5B2DBC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993103" y="1823444"/>
            <a:ext cx="5621509" cy="5034557"/>
          </a:xfrm>
        </p:spPr>
      </p:pic>
    </p:spTree>
    <p:extLst>
      <p:ext uri="{BB962C8B-B14F-4D97-AF65-F5344CB8AC3E}">
        <p14:creationId xmlns:p14="http://schemas.microsoft.com/office/powerpoint/2010/main" val="164089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09800" y="4025"/>
            <a:ext cx="7773338" cy="1596177"/>
          </a:xfrm>
        </p:spPr>
        <p:txBody>
          <a:bodyPr>
            <a:normAutofit/>
          </a:bodyPr>
          <a:lstStyle/>
          <a:p>
            <a:r>
              <a:rPr lang="it-IT" dirty="0" err="1"/>
              <a:t>Refugees</a:t>
            </a:r>
            <a:r>
              <a:rPr lang="it-IT" dirty="0"/>
              <a:t> </a:t>
            </a:r>
            <a:r>
              <a:rPr lang="it-IT" dirty="0" err="1"/>
              <a:t>Studies</a:t>
            </a:r>
            <a:r>
              <a:rPr lang="it-IT" dirty="0"/>
              <a:t>: </a:t>
            </a:r>
            <a:br>
              <a:rPr lang="it-IT" dirty="0"/>
            </a:br>
            <a:r>
              <a:rPr lang="it-IT" dirty="0"/>
              <a:t>care, cure, </a:t>
            </a:r>
            <a:r>
              <a:rPr lang="it-IT" dirty="0" err="1"/>
              <a:t>control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65570" y="1824790"/>
            <a:ext cx="8217568" cy="4688304"/>
          </a:xfrm>
        </p:spPr>
        <p:txBody>
          <a:bodyPr>
            <a:noAutofit/>
          </a:bodyPr>
          <a:lstStyle/>
          <a:p>
            <a:r>
              <a:rPr lang="it-IT" cap="none" dirty="0">
                <a:latin typeface="Arial" panose="020B0604020202020204" pitchFamily="34" charset="0"/>
                <a:cs typeface="Arial" panose="020B0604020202020204" pitchFamily="34" charset="0"/>
              </a:rPr>
              <a:t>Confinamento spaziale prolungato e segregazione spaziale</a:t>
            </a:r>
          </a:p>
          <a:p>
            <a:r>
              <a:rPr lang="it-IT" cap="none" dirty="0">
                <a:latin typeface="Arial" panose="020B0604020202020204" pitchFamily="34" charset="0"/>
                <a:cs typeface="Arial" panose="020B0604020202020204" pitchFamily="34" charset="0"/>
              </a:rPr>
              <a:t>De-soggettivazione tramite prassi assistenziale</a:t>
            </a:r>
          </a:p>
          <a:p>
            <a:r>
              <a:rPr lang="it-IT" cap="none" dirty="0">
                <a:latin typeface="Arial" panose="020B0604020202020204" pitchFamily="34" charset="0"/>
                <a:cs typeface="Arial" panose="020B0604020202020204" pitchFamily="34" charset="0"/>
              </a:rPr>
              <a:t>Costruzione sociale del rifugiato, assoggettamento (</a:t>
            </a:r>
            <a:r>
              <a:rPr lang="it-IT" cap="none" dirty="0" err="1">
                <a:latin typeface="Arial" panose="020B0604020202020204" pitchFamily="34" charset="0"/>
                <a:cs typeface="Arial" panose="020B0604020202020204" pitchFamily="34" charset="0"/>
              </a:rPr>
              <a:t>butler</a:t>
            </a:r>
            <a:r>
              <a:rPr lang="it-IT" cap="non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it-IT" cap="none" dirty="0" err="1">
                <a:latin typeface="Arial" panose="020B0604020202020204" pitchFamily="34" charset="0"/>
                <a:cs typeface="Arial" panose="020B0604020202020204" pitchFamily="34" charset="0"/>
              </a:rPr>
              <a:t>Disempowerment</a:t>
            </a:r>
            <a:r>
              <a:rPr lang="it-IT" cap="none" dirty="0">
                <a:latin typeface="Arial" panose="020B0604020202020204" pitchFamily="34" charset="0"/>
                <a:cs typeface="Arial" panose="020B0604020202020204" pitchFamily="34" charset="0"/>
              </a:rPr>
              <a:t>: dipendenza, </a:t>
            </a:r>
            <a:r>
              <a:rPr lang="it-IT" cap="none" dirty="0" err="1">
                <a:latin typeface="Arial" panose="020B0604020202020204" pitchFamily="34" charset="0"/>
                <a:cs typeface="Arial" panose="020B0604020202020204" pitchFamily="34" charset="0"/>
              </a:rPr>
              <a:t>infantilizzazione</a:t>
            </a:r>
            <a:r>
              <a:rPr lang="it-IT" cap="none" dirty="0">
                <a:latin typeface="Arial" panose="020B0604020202020204" pitchFamily="34" charset="0"/>
                <a:cs typeface="Arial" panose="020B0604020202020204" pitchFamily="34" charset="0"/>
              </a:rPr>
              <a:t>, medicalizzazione, nuda vita </a:t>
            </a:r>
            <a:r>
              <a:rPr lang="it-IT" cap="none" dirty="0" err="1">
                <a:latin typeface="Arial" panose="020B0604020202020204" pitchFamily="34" charset="0"/>
                <a:cs typeface="Arial" panose="020B0604020202020204" pitchFamily="34" charset="0"/>
              </a:rPr>
              <a:t>zoe</a:t>
            </a:r>
            <a:r>
              <a:rPr lang="it-IT" cap="non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cap="none" dirty="0" err="1">
                <a:latin typeface="Arial" panose="020B0604020202020204" pitchFamily="34" charset="0"/>
                <a:cs typeface="Arial" panose="020B0604020202020204" pitchFamily="34" charset="0"/>
              </a:rPr>
              <a:t>bios</a:t>
            </a:r>
            <a:r>
              <a:rPr lang="it-IT" cap="non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cap="none" dirty="0" err="1">
                <a:latin typeface="Arial" panose="020B0604020202020204" pitchFamily="34" charset="0"/>
                <a:cs typeface="Arial" panose="020B0604020202020204" pitchFamily="34" charset="0"/>
              </a:rPr>
              <a:t>agamben</a:t>
            </a:r>
            <a:r>
              <a:rPr lang="it-IT" cap="non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it-IT" cap="none" dirty="0">
                <a:latin typeface="Arial" panose="020B0604020202020204" pitchFamily="34" charset="0"/>
                <a:cs typeface="Arial" panose="020B0604020202020204" pitchFamily="34" charset="0"/>
              </a:rPr>
              <a:t>CPT*, CIE* (identificazione, </a:t>
            </a:r>
            <a:r>
              <a:rPr lang="it-IT" cap="none" dirty="0" err="1">
                <a:latin typeface="Arial" panose="020B0604020202020204" pitchFamily="34" charset="0"/>
                <a:cs typeface="Arial" panose="020B0604020202020204" pitchFamily="34" charset="0"/>
              </a:rPr>
              <a:t>esplusione</a:t>
            </a:r>
            <a:r>
              <a:rPr lang="it-IT" cap="none" dirty="0">
                <a:latin typeface="Arial" panose="020B0604020202020204" pitchFamily="34" charset="0"/>
                <a:cs typeface="Arial" panose="020B0604020202020204" pitchFamily="34" charset="0"/>
              </a:rPr>
              <a:t>) / CPT (permanenza temporanea/ CARA (accoglienza richiedenti asilo) CPSA (primo soccorso, accoglienza straordinaria) SPRAR (sistema protezione rifugiati richiedenti asilo) CPR* (permanenza e rimpatrio)</a:t>
            </a:r>
          </a:p>
          <a:p>
            <a:r>
              <a:rPr lang="it-IT" cap="none" dirty="0">
                <a:latin typeface="Arial" panose="020B0604020202020204" pitchFamily="34" charset="0"/>
                <a:cs typeface="Arial" panose="020B0604020202020204" pitchFamily="34" charset="0"/>
              </a:rPr>
              <a:t>Campo come dispositivo di potere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494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8D9F2C16-4DC9-044E-B708-77AB20836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009" y="195014"/>
            <a:ext cx="8969993" cy="2590586"/>
          </a:xfrm>
        </p:spPr>
        <p:txBody>
          <a:bodyPr>
            <a:normAutofit/>
          </a:bodyPr>
          <a:lstStyle/>
          <a:p>
            <a:r>
              <a:rPr lang="it-IT" sz="2100" b="1" dirty="0" err="1"/>
              <a:t>Push</a:t>
            </a:r>
            <a:r>
              <a:rPr lang="it-IT" sz="2100" b="1" dirty="0"/>
              <a:t> </a:t>
            </a:r>
            <a:r>
              <a:rPr lang="it-IT" sz="2100" b="1" dirty="0" err="1"/>
              <a:t>backs</a:t>
            </a:r>
            <a:r>
              <a:rPr lang="it-IT" sz="2100" b="1" dirty="0"/>
              <a:t> 2020 </a:t>
            </a:r>
            <a:br>
              <a:rPr lang="it-IT" dirty="0"/>
            </a:br>
            <a:r>
              <a:rPr lang="it-IT" sz="2100" dirty="0"/>
              <a:t>Accordo bilaterale Italia-Slovenia (1996)</a:t>
            </a:r>
            <a:br>
              <a:rPr lang="it-IT" sz="2100" dirty="0"/>
            </a:br>
            <a:r>
              <a:rPr lang="it-IT" sz="2100" dirty="0"/>
              <a:t>9.950 persone riammesse dalla Slovenia in Croazia </a:t>
            </a:r>
            <a:br>
              <a:rPr lang="it-IT" sz="2100" dirty="0"/>
            </a:br>
            <a:r>
              <a:rPr lang="it-IT" sz="2100" dirty="0"/>
              <a:t>di cui </a:t>
            </a:r>
            <a:r>
              <a:rPr lang="it-IT" sz="2100" b="1" dirty="0"/>
              <a:t>1.116 respinte dall’Italia </a:t>
            </a:r>
            <a:r>
              <a:rPr lang="it-IT" sz="1500" dirty="0"/>
              <a:t>(</a:t>
            </a:r>
            <a:r>
              <a:rPr lang="it-IT" sz="1500" dirty="0" err="1"/>
              <a:t>Pravno-informacijski</a:t>
            </a:r>
            <a:r>
              <a:rPr lang="it-IT" sz="1500" dirty="0"/>
              <a:t> center </a:t>
            </a:r>
            <a:r>
              <a:rPr lang="it-IT" sz="1500" dirty="0" err="1"/>
              <a:t>nevladnih</a:t>
            </a:r>
            <a:r>
              <a:rPr lang="it-IT" sz="1500" dirty="0"/>
              <a:t> </a:t>
            </a:r>
            <a:r>
              <a:rPr lang="it-IT" sz="1500" dirty="0" err="1"/>
              <a:t>organizacij</a:t>
            </a:r>
            <a:r>
              <a:rPr lang="it-IT" sz="1500" dirty="0"/>
              <a:t>, PIC, di Lubiana – Dossier </a:t>
            </a:r>
            <a:r>
              <a:rPr lang="it-IT" sz="1500" dirty="0" err="1"/>
              <a:t>RiVolti</a:t>
            </a:r>
            <a:r>
              <a:rPr lang="it-IT" sz="1500" dirty="0"/>
              <a:t> ai Balcani)</a:t>
            </a:r>
          </a:p>
        </p:txBody>
      </p:sp>
    </p:spTree>
    <p:extLst>
      <p:ext uri="{BB962C8B-B14F-4D97-AF65-F5344CB8AC3E}">
        <p14:creationId xmlns:p14="http://schemas.microsoft.com/office/powerpoint/2010/main" val="3432924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0685DBC8-76D3-D548-B6A1-482C7FA7F761}"/>
              </a:ext>
            </a:extLst>
          </p:cNvPr>
          <p:cNvSpPr txBox="1"/>
          <p:nvPr/>
        </p:nvSpPr>
        <p:spPr>
          <a:xfrm>
            <a:off x="1666743" y="1726441"/>
            <a:ext cx="836194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Lieve calo di arrivi dalla rotta Balcanica nel  2020 (2624) rispetto all’anno precedente (2980) con picco di arrivi a maggio (436 persone dopo inverno e restrizioni Covid-19) seguito da un sostanziale declino degli arrivi (che non superano mai i 350 arrivi mensili). </a:t>
            </a:r>
          </a:p>
          <a:p>
            <a:endParaRPr lang="it-IT" dirty="0"/>
          </a:p>
          <a:p>
            <a:endParaRPr lang="it-IT" dirty="0"/>
          </a:p>
          <a:p>
            <a:r>
              <a:rPr lang="it-IT" b="1" dirty="0"/>
              <a:t>Stabile il numero di richiedenti asilo</a:t>
            </a:r>
            <a:r>
              <a:rPr lang="it-IT" dirty="0"/>
              <a:t> (poco più di 1.000 a Trieste) anche dopo Decreto </a:t>
            </a:r>
            <a:r>
              <a:rPr lang="it-IT" dirty="0" err="1"/>
              <a:t>Salvini</a:t>
            </a:r>
            <a:r>
              <a:rPr lang="it-IT" dirty="0"/>
              <a:t> e passaggio SPRAR-SAI.</a:t>
            </a:r>
          </a:p>
          <a:p>
            <a:endParaRPr lang="it-IT" dirty="0"/>
          </a:p>
          <a:p>
            <a:endParaRPr lang="it-IT" dirty="0"/>
          </a:p>
          <a:p>
            <a:r>
              <a:rPr lang="it-IT" b="1" dirty="0"/>
              <a:t>“Riammissioni informali” (e “a catena”) </a:t>
            </a:r>
            <a:r>
              <a:rPr lang="it-IT" dirty="0"/>
              <a:t>che secondo i dati forniti dal Ministero dell’Interno hanno riguardato almeno 1.000 persone tra metà maggio 2020 e metà gennaio 2021 fino alla sospensione avvenuta anche a seguito dell’ordinanza del Tribunale di Roma del 18.01.2021.</a:t>
            </a:r>
          </a:p>
          <a:p>
            <a:endParaRPr lang="it-IT" dirty="0"/>
          </a:p>
          <a:p>
            <a:endParaRPr lang="it-IT" sz="1350" dirty="0"/>
          </a:p>
          <a:p>
            <a:endParaRPr lang="it-IT" sz="1350" dirty="0"/>
          </a:p>
          <a:p>
            <a:endParaRPr lang="it-IT" sz="1350" dirty="0"/>
          </a:p>
          <a:p>
            <a:endParaRPr lang="it-IT" sz="1350" dirty="0"/>
          </a:p>
        </p:txBody>
      </p:sp>
    </p:spTree>
    <p:extLst>
      <p:ext uri="{BB962C8B-B14F-4D97-AF65-F5344CB8AC3E}">
        <p14:creationId xmlns:p14="http://schemas.microsoft.com/office/powerpoint/2010/main" val="184111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97ABCAE-8417-F242-99EC-764731E77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869985"/>
            <a:ext cx="4042610" cy="513076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064599F-6FE1-5942-81E1-EA4B73C74457}"/>
              </a:ext>
            </a:extLst>
          </p:cNvPr>
          <p:cNvSpPr txBox="1"/>
          <p:nvPr/>
        </p:nvSpPr>
        <p:spPr>
          <a:xfrm>
            <a:off x="5566611" y="1346335"/>
            <a:ext cx="510139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/>
              <a:t>Politiche</a:t>
            </a:r>
            <a:r>
              <a:rPr lang="it-IT" sz="2100" dirty="0"/>
              <a:t> </a:t>
            </a:r>
            <a:r>
              <a:rPr lang="it-IT" sz="2100" b="1" dirty="0"/>
              <a:t>e</a:t>
            </a:r>
            <a:r>
              <a:rPr lang="it-IT" sz="2100" dirty="0"/>
              <a:t> </a:t>
            </a:r>
            <a:r>
              <a:rPr lang="it-IT" sz="2100" b="1" dirty="0"/>
              <a:t>pratiche di solidarietà ai confini</a:t>
            </a:r>
            <a:endParaRPr lang="it-IT" sz="2100" dirty="0"/>
          </a:p>
          <a:p>
            <a:endParaRPr lang="it-IT" sz="2100" dirty="0"/>
          </a:p>
          <a:p>
            <a:endParaRPr lang="it-IT" sz="2100" dirty="0"/>
          </a:p>
          <a:p>
            <a:r>
              <a:rPr lang="it-IT" sz="2100" b="1" dirty="0"/>
              <a:t>cfr. 1973 – 2015 – 2020</a:t>
            </a:r>
          </a:p>
          <a:p>
            <a:endParaRPr lang="it-IT" sz="1350" dirty="0"/>
          </a:p>
          <a:p>
            <a:r>
              <a:rPr lang="it-IT" sz="1350" dirty="0"/>
              <a:t>Memorie di frontiera stratificate (temporalità) (Green 2013)</a:t>
            </a:r>
          </a:p>
          <a:p>
            <a:endParaRPr lang="it-IT" sz="1350" dirty="0"/>
          </a:p>
          <a:p>
            <a:r>
              <a:rPr lang="it-IT" sz="1350" dirty="0"/>
              <a:t>Interconnessioni internazionali </a:t>
            </a:r>
          </a:p>
          <a:p>
            <a:endParaRPr lang="it-IT" sz="1350" dirty="0"/>
          </a:p>
          <a:p>
            <a:r>
              <a:rPr lang="it-IT" sz="1350" dirty="0"/>
              <a:t>Confine noi/loro – Asimmetrie sociali </a:t>
            </a:r>
          </a:p>
          <a:p>
            <a:r>
              <a:rPr lang="it-IT" sz="1350" dirty="0"/>
              <a:t>(De Genova 2017; </a:t>
            </a:r>
            <a:r>
              <a:rPr lang="it-IT" sz="1350" dirty="0" err="1"/>
              <a:t>Koshravi</a:t>
            </a:r>
            <a:r>
              <a:rPr lang="it-IT" sz="1350" dirty="0"/>
              <a:t> 2010; Mezzadra, </a:t>
            </a:r>
            <a:r>
              <a:rPr lang="it-IT" sz="1350" dirty="0" err="1"/>
              <a:t>Nielson</a:t>
            </a:r>
            <a:r>
              <a:rPr lang="it-IT" sz="1350" dirty="0"/>
              <a:t> 2013)</a:t>
            </a:r>
          </a:p>
          <a:p>
            <a:endParaRPr lang="it-IT" sz="1350" dirty="0"/>
          </a:p>
          <a:p>
            <a:r>
              <a:rPr lang="it-IT" sz="1350" dirty="0"/>
              <a:t>Pratiche e politiche umanitarie </a:t>
            </a:r>
          </a:p>
          <a:p>
            <a:r>
              <a:rPr lang="it-IT" sz="1350" dirty="0"/>
              <a:t>(</a:t>
            </a:r>
            <a:r>
              <a:rPr lang="it-IT" sz="1350" dirty="0" err="1"/>
              <a:t>Fassin</a:t>
            </a:r>
            <a:r>
              <a:rPr lang="it-IT" sz="1350" dirty="0"/>
              <a:t> 2013; CCC </a:t>
            </a:r>
            <a:r>
              <a:rPr lang="it-IT" sz="1350" dirty="0" err="1"/>
              <a:t>Agier</a:t>
            </a:r>
            <a:r>
              <a:rPr lang="it-IT" sz="1350" dirty="0"/>
              <a:t> 2005)  </a:t>
            </a:r>
          </a:p>
          <a:p>
            <a:endParaRPr lang="it-IT" sz="1350" dirty="0"/>
          </a:p>
          <a:p>
            <a:endParaRPr lang="it-IT" sz="1350" dirty="0"/>
          </a:p>
        </p:txBody>
      </p:sp>
    </p:spTree>
    <p:extLst>
      <p:ext uri="{BB962C8B-B14F-4D97-AF65-F5344CB8AC3E}">
        <p14:creationId xmlns:p14="http://schemas.microsoft.com/office/powerpoint/2010/main" val="2426171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474</Words>
  <Application>Microsoft Macintosh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di Office</vt:lpstr>
      <vt:lpstr>Presentazione standard di PowerPoint</vt:lpstr>
      <vt:lpstr>Confine come area liminale </vt:lpstr>
      <vt:lpstr>Migrazioni di transito</vt:lpstr>
      <vt:lpstr>Displaced people Mediterraneo_Map  </vt:lpstr>
      <vt:lpstr>Refugees Studies:  care, cure, control</vt:lpstr>
      <vt:lpstr>Push backs 2020  Accordo bilaterale Italia-Slovenia (1996) 9.950 persone riammesse dalla Slovenia in Croazia  di cui 1.116 respinte dall’Italia (Pravno-informacijski center nevladnih organizacij, PIC, di Lubiana – Dossier RiVolti ai Balcani)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ALTIN ROBERTA</dc:creator>
  <cp:lastModifiedBy>ALTIN ROBERTA</cp:lastModifiedBy>
  <cp:revision>2</cp:revision>
  <dcterms:created xsi:type="dcterms:W3CDTF">2021-11-17T17:28:23Z</dcterms:created>
  <dcterms:modified xsi:type="dcterms:W3CDTF">2021-11-17T17:29:21Z</dcterms:modified>
</cp:coreProperties>
</file>