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0" r:id="rId2"/>
    <p:sldId id="471" r:id="rId3"/>
    <p:sldId id="264" r:id="rId4"/>
    <p:sldId id="291" r:id="rId5"/>
    <p:sldId id="295" r:id="rId6"/>
    <p:sldId id="302" r:id="rId7"/>
    <p:sldId id="472" r:id="rId8"/>
    <p:sldId id="47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32"/>
  </p:normalViewPr>
  <p:slideViewPr>
    <p:cSldViewPr snapToGrid="0" snapToObjects="1">
      <p:cViewPr varScale="1">
        <p:scale>
          <a:sx n="97" d="100"/>
          <a:sy n="97" d="100"/>
        </p:scale>
        <p:origin x="1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0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01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8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6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88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65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99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11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3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31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14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9646-0F0D-264F-9866-F5F2D45FD32E}" type="datetimeFigureOut">
              <a:rPr lang="it-IT" smtClean="0"/>
              <a:t>17/11/21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FC91-FEC2-AE4B-8855-37F9F0FFA4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7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fettura.it/trieste/contenuti/Commissione_territoriale-8030888.htm" TargetMode="External"/><Relationship Id="rId2" Type="http://schemas.openxmlformats.org/officeDocument/2006/relationships/hyperlink" Target="https://www.interno.gov.it/it/temi/immigrazione-e-asilo/sistema-accoglienza-sul-territorio/centri-limmigrazion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Ricerca sul confine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Italia-Slovenia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	2014-21 	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Ricerca etnografica, interviste, 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osservazione partecipante: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>
                <a:ea typeface="ＭＳ Ｐゴシック" charset="0"/>
                <a:cs typeface="ＭＳ Ｐゴシック" charset="0"/>
              </a:rPr>
              <a:t> 	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Migranti 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Cara/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Cie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Cas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, SPRAR/</a:t>
            </a:r>
            <a:r>
              <a:rPr lang="it-IT" sz="2200" dirty="0" err="1">
                <a:ea typeface="ＭＳ Ｐゴシック" charset="0"/>
                <a:cs typeface="ＭＳ Ｐゴシック" charset="0"/>
              </a:rPr>
              <a:t>Siproimi</a:t>
            </a:r>
            <a:r>
              <a:rPr lang="it-IT" sz="2200" dirty="0">
                <a:ea typeface="ＭＳ Ｐゴシック" charset="0"/>
                <a:cs typeface="ＭＳ Ｐゴシック" charset="0"/>
              </a:rPr>
              <a:t>/SAI</a:t>
            </a:r>
          </a:p>
          <a:p>
            <a:pPr lvl="2">
              <a:buFont typeface="Wingdings" charset="2"/>
              <a:buChar char="§"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Autorità e abitanti locali</a:t>
            </a:r>
          </a:p>
          <a:p>
            <a:pPr marL="909638" lvl="2" indent="0">
              <a:buNone/>
              <a:defRPr/>
            </a:pPr>
            <a:r>
              <a:rPr lang="it-IT" sz="2200" dirty="0">
                <a:ea typeface="ＭＳ Ｐゴシック" charset="0"/>
                <a:cs typeface="ＭＳ Ｐゴシック" charset="0"/>
              </a:rPr>
              <a:t>		(Prefetture, Comuni, ASGI, etc.)</a:t>
            </a:r>
          </a:p>
          <a:p>
            <a:pPr marL="909638" lvl="2" indent="0">
              <a:buNone/>
              <a:defRPr/>
            </a:pPr>
            <a:endParaRPr lang="it-IT" sz="2200" dirty="0">
              <a:ea typeface="ＭＳ Ｐゴシック" charset="0"/>
              <a:cs typeface="ＭＳ Ｐゴシック" charset="0"/>
            </a:endParaRPr>
          </a:p>
          <a:p>
            <a:pPr marL="471488" lvl="1" indent="0">
              <a:buFont typeface="Wingdings" charset="0"/>
              <a:buNone/>
              <a:defRPr/>
            </a:pPr>
            <a:endParaRPr lang="it-IT" sz="2400" dirty="0"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it-IT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C2CA18-8DAD-6644-A345-6815DEAF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Accoglienza Richiedenti Asilo</a:t>
            </a:r>
            <a:br>
              <a:rPr lang="it-IT" dirty="0"/>
            </a:br>
            <a:r>
              <a:rPr lang="it-IT" sz="1600" dirty="0">
                <a:hlinkClick r:id="rId2"/>
              </a:rPr>
              <a:t>Sito Gov.</a:t>
            </a:r>
            <a:endParaRPr lang="it-IT" sz="1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1C424E-C950-174F-B0E3-7604EF8B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750541"/>
            <a:ext cx="9415462" cy="51054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it-IT" sz="2400" dirty="0" err="1">
                <a:solidFill>
                  <a:srgbClr val="FF0000"/>
                </a:solidFill>
              </a:rPr>
              <a:t>Hotspot</a:t>
            </a:r>
            <a:r>
              <a:rPr lang="it-IT" sz="2400" dirty="0"/>
              <a:t> (4) -  Primo soccorso, identificazione, iter</a:t>
            </a:r>
          </a:p>
          <a:p>
            <a:pPr marL="0" indent="0">
              <a:buNone/>
            </a:pPr>
            <a:r>
              <a:rPr lang="it-IT" sz="24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CPA</a:t>
            </a:r>
            <a:r>
              <a:rPr lang="it-IT" sz="2400" dirty="0"/>
              <a:t> (9) – Prima accoglienza 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CAS</a:t>
            </a:r>
            <a:r>
              <a:rPr lang="it-IT" sz="2400" dirty="0"/>
              <a:t> (5000) – Accoglienza Straordinaria</a:t>
            </a:r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CPR </a:t>
            </a:r>
            <a:r>
              <a:rPr lang="it-IT" sz="2400" dirty="0"/>
              <a:t>(9) – Permanenza per Rimpatrio</a:t>
            </a:r>
          </a:p>
          <a:p>
            <a:pPr>
              <a:buFont typeface="Wingdings" pitchFamily="2" charset="2"/>
              <a:buChar char="ü"/>
            </a:pPr>
            <a:endParaRPr lang="it-IT" sz="2400" dirty="0"/>
          </a:p>
          <a:p>
            <a:pPr>
              <a:buFont typeface="Wingdings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</a:rPr>
              <a:t>SPRAR → SIPROIMI </a:t>
            </a:r>
            <a:r>
              <a:rPr lang="it-IT" sz="2400" dirty="0"/>
              <a:t>(Sistema Protezione per titolari di protezione internazionale e minori stranieri non accompagnati) – Enti Locali + Terzo Settore</a:t>
            </a:r>
            <a:endParaRPr lang="it-IT" dirty="0"/>
          </a:p>
          <a:p>
            <a:pPr>
              <a:buFont typeface="Wingdings" pitchFamily="2" charset="2"/>
              <a:buChar char="ü"/>
            </a:pPr>
            <a:r>
              <a:rPr lang="it-IT" sz="2400" dirty="0">
                <a:hlinkClick r:id="rId3"/>
              </a:rPr>
              <a:t>Commissione Territoriale</a:t>
            </a:r>
            <a:r>
              <a:rPr lang="it-IT" sz="2400" dirty="0"/>
              <a:t>  RA/Rifugiati</a:t>
            </a:r>
          </a:p>
          <a:p>
            <a:pPr marL="0" indent="0">
              <a:buNone/>
            </a:pPr>
            <a:r>
              <a:rPr lang="it-IT" sz="2400" dirty="0"/>
              <a:t>	Ministero dell’Interno, ANCI, UNHCR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462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Richiedenti asilo alla frontiera Nord-orientale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3400" y="1676400"/>
            <a:ext cx="8001000" cy="4419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sz="3200" dirty="0"/>
              <a:t>Ingressi via terra ‘filtrati’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sz="2400" dirty="0"/>
              <a:t>2015-17: trasferimenti dal Sud Italia</a:t>
            </a:r>
          </a:p>
          <a:p>
            <a:pPr>
              <a:defRPr/>
            </a:pPr>
            <a:r>
              <a:rPr lang="it-IT" sz="2400" dirty="0"/>
              <a:t>2016-18: Riflusso dal confine settentrionale</a:t>
            </a:r>
          </a:p>
          <a:p>
            <a:pPr>
              <a:defRPr/>
            </a:pPr>
            <a:r>
              <a:rPr lang="it-IT" sz="2400" dirty="0"/>
              <a:t>2018-19: Presidi militari (respingimenti + trattenimenti)</a:t>
            </a:r>
          </a:p>
          <a:p>
            <a:pPr>
              <a:defRPr/>
            </a:pPr>
            <a:r>
              <a:rPr lang="it-IT" sz="2400" dirty="0"/>
              <a:t>Giovani uomini (Afghanistan, Pakistan) MNA (Kosovo). </a:t>
            </a:r>
          </a:p>
          <a:p>
            <a:pPr>
              <a:defRPr/>
            </a:pPr>
            <a:r>
              <a:rPr lang="it-IT" sz="2400" dirty="0"/>
              <a:t>Selezione per nazionalità</a:t>
            </a:r>
          </a:p>
          <a:p>
            <a:pPr>
              <a:defRPr/>
            </a:pPr>
            <a:r>
              <a:rPr lang="it-IT" sz="2400" dirty="0"/>
              <a:t>Dicotomia: Economici / Richiedenti asilo</a:t>
            </a:r>
          </a:p>
          <a:p>
            <a:pPr>
              <a:defRPr/>
            </a:pPr>
            <a:endParaRPr lang="it-IT" sz="2000" dirty="0"/>
          </a:p>
          <a:p>
            <a:pPr>
              <a:defRPr/>
            </a:pPr>
            <a:endParaRPr lang="it-IT" dirty="0"/>
          </a:p>
          <a:p>
            <a:pPr marL="0" indent="0">
              <a:buFont typeface="Wingdings" charset="0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948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966075" cy="914400"/>
          </a:xfrm>
        </p:spPr>
        <p:txBody>
          <a:bodyPr>
            <a:normAutofit fontScale="90000"/>
          </a:bodyPr>
          <a:lstStyle/>
          <a:p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Official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hub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: 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Cara - CIE – Gradisca - CPR 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685800" y="2587615"/>
            <a:ext cx="8001000" cy="4267200"/>
          </a:xfrm>
        </p:spPr>
        <p:txBody>
          <a:bodyPr/>
          <a:lstStyle/>
          <a:p>
            <a:pPr>
              <a:defRPr/>
            </a:pPr>
            <a:r>
              <a:rPr lang="it-IT" dirty="0">
                <a:latin typeface="Verdana" charset="0"/>
                <a:ea typeface="MS PGothic" charset="0"/>
              </a:rPr>
              <a:t>Ex Caserma, clima semi-carcerario </a:t>
            </a:r>
          </a:p>
          <a:p>
            <a:pPr lvl="2">
              <a:defRPr/>
            </a:pPr>
            <a:r>
              <a:rPr lang="it-IT" sz="2600" dirty="0">
                <a:latin typeface="Verdana" charset="0"/>
                <a:ea typeface="MS PGothic" charset="0"/>
              </a:rPr>
              <a:t>Mobilità e detenzione </a:t>
            </a:r>
            <a:r>
              <a:rPr lang="it-IT" sz="2200" dirty="0">
                <a:latin typeface="Verdana" charset="0"/>
                <a:ea typeface="MS PGothic" charset="0"/>
              </a:rPr>
              <a:t>(De Genova 2002)</a:t>
            </a:r>
          </a:p>
          <a:p>
            <a:pPr lvl="2">
              <a:defRPr/>
            </a:pPr>
            <a:endParaRPr lang="it-IT" sz="2200" dirty="0">
              <a:latin typeface="Verdana" charset="0"/>
              <a:ea typeface="MS PGothic" charset="0"/>
            </a:endParaRP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Proteste degli abitanti locali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MS PGothic" charset="0"/>
              </a:rPr>
              <a:t>Rivolta dei migranti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>
              <a:buFont typeface="Wingdings" charset="0"/>
              <a:buNone/>
              <a:defRPr/>
            </a:pPr>
            <a:endParaRPr lang="it-IT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0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01000" cy="1216025"/>
          </a:xfrm>
        </p:spPr>
        <p:txBody>
          <a:bodyPr>
            <a:normAutofit fontScale="90000"/>
          </a:bodyPr>
          <a:lstStyle/>
          <a:p>
            <a:r>
              <a:rPr lang="it-IT" sz="2800" dirty="0">
                <a:latin typeface="Verdana" charset="0"/>
                <a:ea typeface="MS PGothic" charset="0"/>
                <a:cs typeface="MS PGothic" charset="0"/>
              </a:rPr>
              <a:t>CARA: </a:t>
            </a:r>
            <a:br>
              <a:rPr lang="it-IT" sz="28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  <a:t>Ambivalente ospitalità in uno spazio carcerario</a:t>
            </a:r>
            <a:br>
              <a:rPr lang="it-IT" sz="2800" dirty="0">
                <a:latin typeface="Verdana" charset="0"/>
                <a:ea typeface="ＭＳ Ｐゴシック" charset="0"/>
                <a:cs typeface="ＭＳ Ｐゴシック" charset="0"/>
              </a:rPr>
            </a:br>
            <a:endParaRPr lang="it-IT" sz="2800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28674" name="Segnaposto contenuto 2"/>
          <p:cNvSpPr>
            <a:spLocks noGrp="1"/>
          </p:cNvSpPr>
          <p:nvPr>
            <p:ph idx="1"/>
          </p:nvPr>
        </p:nvSpPr>
        <p:spPr>
          <a:xfrm>
            <a:off x="609600" y="2514600"/>
            <a:ext cx="8043863" cy="4572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Constante </a:t>
            </a:r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sovrafollamento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Controllo della mobilità</a:t>
            </a:r>
          </a:p>
          <a:p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Setting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 isolato e confinato ai margini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Regime semi- detentivo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01000" cy="1216025"/>
          </a:xfrm>
        </p:spPr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Ai margini </a:t>
            </a:r>
          </a:p>
        </p:txBody>
      </p:sp>
      <p:sp>
        <p:nvSpPr>
          <p:cNvPr id="35842" name="Segnaposto contenuto 2"/>
          <p:cNvSpPr>
            <a:spLocks noGrp="1"/>
          </p:cNvSpPr>
          <p:nvPr>
            <p:ph idx="1"/>
          </p:nvPr>
        </p:nvSpPr>
        <p:spPr>
          <a:xfrm>
            <a:off x="533400" y="2565400"/>
            <a:ext cx="8001000" cy="4267200"/>
          </a:xfrm>
        </p:spPr>
        <p:txBody>
          <a:bodyPr/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La </a:t>
            </a:r>
            <a:r>
              <a:rPr lang="it-IT" i="1" dirty="0">
                <a:latin typeface="Verdana" charset="0"/>
                <a:ea typeface="MS PGothic" charset="0"/>
                <a:cs typeface="MS PGothic" charset="0"/>
              </a:rPr>
              <a:t>jungle 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lungo il fiume Isonzo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Parcheggi e aree pubbliche abbandonate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No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man’s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land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 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Buffer zone (time &amp;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space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)</a:t>
            </a:r>
          </a:p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Socialità &amp; visibilità dei corpi migranti</a:t>
            </a:r>
          </a:p>
          <a:p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1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2A63E5-9FBD-E54E-ADDF-CAF345F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3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6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739212-2D10-FC4E-ADFC-39C2BBB9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261</Words>
  <Application>Microsoft Macintosh PowerPoint</Application>
  <PresentationFormat>Presentazione su schermo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MS PGothic</vt:lpstr>
      <vt:lpstr>MS PGothic</vt:lpstr>
      <vt:lpstr>Arial</vt:lpstr>
      <vt:lpstr>Calibri</vt:lpstr>
      <vt:lpstr>Calibri Light</vt:lpstr>
      <vt:lpstr>Verdana</vt:lpstr>
      <vt:lpstr>Wingdings</vt:lpstr>
      <vt:lpstr>Tema di Office</vt:lpstr>
      <vt:lpstr>Ricerca sul confine Italia-Slovenia </vt:lpstr>
      <vt:lpstr>Accoglienza Richiedenti Asilo Sito Gov.</vt:lpstr>
      <vt:lpstr>Richiedenti asilo alla frontiera Nord-orientale</vt:lpstr>
      <vt:lpstr>  Official hub:  Cara - CIE – Gradisca - CPR  </vt:lpstr>
      <vt:lpstr>CARA:  Ambivalente ospitalità in uno spazio carcerario </vt:lpstr>
      <vt:lpstr>Ai margini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ALTIN ROBERTA</dc:creator>
  <cp:lastModifiedBy>ALTIN ROBERTA</cp:lastModifiedBy>
  <cp:revision>14</cp:revision>
  <dcterms:created xsi:type="dcterms:W3CDTF">2020-11-09T08:50:00Z</dcterms:created>
  <dcterms:modified xsi:type="dcterms:W3CDTF">2021-11-17T17:40:42Z</dcterms:modified>
</cp:coreProperties>
</file>