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14"/>
  </p:handoutMasterIdLst>
  <p:sldIdLst>
    <p:sldId id="256" r:id="rId2"/>
    <p:sldId id="307" r:id="rId3"/>
    <p:sldId id="349" r:id="rId4"/>
    <p:sldId id="259" r:id="rId5"/>
    <p:sldId id="344" r:id="rId6"/>
    <p:sldId id="316" r:id="rId7"/>
    <p:sldId id="258" r:id="rId8"/>
    <p:sldId id="350" r:id="rId9"/>
    <p:sldId id="352" r:id="rId10"/>
    <p:sldId id="351" r:id="rId11"/>
    <p:sldId id="348" r:id="rId12"/>
    <p:sldId id="31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F7E734F-C690-3E4E-A329-4CD84A2355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257958-E2AB-5D4D-9F94-863B7E80FD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DB6-ACD8-4741-B9CA-94F25A1B2C95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D636EF-1D1C-634C-9CEF-99A0A416C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274B61-D639-284D-AB63-7919D4B8A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371ED-F2FD-1240-ADEF-0BEA5E77F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3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747D81-B024-6B4E-9C7E-50C57E87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/>
            </a:lvl1pPr>
          </a:lstStyle>
          <a:p>
            <a:fld id="{23396CA0-7AD7-8247-81C8-212AEB15E776}" type="datetime1">
              <a:rPr lang="it-IT" altLang="it-IT" smtClean="0"/>
              <a:t>18/11/21</a:t>
            </a:fld>
            <a:endParaRPr lang="en-US" altLang="it-I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D3AB62-8FF5-194F-A835-1114E17FF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recfvg.eu/didattica/168/Vademecum-per-il-Giorno-del-Ricord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CBBD0-F753-5D45-B2B0-8AA23270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8B8CCF0-98B6-2646-A915-C6BADFB62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858" y="28582"/>
            <a:ext cx="5951349" cy="682941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22AE15-1881-9F4C-AAF6-11FA2EC42181}"/>
              </a:ext>
            </a:extLst>
          </p:cNvPr>
          <p:cNvSpPr txBox="1"/>
          <p:nvPr/>
        </p:nvSpPr>
        <p:spPr>
          <a:xfrm>
            <a:off x="7578671" y="5300420"/>
            <a:ext cx="4153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https</a:t>
            </a:r>
            <a:r>
              <a:rPr lang="it-IT" sz="1100" dirty="0"/>
              <a:t>://</a:t>
            </a:r>
            <a:r>
              <a:rPr lang="it-IT" sz="1100" dirty="0" err="1"/>
              <a:t>www.treccani.it</a:t>
            </a:r>
            <a:r>
              <a:rPr lang="it-IT" sz="1100" dirty="0"/>
              <a:t>/enciclopedia/migrazioni_%28Enciclopedia-del-Novecento%29/</a:t>
            </a:r>
          </a:p>
        </p:txBody>
      </p:sp>
    </p:spTree>
    <p:extLst>
      <p:ext uri="{BB962C8B-B14F-4D97-AF65-F5344CB8AC3E}">
        <p14:creationId xmlns:p14="http://schemas.microsoft.com/office/powerpoint/2010/main" val="80744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7C9B9-CC02-5B4F-8EFF-CA521E3B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50069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Camera Circoscrizione Udine-Belluno-Gorizia 1948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A4AD03A-4E94-1B49-AD70-8CB524F08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970772"/>
              </p:ext>
            </p:extLst>
          </p:nvPr>
        </p:nvGraphicFramePr>
        <p:xfrm>
          <a:off x="940804" y="1519318"/>
          <a:ext cx="9644537" cy="476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765">
                  <a:extLst>
                    <a:ext uri="{9D8B030D-6E8A-4147-A177-3AD203B41FA5}">
                      <a16:colId xmlns:a16="http://schemas.microsoft.com/office/drawing/2014/main" val="3193332994"/>
                    </a:ext>
                  </a:extLst>
                </a:gridCol>
                <a:gridCol w="1284542">
                  <a:extLst>
                    <a:ext uri="{9D8B030D-6E8A-4147-A177-3AD203B41FA5}">
                      <a16:colId xmlns:a16="http://schemas.microsoft.com/office/drawing/2014/main" val="4225096288"/>
                    </a:ext>
                  </a:extLst>
                </a:gridCol>
                <a:gridCol w="1117884">
                  <a:extLst>
                    <a:ext uri="{9D8B030D-6E8A-4147-A177-3AD203B41FA5}">
                      <a16:colId xmlns:a16="http://schemas.microsoft.com/office/drawing/2014/main" val="3442005281"/>
                    </a:ext>
                  </a:extLst>
                </a:gridCol>
                <a:gridCol w="1585346">
                  <a:extLst>
                    <a:ext uri="{9D8B030D-6E8A-4147-A177-3AD203B41FA5}">
                      <a16:colId xmlns:a16="http://schemas.microsoft.com/office/drawing/2014/main" val="2855918579"/>
                    </a:ext>
                  </a:extLst>
                </a:gridCol>
              </a:tblGrid>
              <a:tr h="329698">
                <a:tc>
                  <a:txBody>
                    <a:bodyPr/>
                    <a:lstStyle/>
                    <a:p>
                      <a:r>
                        <a:rPr lang="it-IT" dirty="0"/>
                        <a:t>partito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Italia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07649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r>
                        <a:rPr lang="it-IT" dirty="0"/>
                        <a:t>Democrazia cristiana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397471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7093"/>
                  </a:ext>
                </a:extLst>
              </a:tr>
              <a:tr h="333743">
                <a:tc>
                  <a:txBody>
                    <a:bodyPr/>
                    <a:lstStyle/>
                    <a:p>
                      <a:r>
                        <a:rPr lang="it-IT" dirty="0"/>
                        <a:t>Fronte popolare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144679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28296"/>
                  </a:ext>
                </a:extLst>
              </a:tr>
              <a:tr h="329698">
                <a:tc>
                  <a:txBody>
                    <a:bodyPr/>
                    <a:lstStyle/>
                    <a:p>
                      <a:r>
                        <a:rPr lang="it-IT" dirty="0"/>
                        <a:t>Unità socialista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97181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08980"/>
                  </a:ext>
                </a:extLst>
              </a:tr>
              <a:tr h="346351">
                <a:tc>
                  <a:txBody>
                    <a:bodyPr/>
                    <a:lstStyle/>
                    <a:p>
                      <a:r>
                        <a:rPr lang="it-IT" dirty="0"/>
                        <a:t>Blocco 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72115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r>
                        <a:rPr lang="it-IT" dirty="0"/>
                        <a:t>Movimento sociale 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0820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r>
                        <a:rPr lang="it-IT" dirty="0"/>
                        <a:t>Partito repubblicano 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14130"/>
                  </a:ext>
                </a:extLst>
              </a:tr>
              <a:tr h="329698">
                <a:tc>
                  <a:txBody>
                    <a:bodyPr/>
                    <a:lstStyle/>
                    <a:p>
                      <a:r>
                        <a:rPr lang="it-IT" dirty="0"/>
                        <a:t>Partito cristiano 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8203"/>
                  </a:ext>
                </a:extLst>
              </a:tr>
              <a:tr h="353565">
                <a:tc>
                  <a:txBody>
                    <a:bodyPr/>
                    <a:lstStyle/>
                    <a:p>
                      <a:r>
                        <a:rPr lang="it-IT" dirty="0"/>
                        <a:t>Blocco popolare unionista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7437"/>
                  </a:ext>
                </a:extLst>
              </a:tr>
              <a:tr h="369019">
                <a:tc>
                  <a:txBody>
                    <a:bodyPr/>
                    <a:lstStyle/>
                    <a:p>
                      <a:r>
                        <a:rPr lang="it-IT" dirty="0"/>
                        <a:t>Partito nazionale monarchico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77129"/>
                  </a:ext>
                </a:extLst>
              </a:tr>
              <a:tr h="354739">
                <a:tc>
                  <a:txBody>
                    <a:bodyPr/>
                    <a:lstStyle/>
                    <a:p>
                      <a:r>
                        <a:rPr lang="it-IT" dirty="0"/>
                        <a:t>Unione movimenti federalisti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64002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r>
                        <a:rPr lang="it-IT" dirty="0"/>
                        <a:t>Concentrazione nazionale combattenti uniti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9127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r>
                        <a:rPr lang="it-IT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687905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45331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D16777-848A-884B-8285-BB02954C55B9}"/>
              </a:ext>
            </a:extLst>
          </p:cNvPr>
          <p:cNvSpPr txBox="1"/>
          <p:nvPr/>
        </p:nvSpPr>
        <p:spPr>
          <a:xfrm>
            <a:off x="677333" y="6488668"/>
            <a:ext cx="823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Eletti: 9 dc 3 fp 2 </a:t>
            </a:r>
            <a:r>
              <a:rPr lang="it-IT" dirty="0" err="1"/>
              <a:t>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25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1660B-C00A-E54D-9D40-3023861A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18 aprile 1948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4319F-D693-D44A-89EC-36345DF2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Province di Udine e Gorizia</a:t>
            </a:r>
          </a:p>
          <a:p>
            <a:r>
              <a:rPr lang="it-IT" sz="2400" dirty="0"/>
              <a:t>Voti validi 560.000 (+ 150.000 rispetto al voto per Costituente)</a:t>
            </a:r>
          </a:p>
          <a:p>
            <a:pPr marL="0" indent="0">
              <a:buNone/>
            </a:pPr>
            <a:endParaRPr lang="it-IT" sz="2400" dirty="0"/>
          </a:p>
          <a:p>
            <a:pPr algn="ctr"/>
            <a:r>
              <a:rPr lang="it-IT" sz="2400" dirty="0"/>
              <a:t>Dc 56,8% (+125.000 voti)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Fronte popolare 22,3% (- 55.000 rispetto a </a:t>
            </a:r>
            <a:r>
              <a:rPr lang="it-IT" sz="2400" dirty="0" err="1"/>
              <a:t>pci+psi</a:t>
            </a:r>
            <a:r>
              <a:rPr lang="it-IT" sz="2400" dirty="0"/>
              <a:t>)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Unione socialista 13,7%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3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12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2800" b="1" dirty="0"/>
              <a:t>Il </a:t>
            </a:r>
            <a:r>
              <a:rPr lang="it-IT" sz="2800" b="1"/>
              <a:t>secondo dopoguerra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7C9B9-CC02-5B4F-8EFF-CA521E3B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82544" cy="1320800"/>
          </a:xfrm>
        </p:spPr>
        <p:txBody>
          <a:bodyPr>
            <a:normAutofit/>
          </a:bodyPr>
          <a:lstStyle/>
          <a:p>
            <a:r>
              <a:rPr lang="it-IT" dirty="0"/>
              <a:t>Camera Circoscrizione Udine-Belluno 1946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A4AD03A-4E94-1B49-AD70-8CB524F08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842467"/>
              </p:ext>
            </p:extLst>
          </p:nvPr>
        </p:nvGraphicFramePr>
        <p:xfrm>
          <a:off x="677334" y="1565106"/>
          <a:ext cx="9208485" cy="465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013">
                  <a:extLst>
                    <a:ext uri="{9D8B030D-6E8A-4147-A177-3AD203B41FA5}">
                      <a16:colId xmlns:a16="http://schemas.microsoft.com/office/drawing/2014/main" val="3193332994"/>
                    </a:ext>
                  </a:extLst>
                </a:gridCol>
                <a:gridCol w="1648612">
                  <a:extLst>
                    <a:ext uri="{9D8B030D-6E8A-4147-A177-3AD203B41FA5}">
                      <a16:colId xmlns:a16="http://schemas.microsoft.com/office/drawing/2014/main" val="4225096288"/>
                    </a:ext>
                  </a:extLst>
                </a:gridCol>
                <a:gridCol w="1138127">
                  <a:extLst>
                    <a:ext uri="{9D8B030D-6E8A-4147-A177-3AD203B41FA5}">
                      <a16:colId xmlns:a16="http://schemas.microsoft.com/office/drawing/2014/main" val="3442005281"/>
                    </a:ext>
                  </a:extLst>
                </a:gridCol>
                <a:gridCol w="1314733">
                  <a:extLst>
                    <a:ext uri="{9D8B030D-6E8A-4147-A177-3AD203B41FA5}">
                      <a16:colId xmlns:a16="http://schemas.microsoft.com/office/drawing/2014/main" val="2855918579"/>
                    </a:ext>
                  </a:extLst>
                </a:gridCol>
              </a:tblGrid>
              <a:tr h="506575">
                <a:tc>
                  <a:txBody>
                    <a:bodyPr/>
                    <a:lstStyle/>
                    <a:p>
                      <a:r>
                        <a:rPr lang="it-IT" dirty="0"/>
                        <a:t>partito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Italia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07649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263371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7093"/>
                  </a:ext>
                </a:extLst>
              </a:tr>
              <a:tr h="512791">
                <a:tc>
                  <a:txBody>
                    <a:bodyPr/>
                    <a:lstStyle/>
                    <a:p>
                      <a:r>
                        <a:rPr lang="it-IT" sz="2400" dirty="0"/>
                        <a:t>Partito socialista di unità proletaria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171111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28296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r>
                        <a:rPr lang="it-IT" sz="2400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69117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08980"/>
                  </a:ext>
                </a:extLst>
              </a:tr>
              <a:tr h="532162">
                <a:tc>
                  <a:txBody>
                    <a:bodyPr/>
                    <a:lstStyle/>
                    <a:p>
                      <a:r>
                        <a:rPr lang="it-IT" sz="2400" dirty="0"/>
                        <a:t>Partito d’Azione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16292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7211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Fronte dell’uomo qualunque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0820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Unione democratica 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14130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r>
                        <a:rPr lang="it-IT" sz="2400" dirty="0" err="1"/>
                        <a:t>pri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8203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552058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4533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A63CA3-6462-8D46-8E1D-4CCEDE225787}"/>
              </a:ext>
            </a:extLst>
          </p:cNvPr>
          <p:cNvSpPr txBox="1"/>
          <p:nvPr/>
        </p:nvSpPr>
        <p:spPr>
          <a:xfrm>
            <a:off x="976394" y="6426410"/>
            <a:ext cx="677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Eletti: 7 dc 4 </a:t>
            </a:r>
            <a:r>
              <a:rPr lang="it-IT" dirty="0" err="1"/>
              <a:t>Psiup</a:t>
            </a:r>
            <a:r>
              <a:rPr lang="it-IT" dirty="0"/>
              <a:t>	2 Pci</a:t>
            </a:r>
          </a:p>
        </p:txBody>
      </p:sp>
    </p:spTree>
    <p:extLst>
      <p:ext uri="{BB962C8B-B14F-4D97-AF65-F5344CB8AC3E}">
        <p14:creationId xmlns:p14="http://schemas.microsoft.com/office/powerpoint/2010/main" val="180568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7AAF-0019-9544-A0C0-1278C4D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3" y="609600"/>
            <a:ext cx="9624134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1946, elezioni per la Costituente.</a:t>
            </a:r>
            <a:r>
              <a:rPr lang="it-IT" sz="2700" dirty="0"/>
              <a:t> </a:t>
            </a:r>
            <a:br>
              <a:rPr lang="it-IT" sz="2700" dirty="0"/>
            </a:br>
            <a:r>
              <a:rPr lang="it-IT" sz="2700" dirty="0"/>
              <a:t>Comuni nei quali le singole sono maggioritarie e superano o sfiorano la metà dei voti. (46% vs 44%)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A8A06B-FAC4-F641-B77E-E71D0361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09" y="1930400"/>
            <a:ext cx="9705157" cy="4527818"/>
          </a:xfrm>
        </p:spPr>
      </p:pic>
    </p:spTree>
    <p:extLst>
      <p:ext uri="{BB962C8B-B14F-4D97-AF65-F5344CB8AC3E}">
        <p14:creationId xmlns:p14="http://schemas.microsoft.com/office/powerpoint/2010/main" val="387238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39AC5-B2C0-D043-A351-3BFC24EE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433"/>
          </a:xfrm>
        </p:spPr>
        <p:txBody>
          <a:bodyPr/>
          <a:lstStyle/>
          <a:p>
            <a:r>
              <a:rPr lang="it-IT" dirty="0"/>
              <a:t>Confine 1947, 10 febbraio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4E5DC4B-8188-6F4E-9F1D-E9BA5595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24" y="1234080"/>
            <a:ext cx="5000263" cy="4660879"/>
          </a:xfrm>
        </p:spPr>
      </p:pic>
    </p:spTree>
    <p:extLst>
      <p:ext uri="{BB962C8B-B14F-4D97-AF65-F5344CB8AC3E}">
        <p14:creationId xmlns:p14="http://schemas.microsoft.com/office/powerpoint/2010/main" val="324528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egnaposto numero diapositiva 3">
            <a:extLst>
              <a:ext uri="{FF2B5EF4-FFF2-40B4-BE49-F238E27FC236}">
                <a16:creationId xmlns:a16="http://schemas.microsoft.com/office/drawing/2014/main" id="{FD5E2416-D81C-6046-BD72-3A6334DA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25F13-7CCE-B54E-AFE7-9164B773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318" y="442626"/>
            <a:ext cx="6121400" cy="4699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B7FFF2-6833-E346-8CDC-AC61F6F8332B}"/>
              </a:ext>
            </a:extLst>
          </p:cNvPr>
          <p:cNvSpPr txBox="1"/>
          <p:nvPr/>
        </p:nvSpPr>
        <p:spPr>
          <a:xfrm>
            <a:off x="1184223" y="5141626"/>
            <a:ext cx="103981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Vademecum per il giorno del ricordo</a:t>
            </a:r>
            <a:endParaRPr lang="it-IT" dirty="0">
              <a:hlinkClick r:id="rId3"/>
            </a:endParaRPr>
          </a:p>
          <a:p>
            <a:r>
              <a:rPr lang="it-IT" sz="1100" dirty="0">
                <a:hlinkClick r:id="rId3"/>
              </a:rPr>
              <a:t>http://www.irsrecfvg.eu/didattica/168/Vademecum-per-il-Giorno-del-Ricordo</a:t>
            </a:r>
            <a:endParaRPr lang="it-IT" sz="1100" dirty="0"/>
          </a:p>
          <a:p>
            <a:endParaRPr lang="it-IT" dirty="0"/>
          </a:p>
          <a:p>
            <a:r>
              <a:rPr lang="it-IT" b="1" dirty="0"/>
              <a:t>Relazione della Commissione mista storico-culturale italo-slovena  </a:t>
            </a:r>
            <a:r>
              <a:rPr lang="it-IT" dirty="0"/>
              <a:t>(1993 – 2001). </a:t>
            </a:r>
          </a:p>
          <a:p>
            <a:r>
              <a:rPr lang="it-IT" sz="1100" dirty="0" err="1"/>
              <a:t>https</a:t>
            </a:r>
            <a:r>
              <a:rPr lang="it-IT" sz="1100" dirty="0"/>
              <a:t>://</a:t>
            </a:r>
            <a:r>
              <a:rPr lang="it-IT" sz="1100" dirty="0" err="1"/>
              <a:t>www.isgrec.it</a:t>
            </a:r>
            <a:r>
              <a:rPr lang="it-IT" sz="1100" dirty="0"/>
              <a:t>/confine_orientale_2018/materiali/relazione%20commissione%20mista.pdf</a:t>
            </a:r>
          </a:p>
        </p:txBody>
      </p:sp>
    </p:spTree>
    <p:extLst>
      <p:ext uri="{BB962C8B-B14F-4D97-AF65-F5344CB8AC3E}">
        <p14:creationId xmlns:p14="http://schemas.microsoft.com/office/powerpoint/2010/main" val="39672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3A14A-62BF-C145-B124-E8EE0F01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14FE88-99A5-8749-8AD7-A052ED09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243" y="66975"/>
            <a:ext cx="3519107" cy="62643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31558A-4809-8F45-A245-6CE6B743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90" y="3753498"/>
            <a:ext cx="3775256" cy="25750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CB9DFE-6CE7-184A-9ECC-BFC46850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7" y="1590227"/>
            <a:ext cx="3865430" cy="23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093DDC-5FCF-5C4C-8130-6D13CCC0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DAC36F-3CE6-9A4F-BB55-7EA900CE8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20" y="914879"/>
            <a:ext cx="5663658" cy="565466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2E7653-A957-1A4E-A4B5-B587E0051E79}"/>
              </a:ext>
            </a:extLst>
          </p:cNvPr>
          <p:cNvSpPr txBox="1"/>
          <p:nvPr/>
        </p:nvSpPr>
        <p:spPr>
          <a:xfrm>
            <a:off x="6273478" y="6199449"/>
            <a:ext cx="568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 err="1"/>
              <a:t>https</a:t>
            </a:r>
            <a:r>
              <a:rPr lang="it-IT" sz="1400" dirty="0"/>
              <a:t>://</a:t>
            </a:r>
            <a:r>
              <a:rPr lang="it-IT" sz="1400" dirty="0" err="1"/>
              <a:t>www.federesuli.org</a:t>
            </a:r>
            <a:r>
              <a:rPr lang="it-IT" sz="1400" dirty="0"/>
              <a:t>/memoria/campi-di-raccolta-profughi-ed-insediamenti-in-</a:t>
            </a:r>
            <a:r>
              <a:rPr lang="it-IT" sz="1400" dirty="0" err="1"/>
              <a:t>italia</a:t>
            </a:r>
            <a:r>
              <a:rPr lang="it-IT" sz="1400" dirty="0"/>
              <a:t>/</a:t>
            </a:r>
            <a:r>
              <a:rPr lang="it-IT" sz="1400" dirty="0" err="1"/>
              <a:t>campi_profughi</a:t>
            </a:r>
            <a:r>
              <a:rPr lang="it-IT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9485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71E8A-F2FF-7142-A1DB-D239BA26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EBEB532-F610-4E4C-81B9-04C75BE32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60" y="609600"/>
            <a:ext cx="5323113" cy="5623666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4A6553A5-B58D-3C4A-809C-0C24ADFB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299" y="0"/>
            <a:ext cx="4525504" cy="67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690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6134</TotalTime>
  <Words>336</Words>
  <Application>Microsoft Macintosh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Camera Circoscrizione Udine-Belluno 1946 </vt:lpstr>
      <vt:lpstr>1946, elezioni per la Costituente.  Comuni nei quali le singole sono maggioritarie e superano o sfiorano la metà dei voti. (46% vs 44%)</vt:lpstr>
      <vt:lpstr>Confine 1947, 10 febbraio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Camera Circoscrizione Udine-Belluno-Gorizia 1948 </vt:lpstr>
      <vt:lpstr>18 aprile 1948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109</cp:revision>
  <cp:lastPrinted>2021-10-28T09:59:42Z</cp:lastPrinted>
  <dcterms:created xsi:type="dcterms:W3CDTF">2021-10-05T10:44:53Z</dcterms:created>
  <dcterms:modified xsi:type="dcterms:W3CDTF">2021-11-18T09:45:50Z</dcterms:modified>
  <cp:category/>
</cp:coreProperties>
</file>