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23"/>
  </p:notesMasterIdLst>
  <p:sldIdLst>
    <p:sldId id="257" r:id="rId2"/>
    <p:sldId id="405" r:id="rId3"/>
    <p:sldId id="364" r:id="rId4"/>
    <p:sldId id="346" r:id="rId5"/>
    <p:sldId id="326" r:id="rId6"/>
    <p:sldId id="331" r:id="rId7"/>
    <p:sldId id="332" r:id="rId8"/>
    <p:sldId id="334" r:id="rId9"/>
    <p:sldId id="335" r:id="rId10"/>
    <p:sldId id="336" r:id="rId11"/>
    <p:sldId id="357" r:id="rId12"/>
    <p:sldId id="392" r:id="rId13"/>
    <p:sldId id="394" r:id="rId14"/>
    <p:sldId id="358" r:id="rId15"/>
    <p:sldId id="380" r:id="rId16"/>
    <p:sldId id="395" r:id="rId17"/>
    <p:sldId id="396" r:id="rId18"/>
    <p:sldId id="399" r:id="rId19"/>
    <p:sldId id="400" r:id="rId20"/>
    <p:sldId id="378" r:id="rId21"/>
    <p:sldId id="406" r:id="rId22"/>
  </p:sldIdLst>
  <p:sldSz cx="9144000" cy="6858000" type="screen4x3"/>
  <p:notesSz cx="6797675" cy="9926638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00" autoAdjust="0"/>
    <p:restoredTop sz="93677" autoAdjust="0"/>
  </p:normalViewPr>
  <p:slideViewPr>
    <p:cSldViewPr snapToGrid="0" snapToObjects="1">
      <p:cViewPr varScale="1">
        <p:scale>
          <a:sx n="62" d="100"/>
          <a:sy n="62" d="100"/>
        </p:scale>
        <p:origin x="92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0525005-3748-354A-8657-78697661F109}" type="datetime1">
              <a:rPr lang="it-IT"/>
              <a:pPr>
                <a:defRPr/>
              </a:pPr>
              <a:t>18/11/21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03C24B-B9AC-374D-8B87-1D24445A24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492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87D4FE-9C25-1449-B552-D0043333FC9A}" type="slidenum">
              <a:rPr lang="it-IT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62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AADA03-3ABB-6740-8646-2AD1A4FA9B00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99D40-B664-E54D-801D-2844EC90E4B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A57720-420C-C048-A663-6CB86C30E53C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72BED-0C82-154A-900A-C54CF055887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DE4869-485E-E84C-87B6-815E9CE76EE4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36AF2-0D7B-B94E-9B3C-F82ACB5740B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8DA5C-47B6-3448-96B6-A206796921AD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578B3-633B-5D4F-821A-620DE911D1D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18CB82-FA40-AF41-9E1B-FB013D56D48E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F5C50-722B-1841-99BB-873AC243AC1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631D5-E0D0-C547-AE5F-5890135990C2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3F7C7-1128-1D4A-9463-C6EB5E22D2E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D4E726-BF29-9B44-AE40-BC884080E7BE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01472-8E69-8743-BA3C-B4A43143C06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809FA-6BEF-6F47-BDB7-AFFACAC71A39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35467-8135-7C47-8529-42B6658FA6D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76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utledge.com/search?author=Francesca%20Bartrina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2030693"/>
            <a:ext cx="9144000" cy="28067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it-IT">
              <a:latin typeface="Calibri" pitchFamily="-1" charset="0"/>
            </a:endParaRPr>
          </a:p>
        </p:txBody>
      </p:sp>
      <p:sp>
        <p:nvSpPr>
          <p:cNvPr id="14339" name="CasellaDiTesto 3"/>
          <p:cNvSpPr txBox="1">
            <a:spLocks noChangeArrowheads="1"/>
          </p:cNvSpPr>
          <p:nvPr/>
        </p:nvSpPr>
        <p:spPr bwMode="auto">
          <a:xfrm>
            <a:off x="1" y="2339240"/>
            <a:ext cx="91440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de-DE" sz="2600" dirty="0"/>
              <a:t>Studi di </a:t>
            </a:r>
            <a:r>
              <a:rPr lang="de-DE" sz="2600" dirty="0" err="1"/>
              <a:t>Traduzione</a:t>
            </a:r>
            <a:r>
              <a:rPr lang="de-DE" sz="2600" dirty="0"/>
              <a:t> </a:t>
            </a:r>
          </a:p>
          <a:p>
            <a:pPr algn="ctr"/>
            <a:r>
              <a:rPr lang="de-DE" sz="2600" dirty="0"/>
              <a:t>Studi di </a:t>
            </a:r>
            <a:r>
              <a:rPr lang="de-DE" sz="2600" dirty="0" err="1"/>
              <a:t>Interpretazione</a:t>
            </a:r>
            <a:endParaRPr lang="de-DE" sz="2600" dirty="0"/>
          </a:p>
          <a:p>
            <a:pPr algn="ctr"/>
            <a:r>
              <a:rPr lang="de-DE" sz="2600" dirty="0" err="1"/>
              <a:t>Evoluzione</a:t>
            </a:r>
            <a:r>
              <a:rPr lang="de-DE" sz="2600"/>
              <a:t> I</a:t>
            </a:r>
            <a:endParaRPr lang="it-IT" sz="2600" dirty="0"/>
          </a:p>
        </p:txBody>
      </p:sp>
      <p:pic>
        <p:nvPicPr>
          <p:cNvPr id="14341" name="Picture 7" descr="C:\Documents and Settings\vmosetti\My Documents\Personale\cindy\Università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313" y="5667375"/>
            <a:ext cx="4046537" cy="835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2180492" y="3496409"/>
            <a:ext cx="497142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endParaRPr lang="it-IT" sz="2400" dirty="0">
              <a:latin typeface="Calibri" pitchFamily="-1" charset="0"/>
            </a:endParaRPr>
          </a:p>
          <a:p>
            <a:pPr algn="ctr"/>
            <a:r>
              <a:rPr lang="it-IT" sz="2400" dirty="0">
                <a:latin typeface="Calibri" pitchFamily="-1" charset="0"/>
              </a:rPr>
              <a:t>Alessandra Riccardi </a:t>
            </a:r>
          </a:p>
          <a:p>
            <a:pPr algn="ctr"/>
            <a:r>
              <a:rPr lang="it-IT" sz="2400" dirty="0">
                <a:latin typeface="Calibri" pitchFamily="-1" charset="0"/>
              </a:rPr>
              <a:t>28-10-2021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4597400" y="5334000"/>
            <a:ext cx="445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Dipartimento di Scienze Giuridiche, del Linguaggio, dell`Interpretazione e della Traduzione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496291" y="486669"/>
            <a:ext cx="6421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Laure Magistrale in Traduzione Specialistica e Interpretazione di Conferenza</a:t>
            </a:r>
          </a:p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Fondamenti teorici della traduzione e dell’interpretazione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6928" y="1118679"/>
            <a:ext cx="82770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latin typeface="Calibri"/>
                <a:cs typeface="Calibri"/>
              </a:rPr>
              <a:t>Pressione psicologica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Il traduttore deve tener conto dei tempi concordati per realizzare la traduzione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l’atmosfera di un incontro o di una conferenza può produrre tensioni </a:t>
            </a:r>
          </a:p>
          <a:p>
            <a:r>
              <a:rPr lang="it-IT" sz="2800" dirty="0">
                <a:latin typeface="Calibri"/>
                <a:cs typeface="Calibri"/>
              </a:rPr>
              <a:t>carica emotiva 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impatto emotivo più forte in interpretazione di trattativa, per i servizi pubblici, in ospedale o in tribunale o per chi lavora in consecutiva</a:t>
            </a:r>
          </a:p>
        </p:txBody>
      </p:sp>
    </p:spTree>
    <p:extLst>
      <p:ext uri="{BB962C8B-B14F-4D97-AF65-F5344CB8AC3E}">
        <p14:creationId xmlns:p14="http://schemas.microsoft.com/office/powerpoint/2010/main" val="3411013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78560" y="1233036"/>
            <a:ext cx="7172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La traduzione fin dall’antichità è stata oggetto di riflessioni da parte dei traduttori stessi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l’interpretazione invece è stata spesso vista in contrapposizione alla traduzione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Si deve attendere il secolo XX perché  entrambe siano oggetto di riflessione e di studi indipendenti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00976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5B7EAAA-E1BF-EF44-8E9A-37C0ACF66286}"/>
              </a:ext>
            </a:extLst>
          </p:cNvPr>
          <p:cNvSpPr txBox="1"/>
          <p:nvPr/>
        </p:nvSpPr>
        <p:spPr>
          <a:xfrm>
            <a:off x="471055" y="606653"/>
            <a:ext cx="83404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Fino alla metà del ventesimo secolo la riflessione proveniva da campi  diversi: Lingue Moderne, Letterature comparate e Linguistica.</a:t>
            </a:r>
          </a:p>
          <a:p>
            <a:endParaRPr lang="it-IT" sz="2800" dirty="0"/>
          </a:p>
          <a:p>
            <a:r>
              <a:rPr lang="it-IT" sz="2800" dirty="0"/>
              <a:t>A livello accademico la traduzione e ancor meno l’interpretazione erano considerate di poco valore in quanto avevano un legame di dipendenza, di subordine dall’originale, erano il prodotto, il risultato  di riflessioni e dell’opera di un altro autore</a:t>
            </a:r>
          </a:p>
          <a:p>
            <a:endParaRPr lang="it-IT" sz="2800" dirty="0"/>
          </a:p>
          <a:p>
            <a:r>
              <a:rPr lang="it-IT" sz="2800" dirty="0"/>
              <a:t>La traduzione è servita per lungo tempo, nei secoli per l’apprendimento delle lingue classiche </a:t>
            </a:r>
          </a:p>
        </p:txBody>
      </p:sp>
    </p:spTree>
    <p:extLst>
      <p:ext uri="{BB962C8B-B14F-4D97-AF65-F5344CB8AC3E}">
        <p14:creationId xmlns:p14="http://schemas.microsoft.com/office/powerpoint/2010/main" val="169287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E17E7BF-238C-7947-A0EE-37DBECE9FB7B}"/>
              </a:ext>
            </a:extLst>
          </p:cNvPr>
          <p:cNvSpPr txBox="1"/>
          <p:nvPr/>
        </p:nvSpPr>
        <p:spPr>
          <a:xfrm>
            <a:off x="942110" y="1025236"/>
            <a:ext cx="75368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Traduzione</a:t>
            </a:r>
          </a:p>
          <a:p>
            <a:r>
              <a:rPr lang="it-IT" sz="2800" dirty="0"/>
              <a:t>Importante per la diffusione delle religioni, del Cristianesimo, per diffusione dei classici  e della bibbia, Girolamo, Lutero</a:t>
            </a:r>
          </a:p>
          <a:p>
            <a:endParaRPr lang="it-IT" sz="2800" dirty="0"/>
          </a:p>
          <a:p>
            <a:r>
              <a:rPr lang="it-IT" sz="2800" dirty="0"/>
              <a:t>La traduzione era strumentale per contrastare il potere della Chiesa Cattolica </a:t>
            </a:r>
          </a:p>
          <a:p>
            <a:endParaRPr lang="it-IT" sz="2800" dirty="0"/>
          </a:p>
          <a:p>
            <a:r>
              <a:rPr lang="it-IT" sz="2800" dirty="0"/>
              <a:t>favorire lo sviluppo delle lingue nazionali</a:t>
            </a:r>
          </a:p>
          <a:p>
            <a:endParaRPr lang="it-IT" sz="2800" dirty="0"/>
          </a:p>
          <a:p>
            <a:r>
              <a:rPr lang="it-IT" sz="2800" dirty="0"/>
              <a:t>Cicerone, Orazio, Girolamo, Lutero precursori </a:t>
            </a:r>
          </a:p>
          <a:p>
            <a:r>
              <a:rPr lang="it-IT" sz="2800" dirty="0"/>
              <a:t>degli studi moderni</a:t>
            </a:r>
          </a:p>
        </p:txBody>
      </p:sp>
    </p:spTree>
    <p:extLst>
      <p:ext uri="{BB962C8B-B14F-4D97-AF65-F5344CB8AC3E}">
        <p14:creationId xmlns:p14="http://schemas.microsoft.com/office/powerpoint/2010/main" val="1829205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64204" y="1391497"/>
            <a:ext cx="840469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 dirty="0" err="1">
                <a:latin typeface="+mn-lt"/>
              </a:rPr>
              <a:t>Translation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Studies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dirty="0">
                <a:latin typeface="+mn-lt"/>
              </a:rPr>
              <a:t>è la denominazione sovraordinata che ingloba entrambi gli indirizzi: gli studi di traduzione e gli studi di interpretazione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A livello di singoli paesi si riscontrano differenze e orientamenti diversi: </a:t>
            </a:r>
          </a:p>
          <a:p>
            <a:r>
              <a:rPr lang="it-IT" sz="2800" dirty="0">
                <a:latin typeface="+mn-lt"/>
              </a:rPr>
              <a:t>a livello internazionale si parla di </a:t>
            </a:r>
            <a:r>
              <a:rPr lang="it-IT" sz="2800" dirty="0" err="1">
                <a:latin typeface="+mn-lt"/>
              </a:rPr>
              <a:t>Interpreting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err="1">
                <a:latin typeface="+mn-lt"/>
              </a:rPr>
              <a:t>Studies</a:t>
            </a:r>
            <a:r>
              <a:rPr lang="it-IT" sz="2800" dirty="0">
                <a:latin typeface="+mn-lt"/>
              </a:rPr>
              <a:t>  distinguendoli e separandoli dai </a:t>
            </a:r>
            <a:r>
              <a:rPr lang="it-IT" sz="2800" dirty="0" err="1">
                <a:latin typeface="+mn-lt"/>
              </a:rPr>
              <a:t>Translation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err="1">
                <a:latin typeface="+mn-lt"/>
              </a:rPr>
              <a:t>Studies</a:t>
            </a:r>
            <a:endParaRPr lang="it-IT" sz="2800" dirty="0">
              <a:latin typeface="+mn-lt"/>
            </a:endParaRPr>
          </a:p>
          <a:p>
            <a:endParaRPr lang="it-IT" sz="2800" b="1" dirty="0">
              <a:latin typeface="+mn-lt"/>
            </a:endParaRPr>
          </a:p>
          <a:p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590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11286" y="603116"/>
            <a:ext cx="86576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err="1">
                <a:latin typeface="+mn-lt"/>
              </a:rPr>
              <a:t>Interpreting</a:t>
            </a:r>
            <a:r>
              <a:rPr lang="it-IT" sz="2800" b="1" dirty="0">
                <a:latin typeface="+mn-lt"/>
              </a:rPr>
              <a:t> </a:t>
            </a:r>
            <a:r>
              <a:rPr lang="it-IT" sz="2800" b="1" dirty="0" err="1">
                <a:latin typeface="+mn-lt"/>
              </a:rPr>
              <a:t>Studies</a:t>
            </a:r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A differenza della traduzione che ha visto fin dall’antichità riflessioni sulle traduzioni da parte dei traduttori stessi, l’interpretazione acquisisce rilievo scientifico molto più recentemente: a partire dagli anni cinquanta del secolo scorso.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Dopo un periodo di condivisione con gli Studi di Traduzione quale </a:t>
            </a:r>
            <a:r>
              <a:rPr lang="it-IT" sz="2800" dirty="0" err="1">
                <a:latin typeface="+mn-lt"/>
              </a:rPr>
              <a:t>subdisciplina</a:t>
            </a:r>
            <a:r>
              <a:rPr lang="it-IT" sz="2800" dirty="0">
                <a:latin typeface="+mn-lt"/>
              </a:rPr>
              <a:t> dei </a:t>
            </a:r>
            <a:r>
              <a:rPr lang="it-IT" sz="2800" dirty="0" err="1">
                <a:latin typeface="+mn-lt"/>
              </a:rPr>
              <a:t>Translation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err="1">
                <a:latin typeface="+mn-lt"/>
              </a:rPr>
              <a:t>Studies</a:t>
            </a:r>
            <a:r>
              <a:rPr lang="it-IT" sz="2800" dirty="0">
                <a:latin typeface="+mn-lt"/>
              </a:rPr>
              <a:t>, gli </a:t>
            </a:r>
            <a:r>
              <a:rPr lang="it-IT" sz="2800" dirty="0" err="1">
                <a:latin typeface="+mn-lt"/>
              </a:rPr>
              <a:t>Interpreting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err="1">
                <a:latin typeface="+mn-lt"/>
              </a:rPr>
              <a:t>Studies</a:t>
            </a:r>
            <a:r>
              <a:rPr lang="it-IT" sz="2800" dirty="0">
                <a:latin typeface="+mn-lt"/>
              </a:rPr>
              <a:t> hanno acquisito da alcuni decenni autonomia disciplinare. </a:t>
            </a:r>
          </a:p>
        </p:txBody>
      </p:sp>
    </p:spTree>
    <p:extLst>
      <p:ext uri="{BB962C8B-B14F-4D97-AF65-F5344CB8AC3E}">
        <p14:creationId xmlns:p14="http://schemas.microsoft.com/office/powerpoint/2010/main" val="2836195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FB26974-CEED-644E-A583-73E197152770}"/>
              </a:ext>
            </a:extLst>
          </p:cNvPr>
          <p:cNvSpPr txBox="1"/>
          <p:nvPr/>
        </p:nvSpPr>
        <p:spPr>
          <a:xfrm>
            <a:off x="505839" y="653607"/>
            <a:ext cx="828853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Traduttologia</a:t>
            </a:r>
          </a:p>
          <a:p>
            <a:pPr algn="ctr"/>
            <a:r>
              <a:rPr lang="it-IT" sz="2800" dirty="0"/>
              <a:t>Linee di ricerca principali</a:t>
            </a:r>
          </a:p>
          <a:p>
            <a:r>
              <a:rPr lang="it-IT" sz="2800" dirty="0"/>
              <a:t>La traduzione come prodotto – si esaminano le caratteristiche del testo tradotto, della lingua tradotta, aspetti della qualità</a:t>
            </a:r>
          </a:p>
          <a:p>
            <a:endParaRPr lang="it-IT" sz="2800" dirty="0"/>
          </a:p>
          <a:p>
            <a:r>
              <a:rPr lang="it-IT" sz="2800" dirty="0"/>
              <a:t>La traduzione come processo – processi cognitivi, decisionali</a:t>
            </a:r>
          </a:p>
          <a:p>
            <a:endParaRPr lang="it-IT" sz="2800" dirty="0"/>
          </a:p>
          <a:p>
            <a:r>
              <a:rPr lang="it-IT" sz="2800" dirty="0"/>
              <a:t>La traduzione come fenomeno – cosa s’intende per traduzione, in epoche e regioni diverse; storia della traduzione, ricezione della traduzione, dal punto di vista sociologico </a:t>
            </a:r>
          </a:p>
        </p:txBody>
      </p:sp>
    </p:spTree>
    <p:extLst>
      <p:ext uri="{BB962C8B-B14F-4D97-AF65-F5344CB8AC3E}">
        <p14:creationId xmlns:p14="http://schemas.microsoft.com/office/powerpoint/2010/main" val="3497288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05EF7CD-FEC7-5944-8648-B748933334CE}"/>
              </a:ext>
            </a:extLst>
          </p:cNvPr>
          <p:cNvSpPr txBox="1"/>
          <p:nvPr/>
        </p:nvSpPr>
        <p:spPr>
          <a:xfrm>
            <a:off x="618566" y="1048871"/>
            <a:ext cx="75303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paesi germanofoni</a:t>
            </a:r>
          </a:p>
          <a:p>
            <a:endParaRPr lang="it-IT" sz="2800" i="1" dirty="0"/>
          </a:p>
          <a:p>
            <a:r>
              <a:rPr lang="it-IT" sz="2800" i="1" dirty="0" err="1"/>
              <a:t>Sprachmittlung</a:t>
            </a:r>
            <a:endParaRPr lang="it-IT" sz="2800" dirty="0"/>
          </a:p>
          <a:p>
            <a:r>
              <a:rPr lang="it-IT" sz="2800" dirty="0"/>
              <a:t>negli anni 1960 la scuola di Lipsia </a:t>
            </a:r>
          </a:p>
          <a:p>
            <a:endParaRPr lang="it-IT" sz="2800" i="1" dirty="0"/>
          </a:p>
          <a:p>
            <a:r>
              <a:rPr lang="it-IT" sz="2800" i="1" dirty="0" err="1"/>
              <a:t>Translation</a:t>
            </a:r>
            <a:r>
              <a:rPr lang="it-IT" sz="2800" dirty="0"/>
              <a:t> per indicare qualsiasi forma di traduzione, scritta od orale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212832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C352DE0-66B1-E743-8D97-0296B1E540FA}"/>
              </a:ext>
            </a:extLst>
          </p:cNvPr>
          <p:cNvSpPr txBox="1"/>
          <p:nvPr/>
        </p:nvSpPr>
        <p:spPr>
          <a:xfrm>
            <a:off x="1048871" y="1667434"/>
            <a:ext cx="74227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James Holmes, 1972,1988</a:t>
            </a:r>
          </a:p>
          <a:p>
            <a:r>
              <a:rPr lang="it-IT" sz="2800" dirty="0"/>
              <a:t>The </a:t>
            </a:r>
            <a:r>
              <a:rPr lang="it-IT" sz="2800" dirty="0" err="1"/>
              <a:t>Name</a:t>
            </a:r>
            <a:r>
              <a:rPr lang="it-IT" sz="2800" dirty="0"/>
              <a:t> and nature of </a:t>
            </a:r>
            <a:r>
              <a:rPr lang="it-IT" sz="2800" dirty="0" err="1"/>
              <a:t>Translation</a:t>
            </a:r>
            <a:r>
              <a:rPr lang="it-IT" sz="2800" dirty="0"/>
              <a:t> </a:t>
            </a:r>
            <a:r>
              <a:rPr lang="it-IT" sz="2800" dirty="0" err="1"/>
              <a:t>Studies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Studi di ricerca puri – descrittivi e teorici</a:t>
            </a:r>
          </a:p>
          <a:p>
            <a:r>
              <a:rPr lang="it-IT" sz="2800" dirty="0"/>
              <a:t>Studi applicati – alla traduzione, istruzione,  e critica/valutazione</a:t>
            </a:r>
          </a:p>
          <a:p>
            <a:r>
              <a:rPr lang="it-IT" sz="2800" dirty="0"/>
              <a:t>Integrazione della teoria e della pratica traduttiva</a:t>
            </a:r>
          </a:p>
        </p:txBody>
      </p:sp>
    </p:spTree>
    <p:extLst>
      <p:ext uri="{BB962C8B-B14F-4D97-AF65-F5344CB8AC3E}">
        <p14:creationId xmlns:p14="http://schemas.microsoft.com/office/powerpoint/2010/main" val="582734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32AE251-2C3F-BB45-BF02-08846E6EF68A}"/>
              </a:ext>
            </a:extLst>
          </p:cNvPr>
          <p:cNvSpPr txBox="1"/>
          <p:nvPr/>
        </p:nvSpPr>
        <p:spPr>
          <a:xfrm>
            <a:off x="477078" y="1013791"/>
            <a:ext cx="79314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Sviluppi recenti di categorizzazione </a:t>
            </a:r>
          </a:p>
          <a:p>
            <a:r>
              <a:rPr lang="it-IT" sz="2800" dirty="0" err="1"/>
              <a:t>Chesterman</a:t>
            </a:r>
            <a:r>
              <a:rPr lang="it-IT" sz="2800" dirty="0"/>
              <a:t> 1997 </a:t>
            </a:r>
            <a:r>
              <a:rPr lang="it-IT" sz="2800" i="1" dirty="0" err="1"/>
              <a:t>Memes</a:t>
            </a:r>
            <a:r>
              <a:rPr lang="it-IT" sz="2800" i="1" dirty="0"/>
              <a:t> of </a:t>
            </a:r>
            <a:r>
              <a:rPr lang="it-IT" sz="2800" i="1" dirty="0" err="1"/>
              <a:t>Translation</a:t>
            </a:r>
            <a:endParaRPr lang="it-IT" sz="2800" i="1" dirty="0"/>
          </a:p>
          <a:p>
            <a:r>
              <a:rPr lang="it-IT" sz="2800" dirty="0" err="1"/>
              <a:t>supermemes</a:t>
            </a:r>
            <a:r>
              <a:rPr lang="it-IT" sz="2800" dirty="0"/>
              <a:t>: traduzione dal testo di partenza al testo d’arrivo; equivalenza; intraducibilità; libera/letterale; ogni scritto è una traduzione</a:t>
            </a:r>
          </a:p>
          <a:p>
            <a:endParaRPr lang="it-IT" sz="2800" dirty="0"/>
          </a:p>
          <a:p>
            <a:r>
              <a:rPr lang="it-IT" sz="2800" dirty="0" err="1"/>
              <a:t>Snell-Hornby</a:t>
            </a:r>
            <a:r>
              <a:rPr lang="it-IT" sz="2800" dirty="0"/>
              <a:t> 2006 </a:t>
            </a:r>
            <a:r>
              <a:rPr lang="it-IT" sz="2800" i="1" dirty="0"/>
              <a:t>The </a:t>
            </a:r>
            <a:r>
              <a:rPr lang="it-IT" sz="2800" i="1" dirty="0" err="1"/>
              <a:t>Turns</a:t>
            </a:r>
            <a:r>
              <a:rPr lang="it-IT" sz="2800" i="1" dirty="0"/>
              <a:t> of </a:t>
            </a:r>
            <a:r>
              <a:rPr lang="it-IT" sz="2800" i="1" dirty="0" err="1"/>
              <a:t>Translation</a:t>
            </a:r>
            <a:r>
              <a:rPr lang="it-IT" sz="2800" i="1" dirty="0"/>
              <a:t> </a:t>
            </a:r>
            <a:r>
              <a:rPr lang="it-IT" sz="2800" i="1" dirty="0" err="1"/>
              <a:t>Studies</a:t>
            </a:r>
            <a:endParaRPr lang="it-IT" sz="2800" i="1" dirty="0"/>
          </a:p>
          <a:p>
            <a:r>
              <a:rPr lang="it-IT" sz="2800" dirty="0"/>
              <a:t>Svolta pragmatica in linguistica, culturale, </a:t>
            </a:r>
            <a:r>
              <a:rPr lang="it-IT" sz="2800" dirty="0" err="1"/>
              <a:t>interdisciplina</a:t>
            </a:r>
            <a:r>
              <a:rPr lang="it-IT" sz="2800" dirty="0"/>
              <a:t>, empirica, globalizzazione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91038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78560" y="1233036"/>
            <a:ext cx="7172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Studi di traduzione e studi d’interpretazione </a:t>
            </a:r>
          </a:p>
          <a:p>
            <a:pPr algn="ctr"/>
            <a:r>
              <a:rPr lang="it-IT" sz="2800" dirty="0"/>
              <a:t>come disciplina </a:t>
            </a:r>
          </a:p>
          <a:p>
            <a:pPr algn="ctr"/>
            <a:r>
              <a:rPr lang="it-IT" sz="2800" dirty="0"/>
              <a:t>28-10-21</a:t>
            </a:r>
          </a:p>
          <a:p>
            <a:endParaRPr lang="it-IT" sz="2800" dirty="0"/>
          </a:p>
          <a:p>
            <a:r>
              <a:rPr lang="it-IT" sz="2800" dirty="0"/>
              <a:t>Traduzione e interpretazione: </a:t>
            </a:r>
          </a:p>
          <a:p>
            <a:r>
              <a:rPr lang="it-IT" sz="2800" dirty="0"/>
              <a:t>aspetti comuni, finalità</a:t>
            </a:r>
          </a:p>
          <a:p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Ricerca, qualità, strategie 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8421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94944" y="1750979"/>
            <a:ext cx="756325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4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Riccardi, Alessandra 2003</a:t>
            </a:r>
          </a:p>
          <a:p>
            <a:r>
              <a:rPr lang="it-IT" sz="2800" i="1" dirty="0">
                <a:latin typeface="Calibri"/>
                <a:cs typeface="Calibri"/>
              </a:rPr>
              <a:t>Dalla traduzione all’interpretazione. Studi d’interpretazione simultanea</a:t>
            </a:r>
            <a:r>
              <a:rPr lang="it-IT" sz="2800" dirty="0">
                <a:latin typeface="Calibri"/>
                <a:cs typeface="Calibri"/>
              </a:rPr>
              <a:t>, Milano: Led</a:t>
            </a:r>
            <a:r>
              <a:rPr lang="it-IT" sz="2800">
                <a:latin typeface="Calibri"/>
                <a:cs typeface="Calibri"/>
              </a:rPr>
              <a:t>, 23-33; 49-67</a:t>
            </a:r>
            <a:endParaRPr lang="it-IT" sz="2400" dirty="0">
              <a:latin typeface="Calibri"/>
              <a:cs typeface="Calibri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514992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94944" y="1750979"/>
            <a:ext cx="756325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err="1">
                <a:latin typeface="Calibri"/>
                <a:cs typeface="Calibri"/>
              </a:rPr>
              <a:t>Moodle</a:t>
            </a:r>
            <a:endParaRPr lang="it-IT" sz="2800" dirty="0">
              <a:latin typeface="Calibri"/>
              <a:cs typeface="Calibri"/>
            </a:endParaRPr>
          </a:p>
          <a:p>
            <a:r>
              <a:rPr lang="it-IT" sz="2800" dirty="0" err="1">
                <a:latin typeface="Calibri"/>
                <a:cs typeface="Calibri"/>
              </a:rPr>
              <a:t>Munday</a:t>
            </a:r>
            <a:r>
              <a:rPr lang="it-IT" sz="2800" dirty="0">
                <a:latin typeface="Calibri"/>
                <a:cs typeface="Calibri"/>
              </a:rPr>
              <a:t> Jeremy 2010, </a:t>
            </a:r>
            <a:r>
              <a:rPr lang="it-IT" sz="2800" dirty="0" err="1">
                <a:latin typeface="Calibri"/>
                <a:cs typeface="Calibri"/>
              </a:rPr>
              <a:t>Translation</a:t>
            </a:r>
            <a:r>
              <a:rPr lang="it-IT" sz="2800" dirty="0">
                <a:latin typeface="Calibri"/>
                <a:cs typeface="Calibri"/>
              </a:rPr>
              <a:t> </a:t>
            </a:r>
            <a:r>
              <a:rPr lang="it-IT" sz="2800" dirty="0" err="1">
                <a:latin typeface="Calibri"/>
                <a:cs typeface="Calibri"/>
              </a:rPr>
              <a:t>Studies</a:t>
            </a:r>
            <a:r>
              <a:rPr lang="it-IT" sz="2800" dirty="0">
                <a:latin typeface="Calibri"/>
                <a:cs typeface="Calibri"/>
              </a:rPr>
              <a:t>, i</a:t>
            </a:r>
            <a:r>
              <a:rPr lang="it-IT" sz="2800" dirty="0">
                <a:latin typeface="+mn-lt"/>
              </a:rPr>
              <a:t>n Yves Gambier and </a:t>
            </a:r>
            <a:r>
              <a:rPr lang="it-IT" sz="2800" dirty="0" err="1">
                <a:latin typeface="+mn-lt"/>
              </a:rPr>
              <a:t>Luc</a:t>
            </a:r>
            <a:r>
              <a:rPr lang="it-IT" sz="2800" dirty="0">
                <a:latin typeface="+mn-lt"/>
              </a:rPr>
              <a:t> van </a:t>
            </a:r>
            <a:r>
              <a:rPr lang="it-IT" sz="2800" dirty="0" err="1">
                <a:latin typeface="+mn-lt"/>
              </a:rPr>
              <a:t>Doorslaer</a:t>
            </a:r>
            <a:r>
              <a:rPr lang="it-IT" sz="2800" dirty="0">
                <a:latin typeface="+mn-lt"/>
              </a:rPr>
              <a:t> (</a:t>
            </a:r>
            <a:r>
              <a:rPr lang="it-IT" sz="2800" dirty="0" err="1">
                <a:latin typeface="+mn-lt"/>
              </a:rPr>
              <a:t>eds</a:t>
            </a:r>
            <a:r>
              <a:rPr lang="it-IT" sz="2800" dirty="0">
                <a:latin typeface="+mn-lt"/>
              </a:rPr>
              <a:t>.) </a:t>
            </a:r>
            <a:r>
              <a:rPr lang="it-IT" sz="2800" i="1" dirty="0" err="1">
                <a:latin typeface="+mn-lt"/>
              </a:rPr>
              <a:t>Handbook</a:t>
            </a:r>
            <a:r>
              <a:rPr lang="it-IT" sz="2800" i="1" dirty="0">
                <a:latin typeface="+mn-lt"/>
              </a:rPr>
              <a:t> of </a:t>
            </a:r>
            <a:r>
              <a:rPr lang="it-IT" sz="2800" i="1" dirty="0" err="1">
                <a:latin typeface="+mn-lt"/>
              </a:rPr>
              <a:t>Translation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Studies</a:t>
            </a:r>
            <a:r>
              <a:rPr lang="it-IT" sz="2800" i="1" dirty="0">
                <a:latin typeface="+mn-lt"/>
              </a:rPr>
              <a:t>, </a:t>
            </a:r>
            <a:r>
              <a:rPr lang="it-IT" sz="2800" dirty="0">
                <a:latin typeface="+mn-lt"/>
              </a:rPr>
              <a:t>Amsterdam: John </a:t>
            </a:r>
            <a:r>
              <a:rPr lang="it-IT" sz="2800" dirty="0" err="1">
                <a:latin typeface="+mn-lt"/>
              </a:rPr>
              <a:t>Benjamins</a:t>
            </a:r>
            <a:r>
              <a:rPr lang="it-IT" sz="2800" dirty="0">
                <a:latin typeface="+mn-lt"/>
              </a:rPr>
              <a:t>, 419-428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en-US" sz="2800" dirty="0" err="1">
                <a:latin typeface="+mn-lt"/>
              </a:rPr>
              <a:t>Pöchhacker</a:t>
            </a:r>
            <a:r>
              <a:rPr lang="en-US" sz="2800" dirty="0">
                <a:latin typeface="+mn-lt"/>
              </a:rPr>
              <a:t> Franz 2016/2013, The Position of Interpreting Studies, in Carmen </a:t>
            </a:r>
            <a:r>
              <a:rPr lang="en-US" sz="2800" dirty="0" err="1">
                <a:latin typeface="+mn-lt"/>
              </a:rPr>
              <a:t>Millán</a:t>
            </a:r>
            <a:r>
              <a:rPr lang="en-US" sz="2800" dirty="0">
                <a:latin typeface="+mn-lt"/>
              </a:rPr>
              <a:t> </a:t>
            </a:r>
            <a:r>
              <a:rPr lang="en-GB" sz="2800" dirty="0">
                <a:latin typeface="+mn-lt"/>
              </a:rPr>
              <a:t>and F</a:t>
            </a:r>
            <a:r>
              <a:rPr lang="en-GB" sz="2800" dirty="0">
                <a:latin typeface="+mn-lt"/>
                <a:hlinkClick r:id="rId2" tooltip="Search for more titles by Francesca Bartrina"/>
              </a:rPr>
              <a:t>r</a:t>
            </a:r>
            <a:r>
              <a:rPr lang="en-GB" sz="2800" dirty="0">
                <a:latin typeface="+mn-lt"/>
              </a:rPr>
              <a:t>ancesca </a:t>
            </a:r>
            <a:r>
              <a:rPr lang="en-GB" sz="2800" dirty="0" err="1">
                <a:latin typeface="+mn-lt"/>
              </a:rPr>
              <a:t>Bartrina</a:t>
            </a:r>
            <a:r>
              <a:rPr lang="en-GB" sz="2800" dirty="0">
                <a:latin typeface="+mn-lt"/>
              </a:rPr>
              <a:t> </a:t>
            </a:r>
            <a:r>
              <a:rPr lang="en-GB" sz="2800" i="1" dirty="0">
                <a:latin typeface="+mn-lt"/>
              </a:rPr>
              <a:t>The Routledge Handbook of Translation Studies</a:t>
            </a:r>
            <a:r>
              <a:rPr lang="en-GB" sz="2800" dirty="0">
                <a:latin typeface="+mn-lt"/>
              </a:rPr>
              <a:t>, New York, Routledge, 60-72</a:t>
            </a:r>
            <a:endParaRPr lang="it-IT" sz="2800" dirty="0">
              <a:latin typeface="+mn-lt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E423104-F02A-AA42-ACF8-88F09AEFA389}"/>
              </a:ext>
            </a:extLst>
          </p:cNvPr>
          <p:cNvSpPr txBox="1"/>
          <p:nvPr/>
        </p:nvSpPr>
        <p:spPr>
          <a:xfrm>
            <a:off x="0" y="4572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6347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762000" y="533401"/>
            <a:ext cx="80009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i="1" dirty="0"/>
          </a:p>
          <a:p>
            <a:endParaRPr lang="it-IT" sz="2800" i="1" dirty="0"/>
          </a:p>
          <a:p>
            <a:r>
              <a:rPr lang="it-IT" sz="2800" i="1" dirty="0"/>
              <a:t>traduzione libera</a:t>
            </a:r>
            <a:r>
              <a:rPr lang="it-IT" sz="2800" dirty="0"/>
              <a:t> vs </a:t>
            </a:r>
            <a:r>
              <a:rPr lang="it-IT" sz="2800" i="1" dirty="0"/>
              <a:t>traduzione letterale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Esercitarsi su generi letterari stranieri</a:t>
            </a:r>
          </a:p>
          <a:p>
            <a:r>
              <a:rPr lang="it-IT" sz="2800" dirty="0"/>
              <a:t>competere con l’autore dell’originale</a:t>
            </a:r>
          </a:p>
          <a:p>
            <a:r>
              <a:rPr lang="it-IT" sz="2800" dirty="0"/>
              <a:t>traduzione a senso, parafrasi e imitazione</a:t>
            </a:r>
          </a:p>
          <a:p>
            <a:endParaRPr lang="it-IT" sz="2800" dirty="0"/>
          </a:p>
          <a:p>
            <a:r>
              <a:rPr lang="it-IT" sz="2800" dirty="0"/>
              <a:t>testi sacri e della Bibbia </a:t>
            </a:r>
          </a:p>
          <a:p>
            <a:r>
              <a:rPr lang="it-IT" sz="2800" dirty="0"/>
              <a:t>traduzione letterale</a:t>
            </a:r>
          </a:p>
          <a:p>
            <a:r>
              <a:rPr lang="it-IT" sz="2800" dirty="0"/>
              <a:t>per permettere il controllo sulla diffusione dei testi sacri</a:t>
            </a:r>
          </a:p>
        </p:txBody>
      </p:sp>
    </p:spTree>
    <p:extLst>
      <p:ext uri="{BB962C8B-B14F-4D97-AF65-F5344CB8AC3E}">
        <p14:creationId xmlns:p14="http://schemas.microsoft.com/office/powerpoint/2010/main" val="601507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533400" y="894947"/>
            <a:ext cx="8077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latin typeface="+mn-lt"/>
              </a:rPr>
              <a:t>Definizioni</a:t>
            </a:r>
          </a:p>
          <a:p>
            <a:r>
              <a:rPr lang="it-IT" sz="2800" dirty="0">
                <a:latin typeface="+mn-lt"/>
              </a:rPr>
              <a:t>Traduzione e interpretazione come</a:t>
            </a:r>
          </a:p>
          <a:p>
            <a:r>
              <a:rPr lang="it-IT" sz="2800" i="1" dirty="0">
                <a:latin typeface="+mn-lt"/>
              </a:rPr>
              <a:t>atti di intermediazione linguistica e culturale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traduzione tecnica, letteraria, giuridica e scientifica, traduzione per i media, di audiovisivi, sottotitolazione, localizzazione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l’interpretazione di trattativa, per il tribunale, l’interpretazione per le strutture sociali e ospedaliere, l’interpretazione di lingua dei segni, l’interpretazione a distanza, di conferenza  </a:t>
            </a:r>
          </a:p>
        </p:txBody>
      </p:sp>
    </p:spTree>
    <p:extLst>
      <p:ext uri="{BB962C8B-B14F-4D97-AF65-F5344CB8AC3E}">
        <p14:creationId xmlns:p14="http://schemas.microsoft.com/office/powerpoint/2010/main" val="190715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27584" y="1099220"/>
            <a:ext cx="79208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latin typeface="Calibri"/>
                <a:cs typeface="Calibri"/>
              </a:rPr>
              <a:t>Friedrich </a:t>
            </a:r>
            <a:r>
              <a:rPr lang="it-IT" sz="2800" dirty="0" err="1">
                <a:latin typeface="Calibri"/>
                <a:cs typeface="Calibri"/>
              </a:rPr>
              <a:t>Schleiermacher</a:t>
            </a:r>
            <a:r>
              <a:rPr lang="it-IT" sz="2800" dirty="0">
                <a:latin typeface="Calibri"/>
                <a:cs typeface="Calibri"/>
              </a:rPr>
              <a:t> </a:t>
            </a:r>
          </a:p>
          <a:p>
            <a:r>
              <a:rPr lang="it-IT" sz="2800" dirty="0">
                <a:latin typeface="Calibri"/>
                <a:cs typeface="Calibri"/>
              </a:rPr>
              <a:t>conferenza </a:t>
            </a:r>
            <a:r>
              <a:rPr lang="it-IT" sz="2800" i="1" dirty="0" err="1">
                <a:latin typeface="Calibri"/>
                <a:cs typeface="Calibri"/>
              </a:rPr>
              <a:t>Ueber</a:t>
            </a:r>
            <a:r>
              <a:rPr lang="it-IT" sz="2800" i="1" dirty="0">
                <a:latin typeface="Calibri"/>
                <a:cs typeface="Calibri"/>
              </a:rPr>
              <a:t> die </a:t>
            </a:r>
            <a:r>
              <a:rPr lang="it-IT" sz="2800" i="1" dirty="0" err="1">
                <a:latin typeface="Calibri"/>
                <a:cs typeface="Calibri"/>
              </a:rPr>
              <a:t>verschiedenen</a:t>
            </a:r>
            <a:r>
              <a:rPr lang="it-IT" sz="2800" i="1" dirty="0">
                <a:latin typeface="Calibri"/>
                <a:cs typeface="Calibri"/>
              </a:rPr>
              <a:t> </a:t>
            </a:r>
            <a:r>
              <a:rPr lang="it-IT" sz="2800" i="1" dirty="0" err="1">
                <a:latin typeface="Calibri"/>
                <a:cs typeface="Calibri"/>
              </a:rPr>
              <a:t>Methoden</a:t>
            </a:r>
            <a:r>
              <a:rPr lang="it-IT" sz="2800" i="1" dirty="0">
                <a:latin typeface="Calibri"/>
                <a:cs typeface="Calibri"/>
              </a:rPr>
              <a:t> </a:t>
            </a:r>
            <a:r>
              <a:rPr lang="it-IT" sz="2800" i="1" dirty="0" err="1">
                <a:latin typeface="Calibri"/>
                <a:cs typeface="Calibri"/>
              </a:rPr>
              <a:t>des</a:t>
            </a:r>
            <a:r>
              <a:rPr lang="it-IT" sz="2800" i="1" dirty="0">
                <a:latin typeface="Calibri"/>
                <a:cs typeface="Calibri"/>
              </a:rPr>
              <a:t> </a:t>
            </a:r>
            <a:r>
              <a:rPr lang="it-IT" sz="2800" i="1" dirty="0" err="1">
                <a:latin typeface="Calibri"/>
                <a:cs typeface="Calibri"/>
              </a:rPr>
              <a:t>Uebersetzens</a:t>
            </a:r>
            <a:r>
              <a:rPr lang="it-IT" sz="2800" dirty="0">
                <a:latin typeface="Calibri"/>
                <a:cs typeface="Calibri"/>
              </a:rPr>
              <a:t>, Accademia delle Scienze di Berlino , 24 giugno 1813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traduzione è costantemente presente nella nostra vita </a:t>
            </a:r>
          </a:p>
          <a:p>
            <a:r>
              <a:rPr lang="it-IT" sz="2800" i="1" dirty="0" err="1">
                <a:latin typeface="Calibri"/>
                <a:cs typeface="Calibri"/>
              </a:rPr>
              <a:t>das</a:t>
            </a:r>
            <a:r>
              <a:rPr lang="it-IT" sz="2800" i="1" dirty="0">
                <a:latin typeface="Calibri"/>
                <a:cs typeface="Calibri"/>
              </a:rPr>
              <a:t> </a:t>
            </a:r>
            <a:r>
              <a:rPr lang="it-IT" sz="2800" i="1" dirty="0" err="1">
                <a:latin typeface="Calibri"/>
                <a:cs typeface="Calibri"/>
              </a:rPr>
              <a:t>eigentliche</a:t>
            </a:r>
            <a:r>
              <a:rPr lang="it-IT" sz="2800" i="1" dirty="0">
                <a:latin typeface="Calibri"/>
                <a:cs typeface="Calibri"/>
              </a:rPr>
              <a:t> </a:t>
            </a:r>
            <a:r>
              <a:rPr lang="it-IT" sz="2800" i="1" dirty="0" err="1">
                <a:latin typeface="Calibri"/>
                <a:cs typeface="Calibri"/>
              </a:rPr>
              <a:t>Übersetzen</a:t>
            </a:r>
            <a:endParaRPr lang="it-IT" sz="2800" i="1" dirty="0">
              <a:latin typeface="Calibri"/>
              <a:cs typeface="Calibri"/>
            </a:endParaRPr>
          </a:p>
          <a:p>
            <a:r>
              <a:rPr lang="it-IT" sz="2800" i="1" dirty="0" err="1">
                <a:latin typeface="Calibri"/>
                <a:cs typeface="Calibri"/>
              </a:rPr>
              <a:t>Verfremdung</a:t>
            </a:r>
            <a:endParaRPr lang="it-IT" sz="2800" dirty="0">
              <a:latin typeface="Calibri"/>
              <a:cs typeface="Calibri"/>
            </a:endParaRP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distinzione fra </a:t>
            </a:r>
            <a:r>
              <a:rPr lang="it-IT" sz="2800" i="1" dirty="0" err="1">
                <a:latin typeface="Calibri"/>
                <a:cs typeface="Calibri"/>
              </a:rPr>
              <a:t>Dolmetschen</a:t>
            </a:r>
            <a:r>
              <a:rPr lang="it-IT" sz="2800" dirty="0">
                <a:latin typeface="Calibri"/>
                <a:cs typeface="Calibri"/>
              </a:rPr>
              <a:t> e </a:t>
            </a:r>
            <a:r>
              <a:rPr lang="it-IT" sz="2800" i="1" dirty="0" err="1">
                <a:latin typeface="Calibri"/>
                <a:cs typeface="Calibri"/>
              </a:rPr>
              <a:t>Übersetzen</a:t>
            </a:r>
            <a:endParaRPr lang="it-IT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0249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3567" y="1441938"/>
            <a:ext cx="77570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>
                <a:latin typeface="Calibri"/>
                <a:cs typeface="Calibri"/>
              </a:rPr>
              <a:t>Tratti distintivi 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Le differenze principali fra traduzione e interpretazione riguardano le condizioni di realizzazione: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Ambiente di lavoro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Tempo disponibile per realizzarle</a:t>
            </a:r>
          </a:p>
        </p:txBody>
      </p:sp>
    </p:spTree>
    <p:extLst>
      <p:ext uri="{BB962C8B-B14F-4D97-AF65-F5344CB8AC3E}">
        <p14:creationId xmlns:p14="http://schemas.microsoft.com/office/powerpoint/2010/main" val="1741556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14400" y="1641979"/>
            <a:ext cx="708660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Calibri"/>
                <a:cs typeface="Calibri"/>
              </a:rPr>
              <a:t>Traduzione e interpretazione 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stesso processo di elaborazione di un messaggio in una LP e di riformulazione dello stesso in una LA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diversa modalità di realizzazione </a:t>
            </a:r>
          </a:p>
          <a:p>
            <a:r>
              <a:rPr lang="it-IT" sz="2800" dirty="0">
                <a:latin typeface="Calibri"/>
                <a:cs typeface="Calibri"/>
              </a:rPr>
              <a:t>scopi diversi </a:t>
            </a:r>
          </a:p>
          <a:p>
            <a:r>
              <a:rPr lang="it-IT" sz="2800" dirty="0">
                <a:latin typeface="Calibri"/>
                <a:cs typeface="Calibri"/>
              </a:rPr>
              <a:t>differenze insite nell’oralità e nella scrittura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253593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33400" y="936153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Calibri"/>
                <a:cs typeface="Calibri"/>
              </a:rPr>
              <a:t>tempi di realizzazione diversi</a:t>
            </a:r>
          </a:p>
          <a:p>
            <a:r>
              <a:rPr lang="it-IT" sz="2800" dirty="0">
                <a:latin typeface="Calibri"/>
                <a:cs typeface="Calibri"/>
              </a:rPr>
              <a:t> </a:t>
            </a:r>
          </a:p>
          <a:p>
            <a:r>
              <a:rPr lang="it-IT" sz="2800" dirty="0">
                <a:latin typeface="Calibri"/>
                <a:cs typeface="Calibri"/>
              </a:rPr>
              <a:t>autore unico /testo unico, tempi variabili </a:t>
            </a:r>
          </a:p>
          <a:p>
            <a:r>
              <a:rPr lang="it-IT" sz="2800" dirty="0">
                <a:latin typeface="Calibri"/>
                <a:cs typeface="Calibri"/>
              </a:rPr>
              <a:t>vs</a:t>
            </a:r>
          </a:p>
          <a:p>
            <a:r>
              <a:rPr lang="it-IT" sz="2800" dirty="0">
                <a:latin typeface="Calibri"/>
                <a:cs typeface="Calibri"/>
              </a:rPr>
              <a:t>uno o più oratori che si succedono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il traduttore può rivolgersi a consulenti o revisori o utilizzare strumenti esterni</a:t>
            </a:r>
            <a:endParaRPr lang="it-IT" sz="2800" dirty="0"/>
          </a:p>
          <a:p>
            <a:r>
              <a:rPr lang="it-IT" sz="2800" dirty="0">
                <a:latin typeface="Calibri"/>
                <a:cs typeface="Calibri"/>
              </a:rPr>
              <a:t>vs</a:t>
            </a:r>
          </a:p>
          <a:p>
            <a:r>
              <a:rPr lang="it-IT" sz="2800" dirty="0">
                <a:latin typeface="Calibri"/>
                <a:cs typeface="Calibri"/>
              </a:rPr>
              <a:t>Interprete può chiedere chiarimenti agli interlocutori presenti, poca possibilità di strumenti addizionali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620706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838200" y="990600"/>
            <a:ext cx="7620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Calibri"/>
                <a:cs typeface="Calibri"/>
              </a:rPr>
              <a:t>il traduttore prevalentemente non conosce l’autore e tantomeno i lettori, </a:t>
            </a:r>
          </a:p>
          <a:p>
            <a:r>
              <a:rPr lang="it-IT" sz="2800" dirty="0">
                <a:latin typeface="Calibri"/>
                <a:cs typeface="Calibri"/>
              </a:rPr>
              <a:t>non può usufruire di reazione da parte dei lettori 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Il discorso da interpretare è inserito in un contesto situazionale </a:t>
            </a:r>
          </a:p>
          <a:p>
            <a:r>
              <a:rPr lang="it-IT" sz="2800" dirty="0">
                <a:latin typeface="Calibri"/>
                <a:cs typeface="Calibri"/>
              </a:rPr>
              <a:t>corredato dai gesti e dalla mimica dell’oratore 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immediata reazione del pubblico </a:t>
            </a:r>
          </a:p>
          <a:p>
            <a:r>
              <a:rPr lang="it-IT" sz="2800" dirty="0">
                <a:latin typeface="Calibri"/>
                <a:cs typeface="Calibri"/>
              </a:rPr>
              <a:t>può fornire indicazioni utili </a:t>
            </a:r>
          </a:p>
        </p:txBody>
      </p:sp>
    </p:spTree>
    <p:extLst>
      <p:ext uri="{BB962C8B-B14F-4D97-AF65-F5344CB8AC3E}">
        <p14:creationId xmlns:p14="http://schemas.microsoft.com/office/powerpoint/2010/main" val="10070522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2467</TotalTime>
  <Words>922</Words>
  <Application>Microsoft Macintosh PowerPoint</Application>
  <PresentationFormat>Presentazione su schermo (4:3)</PresentationFormat>
  <Paragraphs>147</Paragraphs>
  <Slides>21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6" baseType="lpstr">
      <vt:lpstr>ＭＳ Ｐゴシック</vt:lpstr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/>
  <Company>home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Alessandra Riccardi</dc:creator>
  <cp:keywords/>
  <dc:description/>
  <cp:lastModifiedBy>Utente di Microsoft Office</cp:lastModifiedBy>
  <cp:revision>200</cp:revision>
  <cp:lastPrinted>2018-10-25T11:00:08Z</cp:lastPrinted>
  <dcterms:created xsi:type="dcterms:W3CDTF">2011-09-28T05:46:17Z</dcterms:created>
  <dcterms:modified xsi:type="dcterms:W3CDTF">2021-11-18T10:04:57Z</dcterms:modified>
  <cp:category/>
</cp:coreProperties>
</file>