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4"/>
  </p:sldMasterIdLst>
  <p:notesMasterIdLst>
    <p:notesMasterId r:id="rId29"/>
  </p:notesMasterIdLst>
  <p:sldIdLst>
    <p:sldId id="256" r:id="rId5"/>
    <p:sldId id="259" r:id="rId6"/>
    <p:sldId id="299" r:id="rId7"/>
    <p:sldId id="338" r:id="rId8"/>
    <p:sldId id="344" r:id="rId9"/>
    <p:sldId id="339" r:id="rId10"/>
    <p:sldId id="341" r:id="rId11"/>
    <p:sldId id="345" r:id="rId12"/>
    <p:sldId id="347" r:id="rId13"/>
    <p:sldId id="348" r:id="rId14"/>
    <p:sldId id="315" r:id="rId15"/>
    <p:sldId id="349" r:id="rId16"/>
    <p:sldId id="317" r:id="rId17"/>
    <p:sldId id="350" r:id="rId18"/>
    <p:sldId id="351" r:id="rId19"/>
    <p:sldId id="352" r:id="rId20"/>
    <p:sldId id="353" r:id="rId21"/>
    <p:sldId id="355" r:id="rId22"/>
    <p:sldId id="354" r:id="rId23"/>
    <p:sldId id="357" r:id="rId24"/>
    <p:sldId id="358" r:id="rId25"/>
    <p:sldId id="359" r:id="rId26"/>
    <p:sldId id="360" r:id="rId27"/>
    <p:sldId id="356" r:id="rId28"/>
  </p:sldIdLst>
  <p:sldSz cx="9144000" cy="5143500" type="screen16x9"/>
  <p:notesSz cx="6858000" cy="9144000"/>
  <p:embeddedFontLst>
    <p:embeddedFont>
      <p:font typeface="Source Sans Pro" panose="020B060402020202020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78773-BD81-4444-A701-8403F4D920A3}" v="2" dt="2021-11-07T13:58:26.248"/>
    <p1510:client id="{593518F0-43C5-4029-A89E-3E1E5CD34B01}" v="32" dt="2021-11-07T13:57:27.435"/>
  </p1510:revLst>
</p1510:revInfo>
</file>

<file path=ppt/tableStyles.xml><?xml version="1.0" encoding="utf-8"?>
<a:tblStyleLst xmlns:a="http://schemas.openxmlformats.org/drawingml/2006/main" def="{5DB2AE32-5F83-4F36-B0C4-EC3A7E9488D7}">
  <a:tblStyle styleId="{5DB2AE32-5F83-4F36-B0C4-EC3A7E9488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07BAB3E-7E30-4776-B4C8-C32909BA5FB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font" Target="fonts/font4.fntdata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font" Target="fonts/font3.fntdata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font" Target="fonts/font1.fntdata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LIANELLO MATTIA" userId="S::34753@ds.units.it::528d51dd-d01a-40ca-b6f4-4afeb984b8a7" providerId="AD" clId="Web-{593518F0-43C5-4029-A89E-3E1E5CD34B01}"/>
    <pc:docChg chg="modSld">
      <pc:chgData name="ZULIANELLO MATTIA" userId="S::34753@ds.units.it::528d51dd-d01a-40ca-b6f4-4afeb984b8a7" providerId="AD" clId="Web-{593518F0-43C5-4029-A89E-3E1E5CD34B01}" dt="2021-11-07T13:57:27.435" v="31" actId="20577"/>
      <pc:docMkLst>
        <pc:docMk/>
      </pc:docMkLst>
      <pc:sldChg chg="modSp">
        <pc:chgData name="ZULIANELLO MATTIA" userId="S::34753@ds.units.it::528d51dd-d01a-40ca-b6f4-4afeb984b8a7" providerId="AD" clId="Web-{593518F0-43C5-4029-A89E-3E1E5CD34B01}" dt="2021-11-07T13:57:27.435" v="31" actId="20577"/>
        <pc:sldMkLst>
          <pc:docMk/>
          <pc:sldMk cId="1073245096" sldId="317"/>
        </pc:sldMkLst>
        <pc:spChg chg="mod">
          <ac:chgData name="ZULIANELLO MATTIA" userId="S::34753@ds.units.it::528d51dd-d01a-40ca-b6f4-4afeb984b8a7" providerId="AD" clId="Web-{593518F0-43C5-4029-A89E-3E1E5CD34B01}" dt="2021-11-07T13:57:27.435" v="31" actId="20577"/>
          <ac:spMkLst>
            <pc:docMk/>
            <pc:sldMk cId="1073245096" sldId="317"/>
            <ac:spMk id="123" creationId="{00000000-0000-0000-0000-000000000000}"/>
          </ac:spMkLst>
        </pc:spChg>
      </pc:sldChg>
    </pc:docChg>
  </pc:docChgLst>
  <pc:docChgLst>
    <pc:chgData name="ZULIANELLO MATTIA" userId="S::34753@ds.units.it::528d51dd-d01a-40ca-b6f4-4afeb984b8a7" providerId="AD" clId="Web-{00B78773-BD81-4444-A701-8403F4D920A3}"/>
    <pc:docChg chg="modSld">
      <pc:chgData name="ZULIANELLO MATTIA" userId="S::34753@ds.units.it::528d51dd-d01a-40ca-b6f4-4afeb984b8a7" providerId="AD" clId="Web-{00B78773-BD81-4444-A701-8403F4D920A3}" dt="2021-11-07T13:58:26.248" v="1" actId="20577"/>
      <pc:docMkLst>
        <pc:docMk/>
      </pc:docMkLst>
      <pc:sldChg chg="modSp">
        <pc:chgData name="ZULIANELLO MATTIA" userId="S::34753@ds.units.it::528d51dd-d01a-40ca-b6f4-4afeb984b8a7" providerId="AD" clId="Web-{00B78773-BD81-4444-A701-8403F4D920A3}" dt="2021-11-07T13:58:26.248" v="1" actId="20577"/>
        <pc:sldMkLst>
          <pc:docMk/>
          <pc:sldMk cId="356647335" sldId="350"/>
        </pc:sldMkLst>
        <pc:spChg chg="mod">
          <ac:chgData name="ZULIANELLO MATTIA" userId="S::34753@ds.units.it::528d51dd-d01a-40ca-b6f4-4afeb984b8a7" providerId="AD" clId="Web-{00B78773-BD81-4444-A701-8403F4D920A3}" dt="2021-11-07T13:58:26.248" v="1" actId="20577"/>
          <ac:spMkLst>
            <pc:docMk/>
            <pc:sldMk cId="356647335" sldId="350"/>
            <ac:spMk id="12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2300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95926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9922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0062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8703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92631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2192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05767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88230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4817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5031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11934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53944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8061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5150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8624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2748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7800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54484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0236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8222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2039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teal">
  <p:cSld name="TITLE_1">
    <p:bg>
      <p:bgPr>
        <a:solidFill>
          <a:schemeClr val="accen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  <a:ln w="1143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1139933" y="2730544"/>
            <a:ext cx="274800" cy="2061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6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32" name="Google Shape;32;p6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6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6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855150" y="1151950"/>
            <a:ext cx="1433700" cy="944700"/>
          </a:xfrm>
          <a:prstGeom prst="wedgeRectCallout">
            <a:avLst>
              <a:gd name="adj1" fmla="val 8366"/>
              <a:gd name="adj2" fmla="val 80819"/>
            </a:avLst>
          </a:prstGeom>
          <a:noFill/>
          <a:ln w="1143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745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80050" y="205988"/>
            <a:ext cx="7383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80050" y="1200157"/>
            <a:ext cx="7383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▪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▫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63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noyFplzPKk&amp;t=143s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PJ7IVFNEh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sz="4000"/>
              <a:t>La burocrazia</a:t>
            </a:r>
            <a:br>
              <a:rPr lang="it-IT" sz="4000"/>
            </a:br>
            <a:endParaRPr lang="it-IT" sz="4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806618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>
                <a:solidFill>
                  <a:srgbClr val="2F3848"/>
                </a:solidFill>
              </a:rPr>
              <a:t>2.</a:t>
            </a:r>
          </a:p>
          <a:p>
            <a:pPr lvl="0"/>
            <a:r>
              <a:rPr lang="it-IT"/>
              <a:t>Forme pure di potere, legittimazione e burocrazia</a:t>
            </a:r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0975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Il </a:t>
            </a:r>
            <a:r>
              <a:rPr lang="en-GB" err="1"/>
              <a:t>potere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it-IT" sz="2000"/>
              <a:t>Weber costruisce anche </a:t>
            </a:r>
            <a:r>
              <a:rPr lang="en-GB" sz="2000"/>
              <a:t>tipi </a:t>
            </a:r>
            <a:r>
              <a:rPr lang="en-GB" sz="2000" err="1"/>
              <a:t>ideali</a:t>
            </a:r>
            <a:r>
              <a:rPr lang="en-GB" sz="2000"/>
              <a:t> </a:t>
            </a:r>
            <a:r>
              <a:rPr lang="en-GB" sz="2000" err="1"/>
              <a:t>anche</a:t>
            </a:r>
            <a:r>
              <a:rPr lang="en-GB" sz="2000"/>
              <a:t> per lo studio del </a:t>
            </a:r>
            <a:r>
              <a:rPr lang="en-GB" sz="2000" err="1"/>
              <a:t>potere</a:t>
            </a:r>
            <a:r>
              <a:rPr lang="en-GB" sz="2000"/>
              <a:t>, definite come «la </a:t>
            </a:r>
            <a:r>
              <a:rPr lang="en-GB" sz="2000" err="1"/>
              <a:t>possibilità</a:t>
            </a:r>
            <a:r>
              <a:rPr lang="en-GB" sz="2000"/>
              <a:t> per </a:t>
            </a:r>
            <a:r>
              <a:rPr lang="en-GB" sz="2000" err="1"/>
              <a:t>specifici</a:t>
            </a:r>
            <a:r>
              <a:rPr lang="en-GB" sz="2000"/>
              <a:t> </a:t>
            </a:r>
            <a:r>
              <a:rPr lang="en-GB" sz="2000" err="1"/>
              <a:t>comandi</a:t>
            </a:r>
            <a:r>
              <a:rPr lang="en-GB" sz="2000"/>
              <a:t> di </a:t>
            </a:r>
            <a:r>
              <a:rPr lang="en-GB" sz="2000" err="1"/>
              <a:t>trovare</a:t>
            </a:r>
            <a:r>
              <a:rPr lang="en-GB" sz="2000"/>
              <a:t> </a:t>
            </a:r>
            <a:r>
              <a:rPr lang="en-GB" sz="2000" err="1"/>
              <a:t>obbedienza</a:t>
            </a:r>
            <a:r>
              <a:rPr lang="en-GB" sz="2000"/>
              <a:t> da </a:t>
            </a:r>
            <a:r>
              <a:rPr lang="en-GB" sz="2000" err="1"/>
              <a:t>parte</a:t>
            </a:r>
            <a:r>
              <a:rPr lang="en-GB" sz="2000"/>
              <a:t> di un </a:t>
            </a:r>
            <a:r>
              <a:rPr lang="en-GB" sz="2000" err="1"/>
              <a:t>determinato</a:t>
            </a:r>
            <a:r>
              <a:rPr lang="en-GB" sz="2000"/>
              <a:t> </a:t>
            </a:r>
            <a:r>
              <a:rPr lang="en-GB" sz="2000" err="1"/>
              <a:t>gruppo</a:t>
            </a:r>
            <a:r>
              <a:rPr lang="en-GB" sz="2000"/>
              <a:t> di </a:t>
            </a:r>
            <a:r>
              <a:rPr lang="en-GB" sz="2000" err="1"/>
              <a:t>uomini</a:t>
            </a:r>
            <a:r>
              <a:rPr lang="en-GB" sz="2000"/>
              <a:t>».</a:t>
            </a:r>
          </a:p>
          <a:p>
            <a:pPr>
              <a:spcBef>
                <a:spcPts val="0"/>
              </a:spcBef>
            </a:pPr>
            <a:r>
              <a:rPr lang="en-GB" sz="2000"/>
              <a:t>Il </a:t>
            </a:r>
            <a:r>
              <a:rPr lang="en-GB" sz="2000" err="1"/>
              <a:t>potere</a:t>
            </a:r>
            <a:r>
              <a:rPr lang="en-GB" sz="2000"/>
              <a:t> ha natura </a:t>
            </a:r>
            <a:r>
              <a:rPr lang="en-GB" sz="2000" i="1" err="1"/>
              <a:t>relazionale</a:t>
            </a:r>
            <a:r>
              <a:rPr lang="en-GB" sz="2000" i="1"/>
              <a:t> </a:t>
            </a:r>
            <a:r>
              <a:rPr lang="en-GB" sz="2000"/>
              <a:t>e </a:t>
            </a:r>
            <a:r>
              <a:rPr lang="en-GB" sz="2000" i="1" err="1"/>
              <a:t>specifica</a:t>
            </a:r>
            <a:r>
              <a:rPr lang="en-GB" sz="2000"/>
              <a:t>.</a:t>
            </a:r>
          </a:p>
          <a:p>
            <a:pPr>
              <a:spcBef>
                <a:spcPts val="0"/>
              </a:spcBef>
            </a:pPr>
            <a:r>
              <a:rPr lang="en-GB" sz="2000"/>
              <a:t>Il </a:t>
            </a:r>
            <a:r>
              <a:rPr lang="en-GB" sz="2000" err="1"/>
              <a:t>potere</a:t>
            </a:r>
            <a:r>
              <a:rPr lang="en-GB" sz="2000"/>
              <a:t> ha 2 </a:t>
            </a:r>
            <a:r>
              <a:rPr lang="en-GB" sz="2000" err="1"/>
              <a:t>proprietà</a:t>
            </a:r>
            <a:r>
              <a:rPr lang="en-GB" sz="2000"/>
              <a:t> </a:t>
            </a:r>
            <a:r>
              <a:rPr lang="en-GB" sz="2000" err="1"/>
              <a:t>fondamentali</a:t>
            </a:r>
            <a:r>
              <a:rPr lang="en-GB" sz="2000"/>
              <a:t>. La prima </a:t>
            </a:r>
            <a:r>
              <a:rPr lang="en-GB" sz="2000" err="1"/>
              <a:t>è</a:t>
            </a:r>
            <a:r>
              <a:rPr lang="en-GB" sz="2000"/>
              <a:t> </a:t>
            </a:r>
            <a:r>
              <a:rPr lang="en-GB" sz="2000" err="1"/>
              <a:t>che</a:t>
            </a:r>
            <a:r>
              <a:rPr lang="en-GB" sz="2000"/>
              <a:t> </a:t>
            </a:r>
            <a:r>
              <a:rPr lang="en-GB" sz="2000" err="1"/>
              <a:t>quando</a:t>
            </a:r>
            <a:r>
              <a:rPr lang="en-GB" sz="2000"/>
              <a:t> </a:t>
            </a:r>
            <a:r>
              <a:rPr lang="en-GB" sz="2000" err="1"/>
              <a:t>viene</a:t>
            </a:r>
            <a:r>
              <a:rPr lang="en-GB" sz="2000"/>
              <a:t> </a:t>
            </a:r>
            <a:r>
              <a:rPr lang="en-GB" sz="2000" err="1"/>
              <a:t>esercitato</a:t>
            </a:r>
            <a:r>
              <a:rPr lang="en-GB" sz="2000"/>
              <a:t> in </a:t>
            </a:r>
            <a:r>
              <a:rPr lang="en-GB" sz="2000" err="1"/>
              <a:t>maniera</a:t>
            </a:r>
            <a:r>
              <a:rPr lang="en-GB" sz="2000"/>
              <a:t> </a:t>
            </a:r>
            <a:r>
              <a:rPr lang="en-GB" sz="2000" err="1"/>
              <a:t>continuativa</a:t>
            </a:r>
            <a:r>
              <a:rPr lang="en-GB" sz="2000"/>
              <a:t> </a:t>
            </a:r>
            <a:r>
              <a:rPr lang="en-GB" sz="2000" err="1"/>
              <a:t>richiede</a:t>
            </a:r>
            <a:r>
              <a:rPr lang="en-GB" sz="2000"/>
              <a:t> di </a:t>
            </a:r>
            <a:r>
              <a:rPr lang="en-GB" sz="2000" err="1"/>
              <a:t>essere</a:t>
            </a:r>
            <a:r>
              <a:rPr lang="en-GB" sz="2000"/>
              <a:t> </a:t>
            </a:r>
            <a:r>
              <a:rPr lang="en-GB" sz="2000" i="1" err="1"/>
              <a:t>legittimato</a:t>
            </a:r>
            <a:r>
              <a:rPr lang="en-GB" sz="2000"/>
              <a:t>, ossia </a:t>
            </a:r>
            <a:r>
              <a:rPr lang="en-GB" sz="2000" err="1"/>
              <a:t>che</a:t>
            </a:r>
            <a:r>
              <a:rPr lang="en-GB" sz="2000"/>
              <a:t> </a:t>
            </a:r>
            <a:r>
              <a:rPr lang="en-GB" sz="2000" err="1"/>
              <a:t>i</a:t>
            </a:r>
            <a:r>
              <a:rPr lang="en-GB" sz="2000"/>
              <a:t> </a:t>
            </a:r>
            <a:r>
              <a:rPr lang="en-GB" sz="2000" err="1"/>
              <a:t>sottoposti</a:t>
            </a:r>
            <a:r>
              <a:rPr lang="en-GB" sz="2000"/>
              <a:t> lo </a:t>
            </a:r>
            <a:r>
              <a:rPr lang="en-GB" sz="2000" err="1"/>
              <a:t>accettino</a:t>
            </a:r>
            <a:r>
              <a:rPr lang="en-GB" sz="2000"/>
              <a:t> come </a:t>
            </a:r>
            <a:r>
              <a:rPr lang="en-GB" sz="2000" err="1"/>
              <a:t>legittimo</a:t>
            </a:r>
            <a:r>
              <a:rPr lang="en-GB" sz="2000"/>
              <a:t>.</a:t>
            </a:r>
          </a:p>
          <a:p>
            <a:pPr>
              <a:spcBef>
                <a:spcPts val="0"/>
              </a:spcBef>
            </a:pPr>
            <a:r>
              <a:rPr lang="en-GB" sz="2000"/>
              <a:t>La </a:t>
            </a:r>
            <a:r>
              <a:rPr lang="en-GB" sz="2000" err="1"/>
              <a:t>seconda</a:t>
            </a:r>
            <a:r>
              <a:rPr lang="en-GB" sz="2000"/>
              <a:t> </a:t>
            </a:r>
            <a:r>
              <a:rPr lang="en-GB" sz="2000" err="1"/>
              <a:t>è</a:t>
            </a:r>
            <a:r>
              <a:rPr lang="en-GB" sz="2000"/>
              <a:t> </a:t>
            </a:r>
            <a:r>
              <a:rPr lang="en-GB" sz="2000" err="1"/>
              <a:t>che</a:t>
            </a:r>
            <a:r>
              <a:rPr lang="en-GB" sz="2000"/>
              <a:t> per </a:t>
            </a:r>
            <a:r>
              <a:rPr lang="en-GB" sz="2000" err="1"/>
              <a:t>essere</a:t>
            </a:r>
            <a:r>
              <a:rPr lang="en-GB" sz="2000"/>
              <a:t> </a:t>
            </a:r>
            <a:r>
              <a:rPr lang="en-GB" sz="2000" err="1"/>
              <a:t>esercitato</a:t>
            </a:r>
            <a:r>
              <a:rPr lang="en-GB" sz="2000"/>
              <a:t> </a:t>
            </a:r>
            <a:r>
              <a:rPr lang="en-GB" sz="2000" err="1"/>
              <a:t>ogni</a:t>
            </a:r>
            <a:r>
              <a:rPr lang="en-GB" sz="2000"/>
              <a:t> </a:t>
            </a:r>
            <a:r>
              <a:rPr lang="en-GB" sz="2000" err="1"/>
              <a:t>potere</a:t>
            </a:r>
            <a:r>
              <a:rPr lang="en-GB" sz="2000"/>
              <a:t> </a:t>
            </a:r>
            <a:r>
              <a:rPr lang="en-GB" sz="2000" err="1"/>
              <a:t>legittimo</a:t>
            </a:r>
            <a:r>
              <a:rPr lang="en-GB" sz="2000"/>
              <a:t> ha </a:t>
            </a:r>
            <a:r>
              <a:rPr lang="en-GB" sz="2000" err="1"/>
              <a:t>bisogno</a:t>
            </a:r>
            <a:r>
              <a:rPr lang="en-GB" sz="2000"/>
              <a:t> di un </a:t>
            </a:r>
            <a:r>
              <a:rPr lang="en-GB" sz="2000" i="1" err="1"/>
              <a:t>apparato</a:t>
            </a:r>
            <a:r>
              <a:rPr lang="en-GB" sz="2000" i="1"/>
              <a:t> </a:t>
            </a:r>
            <a:r>
              <a:rPr lang="en-GB" sz="2000" i="1" err="1"/>
              <a:t>amministrativo</a:t>
            </a:r>
            <a:r>
              <a:rPr lang="en-GB" sz="2000"/>
              <a:t> </a:t>
            </a:r>
            <a:r>
              <a:rPr lang="en-GB" sz="2000" err="1"/>
              <a:t>che</a:t>
            </a:r>
            <a:r>
              <a:rPr lang="en-GB" sz="2000"/>
              <a:t> </a:t>
            </a:r>
            <a:r>
              <a:rPr lang="en-GB" sz="2000" err="1"/>
              <a:t>faccia</a:t>
            </a:r>
            <a:r>
              <a:rPr lang="en-GB" sz="2000"/>
              <a:t> da </a:t>
            </a:r>
            <a:r>
              <a:rPr lang="en-GB" sz="2000" err="1"/>
              <a:t>tramite</a:t>
            </a:r>
            <a:r>
              <a:rPr lang="en-GB" sz="2000"/>
              <a:t> </a:t>
            </a:r>
            <a:r>
              <a:rPr lang="en-GB" sz="2000" err="1"/>
              <a:t>tra</a:t>
            </a:r>
            <a:r>
              <a:rPr lang="en-GB" sz="2000"/>
              <a:t> il capo e </a:t>
            </a:r>
            <a:r>
              <a:rPr lang="en-GB" sz="2000" err="1"/>
              <a:t>i</a:t>
            </a:r>
            <a:r>
              <a:rPr lang="en-GB" sz="2000"/>
              <a:t> </a:t>
            </a:r>
            <a:r>
              <a:rPr lang="en-GB" sz="2000" err="1"/>
              <a:t>sottoposti</a:t>
            </a:r>
            <a:r>
              <a:rPr lang="en-GB" sz="2000"/>
              <a:t>. </a:t>
            </a:r>
            <a:r>
              <a:rPr lang="en-GB" sz="2000" err="1"/>
              <a:t>L’apparato</a:t>
            </a:r>
            <a:r>
              <a:rPr lang="en-GB" sz="2000"/>
              <a:t> </a:t>
            </a:r>
            <a:r>
              <a:rPr lang="en-GB" sz="2000" err="1"/>
              <a:t>è</a:t>
            </a:r>
            <a:r>
              <a:rPr lang="en-GB" sz="2000"/>
              <a:t> </a:t>
            </a:r>
            <a:r>
              <a:rPr lang="en-GB" sz="2000" err="1"/>
              <a:t>molto</a:t>
            </a:r>
            <a:r>
              <a:rPr lang="en-GB" sz="2000"/>
              <a:t> </a:t>
            </a:r>
            <a:r>
              <a:rPr lang="en-GB" sz="2000" err="1"/>
              <a:t>diverso</a:t>
            </a:r>
            <a:r>
              <a:rPr lang="en-GB" sz="2000"/>
              <a:t> a </a:t>
            </a:r>
            <a:r>
              <a:rPr lang="en-GB" sz="2000" err="1"/>
              <a:t>seconda</a:t>
            </a:r>
            <a:r>
              <a:rPr lang="en-GB" sz="2000"/>
              <a:t> del </a:t>
            </a:r>
            <a:r>
              <a:rPr lang="en-GB" sz="2000" err="1"/>
              <a:t>tipo</a:t>
            </a:r>
            <a:r>
              <a:rPr lang="en-GB" sz="2000"/>
              <a:t> di </a:t>
            </a:r>
            <a:r>
              <a:rPr lang="en-GB" sz="2000" err="1"/>
              <a:t>legittimazione</a:t>
            </a:r>
            <a:r>
              <a:rPr lang="en-GB" sz="2000"/>
              <a:t> di cui </a:t>
            </a:r>
            <a:r>
              <a:rPr lang="en-GB" sz="2000" err="1"/>
              <a:t>gode</a:t>
            </a:r>
            <a:r>
              <a:rPr lang="en-GB" sz="2000"/>
              <a:t> il </a:t>
            </a:r>
            <a:r>
              <a:rPr lang="en-GB" sz="2000" err="1"/>
              <a:t>potere</a:t>
            </a:r>
            <a:r>
              <a:rPr lang="en-GB" sz="2000"/>
              <a:t>.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5983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Il </a:t>
            </a:r>
            <a:r>
              <a:rPr lang="en-GB" err="1"/>
              <a:t>potere</a:t>
            </a:r>
            <a:r>
              <a:rPr lang="en-GB"/>
              <a:t> </a:t>
            </a:r>
            <a:r>
              <a:rPr lang="en-GB" err="1"/>
              <a:t>carismatico</a:t>
            </a:r>
            <a:r>
              <a:rPr lang="en-GB"/>
              <a:t>, </a:t>
            </a:r>
            <a:r>
              <a:rPr lang="en-GB" err="1"/>
              <a:t>tradizionale</a:t>
            </a:r>
            <a:r>
              <a:rPr lang="en-GB"/>
              <a:t>, </a:t>
            </a:r>
            <a:r>
              <a:rPr lang="en-GB" err="1"/>
              <a:t>legale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-GB" b="1" err="1"/>
              <a:t>Carismatico</a:t>
            </a:r>
            <a:r>
              <a:rPr lang="en-GB"/>
              <a:t>: </a:t>
            </a:r>
            <a:r>
              <a:rPr lang="en-GB" err="1"/>
              <a:t>legittimazione</a:t>
            </a:r>
            <a:r>
              <a:rPr lang="en-GB"/>
              <a:t> per </a:t>
            </a:r>
            <a:r>
              <a:rPr lang="en-GB" err="1"/>
              <a:t>virtù</a:t>
            </a:r>
            <a:r>
              <a:rPr lang="en-GB"/>
              <a:t> </a:t>
            </a:r>
            <a:r>
              <a:rPr lang="en-GB" err="1"/>
              <a:t>eccezionali</a:t>
            </a:r>
            <a:r>
              <a:rPr lang="en-GB"/>
              <a:t> del capo, con un </a:t>
            </a:r>
            <a:r>
              <a:rPr lang="en-GB" err="1"/>
              <a:t>apparato</a:t>
            </a:r>
            <a:r>
              <a:rPr lang="en-GB"/>
              <a:t> </a:t>
            </a:r>
            <a:r>
              <a:rPr lang="en-GB" err="1"/>
              <a:t>amministrativo</a:t>
            </a:r>
            <a:r>
              <a:rPr lang="en-GB"/>
              <a:t> </a:t>
            </a:r>
            <a:r>
              <a:rPr lang="en-GB" err="1"/>
              <a:t>rudimentale</a:t>
            </a:r>
            <a:r>
              <a:rPr lang="en-GB"/>
              <a:t>.</a:t>
            </a:r>
          </a:p>
          <a:p>
            <a:pPr lvl="0">
              <a:spcBef>
                <a:spcPts val="0"/>
              </a:spcBef>
            </a:pPr>
            <a:r>
              <a:rPr lang="en-GB" b="1" err="1"/>
              <a:t>Tradizionale</a:t>
            </a:r>
            <a:r>
              <a:rPr lang="en-GB"/>
              <a:t>: </a:t>
            </a:r>
            <a:r>
              <a:rPr lang="en-GB" err="1"/>
              <a:t>appartenenza</a:t>
            </a:r>
            <a:r>
              <a:rPr lang="en-GB"/>
              <a:t> a una </a:t>
            </a:r>
            <a:r>
              <a:rPr lang="en-GB" err="1"/>
              <a:t>dinastia</a:t>
            </a:r>
            <a:r>
              <a:rPr lang="en-GB"/>
              <a:t> con un </a:t>
            </a:r>
            <a:r>
              <a:rPr lang="en-GB" err="1"/>
              <a:t>apparato</a:t>
            </a:r>
            <a:r>
              <a:rPr lang="en-GB"/>
              <a:t> di </a:t>
            </a:r>
            <a:r>
              <a:rPr lang="en-GB" err="1"/>
              <a:t>dignitari</a:t>
            </a:r>
            <a:r>
              <a:rPr lang="en-GB"/>
              <a:t>.</a:t>
            </a:r>
          </a:p>
          <a:p>
            <a:pPr lvl="0">
              <a:spcBef>
                <a:spcPts val="0"/>
              </a:spcBef>
            </a:pPr>
            <a:r>
              <a:rPr lang="en-GB" b="1" err="1"/>
              <a:t>Legale</a:t>
            </a:r>
            <a:r>
              <a:rPr lang="en-GB"/>
              <a:t>: </a:t>
            </a:r>
            <a:r>
              <a:rPr lang="en-GB" err="1"/>
              <a:t>legittimazione</a:t>
            </a:r>
            <a:r>
              <a:rPr lang="en-GB"/>
              <a:t> in base </a:t>
            </a:r>
            <a:r>
              <a:rPr lang="en-GB" err="1"/>
              <a:t>alla</a:t>
            </a:r>
            <a:r>
              <a:rPr lang="en-GB"/>
              <a:t> </a:t>
            </a:r>
            <a:r>
              <a:rPr lang="en-GB" err="1"/>
              <a:t>legge</a:t>
            </a:r>
            <a:r>
              <a:rPr lang="en-GB"/>
              <a:t> con un </a:t>
            </a:r>
            <a:r>
              <a:rPr lang="en-GB" err="1"/>
              <a:t>apparato</a:t>
            </a:r>
            <a:r>
              <a:rPr lang="en-GB"/>
              <a:t> </a:t>
            </a:r>
            <a:r>
              <a:rPr lang="en-GB" err="1"/>
              <a:t>burocratico</a:t>
            </a:r>
            <a:r>
              <a:rPr lang="en-GB"/>
              <a:t>.</a:t>
            </a: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6610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La </a:t>
            </a:r>
            <a:r>
              <a:rPr lang="en-GB" err="1"/>
              <a:t>burocrazia</a:t>
            </a:r>
            <a:r>
              <a:rPr lang="en-GB"/>
              <a:t> come </a:t>
            </a:r>
            <a:r>
              <a:rPr lang="en-GB" err="1"/>
              <a:t>apparato</a:t>
            </a:r>
            <a:r>
              <a:rPr lang="en-GB"/>
              <a:t> </a:t>
            </a:r>
            <a:r>
              <a:rPr lang="en-GB" err="1"/>
              <a:t>amministrativo</a:t>
            </a:r>
            <a:r>
              <a:rPr lang="en-GB"/>
              <a:t> del </a:t>
            </a:r>
            <a:r>
              <a:rPr lang="en-GB" err="1"/>
              <a:t>potere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GB"/>
              <a:t>Weber </a:t>
            </a:r>
            <a:r>
              <a:rPr lang="en-GB" err="1"/>
              <a:t>insiste</a:t>
            </a:r>
            <a:r>
              <a:rPr lang="en-GB"/>
              <a:t> </a:t>
            </a:r>
            <a:r>
              <a:rPr lang="en-GB" err="1"/>
              <a:t>sulla</a:t>
            </a:r>
            <a:r>
              <a:rPr lang="en-GB"/>
              <a:t> </a:t>
            </a:r>
            <a:r>
              <a:rPr lang="en-GB" err="1"/>
              <a:t>superiorità</a:t>
            </a:r>
            <a:r>
              <a:rPr lang="en-GB"/>
              <a:t> </a:t>
            </a:r>
            <a:r>
              <a:rPr lang="en-GB" err="1"/>
              <a:t>tecnica</a:t>
            </a:r>
            <a:r>
              <a:rPr lang="en-GB"/>
              <a:t> </a:t>
            </a:r>
            <a:r>
              <a:rPr lang="en-GB" err="1"/>
              <a:t>della</a:t>
            </a:r>
            <a:r>
              <a:rPr lang="en-GB"/>
              <a:t> </a:t>
            </a:r>
            <a:r>
              <a:rPr lang="en-GB" err="1"/>
              <a:t>burocrazia</a:t>
            </a:r>
            <a:r>
              <a:rPr lang="en-GB"/>
              <a:t> rispetto a </a:t>
            </a:r>
            <a:r>
              <a:rPr lang="en-GB" err="1"/>
              <a:t>qualunque</a:t>
            </a:r>
            <a:r>
              <a:rPr lang="en-GB"/>
              <a:t> </a:t>
            </a:r>
            <a:r>
              <a:rPr lang="en-GB" err="1"/>
              <a:t>altra</a:t>
            </a:r>
            <a:r>
              <a:rPr lang="en-GB"/>
              <a:t> forma di </a:t>
            </a:r>
            <a:r>
              <a:rPr lang="en-GB" err="1"/>
              <a:t>gestione</a:t>
            </a:r>
            <a:r>
              <a:rPr lang="en-GB"/>
              <a:t> </a:t>
            </a:r>
            <a:r>
              <a:rPr lang="en-GB" err="1"/>
              <a:t>amministrativa</a:t>
            </a:r>
            <a:r>
              <a:rPr lang="en-GB"/>
              <a:t>. </a:t>
            </a:r>
            <a:r>
              <a:rPr lang="en-GB" err="1"/>
              <a:t>Nell’amministrazione</a:t>
            </a:r>
            <a:r>
              <a:rPr lang="en-GB"/>
              <a:t> </a:t>
            </a:r>
            <a:r>
              <a:rPr lang="en-GB" err="1"/>
              <a:t>burocratica</a:t>
            </a:r>
            <a:r>
              <a:rPr lang="en-GB"/>
              <a:t>, secondo Weber,</a:t>
            </a:r>
          </a:p>
          <a:p>
            <a:pPr marL="76200" indent="0">
              <a:buNone/>
            </a:pPr>
            <a:r>
              <a:rPr lang="en-GB" sz="2000"/>
              <a:t>"La </a:t>
            </a:r>
            <a:r>
              <a:rPr lang="en-GB" sz="2000" err="1"/>
              <a:t>superiorità</a:t>
            </a:r>
            <a:r>
              <a:rPr lang="en-GB" sz="2000"/>
              <a:t> </a:t>
            </a:r>
            <a:r>
              <a:rPr lang="en-GB" sz="2000" err="1"/>
              <a:t>tecnica</a:t>
            </a:r>
            <a:r>
              <a:rPr lang="en-GB" sz="2000"/>
              <a:t> </a:t>
            </a:r>
            <a:r>
              <a:rPr lang="en-GB" sz="2000" err="1"/>
              <a:t>della</a:t>
            </a:r>
            <a:r>
              <a:rPr lang="en-GB" sz="2000"/>
              <a:t> </a:t>
            </a:r>
            <a:r>
              <a:rPr lang="en-GB" sz="2000" err="1"/>
              <a:t>burocrazia</a:t>
            </a:r>
            <a:r>
              <a:rPr lang="en-GB" sz="2000"/>
              <a:t> la </a:t>
            </a:r>
            <a:r>
              <a:rPr lang="en-GB" sz="2000" err="1"/>
              <a:t>precisione</a:t>
            </a:r>
            <a:r>
              <a:rPr lang="en-GB" sz="2000"/>
              <a:t>, la </a:t>
            </a:r>
            <a:r>
              <a:rPr lang="en-GB" sz="2000" err="1"/>
              <a:t>rapidità</a:t>
            </a:r>
            <a:r>
              <a:rPr lang="en-GB" sz="2000"/>
              <a:t>, </a:t>
            </a:r>
            <a:r>
              <a:rPr lang="en-GB" sz="2000" err="1"/>
              <a:t>l’univocità</a:t>
            </a:r>
            <a:r>
              <a:rPr lang="en-GB" sz="2000"/>
              <a:t> </a:t>
            </a:r>
            <a:r>
              <a:rPr lang="en-GB" sz="2000" err="1"/>
              <a:t>degli</a:t>
            </a:r>
            <a:r>
              <a:rPr lang="en-GB" sz="2000"/>
              <a:t> </a:t>
            </a:r>
            <a:r>
              <a:rPr lang="en-GB" sz="2000" err="1"/>
              <a:t>atti</a:t>
            </a:r>
            <a:r>
              <a:rPr lang="en-GB" sz="2000"/>
              <a:t>, la </a:t>
            </a:r>
            <a:r>
              <a:rPr lang="en-GB" sz="2000" err="1"/>
              <a:t>continuità</a:t>
            </a:r>
            <a:r>
              <a:rPr lang="en-GB" sz="2000"/>
              <a:t>, la </a:t>
            </a:r>
            <a:r>
              <a:rPr lang="en-GB" sz="2000" err="1"/>
              <a:t>discrezione</a:t>
            </a:r>
            <a:r>
              <a:rPr lang="en-GB" sz="2000"/>
              <a:t>, la </a:t>
            </a:r>
            <a:r>
              <a:rPr lang="en-GB" sz="2000" err="1"/>
              <a:t>coesione</a:t>
            </a:r>
            <a:r>
              <a:rPr lang="en-GB" sz="2000"/>
              <a:t>, la rigida </a:t>
            </a:r>
            <a:r>
              <a:rPr lang="en-GB" sz="2000" err="1"/>
              <a:t>subordinazione</a:t>
            </a:r>
            <a:r>
              <a:rPr lang="en-GB" sz="2000"/>
              <a:t>, la </a:t>
            </a:r>
            <a:r>
              <a:rPr lang="en-GB" sz="2000" err="1"/>
              <a:t>riduzione</a:t>
            </a:r>
            <a:r>
              <a:rPr lang="en-GB" sz="2000"/>
              <a:t> </a:t>
            </a:r>
            <a:r>
              <a:rPr lang="en-GB" sz="2000" err="1"/>
              <a:t>dei</a:t>
            </a:r>
            <a:r>
              <a:rPr lang="en-GB" sz="2000"/>
              <a:t> </a:t>
            </a:r>
            <a:r>
              <a:rPr lang="en-GB" sz="2000" err="1"/>
              <a:t>contrasti</a:t>
            </a:r>
            <a:r>
              <a:rPr lang="en-GB" sz="2000"/>
              <a:t>, le </a:t>
            </a:r>
            <a:r>
              <a:rPr lang="en-GB" sz="2000" err="1"/>
              <a:t>spese</a:t>
            </a:r>
            <a:r>
              <a:rPr lang="en-GB" sz="2000"/>
              <a:t> </a:t>
            </a:r>
            <a:r>
              <a:rPr lang="en-GB" sz="2000" err="1"/>
              <a:t>oggettive</a:t>
            </a:r>
            <a:r>
              <a:rPr lang="en-GB" sz="2000"/>
              <a:t> e </a:t>
            </a:r>
            <a:r>
              <a:rPr lang="en-GB" sz="2000" err="1"/>
              <a:t>personali</a:t>
            </a:r>
            <a:r>
              <a:rPr lang="en-GB" sz="2000"/>
              <a:t> </a:t>
            </a:r>
            <a:r>
              <a:rPr lang="en-GB" sz="2000" err="1"/>
              <a:t>sono</a:t>
            </a:r>
            <a:r>
              <a:rPr lang="en-GB" sz="2000"/>
              <a:t> </a:t>
            </a:r>
            <a:r>
              <a:rPr lang="en-GB" sz="2000" err="1"/>
              <a:t>recati</a:t>
            </a:r>
            <a:r>
              <a:rPr lang="en-GB" sz="2000"/>
              <a:t> in </a:t>
            </a:r>
            <a:r>
              <a:rPr lang="en-GB" sz="2000" err="1"/>
              <a:t>misura</a:t>
            </a:r>
            <a:r>
              <a:rPr lang="en-GB" sz="2000"/>
              <a:t> </a:t>
            </a:r>
            <a:r>
              <a:rPr lang="en-GB" sz="2000" err="1"/>
              <a:t>migliore</a:t>
            </a:r>
            <a:r>
              <a:rPr lang="en-GB" sz="2000"/>
              <a:t> rispetto a </a:t>
            </a:r>
            <a:r>
              <a:rPr lang="en-GB" sz="2000" err="1"/>
              <a:t>tutte</a:t>
            </a:r>
            <a:r>
              <a:rPr lang="en-GB" sz="2000"/>
              <a:t> le </a:t>
            </a:r>
            <a:r>
              <a:rPr lang="en-GB" sz="2000" err="1"/>
              <a:t>forme</a:t>
            </a:r>
            <a:r>
              <a:rPr lang="en-GB" sz="2000"/>
              <a:t> </a:t>
            </a:r>
            <a:r>
              <a:rPr lang="en-GB" sz="2000" err="1"/>
              <a:t>collegiali</a:t>
            </a:r>
            <a:r>
              <a:rPr lang="en-GB" sz="2000"/>
              <a:t> o di </a:t>
            </a:r>
            <a:r>
              <a:rPr lang="en-GB" sz="2000" err="1"/>
              <a:t>uffici</a:t>
            </a:r>
            <a:r>
              <a:rPr lang="en-GB" sz="2000"/>
              <a:t> </a:t>
            </a:r>
            <a:r>
              <a:rPr lang="en-GB" sz="2000" err="1"/>
              <a:t>onorari</a:t>
            </a:r>
            <a:r>
              <a:rPr lang="en-GB" sz="2000"/>
              <a:t> o </a:t>
            </a:r>
            <a:r>
              <a:rPr lang="en-GB" sz="2000" err="1"/>
              <a:t>assolti</a:t>
            </a:r>
            <a:r>
              <a:rPr lang="en-GB" sz="2000"/>
              <a:t> come </a:t>
            </a:r>
            <a:r>
              <a:rPr lang="en-GB" sz="2000" err="1"/>
              <a:t>professione</a:t>
            </a:r>
            <a:r>
              <a:rPr lang="en-GB" sz="2000"/>
              <a:t> secondaria" [Weber 1961, vol. II, 288].</a:t>
            </a:r>
            <a:endParaRPr lang="it-IT" sz="2000"/>
          </a:p>
          <a:p>
            <a:pPr>
              <a:spcBef>
                <a:spcPts val="0"/>
              </a:spcBef>
            </a:pPr>
            <a:endParaRPr lang="it-IT" sz="200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3245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La </a:t>
            </a:r>
            <a:r>
              <a:rPr lang="en-GB" err="1"/>
              <a:t>burocrazia</a:t>
            </a:r>
            <a:r>
              <a:rPr lang="en-GB"/>
              <a:t> come </a:t>
            </a:r>
            <a:r>
              <a:rPr lang="en-GB" err="1"/>
              <a:t>apparato</a:t>
            </a:r>
            <a:r>
              <a:rPr lang="en-GB"/>
              <a:t> </a:t>
            </a:r>
            <a:r>
              <a:rPr lang="en-GB" err="1"/>
              <a:t>amministrativo</a:t>
            </a:r>
            <a:r>
              <a:rPr lang="en-GB"/>
              <a:t> del </a:t>
            </a:r>
            <a:r>
              <a:rPr lang="en-GB" err="1"/>
              <a:t>potere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/>
              <a:t>La </a:t>
            </a:r>
            <a:r>
              <a:rPr lang="en-GB" err="1"/>
              <a:t>burocratizzazione</a:t>
            </a:r>
            <a:r>
              <a:rPr lang="en-GB"/>
              <a:t> come </a:t>
            </a:r>
            <a:r>
              <a:rPr lang="en-GB" err="1"/>
              <a:t>tendenza</a:t>
            </a:r>
            <a:r>
              <a:rPr lang="en-GB"/>
              <a:t> </a:t>
            </a:r>
            <a:r>
              <a:rPr lang="en-GB" err="1"/>
              <a:t>generale</a:t>
            </a:r>
            <a:r>
              <a:rPr lang="en-GB"/>
              <a:t> </a:t>
            </a:r>
            <a:r>
              <a:rPr lang="en-GB" err="1"/>
              <a:t>della</a:t>
            </a:r>
            <a:r>
              <a:rPr lang="en-GB"/>
              <a:t> </a:t>
            </a:r>
            <a:r>
              <a:rPr lang="en-GB" err="1"/>
              <a:t>società</a:t>
            </a:r>
            <a:r>
              <a:rPr lang="en-GB"/>
              <a:t> </a:t>
            </a:r>
            <a:r>
              <a:rPr lang="en-GB" err="1"/>
              <a:t>moderna</a:t>
            </a:r>
            <a:r>
              <a:rPr lang="en-GB"/>
              <a:t> per Weber.</a:t>
            </a:r>
          </a:p>
          <a:p>
            <a:pPr marL="76200" indent="0">
              <a:spcBef>
                <a:spcPts val="0"/>
              </a:spcBef>
              <a:buNone/>
            </a:pPr>
            <a:r>
              <a:rPr lang="en-GB" err="1"/>
              <a:t>Peculiarità</a:t>
            </a:r>
            <a:r>
              <a:rPr lang="en-GB"/>
              <a:t> del </a:t>
            </a:r>
            <a:r>
              <a:rPr lang="en-GB" err="1"/>
              <a:t>potere</a:t>
            </a:r>
            <a:r>
              <a:rPr lang="en-GB"/>
              <a:t> </a:t>
            </a:r>
            <a:r>
              <a:rPr lang="en-GB" err="1"/>
              <a:t>burocratico</a:t>
            </a:r>
            <a:r>
              <a:rPr lang="en-GB"/>
              <a:t>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GB" err="1"/>
              <a:t>è</a:t>
            </a:r>
            <a:r>
              <a:rPr lang="en-GB"/>
              <a:t> acefalo </a:t>
            </a:r>
            <a:r>
              <a:rPr lang="en-GB" err="1"/>
              <a:t>perché</a:t>
            </a:r>
            <a:r>
              <a:rPr lang="en-GB"/>
              <a:t> </a:t>
            </a:r>
            <a:r>
              <a:rPr lang="en-GB" err="1"/>
              <a:t>prende</a:t>
            </a:r>
            <a:r>
              <a:rPr lang="en-GB"/>
              <a:t> le </a:t>
            </a:r>
            <a:r>
              <a:rPr lang="en-GB" err="1"/>
              <a:t>direttive</a:t>
            </a:r>
            <a:r>
              <a:rPr lang="en-GB"/>
              <a:t> dal </a:t>
            </a:r>
            <a:r>
              <a:rPr lang="en-GB" err="1"/>
              <a:t>potere</a:t>
            </a:r>
            <a:r>
              <a:rPr lang="en-GB"/>
              <a:t> politico. vale a dire non ha dentro di </a:t>
            </a:r>
            <a:r>
              <a:rPr lang="en-GB" err="1"/>
              <a:t>sé</a:t>
            </a:r>
            <a:r>
              <a:rPr lang="en-GB"/>
              <a:t> le </a:t>
            </a:r>
            <a:r>
              <a:rPr lang="en-GB" err="1"/>
              <a:t>direttive</a:t>
            </a:r>
            <a:r>
              <a:rPr lang="en-GB"/>
              <a:t> supreme, di natura </a:t>
            </a:r>
            <a:r>
              <a:rPr lang="en-GB" err="1"/>
              <a:t>politica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guidano</a:t>
            </a:r>
            <a:r>
              <a:rPr lang="en-GB"/>
              <a:t> le </a:t>
            </a:r>
            <a:r>
              <a:rPr lang="en-GB" err="1"/>
              <a:t>scelte</a:t>
            </a:r>
            <a:r>
              <a:rPr lang="en-GB"/>
              <a:t> </a:t>
            </a:r>
            <a:r>
              <a:rPr lang="en-GB" err="1"/>
              <a:t>generali</a:t>
            </a:r>
            <a:r>
              <a:rPr lang="en-GB"/>
              <a:t> di un </a:t>
            </a:r>
            <a:r>
              <a:rPr lang="en-GB" err="1"/>
              <a:t>paese</a:t>
            </a:r>
            <a:r>
              <a:rPr lang="en-GB"/>
              <a:t> o di una </a:t>
            </a:r>
            <a:r>
              <a:rPr lang="en-GB" err="1"/>
              <a:t>organizzazione</a:t>
            </a:r>
            <a:r>
              <a:rPr lang="en-GB"/>
              <a:t>. 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GB" err="1"/>
              <a:t>È</a:t>
            </a:r>
            <a:r>
              <a:rPr lang="en-GB"/>
              <a:t> sempre al </a:t>
            </a:r>
            <a:r>
              <a:rPr lang="en-GB" err="1"/>
              <a:t>servizio</a:t>
            </a:r>
            <a:r>
              <a:rPr lang="en-GB"/>
              <a:t> di un </a:t>
            </a:r>
            <a:r>
              <a:rPr lang="en-GB" err="1"/>
              <a:t>potere</a:t>
            </a:r>
            <a:r>
              <a:rPr lang="en-GB"/>
              <a:t> politico,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può</a:t>
            </a:r>
            <a:r>
              <a:rPr lang="en-GB"/>
              <a:t> </a:t>
            </a:r>
            <a:r>
              <a:rPr lang="en-GB" err="1"/>
              <a:t>fondarsi</a:t>
            </a:r>
            <a:r>
              <a:rPr lang="en-GB"/>
              <a:t> </a:t>
            </a:r>
            <a:r>
              <a:rPr lang="en-GB" err="1"/>
              <a:t>su</a:t>
            </a:r>
            <a:r>
              <a:rPr lang="en-GB"/>
              <a:t> diverse </a:t>
            </a:r>
            <a:r>
              <a:rPr lang="en-GB" err="1"/>
              <a:t>forme</a:t>
            </a:r>
            <a:r>
              <a:rPr lang="en-GB"/>
              <a:t> di </a:t>
            </a:r>
            <a:r>
              <a:rPr lang="en-GB" err="1"/>
              <a:t>legittimazione</a:t>
            </a:r>
            <a:r>
              <a:rPr lang="en-GB"/>
              <a:t> (</a:t>
            </a:r>
            <a:r>
              <a:rPr lang="en-GB" err="1"/>
              <a:t>carismatica</a:t>
            </a:r>
            <a:r>
              <a:rPr lang="en-GB"/>
              <a:t>, </a:t>
            </a:r>
            <a:r>
              <a:rPr lang="en-GB" err="1"/>
              <a:t>tradizionale</a:t>
            </a:r>
            <a:r>
              <a:rPr lang="en-GB"/>
              <a:t> e </a:t>
            </a:r>
            <a:r>
              <a:rPr lang="en-GB" err="1"/>
              <a:t>razionale</a:t>
            </a:r>
            <a:r>
              <a:rPr lang="en-GB"/>
              <a:t>).</a:t>
            </a:r>
          </a:p>
          <a:p>
            <a:pPr>
              <a:spcBef>
                <a:spcPts val="0"/>
              </a:spcBef>
            </a:pPr>
            <a:endParaRPr lang="en-GB"/>
          </a:p>
          <a:p>
            <a:pPr>
              <a:spcBef>
                <a:spcPts val="0"/>
              </a:spcBef>
            </a:pP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647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err="1"/>
              <a:t>Gli</a:t>
            </a:r>
            <a:r>
              <a:rPr lang="en-GB"/>
              <a:t> </a:t>
            </a:r>
            <a:r>
              <a:rPr lang="en-GB" err="1"/>
              <a:t>ambigui</a:t>
            </a:r>
            <a:r>
              <a:rPr lang="en-GB"/>
              <a:t> </a:t>
            </a:r>
            <a:r>
              <a:rPr lang="en-GB" err="1"/>
              <a:t>rapporti</a:t>
            </a:r>
            <a:r>
              <a:rPr lang="en-GB"/>
              <a:t> </a:t>
            </a:r>
            <a:r>
              <a:rPr lang="en-GB" err="1"/>
              <a:t>tra</a:t>
            </a:r>
            <a:r>
              <a:rPr lang="en-GB"/>
              <a:t> </a:t>
            </a:r>
            <a:r>
              <a:rPr lang="en-GB" err="1"/>
              <a:t>amministrazione</a:t>
            </a:r>
            <a:r>
              <a:rPr lang="en-GB"/>
              <a:t> e </a:t>
            </a:r>
            <a:r>
              <a:rPr lang="en-GB" err="1"/>
              <a:t>politica</a:t>
            </a:r>
            <a:r>
              <a:rPr lang="en-GB"/>
              <a:t> </a:t>
            </a:r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/>
              <a:t>Il </a:t>
            </a:r>
            <a:r>
              <a:rPr lang="en-GB" err="1"/>
              <a:t>paradosso</a:t>
            </a:r>
            <a:r>
              <a:rPr lang="en-GB"/>
              <a:t> </a:t>
            </a:r>
            <a:r>
              <a:rPr lang="en-GB" err="1"/>
              <a:t>è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quanto</a:t>
            </a:r>
            <a:r>
              <a:rPr lang="en-GB"/>
              <a:t> </a:t>
            </a:r>
            <a:r>
              <a:rPr lang="en-GB" err="1"/>
              <a:t>più</a:t>
            </a:r>
            <a:r>
              <a:rPr lang="en-GB"/>
              <a:t> un capo politico </a:t>
            </a:r>
            <a:r>
              <a:rPr lang="en-GB" err="1"/>
              <a:t>esercita</a:t>
            </a:r>
            <a:r>
              <a:rPr lang="en-GB"/>
              <a:t> un </a:t>
            </a:r>
            <a:r>
              <a:rPr lang="en-GB" err="1"/>
              <a:t>potere</a:t>
            </a:r>
            <a:r>
              <a:rPr lang="en-GB"/>
              <a:t> </a:t>
            </a:r>
            <a:r>
              <a:rPr lang="en-GB" err="1"/>
              <a:t>assoluto</a:t>
            </a:r>
            <a:r>
              <a:rPr lang="en-GB"/>
              <a:t>, tanto </a:t>
            </a:r>
            <a:r>
              <a:rPr lang="en-GB" err="1"/>
              <a:t>più</a:t>
            </a:r>
            <a:r>
              <a:rPr lang="en-GB"/>
              <a:t> </a:t>
            </a:r>
            <a:r>
              <a:rPr lang="en-GB" err="1"/>
              <a:t>egli</a:t>
            </a:r>
            <a:r>
              <a:rPr lang="en-GB"/>
              <a:t> </a:t>
            </a:r>
            <a:r>
              <a:rPr lang="en-GB" err="1"/>
              <a:t>dipende</a:t>
            </a:r>
            <a:r>
              <a:rPr lang="en-GB"/>
              <a:t> </a:t>
            </a:r>
            <a:r>
              <a:rPr lang="en-GB" err="1"/>
              <a:t>dall’apparato</a:t>
            </a:r>
            <a:r>
              <a:rPr lang="en-GB"/>
              <a:t> </a:t>
            </a:r>
            <a:r>
              <a:rPr lang="en-GB" err="1"/>
              <a:t>burocratico</a:t>
            </a:r>
            <a:r>
              <a:rPr lang="en-GB"/>
              <a:t> per </a:t>
            </a:r>
            <a:r>
              <a:rPr lang="en-GB" err="1"/>
              <a:t>esercitarlo</a:t>
            </a:r>
            <a:r>
              <a:rPr lang="en-GB"/>
              <a:t>. </a:t>
            </a:r>
            <a:r>
              <a:rPr lang="en-GB" err="1"/>
              <a:t>È</a:t>
            </a:r>
            <a:r>
              <a:rPr lang="en-GB"/>
              <a:t> </a:t>
            </a:r>
            <a:r>
              <a:rPr lang="en-GB" err="1"/>
              <a:t>questo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gli</a:t>
            </a:r>
            <a:r>
              <a:rPr lang="en-GB"/>
              <a:t> filtra le </a:t>
            </a:r>
            <a:r>
              <a:rPr lang="en-GB" err="1"/>
              <a:t>informazioni</a:t>
            </a:r>
            <a:r>
              <a:rPr lang="en-GB"/>
              <a:t> </a:t>
            </a:r>
            <a:r>
              <a:rPr lang="en-GB" err="1"/>
              <a:t>su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cosa</a:t>
            </a:r>
            <a:r>
              <a:rPr lang="en-GB"/>
              <a:t> </a:t>
            </a:r>
            <a:r>
              <a:rPr lang="en-GB" err="1"/>
              <a:t>si</a:t>
            </a:r>
            <a:r>
              <a:rPr lang="en-GB"/>
              <a:t> </a:t>
            </a:r>
            <a:r>
              <a:rPr lang="en-GB" err="1"/>
              <a:t>può</a:t>
            </a:r>
            <a:r>
              <a:rPr lang="en-GB"/>
              <a:t> fare e non fare, a </a:t>
            </a:r>
            <a:r>
              <a:rPr lang="en-GB" err="1"/>
              <a:t>quali</a:t>
            </a:r>
            <a:r>
              <a:rPr lang="en-GB"/>
              <a:t> </a:t>
            </a:r>
            <a:r>
              <a:rPr lang="en-GB" err="1"/>
              <a:t>costi</a:t>
            </a:r>
            <a:r>
              <a:rPr lang="en-GB"/>
              <a:t>, in </a:t>
            </a:r>
            <a:r>
              <a:rPr lang="en-GB" err="1"/>
              <a:t>quanto</a:t>
            </a:r>
            <a:r>
              <a:rPr lang="en-GB"/>
              <a:t> tempo e </a:t>
            </a:r>
            <a:r>
              <a:rPr lang="en-GB" err="1"/>
              <a:t>così</a:t>
            </a:r>
            <a:r>
              <a:rPr lang="en-GB"/>
              <a:t> via. </a:t>
            </a:r>
            <a:r>
              <a:rPr lang="en-GB" err="1"/>
              <a:t>Raramente</a:t>
            </a:r>
            <a:r>
              <a:rPr lang="en-GB"/>
              <a:t>, </a:t>
            </a:r>
            <a:r>
              <a:rPr lang="en-GB" err="1"/>
              <a:t>esemplifica</a:t>
            </a:r>
            <a:r>
              <a:rPr lang="en-GB"/>
              <a:t> Weber, lo </a:t>
            </a:r>
            <a:r>
              <a:rPr lang="en-GB" err="1"/>
              <a:t>Zar</a:t>
            </a:r>
            <a:r>
              <a:rPr lang="en-GB"/>
              <a:t> </a:t>
            </a:r>
            <a:r>
              <a:rPr lang="en-GB" err="1"/>
              <a:t>russo</a:t>
            </a:r>
            <a:r>
              <a:rPr lang="en-GB"/>
              <a:t> </a:t>
            </a:r>
            <a:r>
              <a:rPr lang="en-GB" err="1"/>
              <a:t>dell’antico</a:t>
            </a:r>
            <a:r>
              <a:rPr lang="en-GB"/>
              <a:t> regime era in </a:t>
            </a:r>
            <a:r>
              <a:rPr lang="en-GB" err="1"/>
              <a:t>grado</a:t>
            </a:r>
            <a:r>
              <a:rPr lang="en-GB"/>
              <a:t> di </a:t>
            </a:r>
            <a:r>
              <a:rPr lang="en-GB" err="1"/>
              <a:t>realizzare</a:t>
            </a:r>
            <a:r>
              <a:rPr lang="en-GB"/>
              <a:t> </a:t>
            </a:r>
            <a:r>
              <a:rPr lang="en-GB" err="1"/>
              <a:t>stabilmente</a:t>
            </a:r>
            <a:r>
              <a:rPr lang="en-GB"/>
              <a:t> </a:t>
            </a:r>
            <a:r>
              <a:rPr lang="en-GB" err="1"/>
              <a:t>qualche</a:t>
            </a:r>
            <a:r>
              <a:rPr lang="en-GB"/>
              <a:t> </a:t>
            </a:r>
            <a:r>
              <a:rPr lang="en-GB" err="1"/>
              <a:t>riforma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fosse </a:t>
            </a:r>
            <a:r>
              <a:rPr lang="en-GB" err="1"/>
              <a:t>minimamente</a:t>
            </a:r>
            <a:r>
              <a:rPr lang="en-GB"/>
              <a:t> </a:t>
            </a:r>
            <a:r>
              <a:rPr lang="en-GB" err="1"/>
              <a:t>sgradita</a:t>
            </a:r>
            <a:r>
              <a:rPr lang="en-GB"/>
              <a:t> </a:t>
            </a:r>
            <a:r>
              <a:rPr lang="en-GB" err="1"/>
              <a:t>alla</a:t>
            </a:r>
            <a:r>
              <a:rPr lang="en-GB"/>
              <a:t> </a:t>
            </a:r>
            <a:r>
              <a:rPr lang="en-GB" err="1"/>
              <a:t>sua</a:t>
            </a:r>
            <a:r>
              <a:rPr lang="en-GB"/>
              <a:t> </a:t>
            </a:r>
            <a:r>
              <a:rPr lang="en-GB" err="1"/>
              <a:t>burocrazia</a:t>
            </a:r>
            <a:r>
              <a:rPr lang="en-GB"/>
              <a:t>.</a:t>
            </a: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6542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err="1"/>
              <a:t>Gli</a:t>
            </a:r>
            <a:r>
              <a:rPr lang="en-GB"/>
              <a:t> </a:t>
            </a:r>
            <a:r>
              <a:rPr lang="en-GB" err="1"/>
              <a:t>ambigui</a:t>
            </a:r>
            <a:r>
              <a:rPr lang="en-GB"/>
              <a:t> </a:t>
            </a:r>
            <a:r>
              <a:rPr lang="en-GB" err="1"/>
              <a:t>rapporti</a:t>
            </a:r>
            <a:r>
              <a:rPr lang="en-GB"/>
              <a:t> </a:t>
            </a:r>
            <a:r>
              <a:rPr lang="en-GB" err="1"/>
              <a:t>tra</a:t>
            </a:r>
            <a:r>
              <a:rPr lang="en-GB"/>
              <a:t> </a:t>
            </a:r>
            <a:r>
              <a:rPr lang="en-GB" err="1"/>
              <a:t>amministrazione</a:t>
            </a:r>
            <a:r>
              <a:rPr lang="en-GB"/>
              <a:t> e </a:t>
            </a:r>
            <a:r>
              <a:rPr lang="en-GB" err="1"/>
              <a:t>politica</a:t>
            </a:r>
            <a:r>
              <a:rPr lang="en-GB"/>
              <a:t> </a:t>
            </a:r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GB"/>
              <a:t>Ma la </a:t>
            </a:r>
            <a:r>
              <a:rPr lang="en-GB" err="1"/>
              <a:t>burocrazia</a:t>
            </a:r>
            <a:r>
              <a:rPr lang="en-GB"/>
              <a:t> </a:t>
            </a:r>
            <a:r>
              <a:rPr lang="en-GB" err="1"/>
              <a:t>può</a:t>
            </a:r>
            <a:r>
              <a:rPr lang="en-GB"/>
              <a:t> </a:t>
            </a:r>
            <a:r>
              <a:rPr lang="en-GB" err="1"/>
              <a:t>anche</a:t>
            </a:r>
            <a:r>
              <a:rPr lang="en-GB"/>
              <a:t> </a:t>
            </a:r>
            <a:r>
              <a:rPr lang="en-GB" err="1"/>
              <a:t>essere</a:t>
            </a:r>
            <a:r>
              <a:rPr lang="en-GB"/>
              <a:t> </a:t>
            </a:r>
            <a:r>
              <a:rPr lang="en-GB" err="1"/>
              <a:t>avversa</a:t>
            </a:r>
            <a:r>
              <a:rPr lang="en-GB"/>
              <a:t> a un </a:t>
            </a:r>
            <a:r>
              <a:rPr lang="en-GB" err="1"/>
              <a:t>parlamento</a:t>
            </a:r>
            <a:r>
              <a:rPr lang="en-GB"/>
              <a:t> </a:t>
            </a:r>
            <a:r>
              <a:rPr lang="en-GB" err="1"/>
              <a:t>democraticamente</a:t>
            </a:r>
            <a:r>
              <a:rPr lang="en-GB"/>
              <a:t> </a:t>
            </a:r>
            <a:r>
              <a:rPr lang="en-GB" err="1"/>
              <a:t>eletto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intenda</a:t>
            </a:r>
            <a:r>
              <a:rPr lang="en-GB"/>
              <a:t> </a:t>
            </a:r>
            <a:r>
              <a:rPr lang="en-GB" err="1"/>
              <a:t>esercitare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suoi</a:t>
            </a:r>
            <a:r>
              <a:rPr lang="en-GB"/>
              <a:t> </a:t>
            </a:r>
            <a:r>
              <a:rPr lang="en-GB" err="1"/>
              <a:t>normali</a:t>
            </a:r>
            <a:r>
              <a:rPr lang="en-GB"/>
              <a:t> </a:t>
            </a:r>
            <a:r>
              <a:rPr lang="en-GB" err="1"/>
              <a:t>poteri</a:t>
            </a:r>
            <a:r>
              <a:rPr lang="en-GB"/>
              <a:t> di </a:t>
            </a:r>
            <a:r>
              <a:rPr lang="en-GB" err="1"/>
              <a:t>controllo</a:t>
            </a:r>
            <a:r>
              <a:rPr lang="en-GB"/>
              <a:t>. </a:t>
            </a:r>
          </a:p>
          <a:p>
            <a:pPr marL="76200" indent="0">
              <a:buNone/>
            </a:pPr>
            <a:r>
              <a:rPr lang="en-GB" err="1"/>
              <a:t>Osserva</a:t>
            </a:r>
            <a:r>
              <a:rPr lang="en-GB"/>
              <a:t> Weber [1961, vol. II, 305] </a:t>
            </a:r>
            <a:r>
              <a:rPr lang="en-GB" err="1"/>
              <a:t>che</a:t>
            </a:r>
            <a:r>
              <a:rPr lang="en-GB"/>
              <a:t> «un </a:t>
            </a:r>
            <a:r>
              <a:rPr lang="en-GB" err="1"/>
              <a:t>parlamento</a:t>
            </a:r>
            <a:r>
              <a:rPr lang="en-GB"/>
              <a:t> male </a:t>
            </a:r>
            <a:r>
              <a:rPr lang="en-GB" err="1"/>
              <a:t>informato</a:t>
            </a:r>
            <a:r>
              <a:rPr lang="en-GB"/>
              <a:t> e </a:t>
            </a:r>
            <a:r>
              <a:rPr lang="en-GB" err="1"/>
              <a:t>perciò</a:t>
            </a:r>
            <a:r>
              <a:rPr lang="en-GB"/>
              <a:t> </a:t>
            </a:r>
            <a:r>
              <a:rPr lang="en-GB" err="1"/>
              <a:t>impotente</a:t>
            </a:r>
            <a:r>
              <a:rPr lang="en-GB"/>
              <a:t> </a:t>
            </a:r>
            <a:r>
              <a:rPr lang="en-GB" err="1"/>
              <a:t>è</a:t>
            </a:r>
            <a:r>
              <a:rPr lang="en-GB"/>
              <a:t> </a:t>
            </a:r>
            <a:r>
              <a:rPr lang="en-GB" err="1"/>
              <a:t>naturalmente</a:t>
            </a:r>
            <a:r>
              <a:rPr lang="en-GB"/>
              <a:t> </a:t>
            </a:r>
            <a:r>
              <a:rPr lang="en-GB" err="1"/>
              <a:t>gradito</a:t>
            </a:r>
            <a:r>
              <a:rPr lang="en-GB"/>
              <a:t> </a:t>
            </a:r>
            <a:r>
              <a:rPr lang="en-GB" err="1"/>
              <a:t>alla</a:t>
            </a:r>
            <a:r>
              <a:rPr lang="en-GB"/>
              <a:t> </a:t>
            </a:r>
            <a:r>
              <a:rPr lang="en-GB" err="1"/>
              <a:t>burocrazia</a:t>
            </a:r>
            <a:r>
              <a:rPr lang="en-GB"/>
              <a:t>, </a:t>
            </a:r>
            <a:r>
              <a:rPr lang="en-GB" err="1"/>
              <a:t>nella</a:t>
            </a:r>
            <a:r>
              <a:rPr lang="en-GB"/>
              <a:t> </a:t>
            </a:r>
            <a:r>
              <a:rPr lang="en-GB" err="1"/>
              <a:t>misura</a:t>
            </a:r>
            <a:r>
              <a:rPr lang="en-GB"/>
              <a:t> in cui </a:t>
            </a:r>
            <a:r>
              <a:rPr lang="en-GB" err="1"/>
              <a:t>quella</a:t>
            </a:r>
            <a:r>
              <a:rPr lang="en-GB"/>
              <a:t> </a:t>
            </a:r>
            <a:r>
              <a:rPr lang="en-GB" err="1"/>
              <a:t>ignoranza</a:t>
            </a:r>
            <a:r>
              <a:rPr lang="en-GB"/>
              <a:t> </a:t>
            </a:r>
            <a:r>
              <a:rPr lang="en-GB" err="1"/>
              <a:t>sia</a:t>
            </a:r>
            <a:r>
              <a:rPr lang="en-GB"/>
              <a:t> </a:t>
            </a:r>
            <a:r>
              <a:rPr lang="en-GB" err="1"/>
              <a:t>compatibile</a:t>
            </a:r>
            <a:r>
              <a:rPr lang="en-GB"/>
              <a:t> con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suoi</a:t>
            </a:r>
            <a:r>
              <a:rPr lang="en-GB"/>
              <a:t> </a:t>
            </a:r>
            <a:r>
              <a:rPr lang="en-GB" err="1"/>
              <a:t>propri</a:t>
            </a:r>
            <a:r>
              <a:rPr lang="en-GB"/>
              <a:t> </a:t>
            </a:r>
            <a:r>
              <a:rPr lang="en-GB" err="1"/>
              <a:t>interessi</a:t>
            </a:r>
            <a:r>
              <a:rPr lang="en-GB"/>
              <a:t>».</a:t>
            </a:r>
          </a:p>
          <a:p>
            <a:pPr>
              <a:spcBef>
                <a:spcPts val="0"/>
              </a:spcBef>
            </a:pPr>
            <a:endParaRPr lang="en-GB"/>
          </a:p>
          <a:p>
            <a:pPr>
              <a:spcBef>
                <a:spcPts val="0"/>
              </a:spcBef>
            </a:pP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5676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/>
              <a:t>I </a:t>
            </a:r>
            <a:r>
              <a:rPr lang="en-GB" err="1"/>
              <a:t>dieci</a:t>
            </a:r>
            <a:r>
              <a:rPr lang="en-GB"/>
              <a:t> </a:t>
            </a:r>
            <a:r>
              <a:rPr lang="en-GB" err="1"/>
              <a:t>punti</a:t>
            </a:r>
            <a:r>
              <a:rPr lang="en-GB"/>
              <a:t> </a:t>
            </a:r>
            <a:r>
              <a:rPr lang="en-GB" err="1"/>
              <a:t>dell’idealtipo</a:t>
            </a:r>
            <a:r>
              <a:rPr lang="en-GB"/>
              <a:t> di </a:t>
            </a:r>
            <a:r>
              <a:rPr lang="en-GB" err="1"/>
              <a:t>burocrazia</a:t>
            </a:r>
            <a:r>
              <a:rPr lang="en-GB"/>
              <a:t> </a:t>
            </a:r>
            <a:r>
              <a:rPr lang="en-GB" err="1"/>
              <a:t>weberiana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GB"/>
              <a:t>Il </a:t>
            </a:r>
            <a:r>
              <a:rPr lang="en-GB" err="1"/>
              <a:t>dieci</a:t>
            </a:r>
            <a:r>
              <a:rPr lang="en-GB"/>
              <a:t> </a:t>
            </a:r>
            <a:r>
              <a:rPr lang="en-GB" err="1"/>
              <a:t>punti</a:t>
            </a:r>
            <a:r>
              <a:rPr lang="en-GB"/>
              <a:t> del </a:t>
            </a:r>
            <a:r>
              <a:rPr lang="en-GB" err="1"/>
              <a:t>modello</a:t>
            </a:r>
            <a:r>
              <a:rPr lang="en-GB"/>
              <a:t>  </a:t>
            </a:r>
            <a:r>
              <a:rPr lang="en-GB" err="1"/>
              <a:t>ideale</a:t>
            </a:r>
            <a:r>
              <a:rPr lang="en-GB"/>
              <a:t> di </a:t>
            </a:r>
            <a:r>
              <a:rPr lang="en-GB" err="1"/>
              <a:t>burocrazia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, </a:t>
            </a:r>
            <a:r>
              <a:rPr lang="en-GB" err="1"/>
              <a:t>nella</a:t>
            </a:r>
            <a:r>
              <a:rPr lang="en-GB"/>
              <a:t> </a:t>
            </a:r>
            <a:r>
              <a:rPr lang="en-GB" err="1"/>
              <a:t>sua</a:t>
            </a:r>
            <a:r>
              <a:rPr lang="en-GB"/>
              <a:t> forma </a:t>
            </a:r>
            <a:r>
              <a:rPr lang="en-GB" err="1"/>
              <a:t>pura</a:t>
            </a:r>
            <a:r>
              <a:rPr lang="en-GB"/>
              <a:t> non </a:t>
            </a:r>
            <a:r>
              <a:rPr lang="en-GB" err="1"/>
              <a:t>esiste</a:t>
            </a:r>
            <a:r>
              <a:rPr lang="en-GB"/>
              <a:t> </a:t>
            </a:r>
            <a:r>
              <a:rPr lang="en-GB" err="1"/>
              <a:t>nella</a:t>
            </a:r>
            <a:r>
              <a:rPr lang="en-GB"/>
              <a:t> </a:t>
            </a:r>
            <a:r>
              <a:rPr lang="en-GB" err="1"/>
              <a:t>realtà</a:t>
            </a:r>
            <a:r>
              <a:rPr lang="en-GB"/>
              <a:t>. Il solo </a:t>
            </a:r>
            <a:r>
              <a:rPr lang="en-GB" err="1"/>
              <a:t>scopo</a:t>
            </a:r>
            <a:r>
              <a:rPr lang="en-GB"/>
              <a:t> del </a:t>
            </a:r>
            <a:r>
              <a:rPr lang="en-GB" err="1"/>
              <a:t>modello</a:t>
            </a:r>
            <a:r>
              <a:rPr lang="en-GB"/>
              <a:t> </a:t>
            </a:r>
            <a:r>
              <a:rPr lang="en-GB" err="1"/>
              <a:t>è</a:t>
            </a:r>
            <a:r>
              <a:rPr lang="en-GB"/>
              <a:t> di </a:t>
            </a:r>
            <a:r>
              <a:rPr lang="en-GB" err="1"/>
              <a:t>valutare</a:t>
            </a:r>
            <a:r>
              <a:rPr lang="en-GB"/>
              <a:t> in </a:t>
            </a:r>
            <a:r>
              <a:rPr lang="en-GB" err="1"/>
              <a:t>che</a:t>
            </a:r>
            <a:r>
              <a:rPr lang="en-GB"/>
              <a:t> modo e in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misura</a:t>
            </a:r>
            <a:r>
              <a:rPr lang="en-GB"/>
              <a:t> </a:t>
            </a:r>
            <a:r>
              <a:rPr lang="en-GB" err="1"/>
              <a:t>specifiche</a:t>
            </a:r>
            <a:r>
              <a:rPr lang="en-GB"/>
              <a:t> </a:t>
            </a:r>
            <a:r>
              <a:rPr lang="en-GB" err="1"/>
              <a:t>burocrazie</a:t>
            </a:r>
            <a:r>
              <a:rPr lang="en-GB"/>
              <a:t> </a:t>
            </a:r>
            <a:r>
              <a:rPr lang="en-GB" err="1"/>
              <a:t>comparse</a:t>
            </a:r>
            <a:r>
              <a:rPr lang="en-GB"/>
              <a:t> </a:t>
            </a:r>
            <a:r>
              <a:rPr lang="en-GB" err="1"/>
              <a:t>nella</a:t>
            </a:r>
            <a:r>
              <a:rPr lang="en-GB"/>
              <a:t> </a:t>
            </a:r>
            <a:r>
              <a:rPr lang="en-GB" err="1"/>
              <a:t>storia</a:t>
            </a:r>
            <a:r>
              <a:rPr lang="en-GB"/>
              <a:t> </a:t>
            </a:r>
            <a:r>
              <a:rPr lang="en-GB" err="1"/>
              <a:t>umana</a:t>
            </a:r>
            <a:r>
              <a:rPr lang="en-GB"/>
              <a:t> </a:t>
            </a:r>
            <a:r>
              <a:rPr lang="en-GB" err="1"/>
              <a:t>si</a:t>
            </a:r>
            <a:r>
              <a:rPr lang="en-GB"/>
              <a:t> </a:t>
            </a:r>
            <a:r>
              <a:rPr lang="en-GB" err="1"/>
              <a:t>avvicinano</a:t>
            </a:r>
            <a:r>
              <a:rPr lang="en-GB"/>
              <a:t> o </a:t>
            </a:r>
            <a:r>
              <a:rPr lang="en-GB" err="1"/>
              <a:t>si</a:t>
            </a:r>
            <a:r>
              <a:rPr lang="en-GB"/>
              <a:t> </a:t>
            </a:r>
            <a:r>
              <a:rPr lang="en-GB" err="1"/>
              <a:t>discostano</a:t>
            </a:r>
            <a:r>
              <a:rPr lang="en-GB"/>
              <a:t> </a:t>
            </a:r>
            <a:r>
              <a:rPr lang="en-GB" err="1"/>
              <a:t>dalla</a:t>
            </a:r>
            <a:r>
              <a:rPr lang="en-GB"/>
              <a:t> forma </a:t>
            </a:r>
            <a:r>
              <a:rPr lang="en-GB" err="1"/>
              <a:t>pura</a:t>
            </a:r>
            <a:r>
              <a:rPr lang="en-GB"/>
              <a:t>.</a:t>
            </a:r>
          </a:p>
          <a:p>
            <a:pPr marL="76200" indent="0">
              <a:buNone/>
            </a:pPr>
            <a:r>
              <a:rPr lang="en-GB"/>
              <a:t>Per </a:t>
            </a:r>
            <a:r>
              <a:rPr lang="en-GB" err="1"/>
              <a:t>capire</a:t>
            </a:r>
            <a:r>
              <a:rPr lang="en-GB"/>
              <a:t> il </a:t>
            </a:r>
            <a:r>
              <a:rPr lang="en-GB" err="1"/>
              <a:t>modello</a:t>
            </a:r>
            <a:r>
              <a:rPr lang="en-GB"/>
              <a:t> di Weber  </a:t>
            </a:r>
            <a:r>
              <a:rPr lang="en-GB" err="1"/>
              <a:t>bisogna</a:t>
            </a:r>
            <a:r>
              <a:rPr lang="en-GB"/>
              <a:t> </a:t>
            </a:r>
            <a:r>
              <a:rPr lang="en-GB" err="1"/>
              <a:t>cercare</a:t>
            </a:r>
            <a:r>
              <a:rPr lang="en-GB"/>
              <a:t> di </a:t>
            </a:r>
            <a:r>
              <a:rPr lang="en-GB" i="1" err="1"/>
              <a:t>immaginare</a:t>
            </a:r>
            <a:r>
              <a:rPr lang="en-GB" i="1"/>
              <a:t> </a:t>
            </a:r>
            <a:r>
              <a:rPr lang="en-GB" i="1" err="1"/>
              <a:t>l’immaginario</a:t>
            </a:r>
            <a:r>
              <a:rPr lang="en-GB" i="1"/>
              <a:t> 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egli</a:t>
            </a:r>
            <a:r>
              <a:rPr lang="en-GB"/>
              <a:t> </a:t>
            </a:r>
            <a:r>
              <a:rPr lang="en-GB" err="1"/>
              <a:t>aveva</a:t>
            </a:r>
            <a:r>
              <a:rPr lang="en-GB"/>
              <a:t> in </a:t>
            </a:r>
            <a:r>
              <a:rPr lang="en-GB" err="1"/>
              <a:t>mente</a:t>
            </a:r>
            <a:r>
              <a:rPr lang="en-GB"/>
              <a:t>: un </a:t>
            </a:r>
            <a:r>
              <a:rPr lang="en-GB" err="1"/>
              <a:t>mondo</a:t>
            </a:r>
            <a:r>
              <a:rPr lang="en-GB"/>
              <a:t> </a:t>
            </a:r>
            <a:r>
              <a:rPr lang="en-GB" err="1"/>
              <a:t>profondamente</a:t>
            </a:r>
            <a:r>
              <a:rPr lang="en-GB"/>
              <a:t> </a:t>
            </a:r>
            <a:r>
              <a:rPr lang="en-GB" i="1" err="1"/>
              <a:t>maschile</a:t>
            </a:r>
            <a:r>
              <a:rPr lang="en-GB"/>
              <a:t>, </a:t>
            </a:r>
            <a:r>
              <a:rPr lang="en-GB" err="1"/>
              <a:t>fatto</a:t>
            </a:r>
            <a:r>
              <a:rPr lang="en-GB"/>
              <a:t> di </a:t>
            </a:r>
            <a:r>
              <a:rPr lang="en-GB" err="1"/>
              <a:t>funzionari</a:t>
            </a:r>
            <a:r>
              <a:rPr lang="en-GB"/>
              <a:t> </a:t>
            </a:r>
            <a:r>
              <a:rPr lang="en-GB" err="1"/>
              <a:t>servitori</a:t>
            </a:r>
            <a:r>
              <a:rPr lang="en-GB"/>
              <a:t> </a:t>
            </a:r>
            <a:r>
              <a:rPr lang="en-GB" err="1"/>
              <a:t>dello</a:t>
            </a:r>
            <a:r>
              <a:rPr lang="en-GB"/>
              <a:t> </a:t>
            </a:r>
            <a:r>
              <a:rPr lang="en-GB" err="1"/>
              <a:t>stato</a:t>
            </a:r>
            <a:r>
              <a:rPr lang="en-GB"/>
              <a:t> </a:t>
            </a:r>
            <a:r>
              <a:rPr lang="en-GB" err="1"/>
              <a:t>prussiano</a:t>
            </a:r>
            <a:r>
              <a:rPr lang="en-GB"/>
              <a:t>.</a:t>
            </a:r>
          </a:p>
          <a:p>
            <a:pPr marL="76200" indent="0">
              <a:buNone/>
            </a:pPr>
            <a:endParaRPr lang="en-GB"/>
          </a:p>
          <a:p>
            <a:pPr>
              <a:spcBef>
                <a:spcPts val="0"/>
              </a:spcBef>
            </a:pP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5498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/>
              <a:t>I </a:t>
            </a:r>
            <a:r>
              <a:rPr lang="en-GB" err="1"/>
              <a:t>dieci</a:t>
            </a:r>
            <a:r>
              <a:rPr lang="en-GB"/>
              <a:t> </a:t>
            </a:r>
            <a:r>
              <a:rPr lang="en-GB" err="1"/>
              <a:t>punti</a:t>
            </a:r>
            <a:r>
              <a:rPr lang="en-GB"/>
              <a:t> </a:t>
            </a:r>
            <a:r>
              <a:rPr lang="en-GB" err="1"/>
              <a:t>dell’idealtipo</a:t>
            </a:r>
            <a:r>
              <a:rPr lang="en-GB"/>
              <a:t> di </a:t>
            </a:r>
            <a:r>
              <a:rPr lang="en-GB" err="1"/>
              <a:t>burocrazia</a:t>
            </a:r>
            <a:r>
              <a:rPr lang="en-GB"/>
              <a:t> </a:t>
            </a:r>
            <a:r>
              <a:rPr lang="en-GB" err="1"/>
              <a:t>weberiana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n-GB"/>
              <a:t>Il </a:t>
            </a:r>
            <a:r>
              <a:rPr lang="en-GB" err="1"/>
              <a:t>dieci</a:t>
            </a:r>
            <a:r>
              <a:rPr lang="en-GB"/>
              <a:t> </a:t>
            </a:r>
            <a:r>
              <a:rPr lang="en-GB" err="1"/>
              <a:t>punti</a:t>
            </a:r>
            <a:r>
              <a:rPr lang="en-GB"/>
              <a:t> del </a:t>
            </a:r>
            <a:r>
              <a:rPr lang="en-GB" err="1"/>
              <a:t>modello</a:t>
            </a:r>
            <a:r>
              <a:rPr lang="en-GB"/>
              <a:t>  </a:t>
            </a:r>
            <a:r>
              <a:rPr lang="en-GB" err="1"/>
              <a:t>ideale</a:t>
            </a:r>
            <a:r>
              <a:rPr lang="en-GB"/>
              <a:t> di </a:t>
            </a:r>
            <a:r>
              <a:rPr lang="en-GB" err="1"/>
              <a:t>burocrazia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, </a:t>
            </a:r>
            <a:r>
              <a:rPr lang="en-GB" err="1"/>
              <a:t>nella</a:t>
            </a:r>
            <a:r>
              <a:rPr lang="en-GB"/>
              <a:t> </a:t>
            </a:r>
            <a:r>
              <a:rPr lang="en-GB" err="1"/>
              <a:t>sua</a:t>
            </a:r>
            <a:r>
              <a:rPr lang="en-GB"/>
              <a:t> forma </a:t>
            </a:r>
            <a:r>
              <a:rPr lang="en-GB" err="1"/>
              <a:t>pura</a:t>
            </a:r>
            <a:r>
              <a:rPr lang="en-GB"/>
              <a:t> non </a:t>
            </a:r>
            <a:r>
              <a:rPr lang="en-GB" err="1"/>
              <a:t>esiste</a:t>
            </a:r>
            <a:r>
              <a:rPr lang="en-GB"/>
              <a:t> </a:t>
            </a:r>
            <a:r>
              <a:rPr lang="en-GB" err="1"/>
              <a:t>nella</a:t>
            </a:r>
            <a:r>
              <a:rPr lang="en-GB"/>
              <a:t> </a:t>
            </a:r>
            <a:r>
              <a:rPr lang="en-GB" err="1"/>
              <a:t>realtà</a:t>
            </a:r>
            <a:r>
              <a:rPr lang="en-GB"/>
              <a:t>. Il solo </a:t>
            </a:r>
            <a:r>
              <a:rPr lang="en-GB" err="1"/>
              <a:t>scopo</a:t>
            </a:r>
            <a:r>
              <a:rPr lang="en-GB"/>
              <a:t> del </a:t>
            </a:r>
            <a:r>
              <a:rPr lang="en-GB" err="1"/>
              <a:t>modello</a:t>
            </a:r>
            <a:r>
              <a:rPr lang="en-GB"/>
              <a:t> </a:t>
            </a:r>
            <a:r>
              <a:rPr lang="en-GB" err="1"/>
              <a:t>è</a:t>
            </a:r>
            <a:r>
              <a:rPr lang="en-GB"/>
              <a:t> di </a:t>
            </a:r>
            <a:r>
              <a:rPr lang="en-GB" err="1"/>
              <a:t>valutare</a:t>
            </a:r>
            <a:r>
              <a:rPr lang="en-GB"/>
              <a:t> in </a:t>
            </a:r>
            <a:r>
              <a:rPr lang="en-GB" err="1"/>
              <a:t>che</a:t>
            </a:r>
            <a:r>
              <a:rPr lang="en-GB"/>
              <a:t> modo e in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misura</a:t>
            </a:r>
            <a:r>
              <a:rPr lang="en-GB"/>
              <a:t> </a:t>
            </a:r>
            <a:r>
              <a:rPr lang="en-GB" err="1"/>
              <a:t>specifiche</a:t>
            </a:r>
            <a:r>
              <a:rPr lang="en-GB"/>
              <a:t> </a:t>
            </a:r>
            <a:r>
              <a:rPr lang="en-GB" err="1"/>
              <a:t>burocrazie</a:t>
            </a:r>
            <a:r>
              <a:rPr lang="en-GB"/>
              <a:t> </a:t>
            </a:r>
            <a:r>
              <a:rPr lang="en-GB" err="1"/>
              <a:t>comparse</a:t>
            </a:r>
            <a:r>
              <a:rPr lang="en-GB"/>
              <a:t> </a:t>
            </a:r>
            <a:r>
              <a:rPr lang="en-GB" err="1"/>
              <a:t>nella</a:t>
            </a:r>
            <a:r>
              <a:rPr lang="en-GB"/>
              <a:t> </a:t>
            </a:r>
            <a:r>
              <a:rPr lang="en-GB" err="1"/>
              <a:t>storia</a:t>
            </a:r>
            <a:r>
              <a:rPr lang="en-GB"/>
              <a:t> </a:t>
            </a:r>
            <a:r>
              <a:rPr lang="en-GB" err="1"/>
              <a:t>umana</a:t>
            </a:r>
            <a:r>
              <a:rPr lang="en-GB"/>
              <a:t> </a:t>
            </a:r>
            <a:r>
              <a:rPr lang="en-GB" err="1"/>
              <a:t>si</a:t>
            </a:r>
            <a:r>
              <a:rPr lang="en-GB"/>
              <a:t> </a:t>
            </a:r>
            <a:r>
              <a:rPr lang="en-GB" err="1"/>
              <a:t>avvicinano</a:t>
            </a:r>
            <a:r>
              <a:rPr lang="en-GB"/>
              <a:t> o </a:t>
            </a:r>
            <a:r>
              <a:rPr lang="en-GB" err="1"/>
              <a:t>si</a:t>
            </a:r>
            <a:r>
              <a:rPr lang="en-GB"/>
              <a:t> </a:t>
            </a:r>
            <a:r>
              <a:rPr lang="en-GB" err="1"/>
              <a:t>discostano</a:t>
            </a:r>
            <a:r>
              <a:rPr lang="en-GB"/>
              <a:t> </a:t>
            </a:r>
            <a:r>
              <a:rPr lang="en-GB" err="1"/>
              <a:t>dalla</a:t>
            </a:r>
            <a:r>
              <a:rPr lang="en-GB"/>
              <a:t> forma </a:t>
            </a:r>
            <a:r>
              <a:rPr lang="en-GB" err="1"/>
              <a:t>pura</a:t>
            </a:r>
            <a:r>
              <a:rPr lang="en-GB"/>
              <a:t>.</a:t>
            </a:r>
          </a:p>
          <a:p>
            <a:pPr>
              <a:spcBef>
                <a:spcPts val="0"/>
              </a:spcBef>
            </a:pP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0645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/>
              <a:t>I </a:t>
            </a:r>
            <a:r>
              <a:rPr lang="en-GB" err="1"/>
              <a:t>dieci</a:t>
            </a:r>
            <a:r>
              <a:rPr lang="en-GB"/>
              <a:t> </a:t>
            </a:r>
            <a:r>
              <a:rPr lang="en-GB" err="1"/>
              <a:t>punti</a:t>
            </a:r>
            <a:r>
              <a:rPr lang="en-GB"/>
              <a:t> </a:t>
            </a:r>
            <a:r>
              <a:rPr lang="en-GB" err="1"/>
              <a:t>dell’idealtipo</a:t>
            </a:r>
            <a:r>
              <a:rPr lang="en-GB"/>
              <a:t> di </a:t>
            </a:r>
            <a:r>
              <a:rPr lang="en-GB" err="1"/>
              <a:t>burocrazia</a:t>
            </a:r>
            <a:r>
              <a:rPr lang="en-GB"/>
              <a:t> </a:t>
            </a:r>
            <a:r>
              <a:rPr lang="en-GB" err="1"/>
              <a:t>weberiana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it-IT"/>
              <a:t>Fedeltà d’ufficio</a:t>
            </a:r>
          </a:p>
          <a:p>
            <a:pPr>
              <a:spcBef>
                <a:spcPts val="0"/>
              </a:spcBef>
            </a:pPr>
            <a:r>
              <a:rPr lang="it-IT"/>
              <a:t>Competenza disciplinata</a:t>
            </a:r>
          </a:p>
          <a:p>
            <a:pPr>
              <a:spcBef>
                <a:spcPts val="0"/>
              </a:spcBef>
            </a:pPr>
            <a:r>
              <a:rPr lang="it-IT"/>
              <a:t>Gerarchia degli uffici</a:t>
            </a:r>
          </a:p>
          <a:p>
            <a:pPr>
              <a:spcBef>
                <a:spcPts val="0"/>
              </a:spcBef>
            </a:pPr>
            <a:r>
              <a:rPr lang="it-IT"/>
              <a:t>Preparazione specializzata</a:t>
            </a:r>
          </a:p>
          <a:p>
            <a:pPr>
              <a:spcBef>
                <a:spcPts val="0"/>
              </a:spcBef>
            </a:pPr>
            <a:r>
              <a:rPr lang="it-IT"/>
              <a:t>Concorsi pubblici</a:t>
            </a:r>
          </a:p>
          <a:p>
            <a:pPr>
              <a:spcBef>
                <a:spcPts val="0"/>
              </a:spcBef>
            </a:pPr>
            <a:r>
              <a:rPr lang="it-IT"/>
              <a:t>Sviluppo di una carriera</a:t>
            </a:r>
          </a:p>
          <a:p>
            <a:pPr>
              <a:spcBef>
                <a:spcPts val="0"/>
              </a:spcBef>
            </a:pPr>
            <a:r>
              <a:rPr lang="it-IT"/>
              <a:t>Attività a tempo pieno</a:t>
            </a:r>
          </a:p>
          <a:p>
            <a:pPr>
              <a:spcBef>
                <a:spcPts val="0"/>
              </a:spcBef>
            </a:pPr>
            <a:r>
              <a:rPr lang="it-IT"/>
              <a:t>Segreto d’ufficio</a:t>
            </a:r>
          </a:p>
          <a:p>
            <a:pPr>
              <a:spcBef>
                <a:spcPts val="0"/>
              </a:spcBef>
            </a:pPr>
            <a:r>
              <a:rPr lang="it-IT"/>
              <a:t>Stipendio monetario fisso</a:t>
            </a:r>
          </a:p>
          <a:p>
            <a:pPr>
              <a:spcBef>
                <a:spcPts val="0"/>
              </a:spcBef>
            </a:pPr>
            <a:r>
              <a:rPr lang="it-IT"/>
              <a:t>Non possesso degli strumenti del proprio lavoro.</a:t>
            </a:r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634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>
                <a:solidFill>
                  <a:srgbClr val="2F3848"/>
                </a:solidFill>
              </a:rPr>
              <a:t>1.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Il concetto di tipo ideale</a:t>
            </a:r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/>
              <a:t>Le </a:t>
            </a:r>
            <a:r>
              <a:rPr lang="en-GB" err="1"/>
              <a:t>tre</a:t>
            </a:r>
            <a:r>
              <a:rPr lang="en-GB"/>
              <a:t> </a:t>
            </a:r>
            <a:r>
              <a:rPr lang="en-GB" err="1"/>
              <a:t>conseguenze</a:t>
            </a:r>
            <a:r>
              <a:rPr lang="en-GB"/>
              <a:t> </a:t>
            </a:r>
            <a:r>
              <a:rPr lang="en-GB" err="1"/>
              <a:t>essenziali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750636"/>
            <a:ext cx="7637700" cy="40693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just">
              <a:spcBef>
                <a:spcPts val="0"/>
              </a:spcBef>
              <a:buNone/>
            </a:pPr>
            <a:endParaRPr lang="it-IT" sz="2150"/>
          </a:p>
          <a:p>
            <a:pPr marL="76200" indent="0" algn="just">
              <a:spcBef>
                <a:spcPts val="0"/>
              </a:spcBef>
              <a:buNone/>
            </a:pPr>
            <a:r>
              <a:rPr lang="it-IT" sz="2150"/>
              <a:t>La burocrazia è lo strumento razionale per eccellenza per conseguire scopi determinati.</a:t>
            </a:r>
          </a:p>
          <a:p>
            <a:pPr algn="just">
              <a:spcBef>
                <a:spcPts val="0"/>
              </a:spcBef>
            </a:pPr>
            <a:r>
              <a:rPr lang="it-IT" sz="2150" i="1"/>
              <a:t>Una burocrazia pura tenta di eliminare o quanto meno di controllare il più possibile ogni influenza </a:t>
            </a:r>
            <a:r>
              <a:rPr lang="it-IT" sz="2150" i="1" err="1"/>
              <a:t>extraorganizzativa</a:t>
            </a:r>
            <a:r>
              <a:rPr lang="it-IT" sz="2150" i="1"/>
              <a:t> sul comportamento dei suoi membri</a:t>
            </a:r>
            <a:r>
              <a:rPr lang="it-IT" sz="2150"/>
              <a:t>.</a:t>
            </a:r>
          </a:p>
          <a:p>
            <a:pPr algn="just">
              <a:spcBef>
                <a:spcPts val="0"/>
              </a:spcBef>
            </a:pPr>
            <a:r>
              <a:rPr lang="it-IT" sz="2150"/>
              <a:t>La sua condotta è immune da sentimenti, intenzioni o strategie che non siano quelle dell’organizzazione in cui presta servizio. Non esiste una razionalità individuale diversa e indipendente da quella dell’organizzazione. </a:t>
            </a:r>
          </a:p>
          <a:p>
            <a:pPr algn="just">
              <a:spcBef>
                <a:spcPts val="0"/>
              </a:spcBef>
            </a:pPr>
            <a:r>
              <a:rPr lang="it-IT" sz="2150"/>
              <a:t>Da questo assunto derivano tre altre conseguenze: che la burocrazia pura è una struttura centralizzata, formalizzata e rigida.</a:t>
            </a:r>
          </a:p>
          <a:p>
            <a:pPr marL="76200" indent="0">
              <a:spcBef>
                <a:spcPts val="0"/>
              </a:spcBef>
              <a:buNone/>
            </a:pPr>
            <a:endParaRPr lang="it-IT" sz="2200"/>
          </a:p>
          <a:p>
            <a:pPr>
              <a:spcBef>
                <a:spcPts val="0"/>
              </a:spcBef>
            </a:pPr>
            <a:endParaRPr lang="it-IT" sz="2200"/>
          </a:p>
          <a:p>
            <a:pPr>
              <a:spcBef>
                <a:spcPts val="0"/>
              </a:spcBef>
            </a:pPr>
            <a:endParaRPr lang="it-IT" sz="2200"/>
          </a:p>
          <a:p>
            <a:pPr>
              <a:spcBef>
                <a:spcPts val="0"/>
              </a:spcBef>
            </a:pPr>
            <a:endParaRPr lang="it-IT" sz="2200"/>
          </a:p>
          <a:p>
            <a:pPr>
              <a:spcBef>
                <a:spcPts val="0"/>
              </a:spcBef>
            </a:pP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2397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err="1"/>
              <a:t>Struttura</a:t>
            </a:r>
            <a:r>
              <a:rPr lang="en-GB"/>
              <a:t> </a:t>
            </a:r>
            <a:r>
              <a:rPr lang="en-GB" err="1"/>
              <a:t>centralizzata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856538"/>
            <a:ext cx="7637700" cy="40693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spcBef>
                <a:spcPts val="0"/>
              </a:spcBef>
              <a:buNone/>
            </a:pPr>
            <a:endParaRPr lang="it-IT" sz="2200"/>
          </a:p>
          <a:p>
            <a:pPr>
              <a:spcBef>
                <a:spcPts val="0"/>
              </a:spcBef>
            </a:pPr>
            <a:r>
              <a:rPr lang="en-GB"/>
              <a:t>La </a:t>
            </a:r>
            <a:r>
              <a:rPr lang="en-GB" err="1"/>
              <a:t>burocrazia</a:t>
            </a:r>
            <a:r>
              <a:rPr lang="en-GB"/>
              <a:t> </a:t>
            </a:r>
            <a:r>
              <a:rPr lang="en-GB" err="1"/>
              <a:t>è</a:t>
            </a:r>
            <a:r>
              <a:rPr lang="en-GB"/>
              <a:t> una </a:t>
            </a:r>
            <a:r>
              <a:rPr lang="en-GB" i="1" err="1"/>
              <a:t>struttura</a:t>
            </a:r>
            <a:r>
              <a:rPr lang="en-GB" i="1"/>
              <a:t> </a:t>
            </a:r>
            <a:r>
              <a:rPr lang="en-GB" i="1" err="1"/>
              <a:t>centralizzata</a:t>
            </a:r>
            <a:r>
              <a:rPr lang="en-GB"/>
              <a:t> </a:t>
            </a:r>
            <a:r>
              <a:rPr lang="en-GB" err="1"/>
              <a:t>perché</a:t>
            </a:r>
            <a:r>
              <a:rPr lang="en-GB"/>
              <a:t> le </a:t>
            </a:r>
            <a:r>
              <a:rPr lang="en-GB" err="1"/>
              <a:t>decisioni</a:t>
            </a:r>
            <a:r>
              <a:rPr lang="en-GB"/>
              <a:t> </a:t>
            </a:r>
            <a:r>
              <a:rPr lang="en-GB" err="1"/>
              <a:t>critiche</a:t>
            </a:r>
            <a:r>
              <a:rPr lang="en-GB"/>
              <a:t> </a:t>
            </a:r>
            <a:r>
              <a:rPr lang="en-GB" err="1"/>
              <a:t>sono</a:t>
            </a:r>
            <a:r>
              <a:rPr lang="en-GB"/>
              <a:t> </a:t>
            </a:r>
            <a:r>
              <a:rPr lang="en-GB" err="1"/>
              <a:t>materia</a:t>
            </a:r>
            <a:r>
              <a:rPr lang="en-GB"/>
              <a:t> </a:t>
            </a:r>
            <a:r>
              <a:rPr lang="en-GB" err="1"/>
              <a:t>esclusiva</a:t>
            </a:r>
            <a:r>
              <a:rPr lang="en-GB"/>
              <a:t> del </a:t>
            </a:r>
            <a:r>
              <a:rPr lang="en-GB" err="1"/>
              <a:t>vertice</a:t>
            </a:r>
            <a:r>
              <a:rPr lang="en-GB"/>
              <a:t> centrale, </a:t>
            </a:r>
            <a:r>
              <a:rPr lang="en-GB" err="1"/>
              <a:t>mentre</a:t>
            </a:r>
            <a:r>
              <a:rPr lang="en-GB"/>
              <a:t> le </a:t>
            </a:r>
            <a:r>
              <a:rPr lang="en-GB" err="1"/>
              <a:t>decisioni</a:t>
            </a:r>
            <a:r>
              <a:rPr lang="en-GB"/>
              <a:t> di routine </a:t>
            </a:r>
            <a:r>
              <a:rPr lang="en-GB" err="1"/>
              <a:t>sono</a:t>
            </a:r>
            <a:r>
              <a:rPr lang="en-GB"/>
              <a:t> delegate ai </a:t>
            </a:r>
            <a:r>
              <a:rPr lang="en-GB" err="1"/>
              <a:t>livelli</a:t>
            </a:r>
            <a:r>
              <a:rPr lang="en-GB"/>
              <a:t> </a:t>
            </a:r>
            <a:r>
              <a:rPr lang="en-GB" err="1"/>
              <a:t>inferiori</a:t>
            </a:r>
            <a:r>
              <a:rPr lang="en-GB"/>
              <a:t> o </a:t>
            </a:r>
            <a:r>
              <a:rPr lang="en-GB" err="1"/>
              <a:t>periferici</a:t>
            </a:r>
            <a:r>
              <a:rPr lang="en-GB"/>
              <a:t>.</a:t>
            </a: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542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err="1"/>
              <a:t>Standardizzata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856538"/>
            <a:ext cx="7637700" cy="40693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spcBef>
                <a:spcPts val="0"/>
              </a:spcBef>
              <a:buNone/>
            </a:pPr>
            <a:endParaRPr lang="en-GB"/>
          </a:p>
          <a:p>
            <a:pPr marL="76200" indent="0">
              <a:spcBef>
                <a:spcPts val="0"/>
              </a:spcBef>
              <a:buNone/>
            </a:pPr>
            <a:r>
              <a:rPr lang="en-GB"/>
              <a:t>La </a:t>
            </a:r>
            <a:r>
              <a:rPr lang="en-GB" err="1"/>
              <a:t>burocrazia</a:t>
            </a:r>
            <a:r>
              <a:rPr lang="en-GB"/>
              <a:t> </a:t>
            </a:r>
            <a:r>
              <a:rPr lang="en-GB" err="1"/>
              <a:t>è</a:t>
            </a:r>
            <a:r>
              <a:rPr lang="en-GB"/>
              <a:t> una </a:t>
            </a:r>
            <a:r>
              <a:rPr lang="en-GB" i="1" err="1"/>
              <a:t>struttura</a:t>
            </a:r>
            <a:r>
              <a:rPr lang="en-GB" i="1"/>
              <a:t> </a:t>
            </a:r>
            <a:r>
              <a:rPr lang="en-GB" i="1" err="1"/>
              <a:t>standardizzata</a:t>
            </a:r>
            <a:r>
              <a:rPr lang="en-GB"/>
              <a:t> 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prevede</a:t>
            </a:r>
            <a:r>
              <a:rPr lang="en-GB"/>
              <a:t> precise procedure di </a:t>
            </a:r>
            <a:r>
              <a:rPr lang="en-GB" err="1"/>
              <a:t>funzionamento</a:t>
            </a:r>
            <a:r>
              <a:rPr lang="en-GB"/>
              <a:t>. </a:t>
            </a:r>
          </a:p>
          <a:p>
            <a:pPr marL="76200" indent="0">
              <a:spcBef>
                <a:spcPts val="0"/>
              </a:spcBef>
              <a:buNone/>
            </a:pPr>
            <a:r>
              <a:rPr lang="en-GB"/>
              <a:t>I </a:t>
            </a:r>
            <a:r>
              <a:rPr lang="en-GB" err="1"/>
              <a:t>dipendenti</a:t>
            </a:r>
            <a:r>
              <a:rPr lang="en-GB"/>
              <a:t> </a:t>
            </a:r>
            <a:r>
              <a:rPr lang="en-GB" err="1"/>
              <a:t>sono</a:t>
            </a:r>
            <a:r>
              <a:rPr lang="en-GB"/>
              <a:t> tenuti a </a:t>
            </a:r>
            <a:r>
              <a:rPr lang="en-GB" err="1"/>
              <a:t>rispettare</a:t>
            </a:r>
            <a:r>
              <a:rPr lang="en-GB"/>
              <a:t> le procedure </a:t>
            </a:r>
            <a:r>
              <a:rPr lang="en-GB" err="1"/>
              <a:t>perché</a:t>
            </a:r>
            <a:r>
              <a:rPr lang="en-GB"/>
              <a:t>: </a:t>
            </a:r>
          </a:p>
          <a:p>
            <a:pPr lvl="1"/>
            <a:r>
              <a:rPr lang="en-GB" i="1"/>
              <a:t>a</a:t>
            </a:r>
            <a:r>
              <a:rPr lang="en-GB"/>
              <a:t>) </a:t>
            </a:r>
            <a:r>
              <a:rPr lang="en-GB" err="1"/>
              <a:t>si</a:t>
            </a:r>
            <a:r>
              <a:rPr lang="en-GB"/>
              <a:t> presume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esse</a:t>
            </a:r>
            <a:r>
              <a:rPr lang="en-GB"/>
              <a:t> </a:t>
            </a:r>
            <a:r>
              <a:rPr lang="en-GB" err="1"/>
              <a:t>siano</a:t>
            </a:r>
            <a:r>
              <a:rPr lang="en-GB"/>
              <a:t> le </a:t>
            </a:r>
            <a:r>
              <a:rPr lang="en-GB" err="1"/>
              <a:t>più</a:t>
            </a:r>
            <a:r>
              <a:rPr lang="en-GB"/>
              <a:t> </a:t>
            </a:r>
            <a:r>
              <a:rPr lang="en-GB" err="1"/>
              <a:t>adatte</a:t>
            </a:r>
            <a:r>
              <a:rPr lang="en-GB"/>
              <a:t> a </a:t>
            </a:r>
            <a:r>
              <a:rPr lang="en-GB" err="1"/>
              <a:t>raggiungere</a:t>
            </a:r>
            <a:r>
              <a:rPr lang="en-GB"/>
              <a:t> </a:t>
            </a:r>
            <a:r>
              <a:rPr lang="en-GB" err="1"/>
              <a:t>determinati</a:t>
            </a:r>
            <a:r>
              <a:rPr lang="en-GB"/>
              <a:t> </a:t>
            </a:r>
            <a:r>
              <a:rPr lang="en-GB" err="1"/>
              <a:t>scopi</a:t>
            </a:r>
            <a:r>
              <a:rPr lang="en-GB"/>
              <a:t>;</a:t>
            </a:r>
          </a:p>
          <a:p>
            <a:pPr lvl="1"/>
            <a:r>
              <a:rPr lang="en-GB"/>
              <a:t> </a:t>
            </a:r>
            <a:r>
              <a:rPr lang="en-GB" i="1"/>
              <a:t>b</a:t>
            </a:r>
            <a:r>
              <a:rPr lang="en-GB"/>
              <a:t>) </a:t>
            </a:r>
            <a:r>
              <a:rPr lang="en-GB" err="1"/>
              <a:t>l’uniformità</a:t>
            </a:r>
            <a:r>
              <a:rPr lang="en-GB"/>
              <a:t> </a:t>
            </a:r>
            <a:r>
              <a:rPr lang="en-GB" err="1"/>
              <a:t>dei</a:t>
            </a:r>
            <a:r>
              <a:rPr lang="en-GB"/>
              <a:t> </a:t>
            </a:r>
            <a:r>
              <a:rPr lang="en-GB" err="1"/>
              <a:t>comportamenti</a:t>
            </a:r>
            <a:r>
              <a:rPr lang="en-GB"/>
              <a:t> </a:t>
            </a:r>
            <a:r>
              <a:rPr lang="en-GB" err="1"/>
              <a:t>permette</a:t>
            </a:r>
            <a:r>
              <a:rPr lang="en-GB"/>
              <a:t> la </a:t>
            </a:r>
            <a:r>
              <a:rPr lang="en-GB" err="1"/>
              <a:t>sostituibilità</a:t>
            </a:r>
            <a:r>
              <a:rPr lang="en-GB"/>
              <a:t> </a:t>
            </a:r>
            <a:r>
              <a:rPr lang="en-GB" err="1"/>
              <a:t>degli</a:t>
            </a:r>
            <a:r>
              <a:rPr lang="en-GB"/>
              <a:t> </a:t>
            </a:r>
            <a:r>
              <a:rPr lang="en-GB" err="1"/>
              <a:t>addetti</a:t>
            </a:r>
            <a:r>
              <a:rPr lang="en-GB"/>
              <a:t>: se tutti </a:t>
            </a:r>
            <a:r>
              <a:rPr lang="en-GB" err="1"/>
              <a:t>eseguono</a:t>
            </a:r>
            <a:r>
              <a:rPr lang="en-GB"/>
              <a:t> il </a:t>
            </a:r>
            <a:r>
              <a:rPr lang="en-GB" err="1"/>
              <a:t>lavoro</a:t>
            </a:r>
            <a:r>
              <a:rPr lang="en-GB"/>
              <a:t> </a:t>
            </a:r>
            <a:r>
              <a:rPr lang="en-GB" err="1"/>
              <a:t>nello</a:t>
            </a:r>
            <a:r>
              <a:rPr lang="en-GB"/>
              <a:t> </a:t>
            </a:r>
            <a:r>
              <a:rPr lang="en-GB" err="1"/>
              <a:t>stesso</a:t>
            </a:r>
            <a:r>
              <a:rPr lang="en-GB"/>
              <a:t> modo </a:t>
            </a:r>
            <a:r>
              <a:rPr lang="en-GB" err="1"/>
              <a:t>si</a:t>
            </a:r>
            <a:r>
              <a:rPr lang="en-GB"/>
              <a:t> </a:t>
            </a:r>
            <a:r>
              <a:rPr lang="en-GB" err="1"/>
              <a:t>ottengono</a:t>
            </a:r>
            <a:r>
              <a:rPr lang="en-GB"/>
              <a:t> </a:t>
            </a:r>
            <a:r>
              <a:rPr lang="en-GB" err="1"/>
              <a:t>gli</a:t>
            </a:r>
            <a:r>
              <a:rPr lang="en-GB"/>
              <a:t> </a:t>
            </a:r>
            <a:r>
              <a:rPr lang="en-GB" err="1"/>
              <a:t>stessi</a:t>
            </a:r>
            <a:r>
              <a:rPr lang="en-GB"/>
              <a:t> </a:t>
            </a:r>
            <a:r>
              <a:rPr lang="en-GB" err="1"/>
              <a:t>risultati</a:t>
            </a:r>
            <a:r>
              <a:rPr lang="en-GB"/>
              <a:t>, </a:t>
            </a:r>
            <a:r>
              <a:rPr lang="en-GB" err="1"/>
              <a:t>chiunque</a:t>
            </a:r>
            <a:r>
              <a:rPr lang="en-GB"/>
              <a:t> </a:t>
            </a:r>
            <a:r>
              <a:rPr lang="en-GB" err="1"/>
              <a:t>sia</a:t>
            </a:r>
            <a:r>
              <a:rPr lang="en-GB"/>
              <a:t> il </a:t>
            </a:r>
            <a:r>
              <a:rPr lang="en-GB" err="1"/>
              <a:t>funzionario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svolge</a:t>
            </a:r>
            <a:r>
              <a:rPr lang="en-GB"/>
              <a:t> il </a:t>
            </a:r>
            <a:r>
              <a:rPr lang="en-GB" err="1"/>
              <a:t>compito</a:t>
            </a:r>
            <a:r>
              <a:rPr lang="en-GB"/>
              <a:t>.</a:t>
            </a: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3141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/>
              <a:t>Rigida</a:t>
            </a:r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856538"/>
            <a:ext cx="7637700" cy="40693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GB" sz="2200" err="1"/>
              <a:t>È</a:t>
            </a:r>
            <a:r>
              <a:rPr lang="en-GB" sz="2200"/>
              <a:t> una </a:t>
            </a:r>
            <a:r>
              <a:rPr lang="en-GB" sz="2200" i="1" err="1"/>
              <a:t>struttura</a:t>
            </a:r>
            <a:r>
              <a:rPr lang="en-GB" sz="2200" i="1"/>
              <a:t> rigida</a:t>
            </a:r>
            <a:r>
              <a:rPr lang="en-GB" sz="2200"/>
              <a:t> </a:t>
            </a:r>
            <a:r>
              <a:rPr lang="en-GB" sz="2200" err="1"/>
              <a:t>perché</a:t>
            </a:r>
            <a:r>
              <a:rPr lang="en-GB" sz="2200"/>
              <a:t> non </a:t>
            </a:r>
            <a:r>
              <a:rPr lang="en-GB" sz="2200" err="1"/>
              <a:t>prevede</a:t>
            </a:r>
            <a:r>
              <a:rPr lang="en-GB" sz="2200"/>
              <a:t> </a:t>
            </a:r>
            <a:r>
              <a:rPr lang="en-GB" sz="2200" err="1"/>
              <a:t>cambiamenti</a:t>
            </a:r>
            <a:r>
              <a:rPr lang="en-GB" sz="2200"/>
              <a:t>. Non </a:t>
            </a:r>
            <a:r>
              <a:rPr lang="en-GB" sz="2200" err="1"/>
              <a:t>è</a:t>
            </a:r>
            <a:r>
              <a:rPr lang="en-GB" sz="2200"/>
              <a:t> un </a:t>
            </a:r>
            <a:r>
              <a:rPr lang="en-GB" sz="2200" err="1"/>
              <a:t>caso</a:t>
            </a:r>
            <a:r>
              <a:rPr lang="en-GB" sz="2200"/>
              <a:t> </a:t>
            </a:r>
            <a:r>
              <a:rPr lang="en-GB" sz="2200" err="1"/>
              <a:t>che</a:t>
            </a:r>
            <a:r>
              <a:rPr lang="en-GB" sz="2200"/>
              <a:t> </a:t>
            </a:r>
            <a:r>
              <a:rPr lang="en-GB" sz="2200" err="1"/>
              <a:t>nel</a:t>
            </a:r>
            <a:r>
              <a:rPr lang="en-GB" sz="2200"/>
              <a:t> </a:t>
            </a:r>
            <a:r>
              <a:rPr lang="en-GB" sz="2200" err="1"/>
              <a:t>delineare</a:t>
            </a:r>
            <a:r>
              <a:rPr lang="en-GB" sz="2200"/>
              <a:t> il </a:t>
            </a:r>
            <a:r>
              <a:rPr lang="en-GB" sz="2200" err="1"/>
              <a:t>modello</a:t>
            </a:r>
            <a:r>
              <a:rPr lang="en-GB" sz="2200"/>
              <a:t> </a:t>
            </a:r>
            <a:r>
              <a:rPr lang="en-GB" sz="2200" err="1"/>
              <a:t>ideale</a:t>
            </a:r>
            <a:r>
              <a:rPr lang="en-GB" sz="2200"/>
              <a:t> </a:t>
            </a:r>
            <a:r>
              <a:rPr lang="en-GB" sz="2200" err="1"/>
              <a:t>della</a:t>
            </a:r>
            <a:r>
              <a:rPr lang="en-GB" sz="2200"/>
              <a:t> </a:t>
            </a:r>
            <a:r>
              <a:rPr lang="en-GB" sz="2200" err="1"/>
              <a:t>burocrazia</a:t>
            </a:r>
            <a:r>
              <a:rPr lang="en-GB" sz="2200"/>
              <a:t> Weber </a:t>
            </a:r>
            <a:r>
              <a:rPr lang="en-GB" sz="2200" err="1"/>
              <a:t>abbia</a:t>
            </a:r>
            <a:r>
              <a:rPr lang="en-GB" sz="2200"/>
              <a:t> </a:t>
            </a:r>
            <a:r>
              <a:rPr lang="en-GB" sz="2200" err="1"/>
              <a:t>omesso</a:t>
            </a:r>
            <a:r>
              <a:rPr lang="en-GB" sz="2200"/>
              <a:t> </a:t>
            </a:r>
            <a:r>
              <a:rPr lang="en-GB" sz="2200" err="1"/>
              <a:t>qualsiasi</a:t>
            </a:r>
            <a:r>
              <a:rPr lang="en-GB" sz="2200"/>
              <a:t> </a:t>
            </a:r>
            <a:r>
              <a:rPr lang="en-GB" sz="2200" err="1"/>
              <a:t>accenno</a:t>
            </a:r>
            <a:r>
              <a:rPr lang="en-GB" sz="2200"/>
              <a:t> al </a:t>
            </a:r>
            <a:r>
              <a:rPr lang="en-GB" sz="2200" err="1"/>
              <a:t>cambiamento</a:t>
            </a:r>
            <a:r>
              <a:rPr lang="en-GB" sz="2200"/>
              <a:t> </a:t>
            </a:r>
            <a:r>
              <a:rPr lang="en-GB" sz="2200" err="1"/>
              <a:t>organizzativo</a:t>
            </a:r>
            <a:r>
              <a:rPr lang="en-GB" sz="2200"/>
              <a:t> per </a:t>
            </a:r>
            <a:r>
              <a:rPr lang="en-GB" sz="2200" err="1"/>
              <a:t>adeguarsi</a:t>
            </a:r>
            <a:r>
              <a:rPr lang="en-GB" sz="2200"/>
              <a:t> alle </a:t>
            </a:r>
            <a:r>
              <a:rPr lang="en-GB" sz="2200" err="1"/>
              <a:t>novità</a:t>
            </a:r>
            <a:r>
              <a:rPr lang="en-GB" sz="2200"/>
              <a:t> del </a:t>
            </a:r>
            <a:r>
              <a:rPr lang="en-GB" sz="2200" err="1"/>
              <a:t>mondo</a:t>
            </a:r>
            <a:r>
              <a:rPr lang="en-GB" sz="2200"/>
              <a:t> </a:t>
            </a:r>
            <a:r>
              <a:rPr lang="en-GB" sz="2200" err="1"/>
              <a:t>esterno</a:t>
            </a:r>
            <a:r>
              <a:rPr lang="en-GB" sz="2200"/>
              <a:t>. </a:t>
            </a:r>
          </a:p>
          <a:p>
            <a:pPr>
              <a:spcBef>
                <a:spcPts val="0"/>
              </a:spcBef>
            </a:pPr>
            <a:r>
              <a:rPr lang="en-GB" sz="2200"/>
              <a:t>La </a:t>
            </a:r>
            <a:r>
              <a:rPr lang="en-GB" sz="2200" err="1"/>
              <a:t>ragione</a:t>
            </a:r>
            <a:r>
              <a:rPr lang="en-GB" sz="2200"/>
              <a:t> </a:t>
            </a:r>
            <a:r>
              <a:rPr lang="en-GB" sz="2200" err="1"/>
              <a:t>sta</a:t>
            </a:r>
            <a:r>
              <a:rPr lang="en-GB" sz="2200"/>
              <a:t> </a:t>
            </a:r>
            <a:r>
              <a:rPr lang="en-GB" sz="2200" err="1"/>
              <a:t>nel</a:t>
            </a:r>
            <a:r>
              <a:rPr lang="en-GB" sz="2200"/>
              <a:t> </a:t>
            </a:r>
            <a:r>
              <a:rPr lang="en-GB" sz="2200" err="1"/>
              <a:t>fatto</a:t>
            </a:r>
            <a:r>
              <a:rPr lang="en-GB" sz="2200"/>
              <a:t> </a:t>
            </a:r>
            <a:r>
              <a:rPr lang="en-GB" sz="2200" err="1"/>
              <a:t>che</a:t>
            </a:r>
            <a:r>
              <a:rPr lang="en-GB" sz="2200"/>
              <a:t> </a:t>
            </a:r>
            <a:r>
              <a:rPr lang="en-GB" sz="2200" err="1"/>
              <a:t>poiché</a:t>
            </a:r>
            <a:r>
              <a:rPr lang="en-GB" sz="2200"/>
              <a:t> la </a:t>
            </a:r>
            <a:r>
              <a:rPr lang="en-GB" sz="2200" err="1"/>
              <a:t>burocrazia</a:t>
            </a:r>
            <a:r>
              <a:rPr lang="en-GB" sz="2200"/>
              <a:t> </a:t>
            </a:r>
            <a:r>
              <a:rPr lang="en-GB" sz="2200" err="1"/>
              <a:t>è</a:t>
            </a:r>
            <a:r>
              <a:rPr lang="en-GB" sz="2200"/>
              <a:t> uno </a:t>
            </a:r>
            <a:r>
              <a:rPr lang="en-GB" sz="2200" err="1"/>
              <a:t>strumento</a:t>
            </a:r>
            <a:r>
              <a:rPr lang="en-GB" sz="2200"/>
              <a:t> </a:t>
            </a:r>
            <a:r>
              <a:rPr lang="en-GB" sz="2200" err="1"/>
              <a:t>intrinsecamente</a:t>
            </a:r>
            <a:r>
              <a:rPr lang="en-GB" sz="2200"/>
              <a:t> </a:t>
            </a:r>
            <a:r>
              <a:rPr lang="en-GB" sz="2200" err="1"/>
              <a:t>razionale</a:t>
            </a:r>
            <a:r>
              <a:rPr lang="en-GB" sz="2200"/>
              <a:t> per </a:t>
            </a:r>
            <a:r>
              <a:rPr lang="en-GB" sz="2200" err="1"/>
              <a:t>raggiungere</a:t>
            </a:r>
            <a:r>
              <a:rPr lang="en-GB" sz="2200"/>
              <a:t> </a:t>
            </a:r>
            <a:r>
              <a:rPr lang="en-GB" sz="2200" err="1"/>
              <a:t>determinati</a:t>
            </a:r>
            <a:r>
              <a:rPr lang="en-GB" sz="2200"/>
              <a:t> </a:t>
            </a:r>
            <a:r>
              <a:rPr lang="en-GB" sz="2200" err="1"/>
              <a:t>scopi</a:t>
            </a:r>
            <a:r>
              <a:rPr lang="en-GB" sz="2200"/>
              <a:t>, </a:t>
            </a:r>
            <a:r>
              <a:rPr lang="en-GB" sz="2200" err="1"/>
              <a:t>è</a:t>
            </a:r>
            <a:r>
              <a:rPr lang="en-GB" sz="2200"/>
              <a:t> </a:t>
            </a:r>
            <a:r>
              <a:rPr lang="en-GB" sz="2200" err="1"/>
              <a:t>essa</a:t>
            </a:r>
            <a:r>
              <a:rPr lang="en-GB" sz="2200"/>
              <a:t> la </a:t>
            </a:r>
            <a:r>
              <a:rPr lang="en-GB" sz="2200" err="1"/>
              <a:t>fonte</a:t>
            </a:r>
            <a:r>
              <a:rPr lang="en-GB" sz="2200"/>
              <a:t> </a:t>
            </a:r>
            <a:r>
              <a:rPr lang="en-GB" sz="2200" err="1"/>
              <a:t>dei</a:t>
            </a:r>
            <a:r>
              <a:rPr lang="en-GB" sz="2200"/>
              <a:t> </a:t>
            </a:r>
            <a:r>
              <a:rPr lang="en-GB" sz="2200" err="1"/>
              <a:t>cambiamenti</a:t>
            </a:r>
            <a:r>
              <a:rPr lang="en-GB" sz="2200"/>
              <a:t> </a:t>
            </a:r>
            <a:r>
              <a:rPr lang="en-GB" sz="2200" err="1"/>
              <a:t>che</a:t>
            </a:r>
            <a:r>
              <a:rPr lang="en-GB" sz="2200"/>
              <a:t> </a:t>
            </a:r>
            <a:r>
              <a:rPr lang="en-GB" sz="2200" err="1"/>
              <a:t>avvengono</a:t>
            </a:r>
            <a:r>
              <a:rPr lang="en-GB" sz="2200"/>
              <a:t> </a:t>
            </a:r>
            <a:r>
              <a:rPr lang="en-GB" sz="2200" err="1"/>
              <a:t>negli</a:t>
            </a:r>
            <a:r>
              <a:rPr lang="en-GB" sz="2200"/>
              <a:t> </a:t>
            </a:r>
            <a:r>
              <a:rPr lang="en-GB" sz="2200" err="1"/>
              <a:t>ambienti</a:t>
            </a:r>
            <a:r>
              <a:rPr lang="en-GB" sz="2200"/>
              <a:t> </a:t>
            </a:r>
            <a:r>
              <a:rPr lang="en-GB" sz="2200" err="1"/>
              <a:t>toccati</a:t>
            </a:r>
            <a:r>
              <a:rPr lang="en-GB" sz="2200"/>
              <a:t> </a:t>
            </a:r>
            <a:r>
              <a:rPr lang="en-GB" sz="2200" err="1"/>
              <a:t>dalla</a:t>
            </a:r>
            <a:r>
              <a:rPr lang="en-GB" sz="2200"/>
              <a:t> </a:t>
            </a:r>
            <a:r>
              <a:rPr lang="en-GB" sz="2200" err="1"/>
              <a:t>sua</a:t>
            </a:r>
            <a:r>
              <a:rPr lang="en-GB" sz="2200"/>
              <a:t> azione. </a:t>
            </a:r>
            <a:r>
              <a:rPr lang="en-GB" sz="2200" err="1"/>
              <a:t>Ammettere</a:t>
            </a:r>
            <a:r>
              <a:rPr lang="en-GB" sz="2200"/>
              <a:t> una </a:t>
            </a:r>
            <a:r>
              <a:rPr lang="en-GB" sz="2200" err="1"/>
              <a:t>ipotesi</a:t>
            </a:r>
            <a:r>
              <a:rPr lang="en-GB" sz="2200"/>
              <a:t> </a:t>
            </a:r>
            <a:r>
              <a:rPr lang="en-GB" sz="2200" err="1"/>
              <a:t>diversa</a:t>
            </a:r>
            <a:r>
              <a:rPr lang="en-GB" sz="2200"/>
              <a:t> </a:t>
            </a:r>
            <a:r>
              <a:rPr lang="en-GB" sz="2200" err="1"/>
              <a:t>significherebbe</a:t>
            </a:r>
            <a:r>
              <a:rPr lang="en-GB" sz="2200"/>
              <a:t> </a:t>
            </a:r>
            <a:r>
              <a:rPr lang="en-GB" sz="2200" err="1"/>
              <a:t>ammettere</a:t>
            </a:r>
            <a:r>
              <a:rPr lang="en-GB" sz="2200"/>
              <a:t> </a:t>
            </a:r>
            <a:r>
              <a:rPr lang="en-GB" sz="2200" err="1"/>
              <a:t>che</a:t>
            </a:r>
            <a:r>
              <a:rPr lang="en-GB" sz="2200"/>
              <a:t> la </a:t>
            </a:r>
            <a:r>
              <a:rPr lang="en-GB" sz="2200" err="1"/>
              <a:t>burocrazia</a:t>
            </a:r>
            <a:r>
              <a:rPr lang="en-GB" sz="2200"/>
              <a:t> </a:t>
            </a:r>
            <a:r>
              <a:rPr lang="en-GB" sz="2200" err="1"/>
              <a:t>si</a:t>
            </a:r>
            <a:r>
              <a:rPr lang="en-GB" sz="2200"/>
              <a:t> </a:t>
            </a:r>
            <a:r>
              <a:rPr lang="en-GB" sz="2200" err="1"/>
              <a:t>lascia</a:t>
            </a:r>
            <a:r>
              <a:rPr lang="en-GB" sz="2200"/>
              <a:t> </a:t>
            </a:r>
            <a:r>
              <a:rPr lang="en-GB" sz="2200" err="1"/>
              <a:t>influenzare</a:t>
            </a:r>
            <a:r>
              <a:rPr lang="en-GB" sz="2200"/>
              <a:t> da </a:t>
            </a:r>
            <a:r>
              <a:rPr lang="en-GB" sz="2200" err="1"/>
              <a:t>fattori</a:t>
            </a:r>
            <a:r>
              <a:rPr lang="en-GB" sz="2200"/>
              <a:t> </a:t>
            </a:r>
            <a:r>
              <a:rPr lang="en-GB" sz="2200" err="1"/>
              <a:t>esterni</a:t>
            </a:r>
            <a:r>
              <a:rPr lang="en-GB" sz="2200"/>
              <a:t> rispetto ai  </a:t>
            </a:r>
            <a:r>
              <a:rPr lang="en-GB" sz="2200" err="1"/>
              <a:t>criteri</a:t>
            </a:r>
            <a:r>
              <a:rPr lang="en-GB" sz="2200"/>
              <a:t> di </a:t>
            </a:r>
            <a:r>
              <a:rPr lang="en-GB" sz="2200" err="1"/>
              <a:t>perfetta</a:t>
            </a:r>
            <a:r>
              <a:rPr lang="en-GB" sz="2200"/>
              <a:t> </a:t>
            </a:r>
            <a:r>
              <a:rPr lang="en-GB" sz="2200" err="1"/>
              <a:t>razionalizzazione</a:t>
            </a:r>
            <a:endParaRPr lang="it-IT" sz="220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95502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/>
              <a:t>Una </a:t>
            </a:r>
            <a:r>
              <a:rPr lang="en-GB" err="1"/>
              <a:t>burocrazia</a:t>
            </a:r>
            <a:r>
              <a:rPr lang="en-GB"/>
              <a:t> “</a:t>
            </a:r>
            <a:r>
              <a:rPr lang="en-GB" err="1"/>
              <a:t>futurista</a:t>
            </a:r>
            <a:r>
              <a:rPr lang="en-GB"/>
              <a:t>”: </a:t>
            </a:r>
            <a:r>
              <a:rPr lang="en-GB" err="1"/>
              <a:t>l’Estonia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it-IT">
                <a:hlinkClick r:id="rId3"/>
              </a:rPr>
              <a:t>https://www.youtube.com/watch?v=znoyFplzPKk&amp;t=143s</a:t>
            </a:r>
            <a:r>
              <a:rPr lang="it-IT"/>
              <a:t> </a:t>
            </a:r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r>
              <a:rPr lang="it-IT">
                <a:hlinkClick r:id="rId4"/>
              </a:rPr>
              <a:t>https://www.youtube.com/watch?v=nPJ7IVFNEhI</a:t>
            </a:r>
            <a:r>
              <a:rPr lang="it-IT"/>
              <a:t> </a:t>
            </a:r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  <a:p>
            <a:pPr>
              <a:spcBef>
                <a:spcPts val="0"/>
              </a:spcBef>
            </a:pP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895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Il </a:t>
            </a:r>
            <a:r>
              <a:rPr lang="en-GB" err="1"/>
              <a:t>metodo</a:t>
            </a:r>
            <a:r>
              <a:rPr lang="en-GB"/>
              <a:t> </a:t>
            </a:r>
            <a:r>
              <a:rPr lang="en-GB" err="1"/>
              <a:t>weberiano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it-IT" sz="2100"/>
              <a:t>Il metodo weberiano è comprendente e istituzionale.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it-IT" sz="2100"/>
              <a:t>«Comprendente» perché l’oggetto della sociologia è lo studio dell’agire dotato di senso. Un significato dato dagli attori stessi.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it-IT" sz="2100"/>
              <a:t>«Istituzionale» perché studia le condizioni e i vincoli che le istituzioni pongono ai soggetti. </a:t>
            </a:r>
          </a:p>
          <a:p>
            <a:pPr lvl="0">
              <a:spcBef>
                <a:spcPts val="0"/>
              </a:spcBef>
            </a:pPr>
            <a:r>
              <a:rPr lang="en-GB" sz="2100"/>
              <a:t>A </a:t>
            </a:r>
            <a:r>
              <a:rPr lang="en-GB" sz="2100" err="1"/>
              <a:t>differenza</a:t>
            </a:r>
            <a:r>
              <a:rPr lang="en-GB" sz="2100"/>
              <a:t> di Marx </a:t>
            </a:r>
            <a:r>
              <a:rPr lang="en-GB" sz="2100" err="1"/>
              <a:t>che</a:t>
            </a:r>
            <a:r>
              <a:rPr lang="en-GB" sz="2100"/>
              <a:t> </a:t>
            </a:r>
            <a:r>
              <a:rPr lang="en-GB" sz="2100" err="1"/>
              <a:t>privilegia</a:t>
            </a:r>
            <a:r>
              <a:rPr lang="en-GB" sz="2100"/>
              <a:t> </a:t>
            </a:r>
            <a:r>
              <a:rPr lang="en-GB" sz="2100" err="1"/>
              <a:t>i</a:t>
            </a:r>
            <a:r>
              <a:rPr lang="en-GB" sz="2100"/>
              <a:t> </a:t>
            </a:r>
            <a:r>
              <a:rPr lang="en-GB" sz="2100" err="1"/>
              <a:t>rapporti</a:t>
            </a:r>
            <a:r>
              <a:rPr lang="en-GB" sz="2100"/>
              <a:t> economici di </a:t>
            </a:r>
            <a:r>
              <a:rPr lang="en-GB" sz="2100" err="1"/>
              <a:t>produzione</a:t>
            </a:r>
            <a:r>
              <a:rPr lang="en-GB" sz="2100"/>
              <a:t>, o di Freud </a:t>
            </a:r>
            <a:r>
              <a:rPr lang="en-GB" sz="2100" err="1"/>
              <a:t>che</a:t>
            </a:r>
            <a:r>
              <a:rPr lang="en-GB" sz="2100"/>
              <a:t> </a:t>
            </a:r>
            <a:r>
              <a:rPr lang="en-GB" sz="2100" err="1"/>
              <a:t>privilegia</a:t>
            </a:r>
            <a:r>
              <a:rPr lang="en-GB" sz="2100"/>
              <a:t> </a:t>
            </a:r>
            <a:r>
              <a:rPr lang="en-GB" sz="2100" err="1"/>
              <a:t>gli</a:t>
            </a:r>
            <a:r>
              <a:rPr lang="en-GB" sz="2100"/>
              <a:t> </a:t>
            </a:r>
            <a:r>
              <a:rPr lang="en-GB" sz="2100" err="1"/>
              <a:t>impulsi</a:t>
            </a:r>
            <a:r>
              <a:rPr lang="en-GB" sz="2100"/>
              <a:t> </a:t>
            </a:r>
            <a:r>
              <a:rPr lang="en-GB" sz="2100" err="1"/>
              <a:t>libidici</a:t>
            </a:r>
            <a:r>
              <a:rPr lang="en-GB" sz="2100"/>
              <a:t> </a:t>
            </a:r>
            <a:r>
              <a:rPr lang="en-GB" sz="2100" err="1"/>
              <a:t>dell’individuo</a:t>
            </a:r>
            <a:r>
              <a:rPr lang="en-GB" sz="2100"/>
              <a:t>, Weber non </a:t>
            </a:r>
            <a:r>
              <a:rPr lang="en-GB" sz="2100" err="1"/>
              <a:t>privilegia</a:t>
            </a:r>
            <a:r>
              <a:rPr lang="en-GB" sz="2100"/>
              <a:t> </a:t>
            </a:r>
            <a:r>
              <a:rPr lang="en-GB" sz="2100" err="1"/>
              <a:t>alcun</a:t>
            </a:r>
            <a:r>
              <a:rPr lang="en-GB" sz="2100"/>
              <a:t> </a:t>
            </a:r>
            <a:r>
              <a:rPr lang="en-GB" sz="2100" err="1"/>
              <a:t>fattore</a:t>
            </a:r>
            <a:r>
              <a:rPr lang="en-GB" sz="2100"/>
              <a:t> </a:t>
            </a:r>
            <a:r>
              <a:rPr lang="en-GB" sz="2100" err="1"/>
              <a:t>ritenendolo</a:t>
            </a:r>
            <a:r>
              <a:rPr lang="en-GB" sz="2100"/>
              <a:t> </a:t>
            </a:r>
            <a:r>
              <a:rPr lang="en-GB" sz="2100" err="1"/>
              <a:t>dotato</a:t>
            </a:r>
            <a:r>
              <a:rPr lang="en-GB" sz="2100"/>
              <a:t> di una </a:t>
            </a:r>
            <a:r>
              <a:rPr lang="en-GB" sz="2100" err="1"/>
              <a:t>particolare</a:t>
            </a:r>
            <a:r>
              <a:rPr lang="en-GB" sz="2100"/>
              <a:t> </a:t>
            </a:r>
            <a:r>
              <a:rPr lang="en-GB" sz="2100" err="1"/>
              <a:t>capacità</a:t>
            </a:r>
            <a:r>
              <a:rPr lang="en-GB" sz="2100"/>
              <a:t> di </a:t>
            </a:r>
            <a:r>
              <a:rPr lang="en-GB" sz="2100" err="1"/>
              <a:t>spiegare</a:t>
            </a:r>
            <a:r>
              <a:rPr lang="en-GB" sz="2100"/>
              <a:t> </a:t>
            </a:r>
            <a:r>
              <a:rPr lang="en-GB" sz="2100" err="1"/>
              <a:t>l’agire</a:t>
            </a:r>
            <a:r>
              <a:rPr lang="en-GB" sz="2100"/>
              <a:t> </a:t>
            </a:r>
            <a:r>
              <a:rPr lang="en-GB" sz="2100" err="1"/>
              <a:t>umano</a:t>
            </a:r>
            <a:r>
              <a:rPr lang="en-GB" sz="2100"/>
              <a:t> o le </a:t>
            </a:r>
            <a:r>
              <a:rPr lang="en-GB" sz="2100" err="1"/>
              <a:t>strutture</a:t>
            </a:r>
            <a:r>
              <a:rPr lang="en-GB" sz="2100"/>
              <a:t> </a:t>
            </a:r>
            <a:r>
              <a:rPr lang="en-GB" sz="2100" err="1"/>
              <a:t>sociali</a:t>
            </a:r>
            <a:r>
              <a:rPr lang="en-GB" sz="2100"/>
              <a:t> in cui </a:t>
            </a:r>
            <a:r>
              <a:rPr lang="en-GB" sz="2100" err="1"/>
              <a:t>gli</a:t>
            </a:r>
            <a:r>
              <a:rPr lang="en-GB" sz="2100"/>
              <a:t> </a:t>
            </a:r>
            <a:r>
              <a:rPr lang="en-GB" sz="2100" err="1"/>
              <a:t>esseri</a:t>
            </a:r>
            <a:r>
              <a:rPr lang="en-GB" sz="2100"/>
              <a:t> </a:t>
            </a:r>
            <a:r>
              <a:rPr lang="en-GB" sz="2100" err="1"/>
              <a:t>umani</a:t>
            </a:r>
            <a:r>
              <a:rPr lang="en-GB" sz="2100"/>
              <a:t> </a:t>
            </a:r>
            <a:r>
              <a:rPr lang="en-GB" sz="2100" err="1"/>
              <a:t>si</a:t>
            </a:r>
            <a:r>
              <a:rPr lang="en-GB" sz="2100"/>
              <a:t> </a:t>
            </a:r>
            <a:r>
              <a:rPr lang="en-GB" sz="2100" err="1"/>
              <a:t>trovano</a:t>
            </a:r>
            <a:r>
              <a:rPr lang="en-GB" sz="2100"/>
              <a:t> a vivere.</a:t>
            </a:r>
            <a:endParaRPr lang="it-IT" sz="21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endParaRPr lang="it-IT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2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Il </a:t>
            </a:r>
            <a:r>
              <a:rPr lang="en-GB" err="1"/>
              <a:t>tipo</a:t>
            </a:r>
            <a:r>
              <a:rPr lang="en-GB"/>
              <a:t> </a:t>
            </a:r>
            <a:r>
              <a:rPr lang="en-GB" err="1"/>
              <a:t>ideale</a:t>
            </a:r>
            <a:r>
              <a:rPr lang="en-GB"/>
              <a:t> (o </a:t>
            </a:r>
            <a:r>
              <a:rPr lang="en-GB" err="1"/>
              <a:t>idealtipo</a:t>
            </a:r>
            <a:r>
              <a:rPr lang="en-GB"/>
              <a:t>)</a:t>
            </a:r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200"/>
              <a:t>Lo </a:t>
            </a:r>
            <a:r>
              <a:rPr lang="en-GB" sz="2200" err="1"/>
              <a:t>strumento</a:t>
            </a:r>
            <a:r>
              <a:rPr lang="en-GB" sz="2200"/>
              <a:t> </a:t>
            </a:r>
            <a:r>
              <a:rPr lang="en-GB" sz="2200" err="1"/>
              <a:t>fondamentale</a:t>
            </a:r>
            <a:r>
              <a:rPr lang="en-GB" sz="2200"/>
              <a:t> di </a:t>
            </a:r>
            <a:r>
              <a:rPr lang="en-GB" sz="2200" err="1"/>
              <a:t>ricerca</a:t>
            </a:r>
            <a:r>
              <a:rPr lang="en-GB" sz="2200"/>
              <a:t> per Weber </a:t>
            </a:r>
            <a:r>
              <a:rPr lang="en-GB" sz="2200" err="1"/>
              <a:t>è</a:t>
            </a:r>
            <a:r>
              <a:rPr lang="en-GB" sz="2200"/>
              <a:t> la </a:t>
            </a:r>
            <a:r>
              <a:rPr lang="en-GB" sz="2200" err="1"/>
              <a:t>costruzione</a:t>
            </a:r>
            <a:r>
              <a:rPr lang="en-GB" sz="2200"/>
              <a:t> di </a:t>
            </a:r>
            <a:r>
              <a:rPr lang="en-GB" sz="2200" i="1"/>
              <a:t>tipi </a:t>
            </a:r>
            <a:r>
              <a:rPr lang="en-GB" sz="2200" i="1" err="1"/>
              <a:t>ideali</a:t>
            </a:r>
            <a:r>
              <a:rPr lang="en-GB" sz="2200"/>
              <a:t>, ossia di </a:t>
            </a:r>
            <a:r>
              <a:rPr lang="en-GB" sz="2200" err="1"/>
              <a:t>modelli</a:t>
            </a:r>
            <a:r>
              <a:rPr lang="en-GB" sz="2200"/>
              <a:t> </a:t>
            </a:r>
            <a:r>
              <a:rPr lang="en-GB" sz="2200" err="1"/>
              <a:t>che</a:t>
            </a:r>
            <a:r>
              <a:rPr lang="en-GB" sz="2200"/>
              <a:t> non </a:t>
            </a:r>
            <a:r>
              <a:rPr lang="en-GB" sz="2200" err="1"/>
              <a:t>esistono</a:t>
            </a:r>
            <a:r>
              <a:rPr lang="en-GB" sz="2200"/>
              <a:t> </a:t>
            </a:r>
            <a:r>
              <a:rPr lang="en-GB" sz="2200" err="1"/>
              <a:t>nella</a:t>
            </a:r>
            <a:r>
              <a:rPr lang="en-GB" sz="2200"/>
              <a:t> </a:t>
            </a:r>
            <a:r>
              <a:rPr lang="en-GB" sz="2200" err="1"/>
              <a:t>realtà</a:t>
            </a:r>
            <a:r>
              <a:rPr lang="en-GB" sz="2200"/>
              <a:t> ma solo </a:t>
            </a:r>
            <a:r>
              <a:rPr lang="en-GB" sz="2200" err="1"/>
              <a:t>nella</a:t>
            </a:r>
            <a:r>
              <a:rPr lang="en-GB" sz="2200"/>
              <a:t> </a:t>
            </a:r>
            <a:r>
              <a:rPr lang="en-GB" sz="2200" err="1"/>
              <a:t>mente</a:t>
            </a:r>
            <a:r>
              <a:rPr lang="en-GB" sz="2200"/>
              <a:t> del </a:t>
            </a:r>
            <a:r>
              <a:rPr lang="en-GB" sz="2200" err="1"/>
              <a:t>ricercatore</a:t>
            </a:r>
            <a:r>
              <a:rPr lang="en-GB" sz="2200"/>
              <a:t>. </a:t>
            </a:r>
          </a:p>
          <a:p>
            <a:r>
              <a:rPr lang="en-GB" sz="2200"/>
              <a:t>Per </a:t>
            </a:r>
            <a:r>
              <a:rPr lang="en-GB" sz="2200" err="1"/>
              <a:t>costruire</a:t>
            </a:r>
            <a:r>
              <a:rPr lang="en-GB" sz="2200"/>
              <a:t> un </a:t>
            </a:r>
            <a:r>
              <a:rPr lang="en-GB" sz="2200" err="1"/>
              <a:t>tipo</a:t>
            </a:r>
            <a:r>
              <a:rPr lang="en-GB" sz="2200"/>
              <a:t> </a:t>
            </a:r>
            <a:r>
              <a:rPr lang="en-GB" sz="2200" err="1"/>
              <a:t>ideale</a:t>
            </a:r>
            <a:r>
              <a:rPr lang="en-GB" sz="2200"/>
              <a:t> il </a:t>
            </a:r>
            <a:r>
              <a:rPr lang="en-GB" sz="2200" err="1"/>
              <a:t>ricercatore</a:t>
            </a:r>
            <a:r>
              <a:rPr lang="en-GB" sz="2200"/>
              <a:t> </a:t>
            </a:r>
            <a:r>
              <a:rPr lang="en-GB" sz="2200" err="1"/>
              <a:t>osserva</a:t>
            </a:r>
            <a:r>
              <a:rPr lang="en-GB" sz="2200"/>
              <a:t> e </a:t>
            </a:r>
            <a:r>
              <a:rPr lang="en-GB" sz="2200" err="1"/>
              <a:t>seleziona</a:t>
            </a:r>
            <a:r>
              <a:rPr lang="en-GB" sz="2200"/>
              <a:t> </a:t>
            </a:r>
            <a:r>
              <a:rPr lang="en-GB" sz="2200" err="1"/>
              <a:t>fra</a:t>
            </a:r>
            <a:r>
              <a:rPr lang="en-GB" sz="2200"/>
              <a:t> tutti </a:t>
            </a:r>
            <a:r>
              <a:rPr lang="en-GB" sz="2200" err="1"/>
              <a:t>gli</a:t>
            </a:r>
            <a:r>
              <a:rPr lang="en-GB" sz="2200"/>
              <a:t> </a:t>
            </a:r>
            <a:r>
              <a:rPr lang="en-GB" sz="2200" err="1"/>
              <a:t>aspetti</a:t>
            </a:r>
            <a:r>
              <a:rPr lang="en-GB" sz="2200"/>
              <a:t> di una data </a:t>
            </a:r>
            <a:r>
              <a:rPr lang="en-GB" sz="2200" err="1"/>
              <a:t>realtà</a:t>
            </a:r>
            <a:r>
              <a:rPr lang="en-GB" sz="2200"/>
              <a:t> </a:t>
            </a:r>
            <a:r>
              <a:rPr lang="en-GB" sz="2200" err="1"/>
              <a:t>gli</a:t>
            </a:r>
            <a:r>
              <a:rPr lang="en-GB" sz="2200"/>
              <a:t> </a:t>
            </a:r>
            <a:r>
              <a:rPr lang="en-GB" sz="2200" err="1"/>
              <a:t>elementi</a:t>
            </a:r>
            <a:r>
              <a:rPr lang="en-GB" sz="2200"/>
              <a:t> </a:t>
            </a:r>
            <a:r>
              <a:rPr lang="en-GB" sz="2200" err="1"/>
              <a:t>che</a:t>
            </a:r>
            <a:r>
              <a:rPr lang="en-GB" sz="2200"/>
              <a:t> </a:t>
            </a:r>
            <a:r>
              <a:rPr lang="en-GB" sz="2200" err="1"/>
              <a:t>gli</a:t>
            </a:r>
            <a:r>
              <a:rPr lang="en-GB" sz="2200"/>
              <a:t> </a:t>
            </a:r>
            <a:r>
              <a:rPr lang="en-GB" sz="2200" err="1"/>
              <a:t>appaiono</a:t>
            </a:r>
            <a:r>
              <a:rPr lang="en-GB" sz="2200"/>
              <a:t> </a:t>
            </a:r>
            <a:r>
              <a:rPr lang="en-GB" sz="2200" err="1"/>
              <a:t>i</a:t>
            </a:r>
            <a:r>
              <a:rPr lang="en-GB" sz="2200"/>
              <a:t> </a:t>
            </a:r>
            <a:r>
              <a:rPr lang="en-GB" sz="2200" err="1"/>
              <a:t>più</a:t>
            </a:r>
            <a:r>
              <a:rPr lang="en-GB" sz="2200"/>
              <a:t> </a:t>
            </a:r>
            <a:r>
              <a:rPr lang="en-GB" sz="2200" err="1"/>
              <a:t>significativi</a:t>
            </a:r>
            <a:r>
              <a:rPr lang="en-GB" sz="2200"/>
              <a:t>;   </a:t>
            </a:r>
            <a:r>
              <a:rPr lang="en-GB" sz="2200" err="1"/>
              <a:t>trascura</a:t>
            </a:r>
            <a:r>
              <a:rPr lang="en-GB" sz="2200"/>
              <a:t> </a:t>
            </a:r>
            <a:r>
              <a:rPr lang="en-GB" sz="2200" err="1"/>
              <a:t>gli</a:t>
            </a:r>
            <a:r>
              <a:rPr lang="en-GB" sz="2200"/>
              <a:t> </a:t>
            </a:r>
            <a:r>
              <a:rPr lang="en-GB" sz="2200" err="1"/>
              <a:t>elementi</a:t>
            </a:r>
            <a:r>
              <a:rPr lang="en-GB" sz="2200"/>
              <a:t> </a:t>
            </a:r>
            <a:r>
              <a:rPr lang="en-GB" sz="2200" err="1"/>
              <a:t>che</a:t>
            </a:r>
            <a:r>
              <a:rPr lang="en-GB" sz="2200"/>
              <a:t> </a:t>
            </a:r>
            <a:r>
              <a:rPr lang="en-GB" sz="2200" err="1"/>
              <a:t>gli</a:t>
            </a:r>
            <a:r>
              <a:rPr lang="en-GB" sz="2200"/>
              <a:t> </a:t>
            </a:r>
            <a:r>
              <a:rPr lang="en-GB" sz="2200" err="1"/>
              <a:t>appaiono</a:t>
            </a:r>
            <a:r>
              <a:rPr lang="en-GB" sz="2200"/>
              <a:t> </a:t>
            </a:r>
            <a:r>
              <a:rPr lang="en-GB" sz="2200" err="1"/>
              <a:t>irrilevanti</a:t>
            </a:r>
            <a:r>
              <a:rPr lang="en-GB" sz="2200"/>
              <a:t> o </a:t>
            </a:r>
            <a:r>
              <a:rPr lang="en-GB" sz="2200" err="1"/>
              <a:t>accidentali</a:t>
            </a:r>
            <a:r>
              <a:rPr lang="en-GB" sz="2200"/>
              <a:t>; </a:t>
            </a:r>
            <a:r>
              <a:rPr lang="en-GB" sz="2200" err="1"/>
              <a:t>infine</a:t>
            </a:r>
            <a:r>
              <a:rPr lang="en-GB" sz="2200"/>
              <a:t> </a:t>
            </a:r>
            <a:r>
              <a:rPr lang="en-GB" sz="2200" err="1"/>
              <a:t>collega</a:t>
            </a:r>
            <a:r>
              <a:rPr lang="en-GB" sz="2200"/>
              <a:t> </a:t>
            </a:r>
            <a:r>
              <a:rPr lang="en-GB" sz="2200" err="1"/>
              <a:t>tra</a:t>
            </a:r>
            <a:r>
              <a:rPr lang="en-GB" sz="2200"/>
              <a:t> </a:t>
            </a:r>
            <a:r>
              <a:rPr lang="en-GB" sz="2200" err="1"/>
              <a:t>loro</a:t>
            </a:r>
            <a:r>
              <a:rPr lang="en-GB" sz="2200"/>
              <a:t> </a:t>
            </a:r>
            <a:r>
              <a:rPr lang="en-GB" sz="2200" err="1"/>
              <a:t>gli</a:t>
            </a:r>
            <a:r>
              <a:rPr lang="en-GB" sz="2200"/>
              <a:t> </a:t>
            </a:r>
            <a:r>
              <a:rPr lang="en-GB" sz="2200" err="1"/>
              <a:t>elementi</a:t>
            </a:r>
            <a:r>
              <a:rPr lang="en-GB" sz="2200"/>
              <a:t> </a:t>
            </a:r>
            <a:r>
              <a:rPr lang="en-GB" sz="2200" err="1"/>
              <a:t>selezionati</a:t>
            </a:r>
            <a:r>
              <a:rPr lang="en-GB" sz="2200"/>
              <a:t>, li </a:t>
            </a:r>
            <a:r>
              <a:rPr lang="en-GB" sz="2200" err="1"/>
              <a:t>accentua</a:t>
            </a:r>
            <a:r>
              <a:rPr lang="en-GB" sz="2200"/>
              <a:t> e li </a:t>
            </a:r>
            <a:r>
              <a:rPr lang="en-GB" sz="2200" err="1"/>
              <a:t>coordina</a:t>
            </a:r>
            <a:r>
              <a:rPr lang="en-GB" sz="2200"/>
              <a:t> in un </a:t>
            </a:r>
            <a:r>
              <a:rPr lang="en-GB" sz="2200" err="1"/>
              <a:t>quadro</a:t>
            </a:r>
            <a:r>
              <a:rPr lang="en-GB" sz="2200"/>
              <a:t> </a:t>
            </a:r>
            <a:r>
              <a:rPr lang="en-GB" sz="2200" err="1"/>
              <a:t>che</a:t>
            </a:r>
            <a:r>
              <a:rPr lang="en-GB" sz="2200"/>
              <a:t> </a:t>
            </a:r>
            <a:r>
              <a:rPr lang="en-GB" sz="2200" err="1"/>
              <a:t>deve</a:t>
            </a:r>
            <a:r>
              <a:rPr lang="en-GB" sz="2200"/>
              <a:t> </a:t>
            </a:r>
            <a:r>
              <a:rPr lang="en-GB" sz="2200" err="1"/>
              <a:t>essere</a:t>
            </a:r>
            <a:r>
              <a:rPr lang="en-GB" sz="2200"/>
              <a:t> </a:t>
            </a:r>
            <a:r>
              <a:rPr lang="en-GB" sz="2200" err="1"/>
              <a:t>internamente</a:t>
            </a:r>
            <a:r>
              <a:rPr lang="en-GB" sz="2200"/>
              <a:t> </a:t>
            </a:r>
            <a:r>
              <a:rPr lang="en-GB" sz="2200" err="1"/>
              <a:t>coerente</a:t>
            </a:r>
            <a:r>
              <a:rPr lang="en-GB" sz="2200"/>
              <a:t> e </a:t>
            </a:r>
            <a:r>
              <a:rPr lang="en-GB" sz="2200" err="1"/>
              <a:t>privo</a:t>
            </a:r>
            <a:r>
              <a:rPr lang="en-GB" sz="2200"/>
              <a:t> di </a:t>
            </a:r>
            <a:r>
              <a:rPr lang="en-GB" sz="2200" err="1"/>
              <a:t>contraddizioni</a:t>
            </a:r>
            <a:r>
              <a:rPr lang="en-GB" sz="2200"/>
              <a:t>.</a:t>
            </a:r>
            <a:endParaRPr lang="it-IT" sz="220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104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Il </a:t>
            </a:r>
            <a:r>
              <a:rPr lang="en-GB" err="1"/>
              <a:t>tipo</a:t>
            </a:r>
            <a:r>
              <a:rPr lang="en-GB"/>
              <a:t> </a:t>
            </a:r>
            <a:r>
              <a:rPr lang="en-GB" err="1"/>
              <a:t>ideale</a:t>
            </a:r>
            <a:r>
              <a:rPr lang="en-GB"/>
              <a:t> (o </a:t>
            </a:r>
            <a:r>
              <a:rPr lang="en-GB" err="1"/>
              <a:t>idealtipo</a:t>
            </a:r>
            <a:r>
              <a:rPr lang="en-GB"/>
              <a:t>)</a:t>
            </a:r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000"/>
              <a:t>Il </a:t>
            </a:r>
            <a:r>
              <a:rPr lang="en-GB" sz="2000" err="1"/>
              <a:t>tipo</a:t>
            </a:r>
            <a:r>
              <a:rPr lang="en-GB" sz="2000"/>
              <a:t> </a:t>
            </a:r>
            <a:r>
              <a:rPr lang="en-GB" sz="2000" err="1"/>
              <a:t>ideale</a:t>
            </a:r>
            <a:r>
              <a:rPr lang="en-GB" sz="2000"/>
              <a:t> </a:t>
            </a:r>
            <a:r>
              <a:rPr lang="en-GB" sz="2000" err="1"/>
              <a:t>così</a:t>
            </a:r>
            <a:r>
              <a:rPr lang="en-GB" sz="2000"/>
              <a:t> </a:t>
            </a:r>
            <a:r>
              <a:rPr lang="en-GB" sz="2000" err="1"/>
              <a:t>costruito</a:t>
            </a:r>
            <a:r>
              <a:rPr lang="en-GB" sz="2000"/>
              <a:t> </a:t>
            </a:r>
            <a:r>
              <a:rPr lang="en-GB" sz="2000" err="1"/>
              <a:t>è</a:t>
            </a:r>
            <a:r>
              <a:rPr lang="en-GB" sz="2000"/>
              <a:t> </a:t>
            </a:r>
            <a:r>
              <a:rPr lang="en-GB" sz="2000" err="1"/>
              <a:t>quindi</a:t>
            </a:r>
            <a:r>
              <a:rPr lang="en-GB" sz="2000"/>
              <a:t> sempre un </a:t>
            </a:r>
            <a:r>
              <a:rPr lang="en-GB" sz="2000" err="1"/>
              <a:t>concetto</a:t>
            </a:r>
            <a:r>
              <a:rPr lang="en-GB" sz="2000"/>
              <a:t> </a:t>
            </a:r>
            <a:r>
              <a:rPr lang="en-GB" sz="2000" err="1"/>
              <a:t>limite</a:t>
            </a:r>
            <a:r>
              <a:rPr lang="en-GB" sz="2000"/>
              <a:t>, una forma </a:t>
            </a:r>
            <a:r>
              <a:rPr lang="en-GB" sz="2000" err="1"/>
              <a:t>pura</a:t>
            </a:r>
            <a:r>
              <a:rPr lang="en-GB" sz="2000"/>
              <a:t> </a:t>
            </a:r>
            <a:r>
              <a:rPr lang="en-GB" sz="2000" err="1"/>
              <a:t>che</a:t>
            </a:r>
            <a:r>
              <a:rPr lang="en-GB" sz="2000"/>
              <a:t> non </a:t>
            </a:r>
            <a:r>
              <a:rPr lang="en-GB" sz="2000" err="1"/>
              <a:t>si</a:t>
            </a:r>
            <a:r>
              <a:rPr lang="en-GB" sz="2000"/>
              <a:t> </a:t>
            </a:r>
            <a:r>
              <a:rPr lang="en-GB" sz="2000" err="1"/>
              <a:t>trova</a:t>
            </a:r>
            <a:r>
              <a:rPr lang="en-GB" sz="2000"/>
              <a:t> </a:t>
            </a:r>
            <a:r>
              <a:rPr lang="en-GB" sz="2000" err="1"/>
              <a:t>nella</a:t>
            </a:r>
            <a:r>
              <a:rPr lang="en-GB" sz="2000"/>
              <a:t> </a:t>
            </a:r>
            <a:r>
              <a:rPr lang="en-GB" sz="2000" err="1"/>
              <a:t>realtà</a:t>
            </a:r>
            <a:r>
              <a:rPr lang="en-GB" sz="2000"/>
              <a:t> </a:t>
            </a:r>
            <a:r>
              <a:rPr lang="en-GB" sz="2000" err="1"/>
              <a:t>concreta</a:t>
            </a:r>
            <a:r>
              <a:rPr lang="en-GB" sz="2000"/>
              <a:t> ma </a:t>
            </a:r>
            <a:r>
              <a:rPr lang="en-GB" sz="2000" err="1"/>
              <a:t>che</a:t>
            </a:r>
            <a:r>
              <a:rPr lang="en-GB" sz="2000"/>
              <a:t> serve come </a:t>
            </a:r>
            <a:r>
              <a:rPr lang="en-GB" sz="2000" err="1"/>
              <a:t>modello</a:t>
            </a:r>
            <a:r>
              <a:rPr lang="en-GB" sz="2000"/>
              <a:t> </a:t>
            </a:r>
            <a:r>
              <a:rPr lang="en-GB" sz="2000" err="1"/>
              <a:t>orientativo</a:t>
            </a:r>
            <a:r>
              <a:rPr lang="en-GB" sz="2000"/>
              <a:t> per la </a:t>
            </a:r>
            <a:r>
              <a:rPr lang="en-GB" sz="2000" err="1"/>
              <a:t>ricerca</a:t>
            </a:r>
            <a:r>
              <a:rPr lang="en-GB" sz="2000"/>
              <a:t> </a:t>
            </a:r>
            <a:r>
              <a:rPr lang="en-GB" sz="2000" err="1"/>
              <a:t>su</a:t>
            </a:r>
            <a:r>
              <a:rPr lang="en-GB" sz="2000"/>
              <a:t> </a:t>
            </a:r>
            <a:r>
              <a:rPr lang="en-GB" sz="2000" err="1"/>
              <a:t>quella</a:t>
            </a:r>
            <a:r>
              <a:rPr lang="en-GB" sz="2000"/>
              <a:t> </a:t>
            </a:r>
            <a:r>
              <a:rPr lang="en-GB" sz="2000" err="1"/>
              <a:t>realtà</a:t>
            </a:r>
            <a:r>
              <a:rPr lang="en-GB" sz="2000"/>
              <a:t>. Il </a:t>
            </a:r>
            <a:r>
              <a:rPr lang="en-GB" sz="2000" err="1"/>
              <a:t>ricercatore</a:t>
            </a:r>
            <a:r>
              <a:rPr lang="en-GB" sz="2000"/>
              <a:t> </a:t>
            </a:r>
            <a:r>
              <a:rPr lang="en-GB" sz="2000" err="1"/>
              <a:t>osserva</a:t>
            </a:r>
            <a:r>
              <a:rPr lang="en-GB" sz="2000"/>
              <a:t> una </a:t>
            </a:r>
            <a:r>
              <a:rPr lang="en-GB" sz="2000" err="1"/>
              <a:t>specifica</a:t>
            </a:r>
            <a:r>
              <a:rPr lang="en-GB" sz="2000"/>
              <a:t> </a:t>
            </a:r>
            <a:r>
              <a:rPr lang="en-GB" sz="2000" err="1"/>
              <a:t>realtà</a:t>
            </a:r>
            <a:r>
              <a:rPr lang="en-GB" sz="2000"/>
              <a:t> e valuta in </a:t>
            </a:r>
            <a:r>
              <a:rPr lang="en-GB" sz="2000" err="1"/>
              <a:t>che</a:t>
            </a:r>
            <a:r>
              <a:rPr lang="en-GB" sz="2000"/>
              <a:t> </a:t>
            </a:r>
            <a:r>
              <a:rPr lang="en-GB" sz="2000" err="1"/>
              <a:t>misura</a:t>
            </a:r>
            <a:r>
              <a:rPr lang="en-GB" sz="2000"/>
              <a:t> </a:t>
            </a:r>
            <a:r>
              <a:rPr lang="en-GB" sz="2000" err="1"/>
              <a:t>essa</a:t>
            </a:r>
            <a:r>
              <a:rPr lang="en-GB" sz="2000"/>
              <a:t> </a:t>
            </a:r>
            <a:r>
              <a:rPr lang="en-GB" sz="2000" err="1"/>
              <a:t>si</a:t>
            </a:r>
            <a:r>
              <a:rPr lang="en-GB" sz="2000"/>
              <a:t> </a:t>
            </a:r>
            <a:r>
              <a:rPr lang="en-GB" sz="2000" err="1"/>
              <a:t>avvicina</a:t>
            </a:r>
            <a:r>
              <a:rPr lang="en-GB" sz="2000"/>
              <a:t> o </a:t>
            </a:r>
            <a:r>
              <a:rPr lang="en-GB" sz="2000" err="1"/>
              <a:t>si</a:t>
            </a:r>
            <a:r>
              <a:rPr lang="en-GB" sz="2000"/>
              <a:t> </a:t>
            </a:r>
            <a:r>
              <a:rPr lang="en-GB" sz="2000" err="1"/>
              <a:t>discosta</a:t>
            </a:r>
            <a:r>
              <a:rPr lang="en-GB" sz="2000"/>
              <a:t> da un </a:t>
            </a:r>
            <a:r>
              <a:rPr lang="en-GB" sz="2000" err="1"/>
              <a:t>certo</a:t>
            </a:r>
            <a:r>
              <a:rPr lang="en-GB" sz="2000"/>
              <a:t> </a:t>
            </a:r>
            <a:r>
              <a:rPr lang="en-GB" sz="2000" err="1"/>
              <a:t>tipo</a:t>
            </a:r>
            <a:r>
              <a:rPr lang="en-GB" sz="2000"/>
              <a:t> </a:t>
            </a:r>
            <a:r>
              <a:rPr lang="en-GB" sz="2000" err="1"/>
              <a:t>ideale</a:t>
            </a:r>
            <a:r>
              <a:rPr lang="en-GB" sz="2000"/>
              <a:t>. </a:t>
            </a:r>
          </a:p>
          <a:p>
            <a:r>
              <a:rPr lang="en-GB" sz="2000"/>
              <a:t>In </a:t>
            </a:r>
            <a:r>
              <a:rPr lang="en-GB" sz="2000" err="1"/>
              <a:t>tal</a:t>
            </a:r>
            <a:r>
              <a:rPr lang="en-GB" sz="2000"/>
              <a:t> modo </a:t>
            </a:r>
            <a:r>
              <a:rPr lang="en-GB" sz="2000" err="1"/>
              <a:t>diventa</a:t>
            </a:r>
            <a:r>
              <a:rPr lang="en-GB" sz="2000"/>
              <a:t> </a:t>
            </a:r>
            <a:r>
              <a:rPr lang="en-GB" sz="2000" err="1"/>
              <a:t>possibile</a:t>
            </a:r>
            <a:r>
              <a:rPr lang="en-GB" sz="2000"/>
              <a:t> fare </a:t>
            </a:r>
            <a:r>
              <a:rPr lang="en-GB" sz="2000" err="1"/>
              <a:t>connessioni</a:t>
            </a:r>
            <a:r>
              <a:rPr lang="en-GB" sz="2000"/>
              <a:t> e </a:t>
            </a:r>
            <a:r>
              <a:rPr lang="en-GB" sz="2000" err="1"/>
              <a:t>confronti</a:t>
            </a:r>
            <a:r>
              <a:rPr lang="en-GB" sz="2000"/>
              <a:t> </a:t>
            </a:r>
            <a:r>
              <a:rPr lang="en-GB" sz="2000" err="1"/>
              <a:t>tra</a:t>
            </a:r>
            <a:r>
              <a:rPr lang="en-GB" sz="2000"/>
              <a:t> </a:t>
            </a:r>
            <a:r>
              <a:rPr lang="en-GB" sz="2000" err="1"/>
              <a:t>realtà</a:t>
            </a:r>
            <a:r>
              <a:rPr lang="en-GB" sz="2000"/>
              <a:t> </a:t>
            </a:r>
            <a:r>
              <a:rPr lang="en-GB" sz="2000" err="1"/>
              <a:t>differenti</a:t>
            </a:r>
            <a:r>
              <a:rPr lang="en-GB" sz="2000"/>
              <a:t>, </a:t>
            </a:r>
            <a:r>
              <a:rPr lang="en-GB" sz="2000" err="1"/>
              <a:t>stabilire</a:t>
            </a:r>
            <a:r>
              <a:rPr lang="en-GB" sz="2000"/>
              <a:t> quale </a:t>
            </a:r>
            <a:r>
              <a:rPr lang="en-GB" sz="2000" err="1"/>
              <a:t>realtà</a:t>
            </a:r>
            <a:r>
              <a:rPr lang="en-GB" sz="2000"/>
              <a:t> </a:t>
            </a:r>
            <a:r>
              <a:rPr lang="en-GB" sz="2000" err="1"/>
              <a:t>è</a:t>
            </a:r>
            <a:r>
              <a:rPr lang="en-GB" sz="2000"/>
              <a:t> </a:t>
            </a:r>
            <a:r>
              <a:rPr lang="en-GB" sz="2000" err="1"/>
              <a:t>più</a:t>
            </a:r>
            <a:r>
              <a:rPr lang="en-GB" sz="2000"/>
              <a:t> </a:t>
            </a:r>
            <a:r>
              <a:rPr lang="en-GB" sz="2000" err="1"/>
              <a:t>vicina</a:t>
            </a:r>
            <a:r>
              <a:rPr lang="en-GB" sz="2000"/>
              <a:t> e quale </a:t>
            </a:r>
            <a:r>
              <a:rPr lang="en-GB" sz="2000" err="1"/>
              <a:t>è</a:t>
            </a:r>
            <a:r>
              <a:rPr lang="en-GB" sz="2000"/>
              <a:t> </a:t>
            </a:r>
            <a:r>
              <a:rPr lang="en-GB" sz="2000" err="1"/>
              <a:t>più</a:t>
            </a:r>
            <a:r>
              <a:rPr lang="en-GB" sz="2000"/>
              <a:t> </a:t>
            </a:r>
            <a:r>
              <a:rPr lang="en-GB" sz="2000" err="1"/>
              <a:t>lontana</a:t>
            </a:r>
            <a:r>
              <a:rPr lang="en-GB" sz="2000"/>
              <a:t> da un </a:t>
            </a:r>
            <a:r>
              <a:rPr lang="en-GB" sz="2000" err="1"/>
              <a:t>dato</a:t>
            </a:r>
            <a:r>
              <a:rPr lang="en-GB" sz="2000"/>
              <a:t> </a:t>
            </a:r>
            <a:r>
              <a:rPr lang="en-GB" sz="2000" err="1"/>
              <a:t>tipo</a:t>
            </a:r>
            <a:r>
              <a:rPr lang="en-GB" sz="2000"/>
              <a:t> </a:t>
            </a:r>
            <a:r>
              <a:rPr lang="en-GB" sz="2000" err="1"/>
              <a:t>ideale</a:t>
            </a:r>
            <a:r>
              <a:rPr lang="en-GB" sz="2000"/>
              <a:t>. </a:t>
            </a:r>
            <a:r>
              <a:rPr lang="en-GB" sz="2000" err="1"/>
              <a:t>Quanto</a:t>
            </a:r>
            <a:r>
              <a:rPr lang="en-GB" sz="2000"/>
              <a:t> </a:t>
            </a:r>
            <a:r>
              <a:rPr lang="en-GB" sz="2000" err="1"/>
              <a:t>più</a:t>
            </a:r>
            <a:r>
              <a:rPr lang="en-GB" sz="2000"/>
              <a:t> </a:t>
            </a:r>
            <a:r>
              <a:rPr lang="en-GB" sz="2000" err="1"/>
              <a:t>si</a:t>
            </a:r>
            <a:r>
              <a:rPr lang="en-GB" sz="2000"/>
              <a:t> </a:t>
            </a:r>
            <a:r>
              <a:rPr lang="en-GB" sz="2000" err="1"/>
              <a:t>approfondisce</a:t>
            </a:r>
            <a:r>
              <a:rPr lang="en-GB" sz="2000"/>
              <a:t> la </a:t>
            </a:r>
            <a:r>
              <a:rPr lang="en-GB" sz="2000" err="1"/>
              <a:t>ricerca</a:t>
            </a:r>
            <a:r>
              <a:rPr lang="en-GB" sz="2000"/>
              <a:t>, tanto </a:t>
            </a:r>
            <a:r>
              <a:rPr lang="en-GB" sz="2000" err="1"/>
              <a:t>più</a:t>
            </a:r>
            <a:r>
              <a:rPr lang="en-GB" sz="2000"/>
              <a:t> </a:t>
            </a:r>
            <a:r>
              <a:rPr lang="en-GB" sz="2000" err="1"/>
              <a:t>essa</a:t>
            </a:r>
            <a:r>
              <a:rPr lang="en-GB" sz="2000"/>
              <a:t> </a:t>
            </a:r>
            <a:r>
              <a:rPr lang="en-GB" sz="2000" err="1"/>
              <a:t>richiede</a:t>
            </a:r>
            <a:r>
              <a:rPr lang="en-GB" sz="2000"/>
              <a:t> di </a:t>
            </a:r>
            <a:r>
              <a:rPr lang="en-GB" sz="2000" err="1"/>
              <a:t>costruire</a:t>
            </a:r>
            <a:r>
              <a:rPr lang="en-GB" sz="2000"/>
              <a:t> </a:t>
            </a:r>
            <a:r>
              <a:rPr lang="en-GB" sz="2000" err="1"/>
              <a:t>delle</a:t>
            </a:r>
            <a:r>
              <a:rPr lang="en-GB" sz="2000"/>
              <a:t> </a:t>
            </a:r>
            <a:r>
              <a:rPr lang="en-GB" sz="2000" err="1"/>
              <a:t>varianti</a:t>
            </a:r>
            <a:r>
              <a:rPr lang="en-GB" sz="2000"/>
              <a:t> o </a:t>
            </a:r>
            <a:r>
              <a:rPr lang="en-GB" sz="2000" err="1"/>
              <a:t>sottospecie</a:t>
            </a:r>
            <a:r>
              <a:rPr lang="en-GB" sz="2000"/>
              <a:t> di un </a:t>
            </a:r>
            <a:r>
              <a:rPr lang="en-GB" sz="2000" err="1"/>
              <a:t>tipo</a:t>
            </a:r>
            <a:r>
              <a:rPr lang="en-GB" sz="2000"/>
              <a:t> </a:t>
            </a:r>
            <a:r>
              <a:rPr lang="en-GB" sz="2000" err="1"/>
              <a:t>ideale</a:t>
            </a:r>
            <a:r>
              <a:rPr lang="en-GB" sz="2000"/>
              <a:t>, in modo da </a:t>
            </a:r>
            <a:r>
              <a:rPr lang="en-GB" sz="2000" err="1"/>
              <a:t>definire</a:t>
            </a:r>
            <a:r>
              <a:rPr lang="en-GB" sz="2000"/>
              <a:t> e </a:t>
            </a:r>
            <a:r>
              <a:rPr lang="en-GB" sz="2000" err="1"/>
              <a:t>concettualizzare</a:t>
            </a:r>
            <a:r>
              <a:rPr lang="en-GB" sz="2000"/>
              <a:t> le </a:t>
            </a:r>
            <a:r>
              <a:rPr lang="en-GB" sz="2000" err="1"/>
              <a:t>differenze</a:t>
            </a:r>
            <a:r>
              <a:rPr lang="en-GB" sz="2000"/>
              <a:t> </a:t>
            </a:r>
            <a:r>
              <a:rPr lang="en-GB" sz="2000" err="1"/>
              <a:t>che</a:t>
            </a:r>
            <a:r>
              <a:rPr lang="en-GB" sz="2000"/>
              <a:t> </a:t>
            </a:r>
            <a:r>
              <a:rPr lang="en-GB" sz="2000" err="1"/>
              <a:t>compaiono</a:t>
            </a:r>
            <a:r>
              <a:rPr lang="en-GB" sz="2000"/>
              <a:t> </a:t>
            </a:r>
            <a:r>
              <a:rPr lang="en-GB" sz="2000" err="1"/>
              <a:t>nel</a:t>
            </a:r>
            <a:r>
              <a:rPr lang="en-GB" sz="2000"/>
              <a:t> </a:t>
            </a:r>
            <a:r>
              <a:rPr lang="en-GB" sz="2000" err="1"/>
              <a:t>fenomeno</a:t>
            </a:r>
            <a:r>
              <a:rPr lang="en-GB" sz="2000"/>
              <a:t> </a:t>
            </a:r>
            <a:r>
              <a:rPr lang="en-GB" sz="2000" err="1"/>
              <a:t>studiato</a:t>
            </a:r>
            <a:r>
              <a:rPr lang="en-GB" sz="2000"/>
              <a:t>.</a:t>
            </a:r>
            <a:endParaRPr lang="it-IT" sz="200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773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Il </a:t>
            </a:r>
            <a:r>
              <a:rPr lang="en-GB" err="1"/>
              <a:t>tipo</a:t>
            </a:r>
            <a:r>
              <a:rPr lang="en-GB"/>
              <a:t> </a:t>
            </a:r>
            <a:r>
              <a:rPr lang="en-GB" err="1"/>
              <a:t>ideale</a:t>
            </a:r>
            <a:r>
              <a:rPr lang="en-GB"/>
              <a:t> (o </a:t>
            </a:r>
            <a:r>
              <a:rPr lang="en-GB" err="1"/>
              <a:t>idealtipo</a:t>
            </a:r>
            <a:r>
              <a:rPr lang="en-GB"/>
              <a:t>)</a:t>
            </a:r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/>
              <a:t>Es. Dopo aver </a:t>
            </a:r>
            <a:r>
              <a:rPr lang="en-GB" err="1"/>
              <a:t>identificato</a:t>
            </a:r>
            <a:r>
              <a:rPr lang="en-GB"/>
              <a:t> il </a:t>
            </a:r>
            <a:r>
              <a:rPr lang="en-GB" err="1"/>
              <a:t>tipo</a:t>
            </a:r>
            <a:r>
              <a:rPr lang="en-GB"/>
              <a:t> </a:t>
            </a:r>
            <a:r>
              <a:rPr lang="en-GB" err="1"/>
              <a:t>ideale</a:t>
            </a:r>
            <a:r>
              <a:rPr lang="en-GB"/>
              <a:t> di </a:t>
            </a:r>
            <a:r>
              <a:rPr lang="en-GB" err="1"/>
              <a:t>capitalismo</a:t>
            </a:r>
            <a:r>
              <a:rPr lang="en-GB"/>
              <a:t> </a:t>
            </a:r>
            <a:r>
              <a:rPr lang="en-GB" err="1"/>
              <a:t>nella</a:t>
            </a:r>
            <a:r>
              <a:rPr lang="en-GB"/>
              <a:t> </a:t>
            </a:r>
            <a:r>
              <a:rPr lang="en-GB" err="1"/>
              <a:t>sua</a:t>
            </a:r>
            <a:r>
              <a:rPr lang="en-GB"/>
              <a:t> forma </a:t>
            </a:r>
            <a:r>
              <a:rPr lang="en-GB" err="1"/>
              <a:t>più</a:t>
            </a:r>
            <a:r>
              <a:rPr lang="en-GB"/>
              <a:t> </a:t>
            </a:r>
            <a:r>
              <a:rPr lang="en-GB" err="1"/>
              <a:t>generale</a:t>
            </a:r>
            <a:r>
              <a:rPr lang="en-GB"/>
              <a:t>, </a:t>
            </a:r>
            <a:r>
              <a:rPr lang="en-GB" err="1"/>
              <a:t>si</a:t>
            </a:r>
            <a:r>
              <a:rPr lang="en-GB"/>
              <a:t> pone il </a:t>
            </a:r>
            <a:r>
              <a:rPr lang="en-GB" err="1"/>
              <a:t>problema</a:t>
            </a:r>
            <a:r>
              <a:rPr lang="en-GB"/>
              <a:t> di </a:t>
            </a:r>
            <a:r>
              <a:rPr lang="en-GB" err="1"/>
              <a:t>individuare</a:t>
            </a:r>
            <a:r>
              <a:rPr lang="en-GB"/>
              <a:t> </a:t>
            </a:r>
            <a:r>
              <a:rPr lang="en-GB" err="1"/>
              <a:t>l’estrema</a:t>
            </a:r>
            <a:r>
              <a:rPr lang="en-GB"/>
              <a:t> </a:t>
            </a:r>
            <a:r>
              <a:rPr lang="en-GB" err="1"/>
              <a:t>varietà</a:t>
            </a:r>
            <a:r>
              <a:rPr lang="en-GB"/>
              <a:t> di </a:t>
            </a:r>
            <a:r>
              <a:rPr lang="en-GB" err="1"/>
              <a:t>forme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il </a:t>
            </a:r>
            <a:r>
              <a:rPr lang="en-GB" err="1"/>
              <a:t>capitalismo</a:t>
            </a:r>
            <a:r>
              <a:rPr lang="en-GB"/>
              <a:t> ha </a:t>
            </a:r>
            <a:r>
              <a:rPr lang="en-GB" err="1"/>
              <a:t>assunto</a:t>
            </a:r>
            <a:r>
              <a:rPr lang="en-GB"/>
              <a:t> in </a:t>
            </a:r>
            <a:r>
              <a:rPr lang="en-GB" err="1"/>
              <a:t>varie</a:t>
            </a:r>
            <a:r>
              <a:rPr lang="en-GB"/>
              <a:t> </a:t>
            </a:r>
            <a:r>
              <a:rPr lang="en-GB" err="1"/>
              <a:t>epoche</a:t>
            </a:r>
            <a:r>
              <a:rPr lang="en-GB"/>
              <a:t> </a:t>
            </a:r>
            <a:r>
              <a:rPr lang="en-GB" err="1"/>
              <a:t>storiche</a:t>
            </a:r>
            <a:r>
              <a:rPr lang="en-GB"/>
              <a:t> e </a:t>
            </a:r>
            <a:r>
              <a:rPr lang="en-GB" err="1"/>
              <a:t>vari</a:t>
            </a:r>
            <a:r>
              <a:rPr lang="en-GB"/>
              <a:t> </a:t>
            </a:r>
            <a:r>
              <a:rPr lang="en-GB" err="1"/>
              <a:t>luoghi</a:t>
            </a:r>
            <a:r>
              <a:rPr lang="en-GB"/>
              <a:t> </a:t>
            </a:r>
            <a:r>
              <a:rPr lang="en-GB" err="1"/>
              <a:t>geografici</a:t>
            </a:r>
            <a:r>
              <a:rPr lang="en-GB"/>
              <a:t>: dal </a:t>
            </a:r>
            <a:r>
              <a:rPr lang="en-GB" err="1"/>
              <a:t>capitalismo</a:t>
            </a:r>
            <a:r>
              <a:rPr lang="en-GB"/>
              <a:t> mercantile a </a:t>
            </a:r>
            <a:r>
              <a:rPr lang="en-GB" err="1"/>
              <a:t>quello</a:t>
            </a:r>
            <a:r>
              <a:rPr lang="en-GB"/>
              <a:t> </a:t>
            </a:r>
            <a:r>
              <a:rPr lang="en-GB" err="1"/>
              <a:t>industriale</a:t>
            </a:r>
            <a:r>
              <a:rPr lang="en-GB"/>
              <a:t>, dal </a:t>
            </a:r>
            <a:r>
              <a:rPr lang="en-GB" err="1"/>
              <a:t>capitalismo</a:t>
            </a:r>
            <a:r>
              <a:rPr lang="en-GB"/>
              <a:t> </a:t>
            </a:r>
            <a:r>
              <a:rPr lang="en-GB" err="1"/>
              <a:t>concorrenziale</a:t>
            </a:r>
            <a:r>
              <a:rPr lang="en-GB"/>
              <a:t> a </a:t>
            </a:r>
            <a:r>
              <a:rPr lang="en-GB" err="1"/>
              <a:t>quello</a:t>
            </a:r>
            <a:r>
              <a:rPr lang="en-GB"/>
              <a:t> </a:t>
            </a:r>
            <a:r>
              <a:rPr lang="en-GB" err="1"/>
              <a:t>monopolistico</a:t>
            </a:r>
            <a:r>
              <a:rPr lang="en-GB"/>
              <a:t>, dal </a:t>
            </a:r>
            <a:r>
              <a:rPr lang="en-GB" err="1"/>
              <a:t>capitalismo</a:t>
            </a:r>
            <a:r>
              <a:rPr lang="en-GB"/>
              <a:t> </a:t>
            </a:r>
            <a:r>
              <a:rPr lang="en-GB" err="1"/>
              <a:t>liberista</a:t>
            </a:r>
            <a:r>
              <a:rPr lang="en-GB"/>
              <a:t> puro a </a:t>
            </a:r>
            <a:r>
              <a:rPr lang="en-GB" err="1"/>
              <a:t>quello</a:t>
            </a:r>
            <a:r>
              <a:rPr lang="en-GB"/>
              <a:t> </a:t>
            </a:r>
            <a:r>
              <a:rPr lang="en-GB" err="1"/>
              <a:t>corretto</a:t>
            </a:r>
            <a:r>
              <a:rPr lang="en-GB"/>
              <a:t> da </a:t>
            </a:r>
            <a:r>
              <a:rPr lang="en-GB" err="1"/>
              <a:t>interventi</a:t>
            </a:r>
            <a:r>
              <a:rPr lang="en-GB"/>
              <a:t> </a:t>
            </a:r>
            <a:r>
              <a:rPr lang="en-GB" err="1"/>
              <a:t>statali</a:t>
            </a:r>
            <a:r>
              <a:rPr lang="en-GB"/>
              <a:t> e </a:t>
            </a:r>
            <a:r>
              <a:rPr lang="en-GB" err="1"/>
              <a:t>così</a:t>
            </a:r>
            <a:r>
              <a:rPr lang="en-GB"/>
              <a:t> via.</a:t>
            </a:r>
            <a:endParaRPr lang="it-IT" sz="220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4853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Il </a:t>
            </a:r>
            <a:r>
              <a:rPr lang="en-GB" err="1"/>
              <a:t>tipo</a:t>
            </a:r>
            <a:r>
              <a:rPr lang="en-GB"/>
              <a:t> </a:t>
            </a:r>
            <a:r>
              <a:rPr lang="en-GB" err="1"/>
              <a:t>ideale</a:t>
            </a:r>
            <a:r>
              <a:rPr lang="en-GB"/>
              <a:t> (o </a:t>
            </a:r>
            <a:r>
              <a:rPr lang="en-GB" err="1"/>
              <a:t>idealtipo</a:t>
            </a:r>
            <a:r>
              <a:rPr lang="en-GB"/>
              <a:t>)</a:t>
            </a:r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/>
              <a:t>non </a:t>
            </a:r>
            <a:r>
              <a:rPr lang="en-GB" err="1"/>
              <a:t>nasce</a:t>
            </a:r>
            <a:r>
              <a:rPr lang="en-GB"/>
              <a:t> da </a:t>
            </a:r>
            <a:r>
              <a:rPr lang="en-GB" err="1"/>
              <a:t>medie</a:t>
            </a:r>
            <a:r>
              <a:rPr lang="en-GB"/>
              <a:t> </a:t>
            </a:r>
            <a:r>
              <a:rPr lang="en-GB" err="1"/>
              <a:t>statistiche</a:t>
            </a:r>
            <a:r>
              <a:rPr lang="en-GB"/>
              <a:t> ma </a:t>
            </a:r>
            <a:r>
              <a:rPr lang="en-GB" err="1"/>
              <a:t>è</a:t>
            </a:r>
            <a:r>
              <a:rPr lang="en-GB"/>
              <a:t> un </a:t>
            </a:r>
            <a:r>
              <a:rPr lang="en-GB" err="1"/>
              <a:t>concetto</a:t>
            </a:r>
            <a:r>
              <a:rPr lang="en-GB"/>
              <a:t> </a:t>
            </a:r>
            <a:r>
              <a:rPr lang="en-GB" err="1"/>
              <a:t>qualitativo</a:t>
            </a:r>
            <a:r>
              <a:rPr lang="en-GB"/>
              <a:t> </a:t>
            </a:r>
            <a:r>
              <a:rPr lang="en-GB" err="1"/>
              <a:t>costruito</a:t>
            </a:r>
            <a:r>
              <a:rPr lang="en-GB"/>
              <a:t> </a:t>
            </a:r>
            <a:r>
              <a:rPr lang="en-GB" err="1"/>
              <a:t>selezionando</a:t>
            </a:r>
            <a:r>
              <a:rPr lang="en-GB"/>
              <a:t> e </a:t>
            </a:r>
            <a:r>
              <a:rPr lang="en-GB" err="1"/>
              <a:t>accentuando</a:t>
            </a:r>
            <a:r>
              <a:rPr lang="en-GB"/>
              <a:t> </a:t>
            </a:r>
            <a:r>
              <a:rPr lang="en-GB" err="1"/>
              <a:t>determinati</a:t>
            </a:r>
            <a:r>
              <a:rPr lang="en-GB"/>
              <a:t> </a:t>
            </a:r>
            <a:r>
              <a:rPr lang="en-GB" err="1"/>
              <a:t>aspetti</a:t>
            </a:r>
            <a:r>
              <a:rPr lang="en-GB"/>
              <a:t> </a:t>
            </a:r>
            <a:r>
              <a:rPr lang="en-GB" err="1"/>
              <a:t>della</a:t>
            </a:r>
            <a:r>
              <a:rPr lang="en-GB"/>
              <a:t> </a:t>
            </a:r>
            <a:r>
              <a:rPr lang="en-GB" err="1"/>
              <a:t>realtà</a:t>
            </a:r>
            <a:r>
              <a:rPr lang="en-GB"/>
              <a:t> </a:t>
            </a:r>
            <a:r>
              <a:rPr lang="en-GB" err="1"/>
              <a:t>osservata</a:t>
            </a:r>
            <a:r>
              <a:rPr lang="en-GB"/>
              <a:t>. </a:t>
            </a:r>
          </a:p>
          <a:p>
            <a:r>
              <a:rPr lang="en-GB"/>
              <a:t>Ne </a:t>
            </a:r>
            <a:r>
              <a:rPr lang="en-GB" err="1"/>
              <a:t>consegue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la </a:t>
            </a:r>
            <a:r>
              <a:rPr lang="en-GB" err="1"/>
              <a:t>capacità</a:t>
            </a:r>
            <a:r>
              <a:rPr lang="en-GB"/>
              <a:t> </a:t>
            </a:r>
            <a:r>
              <a:rPr lang="en-GB" err="1"/>
              <a:t>euristica</a:t>
            </a:r>
            <a:r>
              <a:rPr lang="en-GB"/>
              <a:t> (dal </a:t>
            </a:r>
            <a:r>
              <a:rPr lang="en-GB" err="1"/>
              <a:t>greco</a:t>
            </a:r>
            <a:r>
              <a:rPr lang="en-GB"/>
              <a:t> antico </a:t>
            </a:r>
            <a:r>
              <a:rPr lang="en-GB" i="1" err="1"/>
              <a:t>eurisco</a:t>
            </a:r>
            <a:r>
              <a:rPr lang="en-GB"/>
              <a:t>, </a:t>
            </a:r>
            <a:r>
              <a:rPr lang="en-GB" err="1"/>
              <a:t>ricerco</a:t>
            </a:r>
            <a:r>
              <a:rPr lang="en-GB"/>
              <a:t>: </a:t>
            </a:r>
            <a:r>
              <a:rPr lang="en-GB" err="1"/>
              <a:t>aggettivo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</a:t>
            </a:r>
            <a:r>
              <a:rPr lang="en-GB" err="1"/>
              <a:t>denota</a:t>
            </a:r>
            <a:r>
              <a:rPr lang="en-GB"/>
              <a:t> </a:t>
            </a:r>
            <a:r>
              <a:rPr lang="en-GB" err="1"/>
              <a:t>tutto</a:t>
            </a:r>
            <a:r>
              <a:rPr lang="en-GB"/>
              <a:t> </a:t>
            </a:r>
            <a:r>
              <a:rPr lang="en-GB" err="1"/>
              <a:t>ciò</a:t>
            </a:r>
            <a:r>
              <a:rPr lang="en-GB"/>
              <a:t> </a:t>
            </a:r>
            <a:r>
              <a:rPr lang="en-GB" err="1"/>
              <a:t>che</a:t>
            </a:r>
            <a:r>
              <a:rPr lang="en-GB"/>
              <a:t> ha a </a:t>
            </a:r>
            <a:r>
              <a:rPr lang="en-GB" err="1"/>
              <a:t>che</a:t>
            </a:r>
            <a:r>
              <a:rPr lang="en-GB"/>
              <a:t> fare con la </a:t>
            </a:r>
            <a:r>
              <a:rPr lang="en-GB" err="1"/>
              <a:t>ricerca</a:t>
            </a:r>
            <a:r>
              <a:rPr lang="en-GB"/>
              <a:t>) di un </a:t>
            </a:r>
            <a:r>
              <a:rPr lang="en-GB" err="1"/>
              <a:t>tipo</a:t>
            </a:r>
            <a:r>
              <a:rPr lang="en-GB"/>
              <a:t> </a:t>
            </a:r>
            <a:r>
              <a:rPr lang="en-GB" err="1"/>
              <a:t>ideale</a:t>
            </a:r>
            <a:r>
              <a:rPr lang="en-GB"/>
              <a:t> </a:t>
            </a:r>
            <a:r>
              <a:rPr lang="en-GB" err="1"/>
              <a:t>dipende</a:t>
            </a:r>
            <a:r>
              <a:rPr lang="en-GB"/>
              <a:t> </a:t>
            </a:r>
            <a:r>
              <a:rPr lang="en-GB" err="1"/>
              <a:t>unicamente</a:t>
            </a:r>
            <a:r>
              <a:rPr lang="en-GB"/>
              <a:t> </a:t>
            </a:r>
            <a:r>
              <a:rPr lang="en-GB" err="1"/>
              <a:t>dalla</a:t>
            </a:r>
            <a:r>
              <a:rPr lang="en-GB"/>
              <a:t> bravura del </a:t>
            </a:r>
            <a:r>
              <a:rPr lang="en-GB" err="1"/>
              <a:t>ricercatore</a:t>
            </a:r>
            <a:r>
              <a:rPr lang="en-GB"/>
              <a:t>.</a:t>
            </a:r>
            <a:endParaRPr lang="it-IT" sz="220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8315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Il </a:t>
            </a:r>
            <a:r>
              <a:rPr lang="en-GB" err="1"/>
              <a:t>tipo</a:t>
            </a:r>
            <a:r>
              <a:rPr lang="en-GB"/>
              <a:t> </a:t>
            </a:r>
            <a:r>
              <a:rPr lang="en-GB" err="1"/>
              <a:t>ideale</a:t>
            </a:r>
            <a:r>
              <a:rPr lang="en-GB"/>
              <a:t> (o </a:t>
            </a:r>
            <a:r>
              <a:rPr lang="en-GB" err="1"/>
              <a:t>idealtipo</a:t>
            </a:r>
            <a:r>
              <a:rPr lang="en-GB"/>
              <a:t>)</a:t>
            </a:r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200"/>
              <a:t>Non </a:t>
            </a:r>
            <a:r>
              <a:rPr lang="en-GB" sz="2200" err="1"/>
              <a:t>è</a:t>
            </a:r>
            <a:r>
              <a:rPr lang="en-GB" sz="2200"/>
              <a:t> un </a:t>
            </a:r>
            <a:r>
              <a:rPr lang="en-GB" sz="2200" err="1"/>
              <a:t>modello</a:t>
            </a:r>
            <a:r>
              <a:rPr lang="en-GB" sz="2200"/>
              <a:t> morale di </a:t>
            </a:r>
            <a:r>
              <a:rPr lang="en-GB" sz="2200" err="1"/>
              <a:t>condotta</a:t>
            </a:r>
            <a:r>
              <a:rPr lang="en-GB" sz="2200"/>
              <a:t> e non indica </a:t>
            </a:r>
            <a:r>
              <a:rPr lang="en-GB" sz="2200" err="1"/>
              <a:t>qualcosa</a:t>
            </a:r>
            <a:r>
              <a:rPr lang="en-GB" sz="2200"/>
              <a:t> </a:t>
            </a:r>
            <a:r>
              <a:rPr lang="en-GB" sz="2200" err="1"/>
              <a:t>che</a:t>
            </a:r>
            <a:r>
              <a:rPr lang="en-GB" sz="2200"/>
              <a:t> </a:t>
            </a:r>
            <a:r>
              <a:rPr lang="en-GB" sz="2200" err="1"/>
              <a:t>si</a:t>
            </a:r>
            <a:r>
              <a:rPr lang="en-GB" sz="2200"/>
              <a:t> </a:t>
            </a:r>
            <a:r>
              <a:rPr lang="en-GB" sz="2200" err="1"/>
              <a:t>possa</a:t>
            </a:r>
            <a:r>
              <a:rPr lang="en-GB" sz="2200"/>
              <a:t> </a:t>
            </a:r>
            <a:r>
              <a:rPr lang="en-GB" sz="2200" err="1"/>
              <a:t>desiderare</a:t>
            </a:r>
            <a:r>
              <a:rPr lang="en-GB" sz="2200"/>
              <a:t>. Non </a:t>
            </a:r>
            <a:r>
              <a:rPr lang="en-GB" sz="2200" err="1"/>
              <a:t>bisogna</a:t>
            </a:r>
            <a:r>
              <a:rPr lang="en-GB" sz="2200"/>
              <a:t> </a:t>
            </a:r>
            <a:r>
              <a:rPr lang="en-GB" sz="2200" err="1"/>
              <a:t>confondere</a:t>
            </a:r>
            <a:r>
              <a:rPr lang="en-GB" sz="2200"/>
              <a:t> un </a:t>
            </a:r>
            <a:r>
              <a:rPr lang="en-GB" sz="2200" err="1"/>
              <a:t>ideale</a:t>
            </a:r>
            <a:r>
              <a:rPr lang="en-GB" sz="2200"/>
              <a:t> </a:t>
            </a:r>
            <a:r>
              <a:rPr lang="en-GB" sz="2200" err="1"/>
              <a:t>etico</a:t>
            </a:r>
            <a:r>
              <a:rPr lang="en-GB" sz="2200"/>
              <a:t> con un </a:t>
            </a:r>
            <a:r>
              <a:rPr lang="en-GB" sz="2200" err="1"/>
              <a:t>modello</a:t>
            </a:r>
            <a:r>
              <a:rPr lang="en-GB" sz="2200"/>
              <a:t> </a:t>
            </a:r>
            <a:r>
              <a:rPr lang="en-GB" sz="2200" err="1"/>
              <a:t>ideale</a:t>
            </a:r>
            <a:r>
              <a:rPr lang="en-GB" sz="2200"/>
              <a:t> utile in una </a:t>
            </a:r>
            <a:r>
              <a:rPr lang="en-GB" sz="2200" err="1"/>
              <a:t>ricerca</a:t>
            </a:r>
            <a:r>
              <a:rPr lang="en-GB" sz="2200"/>
              <a:t>. Scrive Weber [1958, 119]: «Un </a:t>
            </a:r>
            <a:r>
              <a:rPr lang="en-GB" sz="2200" err="1"/>
              <a:t>tipo</a:t>
            </a:r>
            <a:r>
              <a:rPr lang="en-GB" sz="2200"/>
              <a:t> </a:t>
            </a:r>
            <a:r>
              <a:rPr lang="en-GB" sz="2200" err="1"/>
              <a:t>ideale</a:t>
            </a:r>
            <a:r>
              <a:rPr lang="en-GB" sz="2200"/>
              <a:t> non ha </a:t>
            </a:r>
            <a:r>
              <a:rPr lang="en-GB" sz="2200" err="1"/>
              <a:t>nulla</a:t>
            </a:r>
            <a:r>
              <a:rPr lang="en-GB" sz="2200"/>
              <a:t> a </a:t>
            </a:r>
            <a:r>
              <a:rPr lang="en-GB" sz="2200" err="1"/>
              <a:t>che</a:t>
            </a:r>
            <a:r>
              <a:rPr lang="en-GB" sz="2200"/>
              <a:t> fare con una </a:t>
            </a:r>
            <a:r>
              <a:rPr lang="en-GB" sz="2200" err="1"/>
              <a:t>perfezione</a:t>
            </a:r>
            <a:r>
              <a:rPr lang="en-GB" sz="2200"/>
              <a:t> </a:t>
            </a:r>
            <a:r>
              <a:rPr lang="en-GB" sz="2200" err="1"/>
              <a:t>che</a:t>
            </a:r>
            <a:r>
              <a:rPr lang="en-GB" sz="2200"/>
              <a:t> non </a:t>
            </a:r>
            <a:r>
              <a:rPr lang="en-GB" sz="2200" err="1"/>
              <a:t>sia</a:t>
            </a:r>
            <a:r>
              <a:rPr lang="en-GB" sz="2200"/>
              <a:t> </a:t>
            </a:r>
            <a:r>
              <a:rPr lang="en-GB" sz="2200" err="1"/>
              <a:t>puramente</a:t>
            </a:r>
            <a:r>
              <a:rPr lang="en-GB" sz="2200"/>
              <a:t> </a:t>
            </a:r>
            <a:r>
              <a:rPr lang="en-GB" sz="2200" err="1"/>
              <a:t>logica</a:t>
            </a:r>
            <a:r>
              <a:rPr lang="en-GB" sz="2200"/>
              <a:t>. Vi </a:t>
            </a:r>
            <a:r>
              <a:rPr lang="en-GB" sz="2200" err="1"/>
              <a:t>sono</a:t>
            </a:r>
            <a:r>
              <a:rPr lang="en-GB" sz="2200"/>
              <a:t> tipi </a:t>
            </a:r>
            <a:r>
              <a:rPr lang="en-GB" sz="2200" err="1"/>
              <a:t>ideali</a:t>
            </a:r>
            <a:r>
              <a:rPr lang="en-GB" sz="2200"/>
              <a:t> tanto di </a:t>
            </a:r>
            <a:r>
              <a:rPr lang="en-GB" sz="2200" err="1"/>
              <a:t>bordelli</a:t>
            </a:r>
            <a:r>
              <a:rPr lang="en-GB" sz="2200"/>
              <a:t> </a:t>
            </a:r>
            <a:r>
              <a:rPr lang="en-GB" sz="2200" err="1"/>
              <a:t>quanto</a:t>
            </a:r>
            <a:r>
              <a:rPr lang="en-GB" sz="2200"/>
              <a:t> di </a:t>
            </a:r>
            <a:r>
              <a:rPr lang="en-GB" sz="2200" err="1"/>
              <a:t>religioni</a:t>
            </a:r>
            <a:r>
              <a:rPr lang="en-GB" sz="2200"/>
              <a:t>».</a:t>
            </a:r>
          </a:p>
          <a:p>
            <a:r>
              <a:rPr lang="en-GB" sz="2200"/>
              <a:t>Vi </a:t>
            </a:r>
            <a:r>
              <a:rPr lang="en-GB" sz="2200" err="1"/>
              <a:t>può</a:t>
            </a:r>
            <a:r>
              <a:rPr lang="en-GB" sz="2200"/>
              <a:t> </a:t>
            </a:r>
            <a:r>
              <a:rPr lang="en-GB" sz="2200" err="1"/>
              <a:t>essere</a:t>
            </a:r>
            <a:r>
              <a:rPr lang="en-GB" sz="2200"/>
              <a:t> il </a:t>
            </a:r>
            <a:r>
              <a:rPr lang="en-GB" sz="2200" err="1"/>
              <a:t>tipo</a:t>
            </a:r>
            <a:r>
              <a:rPr lang="en-GB" sz="2200"/>
              <a:t> </a:t>
            </a:r>
            <a:r>
              <a:rPr lang="en-GB" sz="2200" err="1"/>
              <a:t>ideale</a:t>
            </a:r>
            <a:r>
              <a:rPr lang="en-GB" sz="2200"/>
              <a:t> </a:t>
            </a:r>
            <a:r>
              <a:rPr lang="en-GB" sz="2200" err="1"/>
              <a:t>della</a:t>
            </a:r>
            <a:r>
              <a:rPr lang="en-GB" sz="2200"/>
              <a:t> mafia come di un </a:t>
            </a:r>
            <a:r>
              <a:rPr lang="en-GB" sz="2200" err="1"/>
              <a:t>convento</a:t>
            </a:r>
            <a:r>
              <a:rPr lang="en-GB" sz="2200"/>
              <a:t> </a:t>
            </a:r>
            <a:r>
              <a:rPr lang="en-GB" sz="2200" err="1"/>
              <a:t>benedettino</a:t>
            </a:r>
            <a:r>
              <a:rPr lang="en-GB" sz="2200"/>
              <a:t>, il </a:t>
            </a:r>
            <a:r>
              <a:rPr lang="en-GB" sz="2200" err="1"/>
              <a:t>tipo</a:t>
            </a:r>
            <a:r>
              <a:rPr lang="en-GB" sz="2200"/>
              <a:t> </a:t>
            </a:r>
            <a:r>
              <a:rPr lang="en-GB" sz="2200" err="1"/>
              <a:t>ideale</a:t>
            </a:r>
            <a:r>
              <a:rPr lang="en-GB" sz="2200"/>
              <a:t> di un </a:t>
            </a:r>
            <a:r>
              <a:rPr lang="en-GB" sz="2200" err="1"/>
              <a:t>colpo</a:t>
            </a:r>
            <a:r>
              <a:rPr lang="en-GB" sz="2200"/>
              <a:t> di </a:t>
            </a:r>
            <a:r>
              <a:rPr lang="en-GB" sz="2200" err="1"/>
              <a:t>stato</a:t>
            </a:r>
            <a:r>
              <a:rPr lang="en-GB" sz="2200"/>
              <a:t> come di una </a:t>
            </a:r>
            <a:r>
              <a:rPr lang="en-GB" sz="2200" err="1"/>
              <a:t>speculazione</a:t>
            </a:r>
            <a:r>
              <a:rPr lang="en-GB" sz="2200"/>
              <a:t> </a:t>
            </a:r>
            <a:r>
              <a:rPr lang="en-GB" sz="2200" err="1"/>
              <a:t>finanziaria</a:t>
            </a:r>
            <a:r>
              <a:rPr lang="en-GB" sz="2200"/>
              <a:t> </a:t>
            </a:r>
            <a:r>
              <a:rPr lang="en-GB" sz="2200" err="1"/>
              <a:t>alla</a:t>
            </a:r>
            <a:r>
              <a:rPr lang="en-GB" sz="2200"/>
              <a:t> </a:t>
            </a:r>
            <a:r>
              <a:rPr lang="en-GB" sz="2200" err="1"/>
              <a:t>borsa</a:t>
            </a:r>
            <a:r>
              <a:rPr lang="en-GB" sz="2200"/>
              <a:t> </a:t>
            </a:r>
            <a:r>
              <a:rPr lang="en-GB" sz="2200" err="1"/>
              <a:t>valori</a:t>
            </a:r>
            <a:r>
              <a:rPr lang="en-GB" sz="2200"/>
              <a:t>.</a:t>
            </a:r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055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Es. di </a:t>
            </a:r>
            <a:r>
              <a:rPr lang="en-GB" err="1"/>
              <a:t>idealtipo</a:t>
            </a:r>
            <a:r>
              <a:rPr lang="en-GB"/>
              <a:t>: </a:t>
            </a:r>
            <a:r>
              <a:rPr lang="en-GB" err="1"/>
              <a:t>democrazie</a:t>
            </a:r>
            <a:r>
              <a:rPr lang="en-GB"/>
              <a:t> </a:t>
            </a:r>
            <a:r>
              <a:rPr lang="en-GB" err="1"/>
              <a:t>consensuali</a:t>
            </a:r>
            <a:r>
              <a:rPr lang="en-GB"/>
              <a:t> vs  </a:t>
            </a:r>
            <a:r>
              <a:rPr lang="en-GB" err="1"/>
              <a:t>maggioritarie</a:t>
            </a:r>
            <a:endParaRPr lang="en-GB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1344672" y="2369483"/>
            <a:ext cx="6363411" cy="25563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-GB" sz="220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pic>
        <p:nvPicPr>
          <p:cNvPr id="1026" name="Picture 2" descr="The two-dimensional conceptual map of democracy | Download Scientific  Diagram">
            <a:extLst>
              <a:ext uri="{FF2B5EF4-FFF2-40B4-BE49-F238E27FC236}">
                <a16:creationId xmlns:a16="http://schemas.microsoft.com/office/drawing/2014/main" id="{F3C12092-F745-B944-8994-CA29E1D56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141" y="858151"/>
            <a:ext cx="4079017" cy="428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00775"/>
      </p:ext>
    </p:extLst>
  </p:cSld>
  <p:clrMapOvr>
    <a:masterClrMapping/>
  </p:clrMapOvr>
</p:sld>
</file>

<file path=ppt/theme/theme1.xml><?xml version="1.0" encoding="utf-8"?>
<a:theme xmlns:a="http://schemas.openxmlformats.org/drawingml/2006/main" name="Benedick template">
  <a:themeElements>
    <a:clrScheme name="Custom 347">
      <a:dk1>
        <a:srgbClr val="2F3848"/>
      </a:dk1>
      <a:lt1>
        <a:srgbClr val="FFFFFF"/>
      </a:lt1>
      <a:dk2>
        <a:srgbClr val="6A717C"/>
      </a:dk2>
      <a:lt2>
        <a:srgbClr val="EFEFEF"/>
      </a:lt2>
      <a:accent1>
        <a:srgbClr val="00C5B9"/>
      </a:accent1>
      <a:accent2>
        <a:srgbClr val="6CF3CE"/>
      </a:accent2>
      <a:accent3>
        <a:srgbClr val="F05768"/>
      </a:accent3>
      <a:accent4>
        <a:srgbClr val="FD8E80"/>
      </a:accent4>
      <a:accent5>
        <a:srgbClr val="2F3848"/>
      </a:accent5>
      <a:accent6>
        <a:srgbClr val="6A717C"/>
      </a:accent6>
      <a:hlink>
        <a:srgbClr val="0097A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1D5FCF5B64C354FB92999EFD1A77C7A" ma:contentTypeVersion="2" ma:contentTypeDescription="Creare un nuovo documento." ma:contentTypeScope="" ma:versionID="d4fa99e6d91682ea719e7982ce33084f">
  <xsd:schema xmlns:xsd="http://www.w3.org/2001/XMLSchema" xmlns:xs="http://www.w3.org/2001/XMLSchema" xmlns:p="http://schemas.microsoft.com/office/2006/metadata/properties" xmlns:ns2="611b50a5-24d2-421e-8e8d-981ee1a47357" targetNamespace="http://schemas.microsoft.com/office/2006/metadata/properties" ma:root="true" ma:fieldsID="1e9f69d172dad2471dbc282f96c174d5" ns2:_="">
    <xsd:import namespace="611b50a5-24d2-421e-8e8d-981ee1a473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1b50a5-24d2-421e-8e8d-981ee1a473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ED522A-4E2E-4B48-BB7C-BE34B910022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A7A238A-5C0F-444F-814B-D10AC28113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ECB5D4-FEB9-4D8E-B294-F33F181786C1}">
  <ds:schemaRefs>
    <ds:schemaRef ds:uri="611b50a5-24d2-421e-8e8d-981ee1a4735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24</Slides>
  <Notes>24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Benedick template</vt:lpstr>
      <vt:lpstr>La burocrazia </vt:lpstr>
      <vt:lpstr>1. Il concetto di tipo ideale</vt:lpstr>
      <vt:lpstr>Il metodo weberiano</vt:lpstr>
      <vt:lpstr>Il tipo ideale (o idealtipo)</vt:lpstr>
      <vt:lpstr>Il tipo ideale (o idealtipo)</vt:lpstr>
      <vt:lpstr>Il tipo ideale (o idealtipo)</vt:lpstr>
      <vt:lpstr>Il tipo ideale (o idealtipo)</vt:lpstr>
      <vt:lpstr>Il tipo ideale (o idealtipo)</vt:lpstr>
      <vt:lpstr>Es. di idealtipo: democrazie consensuali vs  maggioritarie</vt:lpstr>
      <vt:lpstr>2. Forme pure di potere, legittimazione e burocrazia</vt:lpstr>
      <vt:lpstr>Il potere</vt:lpstr>
      <vt:lpstr>Il potere carismatico, tradizionale, legale</vt:lpstr>
      <vt:lpstr>La burocrazia come apparato amministrativo del potere</vt:lpstr>
      <vt:lpstr>La burocrazia come apparato amministrativo del potere</vt:lpstr>
      <vt:lpstr>Gli ambigui rapporti tra amministrazione e politica </vt:lpstr>
      <vt:lpstr>Gli ambigui rapporti tra amministrazione e politica </vt:lpstr>
      <vt:lpstr>I dieci punti dell’idealtipo di burocrazia weberiana</vt:lpstr>
      <vt:lpstr>I dieci punti dell’idealtipo di burocrazia weberiana</vt:lpstr>
      <vt:lpstr>I dieci punti dell’idealtipo di burocrazia weberiana</vt:lpstr>
      <vt:lpstr>Le tre conseguenze essenziali</vt:lpstr>
      <vt:lpstr>Struttura centralizzata</vt:lpstr>
      <vt:lpstr>Standardizzata</vt:lpstr>
      <vt:lpstr>Rigida</vt:lpstr>
      <vt:lpstr>Una burocrazia “futurista”: l’Estonia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Scienza dell’Amministrazione Lezione introduttiva</dc:title>
  <cp:revision>1</cp:revision>
  <dcterms:modified xsi:type="dcterms:W3CDTF">2021-11-07T13:59:06Z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0x010100C1D5FCF5B64C354FB92999EFD1A77C7A</vt:lpwstr>
  </property>
</Properties>
</file>