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tiff" ContentType="image/tiff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7"/>
  </p:notesMasterIdLst>
  <p:sldIdLst>
    <p:sldId id="256" r:id="rId2"/>
    <p:sldId id="259" r:id="rId3"/>
    <p:sldId id="299" r:id="rId4"/>
    <p:sldId id="366" r:id="rId5"/>
    <p:sldId id="374" r:id="rId6"/>
    <p:sldId id="376" r:id="rId7"/>
    <p:sldId id="377" r:id="rId8"/>
    <p:sldId id="378" r:id="rId9"/>
    <p:sldId id="361" r:id="rId10"/>
    <p:sldId id="362" r:id="rId11"/>
    <p:sldId id="363" r:id="rId12"/>
    <p:sldId id="364" r:id="rId13"/>
    <p:sldId id="367" r:id="rId14"/>
    <p:sldId id="365" r:id="rId15"/>
    <p:sldId id="368" r:id="rId16"/>
  </p:sldIdLst>
  <p:sldSz cx="9144000" cy="5143500" type="screen16x9"/>
  <p:notesSz cx="6858000" cy="9144000"/>
  <p:embeddedFontLst>
    <p:embeddedFont>
      <p:font typeface="Source Sans Pro" panose="020B0503030403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B2AE32-5F83-4F36-B0C4-EC3A7E9488D7}">
  <a:tblStyle styleId="{5DB2AE32-5F83-4F36-B0C4-EC3A7E9488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07BAB3E-7E30-4776-B4C8-C32909BA5FB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039"/>
    <p:restoredTop sz="92004"/>
  </p:normalViewPr>
  <p:slideViewPr>
    <p:cSldViewPr snapToGrid="0" snapToObjects="1">
      <p:cViewPr varScale="1">
        <p:scale>
          <a:sx n="113" d="100"/>
          <a:sy n="113" d="100"/>
        </p:scale>
        <p:origin x="2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8624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345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7271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2370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7395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teal">
  <p:cSld name="TITLE_1">
    <p:bg>
      <p:bgPr>
        <a:solidFill>
          <a:schemeClr val="accen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-8250" y="0"/>
            <a:ext cx="9152400" cy="5143500"/>
          </a:xfrm>
          <a:prstGeom prst="frame">
            <a:avLst>
              <a:gd name="adj1" fmla="val 241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665225" y="1513525"/>
            <a:ext cx="5880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854250" y="2941700"/>
            <a:ext cx="4738500" cy="745500"/>
          </a:xfrm>
          <a:prstGeom prst="rect">
            <a:avLst/>
          </a:prstGeom>
          <a:ln w="1143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1139933" y="2730544"/>
            <a:ext cx="274800" cy="2061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132602" y="998975"/>
            <a:ext cx="8878800" cy="401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31;p6"/>
          <p:cNvGrpSpPr/>
          <p:nvPr/>
        </p:nvGrpSpPr>
        <p:grpSpPr>
          <a:xfrm>
            <a:off x="132394" y="126350"/>
            <a:ext cx="8878501" cy="972488"/>
            <a:chOff x="180850" y="168450"/>
            <a:chExt cx="8781900" cy="1296650"/>
          </a:xfrm>
        </p:grpSpPr>
        <p:sp>
          <p:nvSpPr>
            <p:cNvPr id="32" name="Google Shape;32;p6"/>
            <p:cNvSpPr/>
            <p:nvPr/>
          </p:nvSpPr>
          <p:spPr>
            <a:xfrm>
              <a:off x="180850" y="168450"/>
              <a:ext cx="8781900" cy="97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6"/>
            <p:cNvSpPr/>
            <p:nvPr/>
          </p:nvSpPr>
          <p:spPr>
            <a:xfrm rot="5400000">
              <a:off x="904149" y="1053500"/>
              <a:ext cx="442800" cy="3804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6"/>
            <p:cNvSpPr/>
            <p:nvPr/>
          </p:nvSpPr>
          <p:spPr>
            <a:xfrm>
              <a:off x="328185" y="341583"/>
              <a:ext cx="8487000" cy="627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2475" y="126338"/>
            <a:ext cx="7951800" cy="7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753150" y="1200150"/>
            <a:ext cx="76377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8250" y="0"/>
            <a:ext cx="9152400" cy="5143500"/>
          </a:xfrm>
          <a:prstGeom prst="frame">
            <a:avLst>
              <a:gd name="adj1" fmla="val 241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054325" y="2449025"/>
            <a:ext cx="70353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855150" y="1151950"/>
            <a:ext cx="1433700" cy="944700"/>
          </a:xfrm>
          <a:prstGeom prst="wedgeRectCallout">
            <a:avLst>
              <a:gd name="adj1" fmla="val 8366"/>
              <a:gd name="adj2" fmla="val 80819"/>
            </a:avLst>
          </a:prstGeom>
          <a:noFill/>
          <a:ln w="114300" cap="flat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7454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0050" y="205988"/>
            <a:ext cx="7383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  <a:defRPr sz="24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  <a:defRPr sz="24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  <a:defRPr sz="24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  <a:defRPr sz="24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  <a:defRPr sz="24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  <a:defRPr sz="24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  <a:defRPr sz="24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  <a:defRPr sz="24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  <a:defRPr sz="24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80050" y="1200157"/>
            <a:ext cx="73839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▪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▫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63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ctrTitle"/>
          </p:nvPr>
        </p:nvSpPr>
        <p:spPr>
          <a:xfrm>
            <a:off x="1054325" y="2449025"/>
            <a:ext cx="70353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it-IT" sz="4000" dirty="0"/>
              <a:t>I gruppi</a:t>
            </a:r>
            <a:br>
              <a:rPr lang="it-IT" sz="4000" dirty="0"/>
            </a:br>
            <a:endParaRPr lang="it-IT" sz="4000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832475" y="126338"/>
            <a:ext cx="7951800" cy="73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Reclutamento</a:t>
            </a:r>
            <a:r>
              <a:rPr lang="en-GB" dirty="0"/>
              <a:t> politico</a:t>
            </a:r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>
            <a:off x="753150" y="856538"/>
            <a:ext cx="7637700" cy="40693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t-IT" dirty="0"/>
              <a:t>Reclutamento politico: riguarda la capacità del sistema di generare e rigenerare la sua classe di governo e amministrativa, cioè di reclutare coloro che occupano i vari ruoli (diplomatici, militari, burocrati).</a:t>
            </a:r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6636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832475" y="126338"/>
            <a:ext cx="7951800" cy="73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La </a:t>
            </a:r>
            <a:r>
              <a:rPr lang="en-GB" dirty="0" err="1"/>
              <a:t>socializzazione</a:t>
            </a:r>
            <a:r>
              <a:rPr lang="en-GB" dirty="0"/>
              <a:t> </a:t>
            </a:r>
            <a:r>
              <a:rPr lang="en-GB" dirty="0" err="1"/>
              <a:t>politica</a:t>
            </a:r>
            <a:endParaRPr lang="en-GB" dirty="0"/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>
            <a:off x="753150" y="856538"/>
            <a:ext cx="7637700" cy="40693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t-IT" sz="2500" dirty="0"/>
              <a:t>Socializzazione politica: riguarda il modo in cui «gli atteggiamenti della cultura politica di una società (sono) plasmati, sostenuti o modificati».</a:t>
            </a:r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5421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832475" y="126338"/>
            <a:ext cx="7951800" cy="73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La </a:t>
            </a:r>
            <a:r>
              <a:rPr lang="en-GB" dirty="0" err="1"/>
              <a:t>comunicazione</a:t>
            </a:r>
            <a:r>
              <a:rPr lang="en-GB" dirty="0"/>
              <a:t> </a:t>
            </a:r>
            <a:r>
              <a:rPr lang="en-GB" dirty="0" err="1"/>
              <a:t>politica</a:t>
            </a:r>
            <a:endParaRPr lang="en-GB" dirty="0"/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>
            <a:off x="753150" y="856538"/>
            <a:ext cx="7637700" cy="40693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it-IT" sz="2500" dirty="0"/>
              <a:t>Comunicazione politica: riguarda la capacità del sistema di veicolare il senso delle sue azioni e diffonderne la conoscenza, quindi concerne il flusso d’informazioni tra gli individui.</a:t>
            </a:r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285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55E40-6B07-2C45-82A8-085D86037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L’articolazione degli interessi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83115-83AB-F14A-B49A-A96B876FC7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 algn="just">
              <a:buNone/>
            </a:pP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svolta</a:t>
            </a:r>
            <a:r>
              <a:rPr lang="en-GB" dirty="0"/>
              <a:t> </a:t>
            </a:r>
            <a:r>
              <a:rPr lang="en-GB" dirty="0" err="1"/>
              <a:t>dai</a:t>
            </a:r>
            <a:r>
              <a:rPr lang="en-GB" dirty="0"/>
              <a:t> </a:t>
            </a:r>
            <a:r>
              <a:rPr lang="en-GB" dirty="0" err="1"/>
              <a:t>gruppi</a:t>
            </a:r>
            <a:r>
              <a:rPr lang="en-GB" dirty="0"/>
              <a:t> </a:t>
            </a:r>
            <a:r>
              <a:rPr lang="en-GB" dirty="0" err="1"/>
              <a:t>d’interesse</a:t>
            </a:r>
            <a:r>
              <a:rPr lang="en-GB" dirty="0"/>
              <a:t> e </a:t>
            </a:r>
            <a:r>
              <a:rPr lang="en-GB" dirty="0" err="1"/>
              <a:t>dagli</a:t>
            </a:r>
            <a:r>
              <a:rPr lang="en-GB" dirty="0"/>
              <a:t> </a:t>
            </a:r>
            <a:r>
              <a:rPr lang="en-GB" dirty="0" err="1"/>
              <a:t>individui</a:t>
            </a:r>
            <a:r>
              <a:rPr lang="en-GB" dirty="0"/>
              <a:t>, «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avanzano</a:t>
            </a:r>
            <a:r>
              <a:rPr lang="en-GB" dirty="0"/>
              <a:t> </a:t>
            </a:r>
            <a:r>
              <a:rPr lang="en-GB" dirty="0" err="1"/>
              <a:t>domande</a:t>
            </a:r>
            <a:r>
              <a:rPr lang="en-GB" dirty="0"/>
              <a:t> </a:t>
            </a:r>
            <a:r>
              <a:rPr lang="en-GB" dirty="0" err="1"/>
              <a:t>dirette</a:t>
            </a:r>
            <a:r>
              <a:rPr lang="en-GB" dirty="0"/>
              <a:t> a </a:t>
            </a:r>
            <a:r>
              <a:rPr lang="en-GB" dirty="0" err="1"/>
              <a:t>favorire</a:t>
            </a:r>
            <a:r>
              <a:rPr lang="en-GB" dirty="0"/>
              <a:t> la </a:t>
            </a:r>
            <a:r>
              <a:rPr lang="en-GB" dirty="0" err="1"/>
              <a:t>continuazione</a:t>
            </a:r>
            <a:r>
              <a:rPr lang="en-GB" dirty="0"/>
              <a:t> o il </a:t>
            </a:r>
            <a:r>
              <a:rPr lang="en-GB" dirty="0" err="1"/>
              <a:t>cambiamento</a:t>
            </a:r>
            <a:r>
              <a:rPr lang="en-GB" dirty="0"/>
              <a:t> di </a:t>
            </a:r>
            <a:r>
              <a:rPr lang="en-GB" dirty="0" err="1"/>
              <a:t>certe</a:t>
            </a:r>
            <a:r>
              <a:rPr lang="en-GB" dirty="0"/>
              <a:t> </a:t>
            </a:r>
            <a:r>
              <a:rPr lang="en-GB" dirty="0" err="1"/>
              <a:t>politiche</a:t>
            </a:r>
            <a:r>
              <a:rPr lang="en-GB" dirty="0"/>
              <a:t>», </a:t>
            </a:r>
            <a:r>
              <a:rPr lang="en-GB" dirty="0" err="1"/>
              <a:t>promettendo</a:t>
            </a:r>
            <a:r>
              <a:rPr lang="en-GB" dirty="0"/>
              <a:t> </a:t>
            </a:r>
            <a:r>
              <a:rPr lang="en-GB" dirty="0" err="1"/>
              <a:t>sostegno</a:t>
            </a:r>
            <a:r>
              <a:rPr lang="en-GB" dirty="0"/>
              <a:t> politico.</a:t>
            </a:r>
          </a:p>
          <a:p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312AB1-5EBC-B944-B1CD-82CECCAB37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13006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832475" y="126338"/>
            <a:ext cx="7951800" cy="73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L’aggregazione</a:t>
            </a:r>
            <a:r>
              <a:rPr lang="en-GB" dirty="0"/>
              <a:t> </a:t>
            </a:r>
            <a:r>
              <a:rPr lang="en-GB" dirty="0" err="1"/>
              <a:t>degli</a:t>
            </a:r>
            <a:r>
              <a:rPr lang="en-GB" dirty="0"/>
              <a:t> </a:t>
            </a:r>
            <a:r>
              <a:rPr lang="en-GB" dirty="0" err="1"/>
              <a:t>interessi</a:t>
            </a:r>
            <a:endParaRPr lang="en-GB" dirty="0"/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>
            <a:off x="753150" y="856538"/>
            <a:ext cx="7637700" cy="40693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it-IT" sz="2500" dirty="0"/>
              <a:t>Aggregazione degli interessi: svolta dai partiti politici, che accorpano e filtrano le domande sociali inserendole nei loro programmi d’azione, e dai meccanismi di conversione (istituzioni) che le selezionano per la risposta, cosicché «le numerose domande espresse nell’articolazione degli interessi sono aggregate in un numero più limitato di principali alternative politiche».</a:t>
            </a:r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5331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8AAC8-BF4A-904F-8438-7E0908903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Chi accede e influenza, tra i gruppi?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BC02D7-A079-1F49-A0E2-FD8C963C4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277" y="2447569"/>
            <a:ext cx="4803684" cy="2351944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F385C-9F03-364B-B867-8C32E8EC70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1026" name="Picture 2" descr="Montagne Tè Fogliame - Foto gratis su Pixabay">
            <a:extLst>
              <a:ext uri="{FF2B5EF4-FFF2-40B4-BE49-F238E27FC236}">
                <a16:creationId xmlns:a16="http://schemas.microsoft.com/office/drawing/2014/main" id="{4A1B108E-EB44-0B4E-9CE9-4141F2959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64" y="2665218"/>
            <a:ext cx="3763110" cy="235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ali sono le più alte montagne del sistema solare? - Focus.it">
            <a:extLst>
              <a:ext uri="{FF2B5EF4-FFF2-40B4-BE49-F238E27FC236}">
                <a16:creationId xmlns:a16="http://schemas.microsoft.com/office/drawing/2014/main" id="{5356D44A-158D-E64B-9DB6-15C5A4C91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50" y="2665217"/>
            <a:ext cx="3937925" cy="235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FC2A2F-55E8-DC45-A0B9-6256305098EB}"/>
              </a:ext>
            </a:extLst>
          </p:cNvPr>
          <p:cNvSpPr txBox="1"/>
          <p:nvPr/>
        </p:nvSpPr>
        <p:spPr>
          <a:xfrm>
            <a:off x="330764" y="1207911"/>
            <a:ext cx="39668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teoria pluralista raffigura un paesaggio politico che potremmo descrivere come un susseguirsi di colline (i gruppi sociali) dal profilo molto uniforme (quindi, gruppi sociali di potenza equivalente).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F88417-CE71-8A46-B993-AD924CB7BA4A}"/>
              </a:ext>
            </a:extLst>
          </p:cNvPr>
          <p:cNvSpPr txBox="1"/>
          <p:nvPr/>
        </p:nvSpPr>
        <p:spPr>
          <a:xfrm>
            <a:off x="4808375" y="1227928"/>
            <a:ext cx="3966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La teoria elitista, invece, raffigura il paesaggio politico come una impervia montagna, caratterizzata da stratificazione sociale e politica.</a:t>
            </a:r>
          </a:p>
        </p:txBody>
      </p:sp>
    </p:spTree>
    <p:extLst>
      <p:ext uri="{BB962C8B-B14F-4D97-AF65-F5344CB8AC3E}">
        <p14:creationId xmlns:p14="http://schemas.microsoft.com/office/powerpoint/2010/main" val="3587466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ctrTitle"/>
          </p:nvPr>
        </p:nvSpPr>
        <p:spPr>
          <a:xfrm>
            <a:off x="665225" y="1513525"/>
            <a:ext cx="5880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rgbClr val="2F3848"/>
                </a:solidFill>
              </a:rPr>
              <a:t>1.Il ruolo dei gruppi nella fase di input</a:t>
            </a:r>
          </a:p>
        </p:txBody>
      </p:sp>
      <p:sp>
        <p:nvSpPr>
          <p:cNvPr id="111" name="Google Shape;111;p18"/>
          <p:cNvSpPr txBox="1">
            <a:spLocks noGrp="1"/>
          </p:cNvSpPr>
          <p:nvPr>
            <p:ph type="subTitle" idx="1"/>
          </p:nvPr>
        </p:nvSpPr>
        <p:spPr>
          <a:xfrm>
            <a:off x="854250" y="2941700"/>
            <a:ext cx="4738500" cy="7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832475" y="126338"/>
            <a:ext cx="7951800" cy="73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Il </a:t>
            </a:r>
            <a:r>
              <a:rPr lang="en-GB" dirty="0" err="1"/>
              <a:t>ciclo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politica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05D3C8-127D-004B-B1C5-992EC0419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131" y="1135642"/>
            <a:ext cx="7421738" cy="3685063"/>
          </a:xfrm>
          <a:prstGeom prst="rect">
            <a:avLst/>
          </a:prstGeom>
        </p:spPr>
      </p:pic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>
            <a:off x="478800" y="1271054"/>
            <a:ext cx="76377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endParaRPr lang="it-IT" dirty="0"/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26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0FFC1-1421-0442-92E3-42BCB5870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lato dell’input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AA225E-41B1-BD49-AEEA-A8694C0AD6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it-IT" sz="1700" b="1" dirty="0"/>
              <a:t>Individui e gruppi sociali </a:t>
            </a:r>
            <a:r>
              <a:rPr lang="it-IT" sz="1700" dirty="0"/>
              <a:t>che presentano domande di policy, accompagnandole a sostegno o a promesse di sostegno. I gruppi e gli individui possono essere variamente collegati tra di loro e in modo variabile si rapportano alle istituzioni politiche e ai partiti che agiscono attraverso di esse. Il compito principale dei gruppi sociali in questa fase è dunque l’enunciazione del problema di policy. Questa funzione dei gruppi e degli individui viene chiamata «articolazione della domanda».</a:t>
            </a:r>
          </a:p>
          <a:p>
            <a:pPr algn="just"/>
            <a:r>
              <a:rPr lang="it-IT" sz="1700" b="1" dirty="0"/>
              <a:t>Partiti politici </a:t>
            </a:r>
            <a:r>
              <a:rPr lang="it-IT" sz="1700" dirty="0"/>
              <a:t>che raccolgono le domande, agendo come un filtro rispetto ad esse. Questa funzione, che serve al sistema per ridurre il volume delle domande poste, viene comunemente definita «aggregazione delle domande». I partiti possono collegarsi in modo attivo ai gruppi e agli individui che hanno posto la domanda, per ottenerne il sostegno in cambio della canalizzazione della domanda e della promessa del suo soddisfacimento.</a:t>
            </a:r>
          </a:p>
          <a:p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D65BF-4CA3-EF42-9BF5-DDC5B6AFA9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67439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8901E-5709-294E-9E06-40D70F28E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gruppi (Almond  &amp; Powell 1978)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E5D6B5-4CD9-554C-B439-67CD9D5288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GB" b="1" dirty="0" err="1"/>
              <a:t>Associativi</a:t>
            </a:r>
            <a:r>
              <a:rPr lang="en-GB" b="1" dirty="0"/>
              <a:t>: </a:t>
            </a:r>
            <a:r>
              <a:rPr lang="en-GB" dirty="0" err="1"/>
              <a:t>presuppongono</a:t>
            </a:r>
            <a:r>
              <a:rPr lang="en-GB" dirty="0"/>
              <a:t> una </a:t>
            </a:r>
            <a:r>
              <a:rPr lang="en-GB" dirty="0" err="1"/>
              <a:t>composizione</a:t>
            </a:r>
            <a:r>
              <a:rPr lang="en-GB" dirty="0"/>
              <a:t> </a:t>
            </a:r>
            <a:r>
              <a:rPr lang="en-GB" dirty="0" err="1"/>
              <a:t>formale</a:t>
            </a:r>
            <a:r>
              <a:rPr lang="en-GB" dirty="0"/>
              <a:t> (</a:t>
            </a:r>
            <a:r>
              <a:rPr lang="en-GB" i="1" dirty="0"/>
              <a:t>membership</a:t>
            </a:r>
            <a:r>
              <a:rPr lang="en-GB" dirty="0"/>
              <a:t>) e una </a:t>
            </a:r>
            <a:r>
              <a:rPr lang="en-GB" dirty="0" err="1"/>
              <a:t>organizzazione</a:t>
            </a:r>
            <a:r>
              <a:rPr lang="en-GB" dirty="0"/>
              <a:t>, </a:t>
            </a:r>
            <a:r>
              <a:rPr lang="en-GB" dirty="0" err="1"/>
              <a:t>hanno</a:t>
            </a:r>
            <a:r>
              <a:rPr lang="en-GB" dirty="0"/>
              <a:t> </a:t>
            </a:r>
            <a:r>
              <a:rPr lang="en-GB" dirty="0" err="1"/>
              <a:t>attività</a:t>
            </a:r>
            <a:r>
              <a:rPr lang="en-GB" dirty="0"/>
              <a:t> </a:t>
            </a:r>
            <a:r>
              <a:rPr lang="en-GB" dirty="0" err="1"/>
              <a:t>permanente</a:t>
            </a:r>
            <a:r>
              <a:rPr lang="en-GB" dirty="0"/>
              <a:t> (es.: </a:t>
            </a:r>
            <a:r>
              <a:rPr lang="en-GB" dirty="0" err="1"/>
              <a:t>sindacati</a:t>
            </a:r>
            <a:r>
              <a:rPr lang="en-GB" dirty="0"/>
              <a:t>, </a:t>
            </a:r>
            <a:r>
              <a:rPr lang="en-GB" dirty="0" err="1"/>
              <a:t>associazioni</a:t>
            </a:r>
            <a:r>
              <a:rPr lang="en-GB" dirty="0"/>
              <a:t> di </a:t>
            </a:r>
            <a:r>
              <a:rPr lang="en-GB" dirty="0" err="1"/>
              <a:t>categoria</a:t>
            </a:r>
            <a:r>
              <a:rPr lang="en-GB" dirty="0"/>
              <a:t>, </a:t>
            </a:r>
            <a:r>
              <a:rPr lang="en-GB" dirty="0" err="1"/>
              <a:t>associazioni</a:t>
            </a:r>
            <a:r>
              <a:rPr lang="en-GB" dirty="0"/>
              <a:t> sportive),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visibili</a:t>
            </a:r>
            <a:r>
              <a:rPr lang="en-GB" dirty="0"/>
              <a:t>, </a:t>
            </a:r>
            <a:r>
              <a:rPr lang="en-GB" dirty="0" err="1"/>
              <a:t>strutturati</a:t>
            </a:r>
            <a:r>
              <a:rPr lang="en-GB" dirty="0"/>
              <a:t> e </a:t>
            </a:r>
            <a:r>
              <a:rPr lang="en-GB" dirty="0" err="1"/>
              <a:t>organizzati</a:t>
            </a:r>
            <a:r>
              <a:rPr lang="en-GB" dirty="0"/>
              <a:t>.</a:t>
            </a:r>
          </a:p>
          <a:p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C8B23-C6E5-FC42-BCF9-DF069291D6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48236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8901E-5709-294E-9E06-40D70F28E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gruppi (Almond  &amp; Powell 1978)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E5D6B5-4CD9-554C-B439-67CD9D5288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300" b="1" dirty="0" err="1"/>
              <a:t>Istituzionali</a:t>
            </a:r>
            <a:r>
              <a:rPr lang="en-GB" sz="2300" b="1" dirty="0"/>
              <a:t>: </a:t>
            </a:r>
            <a:r>
              <a:rPr lang="en-GB" sz="2300" dirty="0" err="1"/>
              <a:t>sono</a:t>
            </a:r>
            <a:r>
              <a:rPr lang="en-GB" sz="2300" dirty="0"/>
              <a:t> </a:t>
            </a:r>
            <a:r>
              <a:rPr lang="en-GB" sz="2300" dirty="0" err="1"/>
              <a:t>composti</a:t>
            </a:r>
            <a:r>
              <a:rPr lang="en-GB" sz="2300" dirty="0"/>
              <a:t> da </a:t>
            </a:r>
            <a:r>
              <a:rPr lang="en-GB" sz="2300" dirty="0" err="1"/>
              <a:t>quegli</a:t>
            </a:r>
            <a:r>
              <a:rPr lang="en-GB" sz="2300" dirty="0"/>
              <a:t> </a:t>
            </a:r>
            <a:r>
              <a:rPr lang="en-GB" sz="2300" dirty="0" err="1"/>
              <a:t>individui</a:t>
            </a:r>
            <a:r>
              <a:rPr lang="en-GB" sz="2300" dirty="0"/>
              <a:t> </a:t>
            </a:r>
            <a:r>
              <a:rPr lang="en-GB" sz="2300" dirty="0" err="1"/>
              <a:t>che</a:t>
            </a:r>
            <a:r>
              <a:rPr lang="en-GB" sz="2300" dirty="0"/>
              <a:t> </a:t>
            </a:r>
            <a:r>
              <a:rPr lang="en-GB" sz="2300" dirty="0" err="1"/>
              <a:t>svolgono</a:t>
            </a:r>
            <a:r>
              <a:rPr lang="en-GB" sz="2300" dirty="0"/>
              <a:t> </a:t>
            </a:r>
            <a:r>
              <a:rPr lang="en-GB" sz="2300" dirty="0" err="1"/>
              <a:t>attività</a:t>
            </a:r>
            <a:r>
              <a:rPr lang="en-GB" sz="2300" dirty="0"/>
              <a:t> o </a:t>
            </a:r>
            <a:r>
              <a:rPr lang="en-GB" sz="2300" dirty="0" err="1"/>
              <a:t>fanno</a:t>
            </a:r>
            <a:r>
              <a:rPr lang="en-GB" sz="2300" dirty="0"/>
              <a:t> </a:t>
            </a:r>
            <a:r>
              <a:rPr lang="en-GB" sz="2300" dirty="0" err="1"/>
              <a:t>parte</a:t>
            </a:r>
            <a:r>
              <a:rPr lang="en-GB" sz="2300" dirty="0"/>
              <a:t> di una </a:t>
            </a:r>
            <a:r>
              <a:rPr lang="en-GB" sz="2300" dirty="0" err="1"/>
              <a:t>istituzione</a:t>
            </a:r>
            <a:r>
              <a:rPr lang="en-GB" sz="2300" dirty="0"/>
              <a:t> </a:t>
            </a:r>
            <a:r>
              <a:rPr lang="en-GB" sz="2300" dirty="0" err="1"/>
              <a:t>sociale</a:t>
            </a:r>
            <a:r>
              <a:rPr lang="en-GB" sz="2300" dirty="0"/>
              <a:t> o </a:t>
            </a:r>
            <a:r>
              <a:rPr lang="en-GB" sz="2300" dirty="0" err="1"/>
              <a:t>politica</a:t>
            </a:r>
            <a:r>
              <a:rPr lang="en-GB" sz="2300" dirty="0"/>
              <a:t> </a:t>
            </a:r>
            <a:r>
              <a:rPr lang="en-GB" sz="2300" dirty="0" err="1"/>
              <a:t>riconosciuta</a:t>
            </a:r>
            <a:r>
              <a:rPr lang="en-GB" sz="2300" dirty="0"/>
              <a:t> (ad </a:t>
            </a:r>
            <a:r>
              <a:rPr lang="en-GB" sz="2300" dirty="0" err="1"/>
              <a:t>esempio</a:t>
            </a:r>
            <a:r>
              <a:rPr lang="en-GB" sz="2300" dirty="0"/>
              <a:t>, la </a:t>
            </a:r>
            <a:r>
              <a:rPr lang="en-GB" sz="2300" dirty="0" err="1"/>
              <a:t>Magistratura</a:t>
            </a:r>
            <a:r>
              <a:rPr lang="en-GB" sz="2300" dirty="0"/>
              <a:t>, </a:t>
            </a:r>
            <a:r>
              <a:rPr lang="en-GB" sz="2300" dirty="0" err="1"/>
              <a:t>l’Università</a:t>
            </a:r>
            <a:r>
              <a:rPr lang="en-GB" sz="2300" dirty="0"/>
              <a:t>, </a:t>
            </a:r>
            <a:r>
              <a:rPr lang="en-GB" sz="2300" dirty="0" err="1"/>
              <a:t>l’Esercito</a:t>
            </a:r>
            <a:r>
              <a:rPr lang="en-GB" sz="2300" dirty="0"/>
              <a:t>). </a:t>
            </a:r>
            <a:r>
              <a:rPr lang="en-GB" sz="2300" dirty="0" err="1"/>
              <a:t>Questi</a:t>
            </a:r>
            <a:r>
              <a:rPr lang="en-GB" sz="2300" dirty="0"/>
              <a:t> </a:t>
            </a:r>
            <a:r>
              <a:rPr lang="en-GB" sz="2300" dirty="0" err="1"/>
              <a:t>gruppi</a:t>
            </a:r>
            <a:r>
              <a:rPr lang="en-GB" sz="2300" dirty="0"/>
              <a:t> non </a:t>
            </a:r>
            <a:r>
              <a:rPr lang="en-GB" sz="2300" dirty="0" err="1"/>
              <a:t>hanno</a:t>
            </a:r>
            <a:r>
              <a:rPr lang="en-GB" sz="2300" dirty="0"/>
              <a:t> una </a:t>
            </a:r>
            <a:r>
              <a:rPr lang="en-GB" sz="2300" dirty="0" err="1"/>
              <a:t>composizione</a:t>
            </a:r>
            <a:r>
              <a:rPr lang="en-GB" sz="2300" dirty="0"/>
              <a:t> </a:t>
            </a:r>
            <a:r>
              <a:rPr lang="en-GB" sz="2300" dirty="0" err="1"/>
              <a:t>definita</a:t>
            </a:r>
            <a:r>
              <a:rPr lang="en-GB" sz="2300" dirty="0"/>
              <a:t>, né una </a:t>
            </a:r>
            <a:r>
              <a:rPr lang="en-GB" sz="2300" dirty="0" err="1"/>
              <a:t>struttura</a:t>
            </a:r>
            <a:r>
              <a:rPr lang="en-GB" sz="2300" dirty="0"/>
              <a:t> </a:t>
            </a:r>
            <a:r>
              <a:rPr lang="en-GB" sz="2300" dirty="0" err="1"/>
              <a:t>formale</a:t>
            </a:r>
            <a:r>
              <a:rPr lang="en-GB" sz="2300" dirty="0"/>
              <a:t>, </a:t>
            </a:r>
            <a:r>
              <a:rPr lang="en-GB" sz="2300" dirty="0" err="1"/>
              <a:t>tuttavia</a:t>
            </a:r>
            <a:r>
              <a:rPr lang="en-GB" sz="2300" dirty="0"/>
              <a:t> </a:t>
            </a:r>
            <a:r>
              <a:rPr lang="en-GB" sz="2300" dirty="0" err="1"/>
              <a:t>gli</a:t>
            </a:r>
            <a:r>
              <a:rPr lang="en-GB" sz="2300" dirty="0"/>
              <a:t> </a:t>
            </a:r>
            <a:r>
              <a:rPr lang="en-GB" sz="2300" dirty="0" err="1"/>
              <a:t>individui</a:t>
            </a:r>
            <a:r>
              <a:rPr lang="en-GB" sz="2300" dirty="0"/>
              <a:t> </a:t>
            </a:r>
            <a:r>
              <a:rPr lang="en-GB" sz="2300" dirty="0" err="1"/>
              <a:t>che</a:t>
            </a:r>
            <a:r>
              <a:rPr lang="en-GB" sz="2300" dirty="0"/>
              <a:t> vi </a:t>
            </a:r>
            <a:r>
              <a:rPr lang="en-GB" sz="2300" dirty="0" err="1"/>
              <a:t>fanno</a:t>
            </a:r>
            <a:r>
              <a:rPr lang="en-GB" sz="2300" dirty="0"/>
              <a:t> </a:t>
            </a:r>
            <a:r>
              <a:rPr lang="en-GB" sz="2300" dirty="0" err="1"/>
              <a:t>parte</a:t>
            </a:r>
            <a:r>
              <a:rPr lang="en-GB" sz="2300" dirty="0"/>
              <a:t> </a:t>
            </a:r>
            <a:r>
              <a:rPr lang="en-GB" sz="2300" dirty="0" err="1"/>
              <a:t>condividono</a:t>
            </a:r>
            <a:r>
              <a:rPr lang="en-GB" sz="2300" dirty="0"/>
              <a:t> il senso di </a:t>
            </a:r>
            <a:r>
              <a:rPr lang="en-GB" sz="2300" dirty="0" err="1"/>
              <a:t>appartenenza</a:t>
            </a:r>
            <a:r>
              <a:rPr lang="en-GB" sz="2300" dirty="0"/>
              <a:t> </a:t>
            </a:r>
            <a:r>
              <a:rPr lang="en-GB" sz="2300" dirty="0" err="1"/>
              <a:t>all’istituzione</a:t>
            </a:r>
            <a:r>
              <a:rPr lang="en-GB" sz="2300" dirty="0"/>
              <a:t> di </a:t>
            </a:r>
            <a:r>
              <a:rPr lang="en-GB" sz="2300" dirty="0" err="1"/>
              <a:t>affiliazione</a:t>
            </a:r>
            <a:r>
              <a:rPr lang="en-GB" sz="2300" dirty="0"/>
              <a:t> e la </a:t>
            </a:r>
            <a:r>
              <a:rPr lang="en-GB" sz="2300" dirty="0" err="1"/>
              <a:t>loro</a:t>
            </a:r>
            <a:r>
              <a:rPr lang="en-GB" sz="2300" dirty="0"/>
              <a:t> </a:t>
            </a:r>
            <a:r>
              <a:rPr lang="en-GB" sz="2300" dirty="0" err="1"/>
              <a:t>mobilitazione</a:t>
            </a:r>
            <a:r>
              <a:rPr lang="en-GB" sz="2300" dirty="0"/>
              <a:t> </a:t>
            </a:r>
            <a:r>
              <a:rPr lang="en-GB" sz="2300" dirty="0" err="1"/>
              <a:t>è</a:t>
            </a:r>
            <a:r>
              <a:rPr lang="en-GB" sz="2300" dirty="0"/>
              <a:t> </a:t>
            </a:r>
            <a:r>
              <a:rPr lang="en-GB" sz="2300" dirty="0" err="1"/>
              <a:t>normalmente</a:t>
            </a:r>
            <a:r>
              <a:rPr lang="en-GB" sz="2300" dirty="0"/>
              <a:t> </a:t>
            </a:r>
            <a:r>
              <a:rPr lang="en-GB" sz="2300" dirty="0" err="1"/>
              <a:t>collegata</a:t>
            </a:r>
            <a:r>
              <a:rPr lang="en-GB" sz="2300" dirty="0"/>
              <a:t> a </a:t>
            </a:r>
            <a:r>
              <a:rPr lang="en-GB" sz="2300" dirty="0" err="1"/>
              <a:t>situazioni</a:t>
            </a:r>
            <a:r>
              <a:rPr lang="en-GB" sz="2300" dirty="0"/>
              <a:t> di </a:t>
            </a:r>
            <a:r>
              <a:rPr lang="en-GB" sz="2300" dirty="0" err="1"/>
              <a:t>crisi</a:t>
            </a:r>
            <a:r>
              <a:rPr lang="en-GB" sz="2300" dirty="0"/>
              <a:t> o a </a:t>
            </a:r>
            <a:r>
              <a:rPr lang="en-GB" sz="2300" dirty="0" err="1"/>
              <a:t>problemi</a:t>
            </a:r>
            <a:r>
              <a:rPr lang="en-GB" sz="2300" dirty="0"/>
              <a:t> </a:t>
            </a:r>
            <a:r>
              <a:rPr lang="en-GB" sz="2300" dirty="0" err="1"/>
              <a:t>sorti</a:t>
            </a:r>
            <a:r>
              <a:rPr lang="en-GB" sz="2300" dirty="0"/>
              <a:t> </a:t>
            </a:r>
            <a:r>
              <a:rPr lang="en-GB" sz="2300" dirty="0" err="1"/>
              <a:t>nella</a:t>
            </a:r>
            <a:r>
              <a:rPr lang="en-GB" sz="2300" dirty="0"/>
              <a:t> </a:t>
            </a:r>
            <a:r>
              <a:rPr lang="en-GB" sz="2300" dirty="0" err="1"/>
              <a:t>sfera</a:t>
            </a:r>
            <a:r>
              <a:rPr lang="en-GB" sz="2300" dirty="0"/>
              <a:t> di </a:t>
            </a:r>
            <a:r>
              <a:rPr lang="en-GB" sz="2300" dirty="0" err="1"/>
              <a:t>attività</a:t>
            </a:r>
            <a:r>
              <a:rPr lang="en-GB" sz="2300" dirty="0"/>
              <a:t> e di </a:t>
            </a:r>
            <a:r>
              <a:rPr lang="en-GB" sz="2300" dirty="0" err="1"/>
              <a:t>competenza</a:t>
            </a:r>
            <a:r>
              <a:rPr lang="en-GB" sz="2300" dirty="0"/>
              <a:t> </a:t>
            </a:r>
            <a:r>
              <a:rPr lang="en-GB" sz="2300" dirty="0" err="1"/>
              <a:t>dell’istituzione</a:t>
            </a:r>
            <a:endParaRPr lang="en-GB" sz="23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C8B23-C6E5-FC42-BCF9-DF069291D6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49849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8901E-5709-294E-9E06-40D70F28E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gruppi (Almond  &amp; Powell 1978)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E5D6B5-4CD9-554C-B439-67CD9D5288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Non-</a:t>
            </a:r>
            <a:r>
              <a:rPr lang="en-GB" b="1" dirty="0" err="1"/>
              <a:t>associativi</a:t>
            </a:r>
            <a:r>
              <a:rPr lang="en-GB" b="1" dirty="0"/>
              <a:t>: </a:t>
            </a:r>
            <a:r>
              <a:rPr lang="en-GB" dirty="0" err="1"/>
              <a:t>anche</a:t>
            </a:r>
            <a:r>
              <a:rPr lang="en-GB" dirty="0"/>
              <a:t> </a:t>
            </a:r>
            <a:r>
              <a:rPr lang="en-GB" dirty="0" err="1"/>
              <a:t>questi</a:t>
            </a:r>
            <a:r>
              <a:rPr lang="en-GB" dirty="0"/>
              <a:t> </a:t>
            </a:r>
            <a:r>
              <a:rPr lang="en-GB" dirty="0" err="1"/>
              <a:t>gruppi</a:t>
            </a:r>
            <a:r>
              <a:rPr lang="en-GB" dirty="0"/>
              <a:t> non </a:t>
            </a:r>
            <a:r>
              <a:rPr lang="en-GB" dirty="0" err="1"/>
              <a:t>hanno</a:t>
            </a:r>
            <a:r>
              <a:rPr lang="en-GB" dirty="0"/>
              <a:t> una </a:t>
            </a:r>
            <a:r>
              <a:rPr lang="en-GB" dirty="0" err="1"/>
              <a:t>composizione</a:t>
            </a:r>
            <a:r>
              <a:rPr lang="en-GB" dirty="0"/>
              <a:t> </a:t>
            </a:r>
            <a:r>
              <a:rPr lang="en-GB" dirty="0" err="1"/>
              <a:t>definita</a:t>
            </a:r>
            <a:r>
              <a:rPr lang="en-GB" dirty="0"/>
              <a:t>, né una </a:t>
            </a:r>
            <a:r>
              <a:rPr lang="en-GB" dirty="0" err="1"/>
              <a:t>struttura</a:t>
            </a:r>
            <a:r>
              <a:rPr lang="en-GB" dirty="0"/>
              <a:t> </a:t>
            </a:r>
            <a:r>
              <a:rPr lang="en-GB" dirty="0" err="1"/>
              <a:t>organizzativa</a:t>
            </a:r>
            <a:r>
              <a:rPr lang="en-GB" dirty="0"/>
              <a:t>, </a:t>
            </a:r>
            <a:r>
              <a:rPr lang="en-GB" dirty="0" err="1"/>
              <a:t>tuttavia</a:t>
            </a:r>
            <a:r>
              <a:rPr lang="en-GB" dirty="0"/>
              <a:t> </a:t>
            </a:r>
            <a:r>
              <a:rPr lang="en-GB" dirty="0" err="1"/>
              <a:t>possono</a:t>
            </a:r>
            <a:r>
              <a:rPr lang="en-GB" dirty="0"/>
              <a:t> </a:t>
            </a:r>
            <a:r>
              <a:rPr lang="en-GB" dirty="0" err="1"/>
              <a:t>mobilitarsi</a:t>
            </a:r>
            <a:r>
              <a:rPr lang="en-GB" dirty="0"/>
              <a:t> in vista di </a:t>
            </a:r>
            <a:r>
              <a:rPr lang="en-GB" dirty="0" err="1"/>
              <a:t>interessi</a:t>
            </a:r>
            <a:r>
              <a:rPr lang="en-GB" dirty="0"/>
              <a:t> o </a:t>
            </a:r>
            <a:r>
              <a:rPr lang="en-GB" dirty="0" err="1"/>
              <a:t>valori</a:t>
            </a:r>
            <a:r>
              <a:rPr lang="en-GB" dirty="0"/>
              <a:t> </a:t>
            </a:r>
            <a:r>
              <a:rPr lang="en-GB" dirty="0" err="1"/>
              <a:t>condivisi</a:t>
            </a:r>
            <a:r>
              <a:rPr lang="en-GB" dirty="0"/>
              <a:t> </a:t>
            </a:r>
            <a:r>
              <a:rPr lang="en-GB" dirty="0" err="1"/>
              <a:t>inscritti</a:t>
            </a:r>
            <a:r>
              <a:rPr lang="en-GB" dirty="0"/>
              <a:t> </a:t>
            </a:r>
            <a:r>
              <a:rPr lang="en-GB" dirty="0" err="1"/>
              <a:t>nella</a:t>
            </a:r>
            <a:r>
              <a:rPr lang="en-GB" dirty="0"/>
              <a:t> </a:t>
            </a:r>
            <a:r>
              <a:rPr lang="en-GB" dirty="0" err="1"/>
              <a:t>situazione</a:t>
            </a:r>
            <a:r>
              <a:rPr lang="en-GB" dirty="0"/>
              <a:t> </a:t>
            </a:r>
            <a:r>
              <a:rPr lang="en-GB" dirty="0" err="1"/>
              <a:t>sociale</a:t>
            </a:r>
            <a:r>
              <a:rPr lang="en-GB" dirty="0"/>
              <a:t> e </a:t>
            </a:r>
            <a:r>
              <a:rPr lang="en-GB" dirty="0" err="1"/>
              <a:t>culturale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definisce</a:t>
            </a:r>
            <a:r>
              <a:rPr lang="en-GB" dirty="0"/>
              <a:t> </a:t>
            </a:r>
            <a:r>
              <a:rPr lang="en-GB" dirty="0" err="1"/>
              <a:t>l’ambiente</a:t>
            </a:r>
            <a:r>
              <a:rPr lang="en-GB" dirty="0"/>
              <a:t> in cui </a:t>
            </a:r>
            <a:r>
              <a:rPr lang="en-GB" dirty="0" err="1"/>
              <a:t>operano</a:t>
            </a:r>
            <a:r>
              <a:rPr lang="en-GB" dirty="0"/>
              <a:t>. I </a:t>
            </a:r>
            <a:r>
              <a:rPr lang="en-GB" dirty="0" err="1"/>
              <a:t>gruppi</a:t>
            </a:r>
            <a:r>
              <a:rPr lang="en-GB" dirty="0"/>
              <a:t> non-</a:t>
            </a:r>
            <a:r>
              <a:rPr lang="en-GB" dirty="0" err="1"/>
              <a:t>associativi</a:t>
            </a:r>
            <a:r>
              <a:rPr lang="en-GB" dirty="0"/>
              <a:t> </a:t>
            </a:r>
            <a:r>
              <a:rPr lang="en-GB" dirty="0" err="1"/>
              <a:t>sono</a:t>
            </a:r>
            <a:r>
              <a:rPr lang="en-GB" dirty="0"/>
              <a:t> in </a:t>
            </a:r>
            <a:r>
              <a:rPr lang="en-GB" dirty="0" err="1"/>
              <a:t>condizioni</a:t>
            </a:r>
            <a:r>
              <a:rPr lang="en-GB" dirty="0"/>
              <a:t> </a:t>
            </a:r>
            <a:r>
              <a:rPr lang="en-GB" dirty="0" err="1"/>
              <a:t>normali</a:t>
            </a:r>
            <a:r>
              <a:rPr lang="en-GB" dirty="0"/>
              <a:t> </a:t>
            </a:r>
            <a:r>
              <a:rPr lang="en-GB" dirty="0" err="1"/>
              <a:t>latenti</a:t>
            </a:r>
            <a:r>
              <a:rPr lang="en-GB" dirty="0"/>
              <a:t> o non </a:t>
            </a:r>
            <a:r>
              <a:rPr lang="en-GB" dirty="0" err="1"/>
              <a:t>mobilitati</a:t>
            </a:r>
            <a:r>
              <a:rPr lang="en-GB" dirty="0"/>
              <a:t>, ma </a:t>
            </a:r>
            <a:r>
              <a:rPr lang="en-GB" dirty="0" err="1"/>
              <a:t>possono</a:t>
            </a:r>
            <a:r>
              <a:rPr lang="en-GB" dirty="0"/>
              <a:t> </a:t>
            </a:r>
            <a:r>
              <a:rPr lang="en-GB" dirty="0" err="1"/>
              <a:t>attivarsi</a:t>
            </a:r>
            <a:r>
              <a:rPr lang="en-GB" dirty="0"/>
              <a:t> se </a:t>
            </a:r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interessi</a:t>
            </a:r>
            <a:r>
              <a:rPr lang="en-GB" dirty="0"/>
              <a:t> o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valori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definiscono</a:t>
            </a:r>
            <a:r>
              <a:rPr lang="en-GB" dirty="0"/>
              <a:t> il </a:t>
            </a:r>
            <a:r>
              <a:rPr lang="en-GB" dirty="0" err="1"/>
              <a:t>loro</a:t>
            </a:r>
            <a:r>
              <a:rPr lang="en-GB" dirty="0"/>
              <a:t> campo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minacciati</a:t>
            </a:r>
            <a:r>
              <a:rPr lang="en-GB" dirty="0"/>
              <a:t> e </a:t>
            </a:r>
            <a:r>
              <a:rPr lang="en-GB" dirty="0" err="1"/>
              <a:t>perciò</a:t>
            </a:r>
            <a:r>
              <a:rPr lang="en-GB" dirty="0"/>
              <a:t> </a:t>
            </a:r>
            <a:r>
              <a:rPr lang="en-GB" dirty="0" err="1"/>
              <a:t>risulti</a:t>
            </a:r>
            <a:r>
              <a:rPr lang="en-GB" dirty="0"/>
              <a:t> </a:t>
            </a:r>
            <a:r>
              <a:rPr lang="en-GB" dirty="0" err="1"/>
              <a:t>minacciata</a:t>
            </a:r>
            <a:r>
              <a:rPr lang="en-GB" dirty="0"/>
              <a:t> la </a:t>
            </a:r>
            <a:r>
              <a:rPr lang="en-GB" dirty="0" err="1"/>
              <a:t>loro</a:t>
            </a:r>
            <a:r>
              <a:rPr lang="en-GB" dirty="0"/>
              <a:t> </a:t>
            </a:r>
            <a:r>
              <a:rPr lang="en-GB" dirty="0" err="1"/>
              <a:t>identità</a:t>
            </a:r>
            <a:r>
              <a:rPr lang="en-GB" dirty="0"/>
              <a:t> (es. </a:t>
            </a:r>
            <a:r>
              <a:rPr lang="en-GB" dirty="0" err="1"/>
              <a:t>Gruppi</a:t>
            </a:r>
            <a:r>
              <a:rPr lang="en-GB" dirty="0"/>
              <a:t> </a:t>
            </a:r>
            <a:r>
              <a:rPr lang="en-GB" dirty="0" err="1"/>
              <a:t>etnico-linguistici</a:t>
            </a:r>
            <a:r>
              <a:rPr lang="en-GB" dirty="0"/>
              <a:t>).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C8B23-C6E5-FC42-BCF9-DF069291D6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33789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8901E-5709-294E-9E06-40D70F28E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gruppi (Almond  &amp; Powell 1978)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E5D6B5-4CD9-554C-B439-67CD9D5288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250" b="1" dirty="0" err="1"/>
              <a:t>Anomici</a:t>
            </a:r>
            <a:r>
              <a:rPr lang="en-GB" sz="2250" b="1" dirty="0"/>
              <a:t>: </a:t>
            </a:r>
            <a:r>
              <a:rPr lang="en-GB" sz="2250" dirty="0"/>
              <a:t>la </a:t>
            </a:r>
            <a:r>
              <a:rPr lang="en-GB" sz="2250" dirty="0" err="1"/>
              <a:t>loro</a:t>
            </a:r>
            <a:r>
              <a:rPr lang="en-GB" sz="2250" dirty="0"/>
              <a:t> </a:t>
            </a:r>
            <a:r>
              <a:rPr lang="en-GB" sz="2250" dirty="0" err="1"/>
              <a:t>caratteristica</a:t>
            </a:r>
            <a:r>
              <a:rPr lang="en-GB" sz="2250" dirty="0"/>
              <a:t> </a:t>
            </a:r>
            <a:r>
              <a:rPr lang="en-GB" sz="2250" dirty="0" err="1"/>
              <a:t>principale</a:t>
            </a:r>
            <a:r>
              <a:rPr lang="en-GB" sz="2250" dirty="0"/>
              <a:t> </a:t>
            </a:r>
            <a:r>
              <a:rPr lang="en-GB" sz="2250" dirty="0" err="1"/>
              <a:t>è</a:t>
            </a:r>
            <a:r>
              <a:rPr lang="en-GB" sz="2250" dirty="0"/>
              <a:t> la </a:t>
            </a:r>
            <a:r>
              <a:rPr lang="en-GB" sz="2250" dirty="0" err="1"/>
              <a:t>capacità</a:t>
            </a:r>
            <a:r>
              <a:rPr lang="en-GB" sz="2250" dirty="0"/>
              <a:t> di </a:t>
            </a:r>
            <a:r>
              <a:rPr lang="en-GB" sz="2250" dirty="0" err="1"/>
              <a:t>mobilitazione</a:t>
            </a:r>
            <a:r>
              <a:rPr lang="en-GB" sz="2250" dirty="0"/>
              <a:t> </a:t>
            </a:r>
            <a:r>
              <a:rPr lang="en-GB" sz="2250" dirty="0" err="1"/>
              <a:t>rapida</a:t>
            </a:r>
            <a:r>
              <a:rPr lang="en-GB" sz="2250" dirty="0"/>
              <a:t> e </a:t>
            </a:r>
            <a:r>
              <a:rPr lang="en-GB" sz="2250" dirty="0" err="1"/>
              <a:t>spontanea</a:t>
            </a:r>
            <a:r>
              <a:rPr lang="en-GB" sz="2250" dirty="0"/>
              <a:t> rispetto ad una </a:t>
            </a:r>
            <a:r>
              <a:rPr lang="en-GB" sz="2250" dirty="0" err="1"/>
              <a:t>questione</a:t>
            </a:r>
            <a:r>
              <a:rPr lang="en-GB" sz="2250" dirty="0"/>
              <a:t>. Come </a:t>
            </a:r>
            <a:r>
              <a:rPr lang="en-GB" sz="2250" dirty="0" err="1"/>
              <a:t>rivela</a:t>
            </a:r>
            <a:r>
              <a:rPr lang="en-GB" sz="2250" dirty="0"/>
              <a:t> la </a:t>
            </a:r>
            <a:r>
              <a:rPr lang="en-GB" sz="2250" dirty="0" err="1"/>
              <a:t>loro</a:t>
            </a:r>
            <a:r>
              <a:rPr lang="en-GB" sz="2250" dirty="0"/>
              <a:t> </a:t>
            </a:r>
            <a:r>
              <a:rPr lang="en-GB" sz="2250" dirty="0" err="1"/>
              <a:t>denominazione</a:t>
            </a:r>
            <a:r>
              <a:rPr lang="en-GB" sz="2250" dirty="0"/>
              <a:t> di </a:t>
            </a:r>
            <a:r>
              <a:rPr lang="en-GB" sz="2250" dirty="0" err="1"/>
              <a:t>chiara</a:t>
            </a:r>
            <a:r>
              <a:rPr lang="en-GB" sz="2250" dirty="0"/>
              <a:t> </a:t>
            </a:r>
            <a:r>
              <a:rPr lang="en-GB" sz="2250" dirty="0" err="1"/>
              <a:t>derivazione</a:t>
            </a:r>
            <a:r>
              <a:rPr lang="en-GB" sz="2250" dirty="0"/>
              <a:t> </a:t>
            </a:r>
            <a:r>
              <a:rPr lang="en-GB" sz="2250" dirty="0" err="1"/>
              <a:t>durkheimiana</a:t>
            </a:r>
            <a:r>
              <a:rPr lang="en-GB" sz="2250" dirty="0"/>
              <a:t>, </a:t>
            </a:r>
            <a:r>
              <a:rPr lang="en-GB" sz="2250" dirty="0" err="1"/>
              <a:t>questi</a:t>
            </a:r>
            <a:r>
              <a:rPr lang="en-GB" sz="2250" dirty="0"/>
              <a:t> </a:t>
            </a:r>
            <a:r>
              <a:rPr lang="en-GB" sz="2250" dirty="0" err="1"/>
              <a:t>gruppi</a:t>
            </a:r>
            <a:r>
              <a:rPr lang="en-GB" sz="2250" dirty="0"/>
              <a:t> non </a:t>
            </a:r>
            <a:r>
              <a:rPr lang="en-GB" sz="2250" dirty="0" err="1"/>
              <a:t>seguono</a:t>
            </a:r>
            <a:r>
              <a:rPr lang="en-GB" sz="2250" dirty="0"/>
              <a:t> </a:t>
            </a:r>
            <a:r>
              <a:rPr lang="en-GB" sz="2250" dirty="0" err="1"/>
              <a:t>linee</a:t>
            </a:r>
            <a:r>
              <a:rPr lang="en-GB" sz="2250" dirty="0"/>
              <a:t> di azione e di </a:t>
            </a:r>
            <a:r>
              <a:rPr lang="en-GB" sz="2250" dirty="0" err="1"/>
              <a:t>mobilitazione</a:t>
            </a:r>
            <a:r>
              <a:rPr lang="en-GB" sz="2250" dirty="0"/>
              <a:t> </a:t>
            </a:r>
            <a:r>
              <a:rPr lang="en-GB" sz="2250" dirty="0" err="1"/>
              <a:t>prevedibili</a:t>
            </a:r>
            <a:r>
              <a:rPr lang="en-GB" sz="2250" dirty="0"/>
              <a:t> o </a:t>
            </a:r>
            <a:r>
              <a:rPr lang="en-GB" sz="2250" dirty="0" err="1"/>
              <a:t>riconducibili</a:t>
            </a:r>
            <a:r>
              <a:rPr lang="en-GB" sz="2250" dirty="0"/>
              <a:t> a </a:t>
            </a:r>
            <a:r>
              <a:rPr lang="en-GB" sz="2250" dirty="0" err="1"/>
              <a:t>modelli</a:t>
            </a:r>
            <a:r>
              <a:rPr lang="en-GB" sz="2250" dirty="0"/>
              <a:t> e </a:t>
            </a:r>
            <a:r>
              <a:rPr lang="en-GB" sz="2250" dirty="0" err="1"/>
              <a:t>possono</a:t>
            </a:r>
            <a:r>
              <a:rPr lang="en-GB" sz="2250" dirty="0"/>
              <a:t> </a:t>
            </a:r>
            <a:r>
              <a:rPr lang="en-GB" sz="2250" dirty="0" err="1"/>
              <a:t>irrompere</a:t>
            </a:r>
            <a:r>
              <a:rPr lang="en-GB" sz="2250" dirty="0"/>
              <a:t> </a:t>
            </a:r>
            <a:r>
              <a:rPr lang="en-GB" sz="2250" dirty="0" err="1"/>
              <a:t>sulla</a:t>
            </a:r>
            <a:r>
              <a:rPr lang="en-GB" sz="2250" dirty="0"/>
              <a:t> scena con </a:t>
            </a:r>
            <a:r>
              <a:rPr lang="en-GB" sz="2250" dirty="0" err="1"/>
              <a:t>comportamenti</a:t>
            </a:r>
            <a:r>
              <a:rPr lang="en-GB" sz="2250" dirty="0"/>
              <a:t> </a:t>
            </a:r>
            <a:r>
              <a:rPr lang="en-GB" sz="2250" dirty="0" err="1"/>
              <a:t>violenti</a:t>
            </a:r>
            <a:r>
              <a:rPr lang="en-GB" sz="2250" dirty="0"/>
              <a:t> e </a:t>
            </a:r>
            <a:r>
              <a:rPr lang="en-GB" sz="2250" dirty="0" err="1"/>
              <a:t>ribelli</a:t>
            </a:r>
            <a:r>
              <a:rPr lang="en-GB" sz="2250" dirty="0"/>
              <a:t>. </a:t>
            </a:r>
            <a:r>
              <a:rPr lang="en-GB" sz="2250" dirty="0" err="1"/>
              <a:t>Così</a:t>
            </a:r>
            <a:r>
              <a:rPr lang="en-GB" sz="2250" dirty="0"/>
              <a:t> come la </a:t>
            </a:r>
            <a:r>
              <a:rPr lang="en-GB" sz="2250" dirty="0" err="1"/>
              <a:t>loro</a:t>
            </a:r>
            <a:r>
              <a:rPr lang="en-GB" sz="2250" dirty="0"/>
              <a:t> </a:t>
            </a:r>
            <a:r>
              <a:rPr lang="en-GB" sz="2250" dirty="0" err="1"/>
              <a:t>mobilitazione</a:t>
            </a:r>
            <a:r>
              <a:rPr lang="en-GB" sz="2250" dirty="0"/>
              <a:t> </a:t>
            </a:r>
            <a:r>
              <a:rPr lang="en-GB" sz="2250" dirty="0" err="1"/>
              <a:t>può</a:t>
            </a:r>
            <a:r>
              <a:rPr lang="en-GB" sz="2250" dirty="0"/>
              <a:t> </a:t>
            </a:r>
            <a:r>
              <a:rPr lang="en-GB" sz="2250" dirty="0" err="1"/>
              <a:t>essere</a:t>
            </a:r>
            <a:r>
              <a:rPr lang="en-GB" sz="2250" dirty="0"/>
              <a:t> </a:t>
            </a:r>
            <a:r>
              <a:rPr lang="en-GB" sz="2250" dirty="0" err="1"/>
              <a:t>spontanea</a:t>
            </a:r>
            <a:r>
              <a:rPr lang="en-GB" sz="2250" dirty="0"/>
              <a:t> e </a:t>
            </a:r>
            <a:r>
              <a:rPr lang="en-GB" sz="2250" dirty="0" err="1"/>
              <a:t>inattesa</a:t>
            </a:r>
            <a:r>
              <a:rPr lang="en-GB" sz="2250" dirty="0"/>
              <a:t>, </a:t>
            </a:r>
            <a:r>
              <a:rPr lang="en-GB" sz="2250" dirty="0" err="1"/>
              <a:t>anche</a:t>
            </a:r>
            <a:r>
              <a:rPr lang="en-GB" sz="2250" dirty="0"/>
              <a:t> il </a:t>
            </a:r>
            <a:r>
              <a:rPr lang="en-GB" sz="2250" dirty="0" err="1"/>
              <a:t>loro</a:t>
            </a:r>
            <a:r>
              <a:rPr lang="en-GB" sz="2250" dirty="0"/>
              <a:t> </a:t>
            </a:r>
            <a:r>
              <a:rPr lang="en-GB" sz="2250" dirty="0" err="1"/>
              <a:t>ciclo</a:t>
            </a:r>
            <a:r>
              <a:rPr lang="en-GB" sz="2250" dirty="0"/>
              <a:t> di </a:t>
            </a:r>
            <a:r>
              <a:rPr lang="en-GB" sz="2250" dirty="0" err="1"/>
              <a:t>smobilitazione</a:t>
            </a:r>
            <a:r>
              <a:rPr lang="en-GB" sz="2250" dirty="0"/>
              <a:t> </a:t>
            </a:r>
            <a:r>
              <a:rPr lang="en-GB" sz="2250" dirty="0" err="1"/>
              <a:t>può</a:t>
            </a:r>
            <a:r>
              <a:rPr lang="en-GB" sz="2250" dirty="0"/>
              <a:t> </a:t>
            </a:r>
            <a:r>
              <a:rPr lang="en-GB" sz="2250" dirty="0" err="1"/>
              <a:t>essere</a:t>
            </a:r>
            <a:r>
              <a:rPr lang="en-GB" sz="2250" dirty="0"/>
              <a:t> </a:t>
            </a:r>
            <a:r>
              <a:rPr lang="en-GB" sz="2250" dirty="0" err="1"/>
              <a:t>rapido</a:t>
            </a:r>
            <a:r>
              <a:rPr lang="en-GB" sz="2250" dirty="0"/>
              <a:t>, una volta </a:t>
            </a:r>
            <a:r>
              <a:rPr lang="en-GB" sz="2250" dirty="0" err="1"/>
              <a:t>che</a:t>
            </a:r>
            <a:r>
              <a:rPr lang="en-GB" sz="2250" dirty="0"/>
              <a:t> </a:t>
            </a:r>
            <a:r>
              <a:rPr lang="en-GB" sz="2250" dirty="0" err="1"/>
              <a:t>venga</a:t>
            </a:r>
            <a:r>
              <a:rPr lang="en-GB" sz="2250" dirty="0"/>
              <a:t> </a:t>
            </a:r>
            <a:r>
              <a:rPr lang="en-GB" sz="2250" dirty="0" err="1"/>
              <a:t>meno</a:t>
            </a:r>
            <a:r>
              <a:rPr lang="en-GB" sz="2250" dirty="0"/>
              <a:t> la </a:t>
            </a:r>
            <a:r>
              <a:rPr lang="en-GB" sz="2250" dirty="0" err="1"/>
              <a:t>ragione</a:t>
            </a:r>
            <a:r>
              <a:rPr lang="en-GB" sz="2250" dirty="0"/>
              <a:t> </a:t>
            </a:r>
            <a:r>
              <a:rPr lang="en-GB" sz="2250" dirty="0" err="1"/>
              <a:t>primaria</a:t>
            </a:r>
            <a:r>
              <a:rPr lang="en-GB" sz="2250" dirty="0"/>
              <a:t> </a:t>
            </a:r>
            <a:r>
              <a:rPr lang="en-GB" sz="2250" dirty="0" err="1"/>
              <a:t>dell’agire</a:t>
            </a:r>
            <a:r>
              <a:rPr lang="en-GB" sz="2250" dirty="0"/>
              <a:t> </a:t>
            </a:r>
            <a:r>
              <a:rPr lang="en-GB" sz="2250" dirty="0" err="1"/>
              <a:t>collettivo</a:t>
            </a:r>
            <a:r>
              <a:rPr lang="en-GB" sz="2250" dirty="0"/>
              <a:t> </a:t>
            </a:r>
            <a:r>
              <a:rPr lang="en-GB" sz="2250" dirty="0" err="1"/>
              <a:t>tra</a:t>
            </a:r>
            <a:r>
              <a:rPr lang="en-GB" sz="2250" dirty="0"/>
              <a:t> </a:t>
            </a:r>
            <a:r>
              <a:rPr lang="en-GB" sz="2250" dirty="0" err="1"/>
              <a:t>gli</a:t>
            </a:r>
            <a:r>
              <a:rPr lang="en-GB" sz="2250" dirty="0"/>
              <a:t> </a:t>
            </a:r>
            <a:r>
              <a:rPr lang="en-GB" sz="2250" dirty="0" err="1"/>
              <a:t>individui</a:t>
            </a:r>
            <a:r>
              <a:rPr lang="en-GB" sz="2250" dirty="0"/>
              <a:t> </a:t>
            </a:r>
            <a:r>
              <a:rPr lang="en-GB" sz="2250" dirty="0" err="1"/>
              <a:t>che</a:t>
            </a:r>
            <a:r>
              <a:rPr lang="en-GB" sz="2250" dirty="0"/>
              <a:t> ne </a:t>
            </a:r>
            <a:r>
              <a:rPr lang="en-GB" sz="2250" dirty="0" err="1"/>
              <a:t>fanno</a:t>
            </a:r>
            <a:r>
              <a:rPr lang="en-GB" sz="2250" dirty="0"/>
              <a:t> </a:t>
            </a:r>
            <a:r>
              <a:rPr lang="en-GB" sz="2250" dirty="0" err="1"/>
              <a:t>parte</a:t>
            </a:r>
            <a:r>
              <a:rPr lang="en-GB" sz="2250" dirty="0"/>
              <a:t>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C8B23-C6E5-FC42-BCF9-DF069291D6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56376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49839-9B98-1A43-A566-ABACD5A8A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versante dell’input, le funzioni (Almond &amp; Powell 1978)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9D36B-59C7-D74F-BB4A-7606CF5CEC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Reclutamento politico</a:t>
            </a:r>
          </a:p>
          <a:p>
            <a:r>
              <a:rPr lang="it-IT" dirty="0"/>
              <a:t>Socializzazione politica</a:t>
            </a:r>
          </a:p>
          <a:p>
            <a:r>
              <a:rPr lang="it-IT" dirty="0"/>
              <a:t>Comunicazione politica</a:t>
            </a:r>
          </a:p>
          <a:p>
            <a:r>
              <a:rPr lang="it-IT" dirty="0"/>
              <a:t>Articolazione degli interessi</a:t>
            </a:r>
          </a:p>
          <a:p>
            <a:r>
              <a:rPr lang="it-IT" dirty="0"/>
              <a:t>Aggregazione degli interessi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A3A66-CBE4-9B4B-95F6-761ED088ED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07940073"/>
      </p:ext>
    </p:extLst>
  </p:cSld>
  <p:clrMapOvr>
    <a:masterClrMapping/>
  </p:clrMapOvr>
</p:sld>
</file>

<file path=ppt/theme/theme1.xml><?xml version="1.0" encoding="utf-8"?>
<a:theme xmlns:a="http://schemas.openxmlformats.org/drawingml/2006/main" name="Benedick template">
  <a:themeElements>
    <a:clrScheme name="Custom 347">
      <a:dk1>
        <a:srgbClr val="2F3848"/>
      </a:dk1>
      <a:lt1>
        <a:srgbClr val="FFFFFF"/>
      </a:lt1>
      <a:dk2>
        <a:srgbClr val="6A717C"/>
      </a:dk2>
      <a:lt2>
        <a:srgbClr val="EFEFEF"/>
      </a:lt2>
      <a:accent1>
        <a:srgbClr val="00C5B9"/>
      </a:accent1>
      <a:accent2>
        <a:srgbClr val="6CF3CE"/>
      </a:accent2>
      <a:accent3>
        <a:srgbClr val="F05768"/>
      </a:accent3>
      <a:accent4>
        <a:srgbClr val="FD8E80"/>
      </a:accent4>
      <a:accent5>
        <a:srgbClr val="2F3848"/>
      </a:accent5>
      <a:accent6>
        <a:srgbClr val="6A717C"/>
      </a:accent6>
      <a:hlink>
        <a:srgbClr val="0097A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1D5FCF5B64C354FB92999EFD1A77C7A" ma:contentTypeVersion="2" ma:contentTypeDescription="Creare un nuovo documento." ma:contentTypeScope="" ma:versionID="d4fa99e6d91682ea719e7982ce33084f">
  <xsd:schema xmlns:xsd="http://www.w3.org/2001/XMLSchema" xmlns:xs="http://www.w3.org/2001/XMLSchema" xmlns:p="http://schemas.microsoft.com/office/2006/metadata/properties" xmlns:ns2="611b50a5-24d2-421e-8e8d-981ee1a47357" targetNamespace="http://schemas.microsoft.com/office/2006/metadata/properties" ma:root="true" ma:fieldsID="1e9f69d172dad2471dbc282f96c174d5" ns2:_="">
    <xsd:import namespace="611b50a5-24d2-421e-8e8d-981ee1a473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1b50a5-24d2-421e-8e8d-981ee1a473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7720057-5C23-4862-BF3B-01FAAABA18D8}"/>
</file>

<file path=customXml/itemProps2.xml><?xml version="1.0" encoding="utf-8"?>
<ds:datastoreItem xmlns:ds="http://schemas.openxmlformats.org/officeDocument/2006/customXml" ds:itemID="{726D1B7C-FFA4-44FC-8203-354D8F95ADC4}"/>
</file>

<file path=customXml/itemProps3.xml><?xml version="1.0" encoding="utf-8"?>
<ds:datastoreItem xmlns:ds="http://schemas.openxmlformats.org/officeDocument/2006/customXml" ds:itemID="{16FB0214-8FD9-40C4-8E58-5833837E4DD9}"/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785</Words>
  <Application>Microsoft Macintosh PowerPoint</Application>
  <PresentationFormat>On-screen Show (16:9)</PresentationFormat>
  <Paragraphs>42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Source Sans Pro</vt:lpstr>
      <vt:lpstr>Benedick template</vt:lpstr>
      <vt:lpstr>I gruppi </vt:lpstr>
      <vt:lpstr>1.Il ruolo dei gruppi nella fase di input</vt:lpstr>
      <vt:lpstr>Il ciclo della politica</vt:lpstr>
      <vt:lpstr>Il lato dell’input</vt:lpstr>
      <vt:lpstr>I gruppi (Almond  &amp; Powell 1978)</vt:lpstr>
      <vt:lpstr>I gruppi (Almond  &amp; Powell 1978)</vt:lpstr>
      <vt:lpstr>I gruppi (Almond  &amp; Powell 1978)</vt:lpstr>
      <vt:lpstr>I gruppi (Almond  &amp; Powell 1978)</vt:lpstr>
      <vt:lpstr>Il versante dell’input, le funzioni (Almond &amp; Powell 1978)</vt:lpstr>
      <vt:lpstr>Reclutamento politico</vt:lpstr>
      <vt:lpstr>La socializzazione politica</vt:lpstr>
      <vt:lpstr>La comunicazione politica</vt:lpstr>
      <vt:lpstr>L’articolazione degli interessi</vt:lpstr>
      <vt:lpstr>L’aggregazione degli interessi</vt:lpstr>
      <vt:lpstr>Chi accede e influenza, tra i gruppi?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Scienza dell’Amministrazione Lezione introduttiva</dc:title>
  <cp:lastModifiedBy>Mattia Zulianello</cp:lastModifiedBy>
  <cp:revision>43</cp:revision>
  <dcterms:modified xsi:type="dcterms:W3CDTF">2021-10-28T12:39:31Z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0x010100C1D5FCF5B64C354FB92999EFD1A77C7A</vt:lpwstr>
  </property>
</Properties>
</file>