
<file path=[Content_Types].xml><?xml version="1.0" encoding="utf-8"?>
<Types xmlns="http://schemas.openxmlformats.org/package/2006/content-types">
  <Default Extension="fntdata" ContentType="application/x-fontdata"/>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20"/>
  </p:notesMasterIdLst>
  <p:sldIdLst>
    <p:sldId id="256" r:id="rId5"/>
    <p:sldId id="259" r:id="rId6"/>
    <p:sldId id="261" r:id="rId7"/>
    <p:sldId id="295" r:id="rId8"/>
    <p:sldId id="320" r:id="rId9"/>
    <p:sldId id="321" r:id="rId10"/>
    <p:sldId id="319" r:id="rId11"/>
    <p:sldId id="322" r:id="rId12"/>
    <p:sldId id="323" r:id="rId13"/>
    <p:sldId id="328" r:id="rId14"/>
    <p:sldId id="324" r:id="rId15"/>
    <p:sldId id="325" r:id="rId16"/>
    <p:sldId id="326" r:id="rId17"/>
    <p:sldId id="327" r:id="rId18"/>
    <p:sldId id="329" r:id="rId19"/>
  </p:sldIdLst>
  <p:sldSz cx="9144000" cy="5143500" type="screen16x9"/>
  <p:notesSz cx="6858000" cy="9144000"/>
  <p:embeddedFontLs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B10CB8-30A8-4C2B-89B0-4308080DB8E3}" v="2" dt="2021-11-11T10:27:17.247"/>
  </p1510:revLst>
</p1510:revInfo>
</file>

<file path=ppt/tableStyles.xml><?xml version="1.0" encoding="utf-8"?>
<a:tblStyleLst xmlns:a="http://schemas.openxmlformats.org/drawingml/2006/main" def="{5DB2AE32-5F83-4F36-B0C4-EC3A7E9488D7}">
  <a:tblStyle styleId="{5DB2AE32-5F83-4F36-B0C4-EC3A7E9488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7BAB3E-7E30-4776-B4C8-C32909BA5FB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4"/>
    <p:restoredTop sz="94585"/>
  </p:normalViewPr>
  <p:slideViewPr>
    <p:cSldViewPr snapToGrid="0" snapToObjects="1">
      <p:cViewPr varScale="1">
        <p:scale>
          <a:sx n="119" d="100"/>
          <a:sy n="119" d="100"/>
        </p:scale>
        <p:origin x="6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IANELLO MATTIA" userId="S::34753@ds.units.it::528d51dd-d01a-40ca-b6f4-4afeb984b8a7" providerId="AD" clId="Web-{E8B10CB8-30A8-4C2B-89B0-4308080DB8E3}"/>
    <pc:docChg chg="addSld delSld">
      <pc:chgData name="ZULIANELLO MATTIA" userId="S::34753@ds.units.it::528d51dd-d01a-40ca-b6f4-4afeb984b8a7" providerId="AD" clId="Web-{E8B10CB8-30A8-4C2B-89B0-4308080DB8E3}" dt="2021-11-11T10:27:17.059" v="1"/>
      <pc:docMkLst>
        <pc:docMk/>
      </pc:docMkLst>
      <pc:sldChg chg="add del">
        <pc:chgData name="ZULIANELLO MATTIA" userId="S::34753@ds.units.it::528d51dd-d01a-40ca-b6f4-4afeb984b8a7" providerId="AD" clId="Web-{E8B10CB8-30A8-4C2B-89B0-4308080DB8E3}" dt="2021-11-11T10:27:17.059" v="1"/>
        <pc:sldMkLst>
          <pc:docMk/>
          <pc:sldMk cId="367060741"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51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97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66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61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Source Sans Pro"/>
                <a:ea typeface="Source Sans Pro"/>
                <a:cs typeface="Source Sans Pro"/>
                <a:sym typeface="Source Sans Pro"/>
              </a:defRPr>
            </a:lvl1pPr>
            <a:lvl2pPr lvl="1" algn="ctr">
              <a:buNone/>
              <a:defRPr sz="1100">
                <a:solidFill>
                  <a:schemeClr val="dk1"/>
                </a:solidFill>
                <a:latin typeface="Source Sans Pro"/>
                <a:ea typeface="Source Sans Pro"/>
                <a:cs typeface="Source Sans Pro"/>
                <a:sym typeface="Source Sans Pro"/>
              </a:defRPr>
            </a:lvl2pPr>
            <a:lvl3pPr lvl="2" algn="ctr">
              <a:buNone/>
              <a:defRPr sz="1100">
                <a:solidFill>
                  <a:schemeClr val="dk1"/>
                </a:solidFill>
                <a:latin typeface="Source Sans Pro"/>
                <a:ea typeface="Source Sans Pro"/>
                <a:cs typeface="Source Sans Pro"/>
                <a:sym typeface="Source Sans Pro"/>
              </a:defRPr>
            </a:lvl3pPr>
            <a:lvl4pPr lvl="3" algn="ctr">
              <a:buNone/>
              <a:defRPr sz="1100">
                <a:solidFill>
                  <a:schemeClr val="dk1"/>
                </a:solidFill>
                <a:latin typeface="Source Sans Pro"/>
                <a:ea typeface="Source Sans Pro"/>
                <a:cs typeface="Source Sans Pro"/>
                <a:sym typeface="Source Sans Pro"/>
              </a:defRPr>
            </a:lvl4pPr>
            <a:lvl5pPr lvl="4" algn="ctr">
              <a:buNone/>
              <a:defRPr sz="1100">
                <a:solidFill>
                  <a:schemeClr val="dk1"/>
                </a:solidFill>
                <a:latin typeface="Source Sans Pro"/>
                <a:ea typeface="Source Sans Pro"/>
                <a:cs typeface="Source Sans Pro"/>
                <a:sym typeface="Source Sans Pro"/>
              </a:defRPr>
            </a:lvl5pPr>
            <a:lvl6pPr lvl="5" algn="ctr">
              <a:buNone/>
              <a:defRPr sz="1100">
                <a:solidFill>
                  <a:schemeClr val="dk1"/>
                </a:solidFill>
                <a:latin typeface="Source Sans Pro"/>
                <a:ea typeface="Source Sans Pro"/>
                <a:cs typeface="Source Sans Pro"/>
                <a:sym typeface="Source Sans Pro"/>
              </a:defRPr>
            </a:lvl6pPr>
            <a:lvl7pPr lvl="6" algn="ctr">
              <a:buNone/>
              <a:defRPr sz="1100">
                <a:solidFill>
                  <a:schemeClr val="dk1"/>
                </a:solidFill>
                <a:latin typeface="Source Sans Pro"/>
                <a:ea typeface="Source Sans Pro"/>
                <a:cs typeface="Source Sans Pro"/>
                <a:sym typeface="Source Sans Pro"/>
              </a:defRPr>
            </a:lvl7pPr>
            <a:lvl8pPr lvl="7" algn="ctr">
              <a:buNone/>
              <a:defRPr sz="1100">
                <a:solidFill>
                  <a:schemeClr val="dk1"/>
                </a:solidFill>
                <a:latin typeface="Source Sans Pro"/>
                <a:ea typeface="Source Sans Pro"/>
                <a:cs typeface="Source Sans Pro"/>
                <a:sym typeface="Source Sans Pro"/>
              </a:defRPr>
            </a:lvl8pPr>
            <a:lvl9pPr lvl="8" algn="ctr">
              <a:buNone/>
              <a:defRPr sz="11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TXkZURBq7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ReFqFPJHLhA"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dirty="0"/>
              <a:t>Le </a:t>
            </a:r>
            <a:r>
              <a:rPr lang="en" sz="4600" dirty="0" err="1"/>
              <a:t>organizzazioni</a:t>
            </a:r>
            <a:r>
              <a:rPr lang="en" sz="4600" dirty="0"/>
              <a:t> come </a:t>
            </a:r>
            <a:r>
              <a:rPr lang="en" sz="4600" dirty="0" err="1"/>
              <a:t>sistemi</a:t>
            </a:r>
            <a:r>
              <a:rPr lang="en" sz="4600" dirty="0"/>
              <a:t> </a:t>
            </a:r>
            <a:r>
              <a:rPr lang="en" sz="4600" dirty="0" err="1"/>
              <a:t>cooperativ</a:t>
            </a:r>
            <a:r>
              <a:rPr lang="en-GB" sz="4600" dirty="0"/>
              <a:t>i</a:t>
            </a:r>
            <a:r>
              <a:rPr lang="en" sz="4600" dirty="0"/>
              <a:t>: il </a:t>
            </a:r>
            <a:r>
              <a:rPr lang="en" sz="4600" dirty="0" err="1"/>
              <a:t>problema</a:t>
            </a:r>
            <a:r>
              <a:rPr lang="en" sz="4600" dirty="0"/>
              <a:t> </a:t>
            </a:r>
            <a:r>
              <a:rPr lang="en" sz="4600" dirty="0" err="1"/>
              <a:t>della</a:t>
            </a:r>
            <a:r>
              <a:rPr lang="en" sz="4600" dirty="0"/>
              <a:t> </a:t>
            </a:r>
            <a:r>
              <a:rPr lang="en" sz="4600" dirty="0" err="1"/>
              <a:t>razionalità</a:t>
            </a:r>
            <a:endParaRPr sz="4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2F3848"/>
                </a:solidFill>
              </a:rPr>
              <a:t>2. I </a:t>
            </a:r>
            <a:r>
              <a:rPr lang="en" sz="3600" dirty="0" err="1">
                <a:solidFill>
                  <a:srgbClr val="2F3848"/>
                </a:solidFill>
              </a:rPr>
              <a:t>modelli</a:t>
            </a:r>
            <a:r>
              <a:rPr lang="en" sz="3600" dirty="0">
                <a:solidFill>
                  <a:srgbClr val="2F3848"/>
                </a:solidFill>
              </a:rPr>
              <a:t> di </a:t>
            </a:r>
            <a:r>
              <a:rPr lang="en" sz="3600" dirty="0" err="1">
                <a:solidFill>
                  <a:srgbClr val="2F3848"/>
                </a:solidFill>
              </a:rPr>
              <a:t>razionalità</a:t>
            </a:r>
            <a:r>
              <a:rPr lang="en" sz="3600" dirty="0">
                <a:solidFill>
                  <a:srgbClr val="2F3848"/>
                </a:solidFill>
              </a:rPr>
              <a:t> a </a:t>
            </a:r>
            <a:r>
              <a:rPr lang="en" sz="3600">
                <a:solidFill>
                  <a:srgbClr val="2F3848"/>
                </a:solidFill>
              </a:rPr>
              <a:t>confronto</a:t>
            </a:r>
            <a:endParaRPr sz="3600" dirty="0">
              <a:solidFill>
                <a:srgbClr val="2F3848"/>
              </a:solidFill>
            </a:endParaRP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289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6622-6154-3049-9CD1-D639CB7997C0}"/>
              </a:ext>
            </a:extLst>
          </p:cNvPr>
          <p:cNvSpPr>
            <a:spLocks noGrp="1"/>
          </p:cNvSpPr>
          <p:nvPr>
            <p:ph type="title"/>
          </p:nvPr>
        </p:nvSpPr>
        <p:spPr/>
        <p:txBody>
          <a:bodyPr/>
          <a:lstStyle/>
          <a:p>
            <a:r>
              <a:rPr lang="it-IT" dirty="0"/>
              <a:t>La razionalità sinottica</a:t>
            </a:r>
          </a:p>
        </p:txBody>
      </p:sp>
      <p:sp>
        <p:nvSpPr>
          <p:cNvPr id="3" name="Text Placeholder 2">
            <a:extLst>
              <a:ext uri="{FF2B5EF4-FFF2-40B4-BE49-F238E27FC236}">
                <a16:creationId xmlns:a16="http://schemas.microsoft.com/office/drawing/2014/main" id="{2A5CB861-3BBA-7246-BB83-46BC89257404}"/>
              </a:ext>
            </a:extLst>
          </p:cNvPr>
          <p:cNvSpPr>
            <a:spLocks noGrp="1"/>
          </p:cNvSpPr>
          <p:nvPr>
            <p:ph type="body" idx="1"/>
          </p:nvPr>
        </p:nvSpPr>
        <p:spPr>
          <a:xfrm>
            <a:off x="753150" y="947951"/>
            <a:ext cx="7637700" cy="3725700"/>
          </a:xfrm>
        </p:spPr>
        <p:txBody>
          <a:bodyPr/>
          <a:lstStyle/>
          <a:p>
            <a:pPr algn="just"/>
            <a:r>
              <a:rPr lang="it-IT" altLang="en-US" sz="2200" dirty="0"/>
              <a:t>Prevede che il decisore (persona singola, comitato o gruppo più ampio) raccolga tutte le informazioni e i dati necessari, si impadronisca di tutte le variabili che influenzano la messa in opera di una politica pubblica, le immagazzini, prenda in esame tutte le conseguenze possibili e, infine, scelga con precisione e determinazione una politica pubblica rispetto a un’altra.</a:t>
            </a:r>
          </a:p>
          <a:p>
            <a:pPr algn="just"/>
            <a:r>
              <a:rPr lang="it-IT" altLang="en-US" sz="2200" dirty="0"/>
              <a:t>La razionalità sinottica era il modello che giustificava la pianificazione centralizzata e dall’alto. Fu maggiormente sviluppata in Urss.</a:t>
            </a:r>
          </a:p>
          <a:p>
            <a:r>
              <a:rPr lang="it-IT" altLang="en-US" dirty="0"/>
              <a:t>Calcolo sulla base di informazioni complete. </a:t>
            </a:r>
          </a:p>
          <a:p>
            <a:endParaRPr lang="it-IT" dirty="0"/>
          </a:p>
        </p:txBody>
      </p:sp>
      <p:sp>
        <p:nvSpPr>
          <p:cNvPr id="4" name="Slide Number Placeholder 3">
            <a:extLst>
              <a:ext uri="{FF2B5EF4-FFF2-40B4-BE49-F238E27FC236}">
                <a16:creationId xmlns:a16="http://schemas.microsoft.com/office/drawing/2014/main" id="{DABE77DF-0BA2-D940-A2B5-9BD01F54974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04519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6622-6154-3049-9CD1-D639CB7997C0}"/>
              </a:ext>
            </a:extLst>
          </p:cNvPr>
          <p:cNvSpPr>
            <a:spLocks noGrp="1"/>
          </p:cNvSpPr>
          <p:nvPr>
            <p:ph type="title"/>
          </p:nvPr>
        </p:nvSpPr>
        <p:spPr/>
        <p:txBody>
          <a:bodyPr/>
          <a:lstStyle/>
          <a:p>
            <a:r>
              <a:rPr lang="it-IT" dirty="0"/>
              <a:t>La razionalità limitata</a:t>
            </a:r>
          </a:p>
        </p:txBody>
      </p:sp>
      <p:sp>
        <p:nvSpPr>
          <p:cNvPr id="3" name="Text Placeholder 2">
            <a:extLst>
              <a:ext uri="{FF2B5EF4-FFF2-40B4-BE49-F238E27FC236}">
                <a16:creationId xmlns:a16="http://schemas.microsoft.com/office/drawing/2014/main" id="{2A5CB861-3BBA-7246-BB83-46BC89257404}"/>
              </a:ext>
            </a:extLst>
          </p:cNvPr>
          <p:cNvSpPr>
            <a:spLocks noGrp="1"/>
          </p:cNvSpPr>
          <p:nvPr>
            <p:ph type="body" idx="1"/>
          </p:nvPr>
        </p:nvSpPr>
        <p:spPr/>
        <p:txBody>
          <a:bodyPr/>
          <a:lstStyle/>
          <a:p>
            <a:pPr algn="just">
              <a:lnSpc>
                <a:spcPct val="90000"/>
              </a:lnSpc>
            </a:pPr>
            <a:r>
              <a:rPr lang="it-IT" altLang="en-US" sz="2000" dirty="0"/>
              <a:t>Simon critica la razionalità sinottica perché il decisore dovrebbe avere le doti della perfezione della «divinità»</a:t>
            </a:r>
          </a:p>
          <a:p>
            <a:pPr algn="just">
              <a:lnSpc>
                <a:spcPct val="90000"/>
              </a:lnSpc>
            </a:pPr>
            <a:r>
              <a:rPr lang="it-IT" altLang="en-US" sz="2000" dirty="0"/>
              <a:t>Il decisore non si preoccupa più di prendere in esame tutte le alternative, di controllare tutte le variabili, di soppesare tutte le conseguenze possibili, non mira alla massimizzazione dei dati e delle informazioni disponibili.</a:t>
            </a:r>
          </a:p>
          <a:p>
            <a:pPr algn="just">
              <a:lnSpc>
                <a:spcPct val="90000"/>
              </a:lnSpc>
            </a:pPr>
            <a:r>
              <a:rPr lang="it-IT" altLang="en-US" sz="2000" dirty="0"/>
              <a:t>Il decisore si limita consapevolmente alla soddisfazione di alcune esigenze, definite in maniera più realistica, come la raccolta e la valutazione di un numero che </a:t>
            </a:r>
            <a:r>
              <a:rPr lang="it-IT" altLang="en-US" sz="2000" b="1" dirty="0"/>
              <a:t>ritiene</a:t>
            </a:r>
            <a:r>
              <a:rPr lang="it-IT" altLang="en-US" sz="2000" dirty="0"/>
              <a:t> adeguato di dati, informazioni, variabili, alternative, problematiche e, anche, di conseguenze.</a:t>
            </a:r>
          </a:p>
          <a:p>
            <a:pPr algn="just">
              <a:lnSpc>
                <a:spcPct val="90000"/>
              </a:lnSpc>
            </a:pPr>
            <a:r>
              <a:rPr lang="it-IT" altLang="en-US" sz="2000" dirty="0"/>
              <a:t>Previsione razionale sulla base di informazioni incomplete e di limitate capacità di calcolo.</a:t>
            </a:r>
          </a:p>
          <a:p>
            <a:pPr algn="just">
              <a:lnSpc>
                <a:spcPct val="90000"/>
              </a:lnSpc>
              <a:buFontTx/>
              <a:buNone/>
            </a:pPr>
            <a:endParaRPr lang="it-IT" altLang="en-US" dirty="0"/>
          </a:p>
          <a:p>
            <a:pPr algn="just">
              <a:lnSpc>
                <a:spcPct val="90000"/>
              </a:lnSpc>
              <a:buFontTx/>
              <a:buNone/>
            </a:pPr>
            <a:endParaRPr lang="it-IT" altLang="en-US" dirty="0"/>
          </a:p>
        </p:txBody>
      </p:sp>
      <p:sp>
        <p:nvSpPr>
          <p:cNvPr id="4" name="Slide Number Placeholder 3">
            <a:extLst>
              <a:ext uri="{FF2B5EF4-FFF2-40B4-BE49-F238E27FC236}">
                <a16:creationId xmlns:a16="http://schemas.microsoft.com/office/drawing/2014/main" id="{DABE77DF-0BA2-D940-A2B5-9BD01F54974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dirty="0"/>
          </a:p>
        </p:txBody>
      </p:sp>
    </p:spTree>
    <p:extLst>
      <p:ext uri="{BB962C8B-B14F-4D97-AF65-F5344CB8AC3E}">
        <p14:creationId xmlns:p14="http://schemas.microsoft.com/office/powerpoint/2010/main" val="83046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2149-3DFA-8646-8A9B-43E49DDE3669}"/>
              </a:ext>
            </a:extLst>
          </p:cNvPr>
          <p:cNvSpPr>
            <a:spLocks noGrp="1"/>
          </p:cNvSpPr>
          <p:nvPr>
            <p:ph type="title"/>
          </p:nvPr>
        </p:nvSpPr>
        <p:spPr/>
        <p:txBody>
          <a:bodyPr/>
          <a:lstStyle/>
          <a:p>
            <a:r>
              <a:rPr lang="it-IT" dirty="0"/>
              <a:t>L’</a:t>
            </a:r>
            <a:r>
              <a:rPr lang="it-IT" dirty="0" err="1"/>
              <a:t>incrementalismo</a:t>
            </a:r>
            <a:r>
              <a:rPr lang="it-IT" dirty="0"/>
              <a:t> sconnesso (</a:t>
            </a:r>
            <a:r>
              <a:rPr lang="it-IT" dirty="0" err="1"/>
              <a:t>Lindblom</a:t>
            </a:r>
            <a:r>
              <a:rPr lang="it-IT" dirty="0"/>
              <a:t>)</a:t>
            </a:r>
          </a:p>
        </p:txBody>
      </p:sp>
      <p:sp>
        <p:nvSpPr>
          <p:cNvPr id="3" name="Text Placeholder 2">
            <a:extLst>
              <a:ext uri="{FF2B5EF4-FFF2-40B4-BE49-F238E27FC236}">
                <a16:creationId xmlns:a16="http://schemas.microsoft.com/office/drawing/2014/main" id="{86EA2058-09E0-6545-A7FA-0BEFC28F40F9}"/>
              </a:ext>
            </a:extLst>
          </p:cNvPr>
          <p:cNvSpPr>
            <a:spLocks noGrp="1"/>
          </p:cNvSpPr>
          <p:nvPr>
            <p:ph type="body" idx="1"/>
          </p:nvPr>
        </p:nvSpPr>
        <p:spPr/>
        <p:txBody>
          <a:bodyPr/>
          <a:lstStyle/>
          <a:p>
            <a:pPr algn="just"/>
            <a:r>
              <a:rPr lang="it-IT" sz="1900" dirty="0"/>
              <a:t>Questo modello, interpretato come un’alternativa critica allo schema della razionalità, sostiene che i processi decisionali e di produzione delle politiche pubbliche procedono, non in maniera razionalmente controllata e controllabile, ma per tentativi (</a:t>
            </a:r>
            <a:r>
              <a:rPr lang="it-IT" sz="1900" i="1" dirty="0"/>
              <a:t>trial and </a:t>
            </a:r>
            <a:r>
              <a:rPr lang="it-IT" sz="1900" i="1" dirty="0" err="1"/>
              <a:t>error</a:t>
            </a:r>
            <a:r>
              <a:rPr lang="it-IT" sz="1900" dirty="0"/>
              <a:t>), attraverso accordi e scambi, “crescendo” su decisioni già prese, revisionandole e modificandole. </a:t>
            </a:r>
          </a:p>
          <a:p>
            <a:pPr algn="just"/>
            <a:r>
              <a:rPr lang="it-IT" altLang="en-US" sz="1900" dirty="0"/>
              <a:t>L’esito dei processi decisionali effettuati attraverso aggiustamenti/adattamenti incrementali reciproci, non dipende da nessuna razionalità formale, ma da rapporti di forza, da relazioni di scambio, da processi di apprendimento, dalla costante concorrenza fra i vari attori che caratterizza in special modo i regimi democratici. </a:t>
            </a:r>
          </a:p>
          <a:p>
            <a:pPr algn="just"/>
            <a:endParaRPr lang="it-IT" sz="1900" dirty="0"/>
          </a:p>
          <a:p>
            <a:endParaRPr lang="it-IT" dirty="0"/>
          </a:p>
        </p:txBody>
      </p:sp>
      <p:sp>
        <p:nvSpPr>
          <p:cNvPr id="4" name="Slide Number Placeholder 3">
            <a:extLst>
              <a:ext uri="{FF2B5EF4-FFF2-40B4-BE49-F238E27FC236}">
                <a16:creationId xmlns:a16="http://schemas.microsoft.com/office/drawing/2014/main" id="{311BDF81-6740-4D40-8F20-725F0C4FCB0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83238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2149-3DFA-8646-8A9B-43E49DDE3669}"/>
              </a:ext>
            </a:extLst>
          </p:cNvPr>
          <p:cNvSpPr>
            <a:spLocks noGrp="1"/>
          </p:cNvSpPr>
          <p:nvPr>
            <p:ph type="title"/>
          </p:nvPr>
        </p:nvSpPr>
        <p:spPr/>
        <p:txBody>
          <a:bodyPr/>
          <a:lstStyle/>
          <a:p>
            <a:r>
              <a:rPr lang="it-IT" dirty="0"/>
              <a:t>Il bidone della spazzatura (March &amp; </a:t>
            </a:r>
            <a:r>
              <a:rPr lang="it-IT" dirty="0" err="1"/>
              <a:t>Olsen</a:t>
            </a:r>
            <a:r>
              <a:rPr lang="it-IT" dirty="0"/>
              <a:t>)</a:t>
            </a:r>
          </a:p>
        </p:txBody>
      </p:sp>
      <p:sp>
        <p:nvSpPr>
          <p:cNvPr id="3" name="Text Placeholder 2">
            <a:extLst>
              <a:ext uri="{FF2B5EF4-FFF2-40B4-BE49-F238E27FC236}">
                <a16:creationId xmlns:a16="http://schemas.microsoft.com/office/drawing/2014/main" id="{86EA2058-09E0-6545-A7FA-0BEFC28F40F9}"/>
              </a:ext>
            </a:extLst>
          </p:cNvPr>
          <p:cNvSpPr>
            <a:spLocks noGrp="1"/>
          </p:cNvSpPr>
          <p:nvPr>
            <p:ph type="body" idx="1"/>
          </p:nvPr>
        </p:nvSpPr>
        <p:spPr/>
        <p:txBody>
          <a:bodyPr/>
          <a:lstStyle/>
          <a:p>
            <a:pPr algn="just"/>
            <a:r>
              <a:rPr lang="it-IT" altLang="en-US" sz="1800" dirty="0"/>
              <a:t>Nella prospettiva di March e </a:t>
            </a:r>
            <a:r>
              <a:rPr lang="it-IT" altLang="en-US" sz="1800" dirty="0" err="1"/>
              <a:t>Olsen</a:t>
            </a:r>
            <a:r>
              <a:rPr lang="it-IT" altLang="en-US" sz="1800" dirty="0"/>
              <a:t>, la maggior parte dei processi decisionali e, quindi, delle politiche pubbliche, è caratterizzata da insopprimibile complessità. Eppure, di tanto in tanto, una decisione appare indispensabile e inevitabile.</a:t>
            </a:r>
            <a:endParaRPr lang="it-IT" sz="1800" dirty="0"/>
          </a:p>
          <a:p>
            <a:pPr algn="just"/>
            <a:r>
              <a:rPr lang="it-IT" altLang="en-US" sz="1800" dirty="0"/>
              <a:t>Per sbloccare situazioni di intollerabile pressione e di incontrollabile complessità, il decisore, senza ovviamente né confessarlo né teorizzarlo, si abbandona alla casualità e dal “cassonetto” delle alternative variamente disponibili ne estrae una qualsiasi che risulterà, per lo più, né la peggiore né la migliore e che è sostanzialmente influenzata dal particolare momento in cui la decisione deve essere presa.</a:t>
            </a:r>
          </a:p>
          <a:p>
            <a:r>
              <a:rPr lang="it-IT" sz="1800" dirty="0"/>
              <a:t>Il criterio di scelta è casuale/variabile e si fonda spesso sulla selezione da repertori conosciuti.</a:t>
            </a:r>
          </a:p>
        </p:txBody>
      </p:sp>
      <p:sp>
        <p:nvSpPr>
          <p:cNvPr id="4" name="Slide Number Placeholder 3">
            <a:extLst>
              <a:ext uri="{FF2B5EF4-FFF2-40B4-BE49-F238E27FC236}">
                <a16:creationId xmlns:a16="http://schemas.microsoft.com/office/drawing/2014/main" id="{311BDF81-6740-4D40-8F20-725F0C4FCB0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986554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525A-4721-2A47-AF55-A4324DDB63E6}"/>
              </a:ext>
            </a:extLst>
          </p:cNvPr>
          <p:cNvSpPr>
            <a:spLocks noGrp="1"/>
          </p:cNvSpPr>
          <p:nvPr>
            <p:ph type="title"/>
          </p:nvPr>
        </p:nvSpPr>
        <p:spPr/>
        <p:txBody>
          <a:bodyPr/>
          <a:lstStyle/>
          <a:p>
            <a:r>
              <a:rPr lang="it-IT" dirty="0"/>
              <a:t>I modelli decisionali a confronto – Fonte: Ieraci (2016)</a:t>
            </a:r>
          </a:p>
        </p:txBody>
      </p:sp>
      <p:sp>
        <p:nvSpPr>
          <p:cNvPr id="3" name="Text Placeholder 2">
            <a:extLst>
              <a:ext uri="{FF2B5EF4-FFF2-40B4-BE49-F238E27FC236}">
                <a16:creationId xmlns:a16="http://schemas.microsoft.com/office/drawing/2014/main" id="{4209BD35-57C6-704E-83D9-69232956EB41}"/>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5117BD11-FC98-3441-8880-87C9CEFC213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5" name="Picture 4">
            <a:extLst>
              <a:ext uri="{FF2B5EF4-FFF2-40B4-BE49-F238E27FC236}">
                <a16:creationId xmlns:a16="http://schemas.microsoft.com/office/drawing/2014/main" id="{ED09730E-038D-6942-8FAA-6218C89AD575}"/>
              </a:ext>
            </a:extLst>
          </p:cNvPr>
          <p:cNvPicPr>
            <a:picLocks noChangeAspect="1"/>
          </p:cNvPicPr>
          <p:nvPr/>
        </p:nvPicPr>
        <p:blipFill>
          <a:blip r:embed="rId2"/>
          <a:stretch>
            <a:fillRect/>
          </a:stretch>
        </p:blipFill>
        <p:spPr>
          <a:xfrm>
            <a:off x="1039303" y="939629"/>
            <a:ext cx="7255611" cy="4077533"/>
          </a:xfrm>
          <a:prstGeom prst="rect">
            <a:avLst/>
          </a:prstGeom>
        </p:spPr>
      </p:pic>
    </p:spTree>
    <p:extLst>
      <p:ext uri="{BB962C8B-B14F-4D97-AF65-F5344CB8AC3E}">
        <p14:creationId xmlns:p14="http://schemas.microsoft.com/office/powerpoint/2010/main" val="36706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2F3848"/>
                </a:solidFill>
              </a:rPr>
              <a:t>1.La </a:t>
            </a:r>
            <a:r>
              <a:rPr lang="en" sz="3600" dirty="0" err="1">
                <a:solidFill>
                  <a:srgbClr val="2F3848"/>
                </a:solidFill>
              </a:rPr>
              <a:t>razionalità</a:t>
            </a:r>
            <a:r>
              <a:rPr lang="en" sz="3600" dirty="0">
                <a:solidFill>
                  <a:srgbClr val="2F3848"/>
                </a:solidFill>
              </a:rPr>
              <a:t> </a:t>
            </a:r>
            <a:r>
              <a:rPr lang="en" sz="3600" dirty="0" err="1">
                <a:solidFill>
                  <a:srgbClr val="2F3848"/>
                </a:solidFill>
              </a:rPr>
              <a:t>limitata</a:t>
            </a:r>
            <a:r>
              <a:rPr lang="en" sz="3600" dirty="0">
                <a:solidFill>
                  <a:srgbClr val="2F3848"/>
                </a:solidFill>
              </a:rPr>
              <a:t> e </a:t>
            </a:r>
            <a:r>
              <a:rPr lang="it-IT" sz="3600" dirty="0">
                <a:solidFill>
                  <a:srgbClr val="2F3848"/>
                </a:solidFill>
              </a:rPr>
              <a:t>i </a:t>
            </a:r>
            <a:r>
              <a:rPr lang="en" sz="3600" dirty="0" err="1">
                <a:solidFill>
                  <a:srgbClr val="2F3848"/>
                </a:solidFill>
              </a:rPr>
              <a:t>processi</a:t>
            </a:r>
            <a:r>
              <a:rPr lang="en" sz="3600" dirty="0">
                <a:solidFill>
                  <a:srgbClr val="2F3848"/>
                </a:solidFill>
              </a:rPr>
              <a:t> </a:t>
            </a:r>
            <a:r>
              <a:rPr lang="en" sz="3600" dirty="0" err="1">
                <a:solidFill>
                  <a:srgbClr val="2F3848"/>
                </a:solidFill>
              </a:rPr>
              <a:t>decisionali</a:t>
            </a:r>
            <a:endParaRPr sz="3600" dirty="0">
              <a:solidFill>
                <a:srgbClr val="2F3848"/>
              </a:solidFill>
            </a:endParaRP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200" dirty="0"/>
              <a:t>Continuità e differenze tra Simon e Barnard</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pPr lvl="0"/>
            <a:r>
              <a:rPr lang="it-IT" sz="2100" dirty="0"/>
              <a:t>Barnard ha posto le basi dello studio del rapporto tra le organizzazioni e i soggetti che le costituiscono. </a:t>
            </a:r>
          </a:p>
          <a:p>
            <a:r>
              <a:rPr lang="it-IT" sz="2100" dirty="0"/>
              <a:t>Simon concorda che le organizzazioni vanno viste come strumenti cooperativi per estendere il campo degli obiettivi raggiungibili dall'azione umana e l'equilibrio tra contributi e incentivi è la condizione fondamentale per l'esistenza delle organizzazioni.</a:t>
            </a:r>
          </a:p>
          <a:p>
            <a:r>
              <a:rPr lang="it-IT" sz="2100" dirty="0"/>
              <a:t>Ma Simon si sposta su un piano più astratto, quello dei processi decisionali nelle organizzazioni. </a:t>
            </a:r>
          </a:p>
          <a:p>
            <a:r>
              <a:rPr lang="it-IT" sz="2100" dirty="0"/>
              <a:t>Secondo Simon, le decisioni vengono prese in base a criteri di razionalità limitata. </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200" dirty="0"/>
              <a:t>La razionalità limitata di Simon</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pPr algn="just"/>
            <a:r>
              <a:rPr lang="it-IT" sz="2000" dirty="0"/>
              <a:t>Per Simon la razionalità limitata è una condizione universale, che evoca sia le decisioni prese a livello individuale come singoli che quelle essi prendono in nome delle organizzazioni.</a:t>
            </a:r>
          </a:p>
          <a:p>
            <a:pPr algn="just"/>
            <a:r>
              <a:rPr lang="it-IT" sz="2000" dirty="0">
                <a:hlinkClick r:id="rId3"/>
              </a:rPr>
              <a:t>https://www.youtube.com/watch?v=eTXkZURBq7k</a:t>
            </a:r>
            <a:r>
              <a:rPr lang="it-IT" sz="2000" dirty="0"/>
              <a:t> </a:t>
            </a:r>
          </a:p>
          <a:p>
            <a:pPr algn="just"/>
            <a:r>
              <a:rPr lang="it-IT" sz="2000" dirty="0"/>
              <a:t>Dalle organizzazioni più intime e private fino alle organizzazioni complesse.</a:t>
            </a:r>
          </a:p>
          <a:p>
            <a:pPr algn="just"/>
            <a:r>
              <a:rPr lang="it-IT" sz="2000" dirty="0"/>
              <a:t>La razionalità assoluta è impossibile.</a:t>
            </a:r>
          </a:p>
          <a:p>
            <a:pPr algn="just"/>
            <a:r>
              <a:rPr lang="it-IT" sz="2000" dirty="0"/>
              <a:t>Soggetti cercano di costruire le organizzazioni nel modo più razionale possibile, con tutti i limiti della razionalità limitata. </a:t>
            </a:r>
          </a:p>
          <a:p>
            <a:pPr algn="just"/>
            <a:r>
              <a:rPr lang="it-IT" sz="2000" dirty="0"/>
              <a:t>Le organizzazioni sono prodotti umani, con tutti i limiti del caso.</a:t>
            </a:r>
          </a:p>
          <a:p>
            <a:pPr algn="just"/>
            <a:r>
              <a:rPr lang="it-IT" sz="2000" dirty="0"/>
              <a:t>Organigrammi non ci dicono nulla sul funzionamento reale.</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04421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200" dirty="0"/>
              <a:t>La razionalità limitata di Simon</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pPr algn="just"/>
            <a:r>
              <a:rPr lang="it-IT" sz="2000" dirty="0"/>
              <a:t>La decisione, scrive Simon, è un'unità di analisi molto più piccola e sottile di quella di ruolo e dipende da numerose premesse che occorre esaminare. </a:t>
            </a:r>
          </a:p>
          <a:p>
            <a:pPr algn="just"/>
            <a:r>
              <a:rPr lang="it-IT" sz="2000" dirty="0"/>
              <a:t>Bisogna dunque creare un quadro teorico che permetta di studiare in che modo informazioni, vincoli, procedure e motivazioni dei singoli soggetti concorrono a formare le decisioni. </a:t>
            </a:r>
          </a:p>
          <a:p>
            <a:pPr algn="just"/>
            <a:r>
              <a:rPr lang="it-IT" sz="2000" dirty="0"/>
              <a:t>Alla base di questo quadro Simon pone il principio di razionalità limitata. Barnard insisteva sui limiti fisici che spingono gli uomini a cooperare per raggiungere obiettivi altrimenti impossibili ai singoli individui (la parabola del masso). Simon riprende il discorso di Barnard sui limiti umani ma sposta l'accento sui limiti mentali. </a:t>
            </a:r>
          </a:p>
          <a:p>
            <a:pPr algn="just"/>
            <a:endParaRPr lang="it-IT" sz="20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dirty="0"/>
          </a:p>
        </p:txBody>
      </p:sp>
    </p:spTree>
    <p:extLst>
      <p:ext uri="{BB962C8B-B14F-4D97-AF65-F5344CB8AC3E}">
        <p14:creationId xmlns:p14="http://schemas.microsoft.com/office/powerpoint/2010/main" val="400670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200" dirty="0"/>
              <a:t>La razionalità limitata di Simon</a:t>
            </a:r>
          </a:p>
        </p:txBody>
      </p:sp>
      <p:sp>
        <p:nvSpPr>
          <p:cNvPr id="123" name="Google Shape;123;p20"/>
          <p:cNvSpPr txBox="1">
            <a:spLocks noGrp="1"/>
          </p:cNvSpPr>
          <p:nvPr>
            <p:ph type="body" idx="1"/>
          </p:nvPr>
        </p:nvSpPr>
        <p:spPr>
          <a:xfrm>
            <a:off x="753150" y="947951"/>
            <a:ext cx="7637700" cy="3725700"/>
          </a:xfrm>
          <a:prstGeom prst="rect">
            <a:avLst/>
          </a:prstGeom>
        </p:spPr>
        <p:txBody>
          <a:bodyPr spcFirstLastPara="1" wrap="square" lIns="91425" tIns="91425" rIns="91425" bIns="91425" anchor="t" anchorCtr="0">
            <a:noAutofit/>
          </a:bodyPr>
          <a:lstStyle/>
          <a:p>
            <a:pPr algn="just"/>
            <a:r>
              <a:rPr lang="it-IT" sz="1700" dirty="0"/>
              <a:t>In contrasto con la teoria economica classica che postula gli esseri umani come delle creature perfettamente razionali, informate su tutte le possibili scelte e dotate di un sistema di preferenze sicure, Simon sottolinea i fattori che limitano la razionalità umana.</a:t>
            </a:r>
          </a:p>
          <a:p>
            <a:pPr algn="just"/>
            <a:r>
              <a:rPr lang="it-IT" sz="1700" dirty="0"/>
              <a:t>Limiti cognitivi, etici, culturali, emotivi, sociali e spesso nel mondo reale bisogna scendere a compromessi (che cozzano con la razionalità «assoluta» o «pura»).</a:t>
            </a:r>
          </a:p>
          <a:p>
            <a:pPr algn="just"/>
            <a:r>
              <a:rPr lang="it-IT" sz="1700" dirty="0"/>
              <a:t>La conseguenza è che nella maggioranza dei casi le decisioni non sono prese secondo il criterio della massima efficienza, ma secondo quello di sufficienza o soddisfazione. E questo l'unico criterio che consente di agire, mentre ostinarsi nella ricerca della soluzione ottimale porta quasi sempre alla paralisi dell'azione.</a:t>
            </a:r>
            <a:r>
              <a:rPr lang="en-GB" sz="1700" dirty="0"/>
              <a:t> </a:t>
            </a:r>
          </a:p>
          <a:p>
            <a:pPr algn="just"/>
            <a:r>
              <a:rPr lang="it-IT" sz="1700" dirty="0"/>
              <a:t>Il criterio di scelta non è quello economico della massimizzazione, ma quello psicologico della soddisfazione.</a:t>
            </a:r>
          </a:p>
          <a:p>
            <a:pPr algn="just"/>
            <a:endParaRPr lang="en-GB" dirty="0"/>
          </a:p>
          <a:p>
            <a:pPr algn="just"/>
            <a:endParaRPr lang="it-IT" sz="20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dirty="0"/>
          </a:p>
        </p:txBody>
      </p:sp>
    </p:spTree>
    <p:extLst>
      <p:ext uri="{BB962C8B-B14F-4D97-AF65-F5344CB8AC3E}">
        <p14:creationId xmlns:p14="http://schemas.microsoft.com/office/powerpoint/2010/main" val="235761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B539-2B78-034B-B69B-939E519418E4}"/>
              </a:ext>
            </a:extLst>
          </p:cNvPr>
          <p:cNvSpPr>
            <a:spLocks noGrp="1"/>
          </p:cNvSpPr>
          <p:nvPr>
            <p:ph type="title"/>
          </p:nvPr>
        </p:nvSpPr>
        <p:spPr/>
        <p:txBody>
          <a:bodyPr/>
          <a:lstStyle/>
          <a:p>
            <a:r>
              <a:rPr lang="it-IT" dirty="0"/>
              <a:t>Euristiche</a:t>
            </a:r>
          </a:p>
        </p:txBody>
      </p:sp>
      <p:sp>
        <p:nvSpPr>
          <p:cNvPr id="3" name="Text Placeholder 2">
            <a:extLst>
              <a:ext uri="{FF2B5EF4-FFF2-40B4-BE49-F238E27FC236}">
                <a16:creationId xmlns:a16="http://schemas.microsoft.com/office/drawing/2014/main" id="{FB8E8FC5-ABCE-BA42-BB6B-2665B8B73D83}"/>
              </a:ext>
            </a:extLst>
          </p:cNvPr>
          <p:cNvSpPr>
            <a:spLocks noGrp="1"/>
          </p:cNvSpPr>
          <p:nvPr>
            <p:ph type="body" idx="1"/>
          </p:nvPr>
        </p:nvSpPr>
        <p:spPr/>
        <p:txBody>
          <a:bodyPr/>
          <a:lstStyle/>
          <a:p>
            <a:r>
              <a:rPr lang="it-IT" sz="2000" dirty="0"/>
              <a:t>Un ruolo cruciale nel processo decisionale è svolto dalle euristiche, le cosiddette «scorciatoie cognitive»</a:t>
            </a:r>
          </a:p>
          <a:p>
            <a:pPr marL="76200" indent="0">
              <a:buNone/>
            </a:pPr>
            <a:r>
              <a:rPr lang="it-IT" sz="2000" dirty="0"/>
              <a:t> </a:t>
            </a:r>
            <a:r>
              <a:rPr lang="it-IT" sz="2000" dirty="0">
                <a:hlinkClick r:id="rId2"/>
              </a:rPr>
              <a:t>https://www.youtube.com/watch?v=ReFqFPJHLhA</a:t>
            </a:r>
            <a:endParaRPr lang="it-IT" sz="2000" dirty="0"/>
          </a:p>
          <a:p>
            <a:r>
              <a:rPr lang="it-IT" sz="2000" dirty="0"/>
              <a:t>Le scorciatoie cognitive si basano su un’informazione limitata (e che non può mai essere perfetta) e portano a decisionali solamente sub-ottimali.</a:t>
            </a:r>
          </a:p>
          <a:p>
            <a:r>
              <a:rPr lang="it-IT" sz="2000" dirty="0"/>
              <a:t>La moderna psicologia spiega che «Le persone usano le scorciatoie per raccogliere </a:t>
            </a:r>
            <a:r>
              <a:rPr lang="it-IT" sz="2000" b="1" dirty="0"/>
              <a:t>sufficienti</a:t>
            </a:r>
            <a:r>
              <a:rPr lang="it-IT" sz="2000" dirty="0"/>
              <a:t> informazioni al fine di prendere decisioni velocemente» (</a:t>
            </a:r>
            <a:r>
              <a:rPr lang="it-IT" sz="2000" dirty="0" err="1"/>
              <a:t>Cairney</a:t>
            </a:r>
            <a:r>
              <a:rPr lang="it-IT" sz="2000" dirty="0"/>
              <a:t> &amp; </a:t>
            </a:r>
            <a:r>
              <a:rPr lang="it-IT" sz="2000" dirty="0" err="1"/>
              <a:t>Kwiatkowski</a:t>
            </a:r>
            <a:r>
              <a:rPr lang="it-IT" sz="2000" dirty="0"/>
              <a:t> 2017:2)</a:t>
            </a:r>
          </a:p>
        </p:txBody>
      </p:sp>
      <p:sp>
        <p:nvSpPr>
          <p:cNvPr id="4" name="Slide Number Placeholder 3">
            <a:extLst>
              <a:ext uri="{FF2B5EF4-FFF2-40B4-BE49-F238E27FC236}">
                <a16:creationId xmlns:a16="http://schemas.microsoft.com/office/drawing/2014/main" id="{2B6682C1-F154-6D43-AAE9-A96AAB16349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62454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EFBA-743D-F847-9DD8-553877A43F52}"/>
              </a:ext>
            </a:extLst>
          </p:cNvPr>
          <p:cNvSpPr>
            <a:spLocks noGrp="1"/>
          </p:cNvSpPr>
          <p:nvPr>
            <p:ph type="title"/>
          </p:nvPr>
        </p:nvSpPr>
        <p:spPr/>
        <p:txBody>
          <a:bodyPr/>
          <a:lstStyle/>
          <a:p>
            <a:r>
              <a:rPr lang="it-IT" dirty="0"/>
              <a:t>Il continuum mezzi-fini</a:t>
            </a:r>
          </a:p>
        </p:txBody>
      </p:sp>
      <p:sp>
        <p:nvSpPr>
          <p:cNvPr id="3" name="Text Placeholder 2">
            <a:extLst>
              <a:ext uri="{FF2B5EF4-FFF2-40B4-BE49-F238E27FC236}">
                <a16:creationId xmlns:a16="http://schemas.microsoft.com/office/drawing/2014/main" id="{78BEAE17-2042-0444-AF59-E3E1B732810A}"/>
              </a:ext>
            </a:extLst>
          </p:cNvPr>
          <p:cNvSpPr>
            <a:spLocks noGrp="1"/>
          </p:cNvSpPr>
          <p:nvPr>
            <p:ph type="body" idx="1"/>
          </p:nvPr>
        </p:nvSpPr>
        <p:spPr/>
        <p:txBody>
          <a:bodyPr/>
          <a:lstStyle/>
          <a:p>
            <a:r>
              <a:rPr lang="it-IT" sz="1800" dirty="0"/>
              <a:t>Per Simon è essenziale osservare come si sviluppa un processo decisionale.</a:t>
            </a:r>
          </a:p>
          <a:p>
            <a:r>
              <a:rPr lang="it-IT" sz="1800" dirty="0"/>
              <a:t>La distinzione tra giudizi di fatto e giudizi di valore non è scontata. Anzi, sono continuamente intrecciati nella vita umana. </a:t>
            </a:r>
          </a:p>
          <a:p>
            <a:r>
              <a:rPr lang="it-IT" sz="1800" dirty="0"/>
              <a:t>Per Simon, esiste sempre un continuum tra mezzi e fini, nel senso che un dato fine raggiunto in base a una decisione di valore si trasforma a sua volta in un mezzo per raggiungere un fine successivo. </a:t>
            </a:r>
          </a:p>
          <a:p>
            <a:r>
              <a:rPr lang="it-IT" sz="1800" dirty="0"/>
              <a:t>Ne consegue che:</a:t>
            </a:r>
          </a:p>
          <a:p>
            <a:pPr marL="419100" indent="-342900">
              <a:buAutoNum type="arabicParenR"/>
            </a:pPr>
            <a:r>
              <a:rPr lang="it-IT" sz="1800" dirty="0"/>
              <a:t>Non si può valutare la bontà di uno scopo disgiungendolo dai mezzi;</a:t>
            </a:r>
          </a:p>
          <a:p>
            <a:pPr marL="419100" indent="-342900">
              <a:buAutoNum type="arabicParenR"/>
            </a:pPr>
            <a:r>
              <a:rPr lang="it-IT" sz="1800" dirty="0"/>
              <a:t>La coerenza tra fini e mezzi è espressione di razionalità, ma la razionalità è molto soggettiva</a:t>
            </a:r>
          </a:p>
          <a:p>
            <a:pPr marL="419100" indent="-342900">
              <a:buAutoNum type="arabicParenR"/>
            </a:pPr>
            <a:r>
              <a:rPr lang="it-IT" sz="1800" dirty="0"/>
              <a:t>La razionalità è tanto più debole quanto più lunga è la catena di decisioni.  </a:t>
            </a:r>
          </a:p>
          <a:p>
            <a:endParaRPr lang="it-IT" sz="1800" dirty="0"/>
          </a:p>
          <a:p>
            <a:endParaRPr lang="en-GB" sz="1400" dirty="0"/>
          </a:p>
          <a:p>
            <a:endParaRPr lang="en-GB" sz="1500" dirty="0"/>
          </a:p>
          <a:p>
            <a:endParaRPr lang="it-IT" dirty="0"/>
          </a:p>
        </p:txBody>
      </p:sp>
      <p:sp>
        <p:nvSpPr>
          <p:cNvPr id="4" name="Slide Number Placeholder 3">
            <a:extLst>
              <a:ext uri="{FF2B5EF4-FFF2-40B4-BE49-F238E27FC236}">
                <a16:creationId xmlns:a16="http://schemas.microsoft.com/office/drawing/2014/main" id="{0E621864-1EFA-D845-A031-3F9C24DBC3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409577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EFBA-743D-F847-9DD8-553877A43F52}"/>
              </a:ext>
            </a:extLst>
          </p:cNvPr>
          <p:cNvSpPr>
            <a:spLocks noGrp="1"/>
          </p:cNvSpPr>
          <p:nvPr>
            <p:ph type="title"/>
          </p:nvPr>
        </p:nvSpPr>
        <p:spPr/>
        <p:txBody>
          <a:bodyPr/>
          <a:lstStyle/>
          <a:p>
            <a:r>
              <a:rPr lang="it-IT" dirty="0"/>
              <a:t>Il continuum mezzi-fini</a:t>
            </a:r>
          </a:p>
        </p:txBody>
      </p:sp>
      <p:sp>
        <p:nvSpPr>
          <p:cNvPr id="3" name="Text Placeholder 2">
            <a:extLst>
              <a:ext uri="{FF2B5EF4-FFF2-40B4-BE49-F238E27FC236}">
                <a16:creationId xmlns:a16="http://schemas.microsoft.com/office/drawing/2014/main" id="{78BEAE17-2042-0444-AF59-E3E1B732810A}"/>
              </a:ext>
            </a:extLst>
          </p:cNvPr>
          <p:cNvSpPr>
            <a:spLocks noGrp="1"/>
          </p:cNvSpPr>
          <p:nvPr>
            <p:ph type="body" idx="1"/>
          </p:nvPr>
        </p:nvSpPr>
        <p:spPr/>
        <p:txBody>
          <a:bodyPr/>
          <a:lstStyle/>
          <a:p>
            <a:r>
              <a:rPr lang="en-GB" sz="1800" dirty="0"/>
              <a:t>La </a:t>
            </a:r>
            <a:r>
              <a:rPr lang="en-GB" sz="1800" dirty="0" err="1"/>
              <a:t>selezione</a:t>
            </a:r>
            <a:r>
              <a:rPr lang="en-GB" sz="1800" dirty="0"/>
              <a:t> </a:t>
            </a:r>
            <a:r>
              <a:rPr lang="en-GB" sz="1800" dirty="0" err="1"/>
              <a:t>dei</a:t>
            </a:r>
            <a:r>
              <a:rPr lang="en-GB" sz="1800" dirty="0"/>
              <a:t> </a:t>
            </a:r>
            <a:r>
              <a:rPr lang="en-GB" sz="1800" dirty="0" err="1"/>
              <a:t>mezzi</a:t>
            </a:r>
            <a:r>
              <a:rPr lang="en-GB" sz="1800" dirty="0"/>
              <a:t> per </a:t>
            </a:r>
            <a:r>
              <a:rPr lang="en-GB" sz="1800" dirty="0" err="1"/>
              <a:t>operare</a:t>
            </a:r>
            <a:r>
              <a:rPr lang="en-GB" sz="1800" dirty="0"/>
              <a:t> una </a:t>
            </a:r>
            <a:r>
              <a:rPr lang="en-GB" sz="1800" dirty="0" err="1"/>
              <a:t>scelta</a:t>
            </a:r>
            <a:r>
              <a:rPr lang="en-GB" sz="1800" dirty="0"/>
              <a:t> </a:t>
            </a:r>
            <a:r>
              <a:rPr lang="en-GB" sz="1800" dirty="0" err="1"/>
              <a:t>è</a:t>
            </a:r>
            <a:r>
              <a:rPr lang="en-GB" sz="1800" dirty="0"/>
              <a:t> </a:t>
            </a:r>
            <a:r>
              <a:rPr lang="en-GB" sz="1800" dirty="0" err="1"/>
              <a:t>difficilmente</a:t>
            </a:r>
            <a:r>
              <a:rPr lang="en-GB" sz="1800" dirty="0"/>
              <a:t> </a:t>
            </a:r>
            <a:r>
              <a:rPr lang="en-GB" sz="1800" dirty="0" err="1"/>
              <a:t>neutra</a:t>
            </a:r>
            <a:r>
              <a:rPr lang="en-GB" sz="1800" dirty="0"/>
              <a:t> e </a:t>
            </a:r>
            <a:r>
              <a:rPr lang="en-GB" sz="1800" dirty="0" err="1"/>
              <a:t>separabile</a:t>
            </a:r>
            <a:r>
              <a:rPr lang="en-GB" sz="1800" dirty="0"/>
              <a:t> </a:t>
            </a:r>
            <a:r>
              <a:rPr lang="en-GB" sz="1800" dirty="0" err="1"/>
              <a:t>dalla</a:t>
            </a:r>
            <a:r>
              <a:rPr lang="en-GB" sz="1800" dirty="0"/>
              <a:t> </a:t>
            </a:r>
            <a:r>
              <a:rPr lang="en-GB" sz="1800" dirty="0" err="1"/>
              <a:t>ricerca</a:t>
            </a:r>
            <a:r>
              <a:rPr lang="en-GB" sz="1800" dirty="0"/>
              <a:t> </a:t>
            </a:r>
            <a:r>
              <a:rPr lang="en-GB" sz="1800" dirty="0" err="1"/>
              <a:t>dei</a:t>
            </a:r>
            <a:r>
              <a:rPr lang="en-GB" sz="1800" dirty="0"/>
              <a:t> </a:t>
            </a:r>
            <a:r>
              <a:rPr lang="en-GB" sz="1800" dirty="0" err="1"/>
              <a:t>fini</a:t>
            </a:r>
            <a:r>
              <a:rPr lang="en-GB" sz="1800" dirty="0"/>
              <a:t> </a:t>
            </a:r>
            <a:r>
              <a:rPr lang="en-GB" sz="1800" dirty="0" err="1"/>
              <a:t>dati</a:t>
            </a:r>
            <a:r>
              <a:rPr lang="en-GB" sz="1800" dirty="0"/>
              <a:t>, in una </a:t>
            </a:r>
            <a:r>
              <a:rPr lang="en-GB" sz="1800" dirty="0" err="1"/>
              <a:t>sequenza</a:t>
            </a:r>
            <a:r>
              <a:rPr lang="en-GB" sz="1800" dirty="0"/>
              <a:t> </a:t>
            </a:r>
            <a:r>
              <a:rPr lang="en-GB" sz="1800" dirty="0" err="1"/>
              <a:t>quello</a:t>
            </a:r>
            <a:r>
              <a:rPr lang="en-GB" sz="1800" dirty="0"/>
              <a:t> </a:t>
            </a:r>
            <a:r>
              <a:rPr lang="en-GB" sz="1800" dirty="0" err="1"/>
              <a:t>che</a:t>
            </a:r>
            <a:r>
              <a:rPr lang="en-GB" sz="1800" dirty="0"/>
              <a:t> prima era un fine </a:t>
            </a:r>
            <a:r>
              <a:rPr lang="en-GB" sz="1800" dirty="0" err="1"/>
              <a:t>si</a:t>
            </a:r>
            <a:r>
              <a:rPr lang="en-GB" sz="1800" dirty="0"/>
              <a:t> </a:t>
            </a:r>
            <a:r>
              <a:rPr lang="en-GB" sz="1800" dirty="0" err="1"/>
              <a:t>trasforma</a:t>
            </a:r>
            <a:r>
              <a:rPr lang="en-GB" sz="1800" dirty="0"/>
              <a:t> </a:t>
            </a:r>
            <a:r>
              <a:rPr lang="en-GB" sz="1800" dirty="0" err="1"/>
              <a:t>successivamente</a:t>
            </a:r>
            <a:r>
              <a:rPr lang="en-GB" sz="1800" dirty="0"/>
              <a:t> in un mezzo per un nuovo fine, </a:t>
            </a:r>
            <a:r>
              <a:rPr lang="en-GB" sz="1800" dirty="0" err="1"/>
              <a:t>quindi</a:t>
            </a:r>
            <a:r>
              <a:rPr lang="en-GB" sz="1800" dirty="0"/>
              <a:t> </a:t>
            </a:r>
            <a:r>
              <a:rPr lang="en-GB" sz="1800" i="1" dirty="0"/>
              <a:t>il mezzo </a:t>
            </a:r>
            <a:r>
              <a:rPr lang="en-GB" sz="1800" i="1" dirty="0" err="1"/>
              <a:t>acquista</a:t>
            </a:r>
            <a:r>
              <a:rPr lang="en-GB" sz="1800" i="1" dirty="0"/>
              <a:t> </a:t>
            </a:r>
            <a:r>
              <a:rPr lang="en-GB" sz="1800" i="1" dirty="0" err="1"/>
              <a:t>valore</a:t>
            </a:r>
            <a:r>
              <a:rPr lang="en-GB" sz="1800" i="1" dirty="0"/>
              <a:t> politico </a:t>
            </a:r>
            <a:r>
              <a:rPr lang="en-GB" sz="1800" dirty="0"/>
              <a:t>(</a:t>
            </a:r>
            <a:r>
              <a:rPr lang="en-GB" sz="1800" dirty="0" err="1"/>
              <a:t>Ieraci</a:t>
            </a:r>
            <a:r>
              <a:rPr lang="en-GB" sz="1800" dirty="0"/>
              <a:t> 2020).</a:t>
            </a:r>
          </a:p>
          <a:p>
            <a:pPr marL="76200" indent="0">
              <a:buNone/>
            </a:pPr>
            <a:endParaRPr lang="en-GB" dirty="0"/>
          </a:p>
          <a:p>
            <a:pPr marL="76200" indent="0">
              <a:buNone/>
            </a:pPr>
            <a:endParaRPr lang="en-GB" dirty="0"/>
          </a:p>
          <a:p>
            <a:pPr marL="76200" indent="0">
              <a:buNone/>
            </a:pPr>
            <a:endParaRPr lang="en-GB" dirty="0"/>
          </a:p>
          <a:p>
            <a:pPr marL="76200" indent="0">
              <a:buNone/>
            </a:pPr>
            <a:r>
              <a:rPr lang="en-GB" dirty="0"/>
              <a:t>						</a:t>
            </a:r>
            <a:endParaRPr lang="en-GB" sz="1400" dirty="0"/>
          </a:p>
          <a:p>
            <a:endParaRPr lang="en-GB" sz="1500" dirty="0"/>
          </a:p>
          <a:p>
            <a:endParaRPr lang="it-IT" dirty="0"/>
          </a:p>
        </p:txBody>
      </p:sp>
      <p:sp>
        <p:nvSpPr>
          <p:cNvPr id="4" name="Slide Number Placeholder 3">
            <a:extLst>
              <a:ext uri="{FF2B5EF4-FFF2-40B4-BE49-F238E27FC236}">
                <a16:creationId xmlns:a16="http://schemas.microsoft.com/office/drawing/2014/main" id="{0E621864-1EFA-D845-A031-3F9C24DBC3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953421933"/>
      </p:ext>
    </p:extLst>
  </p:cSld>
  <p:clrMapOvr>
    <a:masterClrMapping/>
  </p:clrMapOvr>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1D5FCF5B64C354FB92999EFD1A77C7A" ma:contentTypeVersion="2" ma:contentTypeDescription="Creare un nuovo documento." ma:contentTypeScope="" ma:versionID="d4fa99e6d91682ea719e7982ce33084f">
  <xsd:schema xmlns:xsd="http://www.w3.org/2001/XMLSchema" xmlns:xs="http://www.w3.org/2001/XMLSchema" xmlns:p="http://schemas.microsoft.com/office/2006/metadata/properties" xmlns:ns2="611b50a5-24d2-421e-8e8d-981ee1a47357" targetNamespace="http://schemas.microsoft.com/office/2006/metadata/properties" ma:root="true" ma:fieldsID="1e9f69d172dad2471dbc282f96c174d5" ns2:_="">
    <xsd:import namespace="611b50a5-24d2-421e-8e8d-981ee1a473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b50a5-24d2-421e-8e8d-981ee1a47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DFB519-EE34-4357-8196-57803C90ED6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306968-BE37-4065-B748-95389CABF50A}">
  <ds:schemaRefs>
    <ds:schemaRef ds:uri="http://schemas.microsoft.com/sharepoint/v3/contenttype/forms"/>
  </ds:schemaRefs>
</ds:datastoreItem>
</file>

<file path=customXml/itemProps3.xml><?xml version="1.0" encoding="utf-8"?>
<ds:datastoreItem xmlns:ds="http://schemas.openxmlformats.org/officeDocument/2006/customXml" ds:itemID="{7D69D11A-FF8F-42B5-809F-54B93A2DD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b50a5-24d2-421e-8e8d-981ee1a473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TotalTime>
  <Words>1248</Words>
  <Application>Microsoft Office PowerPoint</Application>
  <PresentationFormat>Presentazione su schermo (16:9)</PresentationFormat>
  <Paragraphs>75</Paragraphs>
  <Slides>15</Slides>
  <Notes>7</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Benedick template</vt:lpstr>
      <vt:lpstr>Le organizzazioni come sistemi cooperativi: il problema della razionalità</vt:lpstr>
      <vt:lpstr>1.La razionalità limitata e i processi decisionali</vt:lpstr>
      <vt:lpstr>Continuità e differenze tra Simon e Barnard</vt:lpstr>
      <vt:lpstr>La razionalità limitata di Simon</vt:lpstr>
      <vt:lpstr>La razionalità limitata di Simon</vt:lpstr>
      <vt:lpstr>La razionalità limitata di Simon</vt:lpstr>
      <vt:lpstr>Euristiche</vt:lpstr>
      <vt:lpstr>Il continuum mezzi-fini</vt:lpstr>
      <vt:lpstr>Il continuum mezzi-fini</vt:lpstr>
      <vt:lpstr>2. I modelli di razionalità a confronto</vt:lpstr>
      <vt:lpstr>La razionalità sinottica</vt:lpstr>
      <vt:lpstr>La razionalità limitata</vt:lpstr>
      <vt:lpstr>L’incrementalismo sconnesso (Lindblom)</vt:lpstr>
      <vt:lpstr>Il bidone della spazzatura (March &amp; Olsen)</vt:lpstr>
      <vt:lpstr>I modelli decisionali a confronto – Fonte: Ieraci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organizzazioni come sistemi cooperativi</dc:title>
  <cp:lastModifiedBy>Mattia Zulianello</cp:lastModifiedBy>
  <cp:revision>22</cp:revision>
  <dcterms:modified xsi:type="dcterms:W3CDTF">2021-11-11T10:27:24Z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0x010100C1D5FCF5B64C354FB92999EFD1A77C7A</vt:lpwstr>
  </property>
</Properties>
</file>