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6"/>
  </p:notesMasterIdLst>
  <p:sldIdLst>
    <p:sldId id="256" r:id="rId2"/>
    <p:sldId id="259" r:id="rId3"/>
    <p:sldId id="261" r:id="rId4"/>
    <p:sldId id="329" r:id="rId5"/>
    <p:sldId id="334" r:id="rId6"/>
    <p:sldId id="330" r:id="rId7"/>
    <p:sldId id="337" r:id="rId8"/>
    <p:sldId id="332" r:id="rId9"/>
    <p:sldId id="335" r:id="rId10"/>
    <p:sldId id="333" r:id="rId11"/>
    <p:sldId id="295" r:id="rId12"/>
    <p:sldId id="338" r:id="rId13"/>
    <p:sldId id="339" r:id="rId14"/>
    <p:sldId id="340" r:id="rId15"/>
    <p:sldId id="341" r:id="rId16"/>
    <p:sldId id="342" r:id="rId17"/>
    <p:sldId id="343" r:id="rId18"/>
    <p:sldId id="347" r:id="rId19"/>
    <p:sldId id="348" r:id="rId20"/>
    <p:sldId id="349" r:id="rId21"/>
    <p:sldId id="344" r:id="rId22"/>
    <p:sldId id="345" r:id="rId23"/>
    <p:sldId id="350" r:id="rId24"/>
    <p:sldId id="351" r:id="rId25"/>
  </p:sldIdLst>
  <p:sldSz cx="9144000" cy="5143500" type="screen16x9"/>
  <p:notesSz cx="6858000" cy="9144000"/>
  <p:embeddedFontLs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B2AE32-5F83-4F36-B0C4-EC3A7E9488D7}">
  <a:tblStyle styleId="{5DB2AE32-5F83-4F36-B0C4-EC3A7E9488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7BAB3E-7E30-4776-B4C8-C32909BA5FB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92"/>
    <p:restoredTop sz="94592"/>
  </p:normalViewPr>
  <p:slideViewPr>
    <p:cSldViewPr snapToGrid="0" snapToObjects="1">
      <p:cViewPr varScale="1">
        <p:scale>
          <a:sx n="131" d="100"/>
          <a:sy n="131" d="100"/>
        </p:scale>
        <p:origin x="19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92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51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74004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
        <p:nvSpPr>
          <p:cNvPr id="12" name="Google Shape;12;p2"/>
          <p:cNvSpPr/>
          <p:nvPr/>
        </p:nvSpPr>
        <p:spPr>
          <a:xfrm>
            <a:off x="3855150" y="1151950"/>
            <a:ext cx="1433700" cy="944700"/>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2941700"/>
            <a:ext cx="47385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050" y="205988"/>
            <a:ext cx="73839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880050" y="1200157"/>
            <a:ext cx="73839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Source Sans Pro"/>
                <a:ea typeface="Source Sans Pro"/>
                <a:cs typeface="Source Sans Pro"/>
                <a:sym typeface="Source Sans Pro"/>
              </a:defRPr>
            </a:lvl1pPr>
            <a:lvl2pPr lvl="1" algn="ctr">
              <a:buNone/>
              <a:defRPr sz="1100">
                <a:solidFill>
                  <a:schemeClr val="dk1"/>
                </a:solidFill>
                <a:latin typeface="Source Sans Pro"/>
                <a:ea typeface="Source Sans Pro"/>
                <a:cs typeface="Source Sans Pro"/>
                <a:sym typeface="Source Sans Pro"/>
              </a:defRPr>
            </a:lvl2pPr>
            <a:lvl3pPr lvl="2" algn="ctr">
              <a:buNone/>
              <a:defRPr sz="1100">
                <a:solidFill>
                  <a:schemeClr val="dk1"/>
                </a:solidFill>
                <a:latin typeface="Source Sans Pro"/>
                <a:ea typeface="Source Sans Pro"/>
                <a:cs typeface="Source Sans Pro"/>
                <a:sym typeface="Source Sans Pro"/>
              </a:defRPr>
            </a:lvl3pPr>
            <a:lvl4pPr lvl="3" algn="ctr">
              <a:buNone/>
              <a:defRPr sz="1100">
                <a:solidFill>
                  <a:schemeClr val="dk1"/>
                </a:solidFill>
                <a:latin typeface="Source Sans Pro"/>
                <a:ea typeface="Source Sans Pro"/>
                <a:cs typeface="Source Sans Pro"/>
                <a:sym typeface="Source Sans Pro"/>
              </a:defRPr>
            </a:lvl4pPr>
            <a:lvl5pPr lvl="4" algn="ctr">
              <a:buNone/>
              <a:defRPr sz="1100">
                <a:solidFill>
                  <a:schemeClr val="dk1"/>
                </a:solidFill>
                <a:latin typeface="Source Sans Pro"/>
                <a:ea typeface="Source Sans Pro"/>
                <a:cs typeface="Source Sans Pro"/>
                <a:sym typeface="Source Sans Pro"/>
              </a:defRPr>
            </a:lvl5pPr>
            <a:lvl6pPr lvl="5" algn="ctr">
              <a:buNone/>
              <a:defRPr sz="1100">
                <a:solidFill>
                  <a:schemeClr val="dk1"/>
                </a:solidFill>
                <a:latin typeface="Source Sans Pro"/>
                <a:ea typeface="Source Sans Pro"/>
                <a:cs typeface="Source Sans Pro"/>
                <a:sym typeface="Source Sans Pro"/>
              </a:defRPr>
            </a:lvl6pPr>
            <a:lvl7pPr lvl="6" algn="ctr">
              <a:buNone/>
              <a:defRPr sz="1100">
                <a:solidFill>
                  <a:schemeClr val="dk1"/>
                </a:solidFill>
                <a:latin typeface="Source Sans Pro"/>
                <a:ea typeface="Source Sans Pro"/>
                <a:cs typeface="Source Sans Pro"/>
                <a:sym typeface="Source Sans Pro"/>
              </a:defRPr>
            </a:lvl7pPr>
            <a:lvl8pPr lvl="7" algn="ctr">
              <a:buNone/>
              <a:defRPr sz="1100">
                <a:solidFill>
                  <a:schemeClr val="dk1"/>
                </a:solidFill>
                <a:latin typeface="Source Sans Pro"/>
                <a:ea typeface="Source Sans Pro"/>
                <a:cs typeface="Source Sans Pro"/>
                <a:sym typeface="Source Sans Pro"/>
              </a:defRPr>
            </a:lvl8pPr>
            <a:lvl9pPr lvl="8" algn="ctr">
              <a:buNone/>
              <a:defRPr sz="1100">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k-g5Q6x32Fk"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dirty="0"/>
              <a:t>Le </a:t>
            </a:r>
            <a:r>
              <a:rPr lang="en" sz="4600" dirty="0" err="1"/>
              <a:t>organizzazioni</a:t>
            </a:r>
            <a:r>
              <a:rPr lang="en" sz="4600" dirty="0"/>
              <a:t> come </a:t>
            </a:r>
            <a:r>
              <a:rPr lang="en" sz="4600" dirty="0" err="1"/>
              <a:t>sistemi</a:t>
            </a:r>
            <a:r>
              <a:rPr lang="en" sz="4600" dirty="0"/>
              <a:t> </a:t>
            </a:r>
            <a:r>
              <a:rPr lang="en" sz="4600" dirty="0" err="1"/>
              <a:t>cooperativ</a:t>
            </a:r>
            <a:r>
              <a:rPr lang="en-GB" sz="4600" dirty="0" err="1"/>
              <a:t>i</a:t>
            </a:r>
            <a:endParaRPr sz="4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2F3848"/>
                </a:solidFill>
              </a:rPr>
              <a:t>2.</a:t>
            </a:r>
            <a:r>
              <a:rPr lang="it-IT" sz="3600" dirty="0" err="1">
                <a:solidFill>
                  <a:srgbClr val="2F3848"/>
                </a:solidFill>
              </a:rPr>
              <a:t>Roy</a:t>
            </a:r>
            <a:r>
              <a:rPr lang="it-IT" sz="3600" dirty="0">
                <a:solidFill>
                  <a:srgbClr val="2F3848"/>
                </a:solidFill>
              </a:rPr>
              <a:t> e la sociologia industriale</a:t>
            </a:r>
            <a:endParaRPr sz="3600" dirty="0">
              <a:solidFill>
                <a:srgbClr val="2F3848"/>
              </a:solidFill>
            </a:endParaRP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653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2200" dirty="0"/>
              <a:t>Il contributo della sociologia industriale</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pPr algn="just"/>
            <a:r>
              <a:rPr lang="it-IT" sz="1800" dirty="0"/>
              <a:t>Barnard studia </a:t>
            </a:r>
            <a:r>
              <a:rPr lang="it-IT" sz="1800" dirty="0" err="1"/>
              <a:t>leorganizzazioni</a:t>
            </a:r>
            <a:r>
              <a:rPr lang="it-IT" sz="1800" dirty="0"/>
              <a:t> in base al rapporto tra contributi e incentivi.</a:t>
            </a:r>
          </a:p>
          <a:p>
            <a:pPr algn="just"/>
            <a:r>
              <a:rPr lang="it-IT" sz="1800" dirty="0"/>
              <a:t>Simon enfatizza i limiti della razionalità umana, e il prevalere dei criteri di soddisfazione su quelli di ottimizzazione.</a:t>
            </a:r>
          </a:p>
          <a:p>
            <a:pPr algn="just"/>
            <a:r>
              <a:rPr lang="it-IT" sz="1800" dirty="0"/>
              <a:t>A differenza di Weber, né Barnard né Simon propongono modelli tipico - ideali del funzionamento di un'organizzazione, ma non hanno un taglio effettivamente empirico. </a:t>
            </a:r>
          </a:p>
          <a:p>
            <a:pPr algn="just"/>
            <a:r>
              <a:rPr lang="it-IT" sz="1800" dirty="0"/>
              <a:t>Lo sviluppo di nuovi orientamenti teorici è dovuto alla ricerca empirica, il cui primo contributo arriva dalla sociologia industriale e riguarda gli svariati modi in cui gli operai rispondono agli incentivi economici per aumentare la produzione. La sociologia industriale si sviluppa nella metà del XX secolo, durante la massima espansione del regime produttivo </a:t>
            </a:r>
            <a:r>
              <a:rPr lang="it-IT" sz="1800" dirty="0" err="1"/>
              <a:t>taylor</a:t>
            </a:r>
            <a:r>
              <a:rPr lang="it-IT" sz="1800" dirty="0"/>
              <a:t>-fordista.</a:t>
            </a:r>
          </a:p>
          <a:p>
            <a:pPr algn="just"/>
            <a:endParaRPr lang="it-IT" sz="2000" dirty="0"/>
          </a:p>
          <a:p>
            <a:pPr algn="just"/>
            <a:endParaRPr lang="it-IT" sz="2000" dirty="0"/>
          </a:p>
          <a:p>
            <a:pPr algn="just"/>
            <a:endParaRPr lang="it-IT" sz="2000" dirty="0"/>
          </a:p>
          <a:p>
            <a:pPr algn="just"/>
            <a:endParaRPr lang="it-IT" sz="20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04421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C6A8-A702-AE48-83DE-F298A9592A28}"/>
              </a:ext>
            </a:extLst>
          </p:cNvPr>
          <p:cNvSpPr>
            <a:spLocks noGrp="1"/>
          </p:cNvSpPr>
          <p:nvPr>
            <p:ph type="title"/>
          </p:nvPr>
        </p:nvSpPr>
        <p:spPr/>
        <p:txBody>
          <a:bodyPr/>
          <a:lstStyle/>
          <a:p>
            <a:r>
              <a:rPr lang="it-IT" dirty="0" err="1"/>
              <a:t>Roy</a:t>
            </a:r>
            <a:endParaRPr lang="it-IT" dirty="0"/>
          </a:p>
        </p:txBody>
      </p:sp>
      <p:sp>
        <p:nvSpPr>
          <p:cNvPr id="3" name="Text Placeholder 2">
            <a:extLst>
              <a:ext uri="{FF2B5EF4-FFF2-40B4-BE49-F238E27FC236}">
                <a16:creationId xmlns:a16="http://schemas.microsoft.com/office/drawing/2014/main" id="{00C2E90F-23D5-D343-B6C1-E545912BACE1}"/>
              </a:ext>
            </a:extLst>
          </p:cNvPr>
          <p:cNvSpPr>
            <a:spLocks noGrp="1"/>
          </p:cNvSpPr>
          <p:nvPr>
            <p:ph type="body" idx="1"/>
          </p:nvPr>
        </p:nvSpPr>
        <p:spPr/>
        <p:txBody>
          <a:bodyPr/>
          <a:lstStyle/>
          <a:p>
            <a:r>
              <a:rPr lang="it-IT" sz="2200" dirty="0"/>
              <a:t>Tra gli studiosi della fabbrica, Donald </a:t>
            </a:r>
            <a:r>
              <a:rPr lang="it-IT" sz="2200" dirty="0" err="1"/>
              <a:t>Roy</a:t>
            </a:r>
            <a:r>
              <a:rPr lang="it-IT" sz="2200" dirty="0"/>
              <a:t>, che ha lavorato per un anno come operaio in una fabbrica.</a:t>
            </a:r>
          </a:p>
          <a:p>
            <a:r>
              <a:rPr lang="it-IT" sz="2200" dirty="0"/>
              <a:t>Gli operai lavoravano su macchine singole che richiedevano sforzo e destrezza continua, un periodo in cui il management aveva adottato un cottimo individuale in base al quale gli operai guadagnavano un extra più o meno proporzionale al numero dei pezzi prodotti in sovrannumero. </a:t>
            </a:r>
          </a:p>
          <a:p>
            <a:r>
              <a:rPr lang="it-IT" sz="2200" dirty="0"/>
              <a:t>Il cottimo è un sistema equo-razionale?</a:t>
            </a:r>
          </a:p>
          <a:p>
            <a:r>
              <a:rPr lang="it-IT" sz="2200" dirty="0">
                <a:hlinkClick r:id="rId2"/>
              </a:rPr>
              <a:t>https://www.youtube.com/watch?v=k-g5Q6x32Fk</a:t>
            </a:r>
            <a:r>
              <a:rPr lang="it-IT" sz="2200" dirty="0"/>
              <a:t> </a:t>
            </a:r>
          </a:p>
        </p:txBody>
      </p:sp>
      <p:sp>
        <p:nvSpPr>
          <p:cNvPr id="4" name="Slide Number Placeholder 3">
            <a:extLst>
              <a:ext uri="{FF2B5EF4-FFF2-40B4-BE49-F238E27FC236}">
                <a16:creationId xmlns:a16="http://schemas.microsoft.com/office/drawing/2014/main" id="{538CFD8E-9437-8942-B3AF-EE1083B860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64583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218-D6A5-9F42-8A47-76E3A24855F3}"/>
              </a:ext>
            </a:extLst>
          </p:cNvPr>
          <p:cNvSpPr>
            <a:spLocks noGrp="1"/>
          </p:cNvSpPr>
          <p:nvPr>
            <p:ph type="title"/>
          </p:nvPr>
        </p:nvSpPr>
        <p:spPr/>
        <p:txBody>
          <a:bodyPr/>
          <a:lstStyle/>
          <a:p>
            <a:r>
              <a:rPr lang="it-IT" dirty="0" err="1"/>
              <a:t>Roy</a:t>
            </a:r>
            <a:endParaRPr lang="it-IT" dirty="0"/>
          </a:p>
        </p:txBody>
      </p:sp>
      <p:sp>
        <p:nvSpPr>
          <p:cNvPr id="3" name="Text Placeholder 2">
            <a:extLst>
              <a:ext uri="{FF2B5EF4-FFF2-40B4-BE49-F238E27FC236}">
                <a16:creationId xmlns:a16="http://schemas.microsoft.com/office/drawing/2014/main" id="{F481327D-5649-1346-A580-1E1173C46F26}"/>
              </a:ext>
            </a:extLst>
          </p:cNvPr>
          <p:cNvSpPr>
            <a:spLocks noGrp="1"/>
          </p:cNvSpPr>
          <p:nvPr>
            <p:ph type="body" idx="1"/>
          </p:nvPr>
        </p:nvSpPr>
        <p:spPr/>
        <p:txBody>
          <a:bodyPr/>
          <a:lstStyle/>
          <a:p>
            <a:r>
              <a:rPr lang="it-IT" dirty="0"/>
              <a:t>Il cottimo era fonte di continuo conflitto e profonda sfiducia tra operai e management; «i cronometristi» che misuravano i tempi di lavoro erano odiati</a:t>
            </a:r>
          </a:p>
          <a:p>
            <a:r>
              <a:rPr lang="it-IT" dirty="0"/>
              <a:t>Si escogitavano strategie di difesa, si aggiungevano movimenti inutili durante il lavoro per allungare i tempi e far sembrare che i tempi reali fossero diversi in modo di riuscire a guadagnare e a non farsi sfruttare troppo, si nascondevano ai capi i tempi reali di lavoro per poter guadagnare il premio del cottimo.</a:t>
            </a:r>
          </a:p>
        </p:txBody>
      </p:sp>
      <p:sp>
        <p:nvSpPr>
          <p:cNvPr id="4" name="Slide Number Placeholder 3">
            <a:extLst>
              <a:ext uri="{FF2B5EF4-FFF2-40B4-BE49-F238E27FC236}">
                <a16:creationId xmlns:a16="http://schemas.microsoft.com/office/drawing/2014/main" id="{4604B110-755E-B747-AA66-B7EF2CDF0F6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74635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3016-AD3E-124F-AE25-869312C9FECF}"/>
              </a:ext>
            </a:extLst>
          </p:cNvPr>
          <p:cNvSpPr>
            <a:spLocks noGrp="1"/>
          </p:cNvSpPr>
          <p:nvPr>
            <p:ph type="title"/>
          </p:nvPr>
        </p:nvSpPr>
        <p:spPr/>
        <p:txBody>
          <a:bodyPr/>
          <a:lstStyle/>
          <a:p>
            <a:r>
              <a:rPr lang="it-IT" dirty="0" err="1"/>
              <a:t>Roy</a:t>
            </a:r>
            <a:endParaRPr lang="it-IT" dirty="0"/>
          </a:p>
        </p:txBody>
      </p:sp>
      <p:sp>
        <p:nvSpPr>
          <p:cNvPr id="3" name="Text Placeholder 2">
            <a:extLst>
              <a:ext uri="{FF2B5EF4-FFF2-40B4-BE49-F238E27FC236}">
                <a16:creationId xmlns:a16="http://schemas.microsoft.com/office/drawing/2014/main" id="{27D5476F-BD47-0F40-89F9-DA96F65DC315}"/>
              </a:ext>
            </a:extLst>
          </p:cNvPr>
          <p:cNvSpPr>
            <a:spLocks noGrp="1"/>
          </p:cNvSpPr>
          <p:nvPr>
            <p:ph type="body" idx="1"/>
          </p:nvPr>
        </p:nvSpPr>
        <p:spPr/>
        <p:txBody>
          <a:bodyPr/>
          <a:lstStyle/>
          <a:p>
            <a:r>
              <a:rPr lang="it-IT" sz="2100" dirty="0"/>
              <a:t>La risposta operaia al cottimo era lontana da quanto la direzione si proponeva: il rendimento dell'operaio si concentrava in due punte, una al di sopra della soglia in cui scattava l'incentivo (accettavano il cottimo) e una al di sotto (rifiutavano il cottimo).</a:t>
            </a:r>
          </a:p>
          <a:p>
            <a:r>
              <a:rPr lang="it-IT" sz="2100" dirty="0"/>
              <a:t>Vi erano lavori «magri» in cui era difficile guadagnare a cottimo e lavori «grassi» dove era facile il cottimo.</a:t>
            </a:r>
          </a:p>
          <a:p>
            <a:r>
              <a:rPr lang="it-IT" sz="2100" dirty="0" err="1"/>
              <a:t>Roy</a:t>
            </a:r>
            <a:r>
              <a:rPr lang="it-IT" sz="2100" dirty="0"/>
              <a:t> distingue, inoltre, i lavoratori in «acchiappa-cottimo» (rate </a:t>
            </a:r>
            <a:r>
              <a:rPr lang="it-IT" sz="2100" dirty="0" err="1"/>
              <a:t>buster</a:t>
            </a:r>
            <a:r>
              <a:rPr lang="it-IT" sz="2100" dirty="0"/>
              <a:t>) che cercavano il cottimo e i «fannulloni» (</a:t>
            </a:r>
            <a:r>
              <a:rPr lang="it-IT" sz="2100" dirty="0" err="1"/>
              <a:t>goldbrickers</a:t>
            </a:r>
            <a:r>
              <a:rPr lang="it-IT" sz="2100" dirty="0"/>
              <a:t>), i quali preferivano la tranquillità rispetto al maggior guadagno.</a:t>
            </a:r>
          </a:p>
        </p:txBody>
      </p:sp>
      <p:sp>
        <p:nvSpPr>
          <p:cNvPr id="4" name="Slide Number Placeholder 3">
            <a:extLst>
              <a:ext uri="{FF2B5EF4-FFF2-40B4-BE49-F238E27FC236}">
                <a16:creationId xmlns:a16="http://schemas.microsoft.com/office/drawing/2014/main" id="{EB5BC1EA-8ABC-DD44-A3C3-E596D55AA09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08559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CC109-7E58-734F-BBA0-8C6F04358EEE}"/>
              </a:ext>
            </a:extLst>
          </p:cNvPr>
          <p:cNvSpPr>
            <a:spLocks noGrp="1"/>
          </p:cNvSpPr>
          <p:nvPr>
            <p:ph type="title"/>
          </p:nvPr>
        </p:nvSpPr>
        <p:spPr/>
        <p:txBody>
          <a:bodyPr/>
          <a:lstStyle/>
          <a:p>
            <a:br>
              <a:rPr lang="it-IT" dirty="0"/>
            </a:br>
            <a:r>
              <a:rPr lang="it-IT" dirty="0" err="1"/>
              <a:t>Roy</a:t>
            </a:r>
            <a:br>
              <a:rPr lang="it-IT" dirty="0"/>
            </a:br>
            <a:endParaRPr lang="it-IT" dirty="0"/>
          </a:p>
        </p:txBody>
      </p:sp>
      <p:sp>
        <p:nvSpPr>
          <p:cNvPr id="3" name="Text Placeholder 2">
            <a:extLst>
              <a:ext uri="{FF2B5EF4-FFF2-40B4-BE49-F238E27FC236}">
                <a16:creationId xmlns:a16="http://schemas.microsoft.com/office/drawing/2014/main" id="{EF48F1A7-F952-A74E-A1EE-42345C0FCF02}"/>
              </a:ext>
            </a:extLst>
          </p:cNvPr>
          <p:cNvSpPr>
            <a:spLocks noGrp="1"/>
          </p:cNvSpPr>
          <p:nvPr>
            <p:ph type="body" idx="1"/>
          </p:nvPr>
        </p:nvSpPr>
        <p:spPr/>
        <p:txBody>
          <a:bodyPr/>
          <a:lstStyle/>
          <a:p>
            <a:r>
              <a:rPr lang="it-IT" dirty="0"/>
              <a:t>Le deviazioni nell'uso di cottimo, oltre che dai duelli tra operai e cronometristi, nascevano anche da una rete di complicità che coinvolgevano altre figure professionali, manutentori carrellisti e capisquadra (che spesso mediavano tra le richieste del management e la preoccupazione di non perdere il consenso degli operai).</a:t>
            </a:r>
          </a:p>
          <a:p>
            <a:r>
              <a:rPr lang="it-IT" dirty="0"/>
              <a:t>Mediare tra ritmo più «tranquillo» e necessità di produzione</a:t>
            </a:r>
          </a:p>
          <a:p>
            <a:endParaRPr lang="it-IT" dirty="0"/>
          </a:p>
        </p:txBody>
      </p:sp>
      <p:sp>
        <p:nvSpPr>
          <p:cNvPr id="4" name="Slide Number Placeholder 3">
            <a:extLst>
              <a:ext uri="{FF2B5EF4-FFF2-40B4-BE49-F238E27FC236}">
                <a16:creationId xmlns:a16="http://schemas.microsoft.com/office/drawing/2014/main" id="{5EFACF82-9E86-1347-86EE-C2F3B516BE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54000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68E6-3354-7540-957D-8CCF200DE611}"/>
              </a:ext>
            </a:extLst>
          </p:cNvPr>
          <p:cNvSpPr>
            <a:spLocks noGrp="1"/>
          </p:cNvSpPr>
          <p:nvPr>
            <p:ph type="title"/>
          </p:nvPr>
        </p:nvSpPr>
        <p:spPr/>
        <p:txBody>
          <a:bodyPr/>
          <a:lstStyle/>
          <a:p>
            <a:r>
              <a:rPr lang="it-IT" dirty="0" err="1"/>
              <a:t>Roy</a:t>
            </a:r>
            <a:endParaRPr lang="it-IT" dirty="0"/>
          </a:p>
        </p:txBody>
      </p:sp>
      <p:sp>
        <p:nvSpPr>
          <p:cNvPr id="3" name="Text Placeholder 2">
            <a:extLst>
              <a:ext uri="{FF2B5EF4-FFF2-40B4-BE49-F238E27FC236}">
                <a16:creationId xmlns:a16="http://schemas.microsoft.com/office/drawing/2014/main" id="{BB3C15F4-AE98-9443-B425-E324652424D6}"/>
              </a:ext>
            </a:extLst>
          </p:cNvPr>
          <p:cNvSpPr>
            <a:spLocks noGrp="1"/>
          </p:cNvSpPr>
          <p:nvPr>
            <p:ph type="body" idx="1"/>
          </p:nvPr>
        </p:nvSpPr>
        <p:spPr/>
        <p:txBody>
          <a:bodyPr/>
          <a:lstStyle/>
          <a:p>
            <a:r>
              <a:rPr lang="it-IT" sz="2100" dirty="0"/>
              <a:t>L'intero sistema di motivazioni che spinge gli operai a lavorare che non era solo economico, il lavoro era anche vissuto come una gara con se stesso in cui l'operaio sfidava se stesso nel superare i limiti dei ritmi che prima credeva irraggiungibili.</a:t>
            </a:r>
          </a:p>
          <a:p>
            <a:r>
              <a:rPr lang="it-IT" sz="2100" dirty="0"/>
              <a:t>Contavano anche i «giochi di produzione», che inducono gli operai a fare il </a:t>
            </a:r>
            <a:r>
              <a:rPr lang="it-IT" sz="2100" dirty="0" err="1"/>
              <a:t>making</a:t>
            </a:r>
            <a:r>
              <a:rPr lang="it-IT" sz="2100" dirty="0"/>
              <a:t> out, a raggiungere cioè le quote di produzione stabilite </a:t>
            </a:r>
          </a:p>
          <a:p>
            <a:r>
              <a:rPr lang="it-IT" sz="2100" dirty="0"/>
              <a:t>Il gioco di produzione è come una corsa ad ostacoli da eseguire entro un certo tempo, ci si destreggia tra regole e vincoli in modo da avanzare il più presto possibile verso il risultato finale.</a:t>
            </a:r>
          </a:p>
          <a:p>
            <a:endParaRPr lang="it-IT" dirty="0"/>
          </a:p>
        </p:txBody>
      </p:sp>
      <p:sp>
        <p:nvSpPr>
          <p:cNvPr id="4" name="Slide Number Placeholder 3">
            <a:extLst>
              <a:ext uri="{FF2B5EF4-FFF2-40B4-BE49-F238E27FC236}">
                <a16:creationId xmlns:a16="http://schemas.microsoft.com/office/drawing/2014/main" id="{660FF160-C67B-0943-96D8-C55C75325AD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64474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0F43-EC8C-5148-8449-46BF142876D2}"/>
              </a:ext>
            </a:extLst>
          </p:cNvPr>
          <p:cNvSpPr>
            <a:spLocks noGrp="1"/>
          </p:cNvSpPr>
          <p:nvPr>
            <p:ph type="title"/>
          </p:nvPr>
        </p:nvSpPr>
        <p:spPr/>
        <p:txBody>
          <a:bodyPr/>
          <a:lstStyle/>
          <a:p>
            <a:r>
              <a:rPr lang="it-IT" dirty="0" err="1"/>
              <a:t>Burawoy</a:t>
            </a:r>
            <a:endParaRPr lang="it-IT" dirty="0"/>
          </a:p>
        </p:txBody>
      </p:sp>
      <p:sp>
        <p:nvSpPr>
          <p:cNvPr id="3" name="Text Placeholder 2">
            <a:extLst>
              <a:ext uri="{FF2B5EF4-FFF2-40B4-BE49-F238E27FC236}">
                <a16:creationId xmlns:a16="http://schemas.microsoft.com/office/drawing/2014/main" id="{113AF043-1315-C744-B459-781C9E872864}"/>
              </a:ext>
            </a:extLst>
          </p:cNvPr>
          <p:cNvSpPr>
            <a:spLocks noGrp="1"/>
          </p:cNvSpPr>
          <p:nvPr>
            <p:ph type="body" idx="1"/>
          </p:nvPr>
        </p:nvSpPr>
        <p:spPr/>
        <p:txBody>
          <a:bodyPr/>
          <a:lstStyle/>
          <a:p>
            <a:r>
              <a:rPr lang="it-IT" sz="1800" dirty="0"/>
              <a:t>Anche Michel </a:t>
            </a:r>
            <a:r>
              <a:rPr lang="it-IT" sz="1800" dirty="0" err="1"/>
              <a:t>Burawoy</a:t>
            </a:r>
            <a:r>
              <a:rPr lang="it-IT" sz="1800" dirty="0"/>
              <a:t> conduce una ricerca nella stessa fabbrica, 30 anni dopo</a:t>
            </a:r>
          </a:p>
          <a:p>
            <a:r>
              <a:rPr lang="it-IT" sz="1800" dirty="0"/>
              <a:t>Identifica gli stessi giochi di produzione descritti da </a:t>
            </a:r>
            <a:r>
              <a:rPr lang="it-IT" sz="1800" dirty="0" err="1"/>
              <a:t>Roy</a:t>
            </a:r>
            <a:r>
              <a:rPr lang="it-IT" sz="1800" dirty="0"/>
              <a:t> ma cambia il contesto: aumentata la componente fissa del salario e le variazioni dovute al cottimo sono molto diminuite, </a:t>
            </a:r>
          </a:p>
          <a:p>
            <a:r>
              <a:rPr lang="it-IT" sz="1800" dirty="0"/>
              <a:t>Si è attenuata la distinzione tra lavori grassi e magri</a:t>
            </a:r>
          </a:p>
          <a:p>
            <a:r>
              <a:rPr lang="it-IT" sz="1800" dirty="0"/>
              <a:t>Ci sono meno capisquadra, e i controlli sono minori grazie alle nuove tecnologie che hanno ritmo fisso</a:t>
            </a:r>
          </a:p>
          <a:p>
            <a:r>
              <a:rPr lang="it-IT" sz="1800" dirty="0"/>
              <a:t>Minor importanza delle gerarchie e aumenta il numero degli operai qualificati che hanno compiti di autocontrollo prima affidati ai capi. </a:t>
            </a:r>
          </a:p>
          <a:p>
            <a:r>
              <a:rPr lang="it-IT" sz="1800" dirty="0"/>
              <a:t>Clima più rilassato tra operai e gerarchia, ma più netto l’individualismo e attriti individuali</a:t>
            </a:r>
          </a:p>
        </p:txBody>
      </p:sp>
      <p:sp>
        <p:nvSpPr>
          <p:cNvPr id="4" name="Slide Number Placeholder 3">
            <a:extLst>
              <a:ext uri="{FF2B5EF4-FFF2-40B4-BE49-F238E27FC236}">
                <a16:creationId xmlns:a16="http://schemas.microsoft.com/office/drawing/2014/main" id="{F3B17FEB-0A9B-7945-9AC1-D5DEF1B319A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63555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F6F0-45DC-4641-A505-02FC12BB3EC0}"/>
              </a:ext>
            </a:extLst>
          </p:cNvPr>
          <p:cNvSpPr>
            <a:spLocks noGrp="1"/>
          </p:cNvSpPr>
          <p:nvPr>
            <p:ph type="title"/>
          </p:nvPr>
        </p:nvSpPr>
        <p:spPr/>
        <p:txBody>
          <a:bodyPr/>
          <a:lstStyle/>
          <a:p>
            <a:r>
              <a:rPr lang="it-IT" dirty="0" err="1"/>
              <a:t>Crozier</a:t>
            </a:r>
            <a:endParaRPr lang="it-IT" dirty="0"/>
          </a:p>
        </p:txBody>
      </p:sp>
      <p:sp>
        <p:nvSpPr>
          <p:cNvPr id="3" name="Text Placeholder 2">
            <a:extLst>
              <a:ext uri="{FF2B5EF4-FFF2-40B4-BE49-F238E27FC236}">
                <a16:creationId xmlns:a16="http://schemas.microsoft.com/office/drawing/2014/main" id="{A0BB6734-3C77-374F-9F7C-EABB22A195C1}"/>
              </a:ext>
            </a:extLst>
          </p:cNvPr>
          <p:cNvSpPr>
            <a:spLocks noGrp="1"/>
          </p:cNvSpPr>
          <p:nvPr>
            <p:ph type="body" idx="1"/>
          </p:nvPr>
        </p:nvSpPr>
        <p:spPr/>
        <p:txBody>
          <a:bodyPr/>
          <a:lstStyle/>
          <a:p>
            <a:r>
              <a:rPr lang="it-IT" sz="1600" dirty="0"/>
              <a:t>Per </a:t>
            </a:r>
            <a:r>
              <a:rPr lang="it-IT" sz="1600" dirty="0" err="1"/>
              <a:t>Crozier</a:t>
            </a:r>
            <a:r>
              <a:rPr lang="it-IT" sz="1600" dirty="0"/>
              <a:t> l'uomo non è soltanto un braccio e non è soltanto un cuore, l'uomo è una mente, un progetto, una libertà. </a:t>
            </a:r>
          </a:p>
          <a:p>
            <a:r>
              <a:rPr lang="it-IT" sz="1600" dirty="0"/>
              <a:t>Sostiene che per capire il funzionamento di un'organizzazione, non basta l'approccio della scuola classica (dipendenti come semplici esecutori di comandi gerarchici) e non bastano le Relazioni Umane (si limitano a sottolineare la psicologia e la sensibilità delle persone, il cuore). </a:t>
            </a:r>
          </a:p>
          <a:p>
            <a:r>
              <a:rPr lang="it-IT" sz="1600" dirty="0"/>
              <a:t>Bisogna tener presente la mente delle persone, riconoscere la loro capacità di pensare, progettare, sostiene che i soggetti sono capaci di sviluppare delle strategie all'interno dell'organizzazione, negoziano la loro partecipazione cercano di tutelare propri interessi. Per </a:t>
            </a:r>
            <a:r>
              <a:rPr lang="it-IT" sz="1600" dirty="0" err="1"/>
              <a:t>Crozier</a:t>
            </a:r>
            <a:r>
              <a:rPr lang="it-IT" sz="1600" dirty="0"/>
              <a:t>, la razionalità non appartiene solo alle organizzazioni perché anche soggetti hanno delle proprie razionalità private che non solo coincidono con quella dell'organizzazione ma che possono anche portare a condotte non previste dall'organizzazione stessa. </a:t>
            </a:r>
          </a:p>
        </p:txBody>
      </p:sp>
      <p:sp>
        <p:nvSpPr>
          <p:cNvPr id="4" name="Slide Number Placeholder 3">
            <a:extLst>
              <a:ext uri="{FF2B5EF4-FFF2-40B4-BE49-F238E27FC236}">
                <a16:creationId xmlns:a16="http://schemas.microsoft.com/office/drawing/2014/main" id="{F352DF4A-F155-0449-86E3-981E5DBEB73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50435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9C3CD-FB29-E54E-840B-B01E03C20E73}"/>
              </a:ext>
            </a:extLst>
          </p:cNvPr>
          <p:cNvSpPr>
            <a:spLocks noGrp="1"/>
          </p:cNvSpPr>
          <p:nvPr>
            <p:ph type="title"/>
          </p:nvPr>
        </p:nvSpPr>
        <p:spPr/>
        <p:txBody>
          <a:bodyPr/>
          <a:lstStyle/>
          <a:p>
            <a:r>
              <a:rPr lang="it-IT" dirty="0" err="1"/>
              <a:t>Crozier</a:t>
            </a:r>
            <a:endParaRPr lang="it-IT" dirty="0"/>
          </a:p>
        </p:txBody>
      </p:sp>
      <p:sp>
        <p:nvSpPr>
          <p:cNvPr id="3" name="Text Placeholder 2">
            <a:extLst>
              <a:ext uri="{FF2B5EF4-FFF2-40B4-BE49-F238E27FC236}">
                <a16:creationId xmlns:a16="http://schemas.microsoft.com/office/drawing/2014/main" id="{79616E06-A4FE-934D-9782-C20745163BAF}"/>
              </a:ext>
            </a:extLst>
          </p:cNvPr>
          <p:cNvSpPr>
            <a:spLocks noGrp="1"/>
          </p:cNvSpPr>
          <p:nvPr>
            <p:ph type="body" idx="1"/>
          </p:nvPr>
        </p:nvSpPr>
        <p:spPr/>
        <p:txBody>
          <a:bodyPr/>
          <a:lstStyle/>
          <a:p>
            <a:r>
              <a:rPr lang="it-IT" sz="2200" dirty="0"/>
              <a:t>Per </a:t>
            </a:r>
            <a:r>
              <a:rPr lang="it-IT" sz="2200" dirty="0" err="1"/>
              <a:t>Crozier</a:t>
            </a:r>
            <a:r>
              <a:rPr lang="it-IT" sz="2200" dirty="0"/>
              <a:t> il potere è la capacità di controllare i margini di incertezza presenti nei rapporti con altri soggetti. Nella realtà ci sono sempre situazioni imprevedibili e non è possibile ricondurre i soggetti a comportamenti predeterminati come si trattasse di api di un alveare.</a:t>
            </a:r>
          </a:p>
          <a:p>
            <a:r>
              <a:rPr lang="it-IT" sz="2200" dirty="0"/>
              <a:t>Le radici del potere si trovano in rapporti squilibrati di prevedibilità tra due o più soggetti, in tutte le situazioni dove un soggetto prevede le mosse altrui e nasconde le proprie si può dire che egli si trova in un rapporto di potere favorevole rispetto agli altri interlocutori. </a:t>
            </a:r>
          </a:p>
          <a:p>
            <a:endParaRPr lang="it-IT" dirty="0"/>
          </a:p>
          <a:p>
            <a:endParaRPr lang="it-IT" dirty="0"/>
          </a:p>
          <a:p>
            <a:endParaRPr lang="it-IT" dirty="0"/>
          </a:p>
        </p:txBody>
      </p:sp>
      <p:sp>
        <p:nvSpPr>
          <p:cNvPr id="4" name="Slide Number Placeholder 3">
            <a:extLst>
              <a:ext uri="{FF2B5EF4-FFF2-40B4-BE49-F238E27FC236}">
                <a16:creationId xmlns:a16="http://schemas.microsoft.com/office/drawing/2014/main" id="{B9AEDE1A-CFC7-2A47-8F72-EFD48304AA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526240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2F3848"/>
                </a:solidFill>
              </a:rPr>
              <a:t>1.</a:t>
            </a:r>
            <a:r>
              <a:rPr lang="it-IT" sz="3600" dirty="0">
                <a:solidFill>
                  <a:srgbClr val="2F3848"/>
                </a:solidFill>
              </a:rPr>
              <a:t>Decisioni critiche e decisioni di routine</a:t>
            </a:r>
            <a:endParaRPr sz="3600" dirty="0">
              <a:solidFill>
                <a:srgbClr val="2F3848"/>
              </a:solidFill>
            </a:endParaRP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8871-E9F4-E545-A4E0-B2A056DE626C}"/>
              </a:ext>
            </a:extLst>
          </p:cNvPr>
          <p:cNvSpPr>
            <a:spLocks noGrp="1"/>
          </p:cNvSpPr>
          <p:nvPr>
            <p:ph type="title"/>
          </p:nvPr>
        </p:nvSpPr>
        <p:spPr/>
        <p:txBody>
          <a:bodyPr/>
          <a:lstStyle/>
          <a:p>
            <a:r>
              <a:rPr lang="it-IT" dirty="0" err="1"/>
              <a:t>Crozier</a:t>
            </a:r>
            <a:endParaRPr lang="it-IT" dirty="0"/>
          </a:p>
        </p:txBody>
      </p:sp>
      <p:sp>
        <p:nvSpPr>
          <p:cNvPr id="3" name="Text Placeholder 2">
            <a:extLst>
              <a:ext uri="{FF2B5EF4-FFF2-40B4-BE49-F238E27FC236}">
                <a16:creationId xmlns:a16="http://schemas.microsoft.com/office/drawing/2014/main" id="{2DBB1A99-DF52-4246-A1B7-EEB7255000E8}"/>
              </a:ext>
            </a:extLst>
          </p:cNvPr>
          <p:cNvSpPr>
            <a:spLocks noGrp="1"/>
          </p:cNvSpPr>
          <p:nvPr>
            <p:ph type="body" idx="1"/>
          </p:nvPr>
        </p:nvSpPr>
        <p:spPr/>
        <p:txBody>
          <a:bodyPr/>
          <a:lstStyle/>
          <a:p>
            <a:r>
              <a:rPr lang="it-IT" sz="2000" dirty="0"/>
              <a:t>Da tale definizione di potere deriva che il potere è cosa diversa dall'autorità formale che si connette al grado gerarchico ricoperto in un'organizzazione; non vi è necessariamente corrispondenza tra grado gerarchico e sfera di potere, se un inferiore gerarchico riesce a conservare dei margini di imprevedibilità nel modo in cui compie il suo lavoro, per </a:t>
            </a:r>
            <a:r>
              <a:rPr lang="it-IT" sz="2000" dirty="0" err="1"/>
              <a:t>Crozier</a:t>
            </a:r>
            <a:r>
              <a:rPr lang="it-IT" sz="2000" dirty="0"/>
              <a:t> proprio su quei margini egli esercita un potere che sfugge al controllo del suo superiore. </a:t>
            </a:r>
          </a:p>
          <a:p>
            <a:r>
              <a:rPr lang="it-IT" sz="2000" dirty="0"/>
              <a:t>Chi detiene un margine di incertezza nel suo comportamento agisce per conservarlo mentre coloro che lo subiscono tentano di eliminarlo o ridurlo il più possibile. Il risultato sistemico complessivo di tali strategie possono essere circoli viziosi.</a:t>
            </a:r>
          </a:p>
        </p:txBody>
      </p:sp>
      <p:sp>
        <p:nvSpPr>
          <p:cNvPr id="4" name="Slide Number Placeholder 3">
            <a:extLst>
              <a:ext uri="{FF2B5EF4-FFF2-40B4-BE49-F238E27FC236}">
                <a16:creationId xmlns:a16="http://schemas.microsoft.com/office/drawing/2014/main" id="{2F0C3FBB-9E6E-7D41-AB45-C33FBDBEFBC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72815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3C71-76D8-5E47-89A0-158587F94B8F}"/>
              </a:ext>
            </a:extLst>
          </p:cNvPr>
          <p:cNvSpPr>
            <a:spLocks noGrp="1"/>
          </p:cNvSpPr>
          <p:nvPr>
            <p:ph type="title"/>
          </p:nvPr>
        </p:nvSpPr>
        <p:spPr/>
        <p:txBody>
          <a:bodyPr/>
          <a:lstStyle/>
          <a:p>
            <a:r>
              <a:rPr lang="it-IT" dirty="0" err="1"/>
              <a:t>Crozier</a:t>
            </a:r>
            <a:endParaRPr lang="it-IT" dirty="0"/>
          </a:p>
        </p:txBody>
      </p:sp>
      <p:sp>
        <p:nvSpPr>
          <p:cNvPr id="3" name="Text Placeholder 2">
            <a:extLst>
              <a:ext uri="{FF2B5EF4-FFF2-40B4-BE49-F238E27FC236}">
                <a16:creationId xmlns:a16="http://schemas.microsoft.com/office/drawing/2014/main" id="{4283934E-6365-A24B-800A-33C87E7508CF}"/>
              </a:ext>
            </a:extLst>
          </p:cNvPr>
          <p:cNvSpPr>
            <a:spLocks noGrp="1"/>
          </p:cNvSpPr>
          <p:nvPr>
            <p:ph type="body" idx="1"/>
          </p:nvPr>
        </p:nvSpPr>
        <p:spPr/>
        <p:txBody>
          <a:bodyPr/>
          <a:lstStyle/>
          <a:p>
            <a:r>
              <a:rPr lang="en-GB" dirty="0" err="1"/>
              <a:t>Analisi</a:t>
            </a:r>
            <a:r>
              <a:rPr lang="en-GB" dirty="0"/>
              <a:t> del </a:t>
            </a:r>
            <a:r>
              <a:rPr lang="en-GB" dirty="0" err="1"/>
              <a:t>sistema</a:t>
            </a:r>
            <a:r>
              <a:rPr lang="en-GB" dirty="0"/>
              <a:t> </a:t>
            </a:r>
            <a:r>
              <a:rPr lang="en-GB" dirty="0" err="1"/>
              <a:t>burocratico</a:t>
            </a:r>
            <a:r>
              <a:rPr lang="en-GB" dirty="0"/>
              <a:t> </a:t>
            </a:r>
            <a:r>
              <a:rPr lang="en-GB" dirty="0" err="1"/>
              <a:t>francese</a:t>
            </a:r>
            <a:r>
              <a:rPr lang="en-GB" dirty="0"/>
              <a:t> (</a:t>
            </a:r>
            <a:r>
              <a:rPr lang="en-GB" dirty="0" err="1"/>
              <a:t>che</a:t>
            </a:r>
            <a:r>
              <a:rPr lang="en-GB" dirty="0"/>
              <a:t> </a:t>
            </a:r>
            <a:r>
              <a:rPr lang="en-GB" dirty="0" err="1"/>
              <a:t>ritiene</a:t>
            </a:r>
            <a:r>
              <a:rPr lang="en-GB" dirty="0"/>
              <a:t> </a:t>
            </a:r>
            <a:r>
              <a:rPr lang="en-GB" dirty="0" err="1"/>
              <a:t>attento</a:t>
            </a:r>
            <a:r>
              <a:rPr lang="en-GB" dirty="0"/>
              <a:t> </a:t>
            </a:r>
            <a:r>
              <a:rPr lang="en-GB" dirty="0" err="1"/>
              <a:t>più</a:t>
            </a:r>
            <a:r>
              <a:rPr lang="en-GB" dirty="0"/>
              <a:t> </a:t>
            </a:r>
            <a:r>
              <a:rPr lang="en-GB" dirty="0" err="1"/>
              <a:t>alla</a:t>
            </a:r>
            <a:r>
              <a:rPr lang="en-GB" dirty="0"/>
              <a:t> forma </a:t>
            </a:r>
            <a:r>
              <a:rPr lang="en-GB" dirty="0" err="1"/>
              <a:t>che</a:t>
            </a:r>
            <a:r>
              <a:rPr lang="en-GB" dirty="0"/>
              <a:t> </a:t>
            </a:r>
            <a:r>
              <a:rPr lang="en-GB" dirty="0" err="1"/>
              <a:t>alla</a:t>
            </a:r>
            <a:r>
              <a:rPr lang="en-GB" dirty="0"/>
              <a:t> </a:t>
            </a:r>
            <a:r>
              <a:rPr lang="en-GB" dirty="0" err="1"/>
              <a:t>sostanza</a:t>
            </a:r>
            <a:r>
              <a:rPr lang="en-GB" dirty="0"/>
              <a:t> non solo </a:t>
            </a:r>
            <a:r>
              <a:rPr lang="en-GB" dirty="0" err="1"/>
              <a:t>nel</a:t>
            </a:r>
            <a:r>
              <a:rPr lang="en-GB" dirty="0"/>
              <a:t> </a:t>
            </a:r>
            <a:r>
              <a:rPr lang="en-GB" dirty="0" err="1"/>
              <a:t>rapporto</a:t>
            </a:r>
            <a:r>
              <a:rPr lang="en-GB" dirty="0"/>
              <a:t> con </a:t>
            </a:r>
            <a:r>
              <a:rPr lang="en-GB" dirty="0" err="1"/>
              <a:t>gli</a:t>
            </a:r>
            <a:r>
              <a:rPr lang="en-GB" dirty="0"/>
              <a:t> </a:t>
            </a:r>
            <a:r>
              <a:rPr lang="en-GB" dirty="0" err="1"/>
              <a:t>utenti</a:t>
            </a:r>
            <a:r>
              <a:rPr lang="en-GB" dirty="0"/>
              <a:t> ma </a:t>
            </a:r>
            <a:r>
              <a:rPr lang="en-GB" dirty="0" err="1"/>
              <a:t>anche</a:t>
            </a:r>
            <a:r>
              <a:rPr lang="en-GB" dirty="0"/>
              <a:t> </a:t>
            </a:r>
            <a:r>
              <a:rPr lang="en-GB" dirty="0" err="1"/>
              <a:t>nei</a:t>
            </a:r>
            <a:r>
              <a:rPr lang="en-GB" dirty="0"/>
              <a:t> </a:t>
            </a:r>
            <a:r>
              <a:rPr lang="en-GB" dirty="0" err="1"/>
              <a:t>criteri</a:t>
            </a:r>
            <a:r>
              <a:rPr lang="en-GB" dirty="0"/>
              <a:t> di </a:t>
            </a:r>
            <a:r>
              <a:rPr lang="en-GB" dirty="0" err="1"/>
              <a:t>organizzazione</a:t>
            </a:r>
            <a:r>
              <a:rPr lang="en-GB" dirty="0"/>
              <a:t>, </a:t>
            </a:r>
            <a:r>
              <a:rPr lang="en-GB" dirty="0" err="1"/>
              <a:t>reclutamento</a:t>
            </a:r>
            <a:r>
              <a:rPr lang="en-GB" dirty="0"/>
              <a:t> e </a:t>
            </a:r>
            <a:r>
              <a:rPr lang="en-GB" dirty="0" err="1"/>
              <a:t>controllo</a:t>
            </a:r>
            <a:r>
              <a:rPr lang="en-GB" dirty="0"/>
              <a:t> </a:t>
            </a:r>
            <a:r>
              <a:rPr lang="en-GB" dirty="0" err="1"/>
              <a:t>dell’apparato</a:t>
            </a:r>
            <a:r>
              <a:rPr lang="en-GB" dirty="0"/>
              <a:t> </a:t>
            </a:r>
            <a:r>
              <a:rPr lang="en-GB" dirty="0" err="1"/>
              <a:t>stesso</a:t>
            </a:r>
            <a:r>
              <a:rPr lang="en-GB" dirty="0"/>
              <a:t>) per </a:t>
            </a:r>
            <a:r>
              <a:rPr lang="en-GB" dirty="0" err="1"/>
              <a:t>suggerire</a:t>
            </a:r>
            <a:r>
              <a:rPr lang="en-GB" dirty="0"/>
              <a:t> </a:t>
            </a:r>
            <a:r>
              <a:rPr lang="en-GB" dirty="0" err="1"/>
              <a:t>che</a:t>
            </a:r>
            <a:r>
              <a:rPr lang="en-GB" dirty="0"/>
              <a:t> </a:t>
            </a:r>
            <a:r>
              <a:rPr lang="en-GB" dirty="0" err="1"/>
              <a:t>poiché</a:t>
            </a:r>
            <a:r>
              <a:rPr lang="en-GB" dirty="0"/>
              <a:t> la </a:t>
            </a:r>
            <a:r>
              <a:rPr lang="en-GB" dirty="0" err="1"/>
              <a:t>burocrazia</a:t>
            </a:r>
            <a:r>
              <a:rPr lang="en-GB" dirty="0"/>
              <a:t> </a:t>
            </a:r>
            <a:r>
              <a:rPr lang="en-GB" dirty="0" err="1"/>
              <a:t>riconosce</a:t>
            </a:r>
            <a:r>
              <a:rPr lang="en-GB" dirty="0"/>
              <a:t> come proprio </a:t>
            </a:r>
            <a:r>
              <a:rPr lang="en-GB" dirty="0" err="1"/>
              <a:t>scopo</a:t>
            </a:r>
            <a:r>
              <a:rPr lang="en-GB" dirty="0"/>
              <a:t> </a:t>
            </a:r>
            <a:r>
              <a:rPr lang="en-GB" dirty="0" err="1"/>
              <a:t>fondamentale</a:t>
            </a:r>
            <a:r>
              <a:rPr lang="en-GB" dirty="0"/>
              <a:t> </a:t>
            </a:r>
            <a:r>
              <a:rPr lang="en-GB" dirty="0" err="1"/>
              <a:t>quello</a:t>
            </a:r>
            <a:r>
              <a:rPr lang="en-GB" dirty="0"/>
              <a:t> di </a:t>
            </a:r>
            <a:r>
              <a:rPr lang="en-GB" dirty="0" err="1"/>
              <a:t>assolvere</a:t>
            </a:r>
            <a:r>
              <a:rPr lang="en-GB" dirty="0"/>
              <a:t> </a:t>
            </a:r>
            <a:r>
              <a:rPr lang="en-GB" dirty="0" err="1"/>
              <a:t>i</a:t>
            </a:r>
            <a:r>
              <a:rPr lang="en-GB" dirty="0"/>
              <a:t> </a:t>
            </a:r>
            <a:r>
              <a:rPr lang="en-GB" dirty="0" err="1"/>
              <a:t>compiti</a:t>
            </a:r>
            <a:r>
              <a:rPr lang="en-GB" dirty="0"/>
              <a:t> le </a:t>
            </a:r>
            <a:r>
              <a:rPr lang="en-GB" dirty="0" err="1"/>
              <a:t>stesse</a:t>
            </a:r>
            <a:r>
              <a:rPr lang="en-GB" dirty="0"/>
              <a:t> </a:t>
            </a:r>
            <a:r>
              <a:rPr lang="en-GB" dirty="0" err="1"/>
              <a:t>competenze</a:t>
            </a:r>
            <a:r>
              <a:rPr lang="en-GB" dirty="0"/>
              <a:t> </a:t>
            </a:r>
            <a:r>
              <a:rPr lang="en-GB" dirty="0" err="1"/>
              <a:t>finiscono</a:t>
            </a:r>
            <a:r>
              <a:rPr lang="en-GB" dirty="0"/>
              <a:t> per </a:t>
            </a:r>
            <a:r>
              <a:rPr lang="en-GB" dirty="0" err="1"/>
              <a:t>essere</a:t>
            </a:r>
            <a:r>
              <a:rPr lang="en-GB" dirty="0"/>
              <a:t> </a:t>
            </a:r>
            <a:r>
              <a:rPr lang="en-GB" dirty="0" err="1"/>
              <a:t>secondarie</a:t>
            </a:r>
            <a:r>
              <a:rPr lang="en-GB" dirty="0"/>
              <a:t> rispetto </a:t>
            </a:r>
            <a:r>
              <a:rPr lang="en-GB" dirty="0" err="1"/>
              <a:t>allo</a:t>
            </a:r>
            <a:r>
              <a:rPr lang="en-GB" dirty="0"/>
              <a:t> </a:t>
            </a:r>
            <a:r>
              <a:rPr lang="en-GB" dirty="0" err="1"/>
              <a:t>scopo</a:t>
            </a:r>
            <a:r>
              <a:rPr lang="en-GB" dirty="0"/>
              <a:t>. </a:t>
            </a:r>
            <a:endParaRPr lang="it-IT" dirty="0"/>
          </a:p>
        </p:txBody>
      </p:sp>
      <p:sp>
        <p:nvSpPr>
          <p:cNvPr id="4" name="Slide Number Placeholder 3">
            <a:extLst>
              <a:ext uri="{FF2B5EF4-FFF2-40B4-BE49-F238E27FC236}">
                <a16:creationId xmlns:a16="http://schemas.microsoft.com/office/drawing/2014/main" id="{6C1EAF8D-0E3B-FE41-989D-536D2DE83D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075994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6CC1-08A4-8848-B186-BAAF7F6DA254}"/>
              </a:ext>
            </a:extLst>
          </p:cNvPr>
          <p:cNvSpPr>
            <a:spLocks noGrp="1"/>
          </p:cNvSpPr>
          <p:nvPr>
            <p:ph type="title"/>
          </p:nvPr>
        </p:nvSpPr>
        <p:spPr/>
        <p:txBody>
          <a:bodyPr/>
          <a:lstStyle/>
          <a:p>
            <a:r>
              <a:rPr lang="it-IT" dirty="0" err="1"/>
              <a:t>Crozier</a:t>
            </a:r>
            <a:endParaRPr lang="it-IT" dirty="0"/>
          </a:p>
        </p:txBody>
      </p:sp>
      <p:sp>
        <p:nvSpPr>
          <p:cNvPr id="3" name="Text Placeholder 2">
            <a:extLst>
              <a:ext uri="{FF2B5EF4-FFF2-40B4-BE49-F238E27FC236}">
                <a16:creationId xmlns:a16="http://schemas.microsoft.com/office/drawing/2014/main" id="{A011BE71-788B-6243-AB18-1206AD7526C4}"/>
              </a:ext>
            </a:extLst>
          </p:cNvPr>
          <p:cNvSpPr>
            <a:spLocks noGrp="1"/>
          </p:cNvSpPr>
          <p:nvPr>
            <p:ph type="body" idx="1"/>
          </p:nvPr>
        </p:nvSpPr>
        <p:spPr/>
        <p:txBody>
          <a:bodyPr/>
          <a:lstStyle/>
          <a:p>
            <a:r>
              <a:rPr lang="it-IT" dirty="0"/>
              <a:t>Per </a:t>
            </a:r>
            <a:r>
              <a:rPr lang="it-IT" dirty="0" err="1"/>
              <a:t>Crozier</a:t>
            </a:r>
            <a:r>
              <a:rPr lang="it-IT" dirty="0"/>
              <a:t> la burocrazia è tutt’altro che un sistema razionale ed efficiente; nella realtà la rigidità, l’incapacità di adattamento, la mancanza di stimoli, l’inefficienza, l’inefficacia ne fanno in molti casi un fattore di freno dell’innovazione sociale.</a:t>
            </a:r>
          </a:p>
          <a:p>
            <a:r>
              <a:rPr lang="it-IT" dirty="0"/>
              <a:t>Cause: fattori endogeni e mutamenti del contesto politico sociale ed economico come lo sviluppo tecnologico, la differenziazione e frammentazione della domanda sociale, la dispersione o l’accentramento del potere politico su livelli.</a:t>
            </a:r>
          </a:p>
          <a:p>
            <a:endParaRPr lang="it-IT" dirty="0"/>
          </a:p>
        </p:txBody>
      </p:sp>
      <p:sp>
        <p:nvSpPr>
          <p:cNvPr id="4" name="Slide Number Placeholder 3">
            <a:extLst>
              <a:ext uri="{FF2B5EF4-FFF2-40B4-BE49-F238E27FC236}">
                <a16:creationId xmlns:a16="http://schemas.microsoft.com/office/drawing/2014/main" id="{8262F5B2-0C69-ED4F-8586-9A43B2E9ED1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718432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2BFC-9310-7945-84B8-42929B2ACD03}"/>
              </a:ext>
            </a:extLst>
          </p:cNvPr>
          <p:cNvSpPr>
            <a:spLocks noGrp="1"/>
          </p:cNvSpPr>
          <p:nvPr>
            <p:ph type="title"/>
          </p:nvPr>
        </p:nvSpPr>
        <p:spPr/>
        <p:txBody>
          <a:bodyPr/>
          <a:lstStyle/>
          <a:p>
            <a:r>
              <a:rPr lang="it-IT" dirty="0" err="1"/>
              <a:t>Crozier</a:t>
            </a:r>
            <a:r>
              <a:rPr lang="it-IT" dirty="0"/>
              <a:t> e </a:t>
            </a:r>
            <a:r>
              <a:rPr lang="it-IT" dirty="0" err="1"/>
              <a:t>Roy</a:t>
            </a:r>
            <a:endParaRPr lang="it-IT" dirty="0"/>
          </a:p>
        </p:txBody>
      </p:sp>
      <p:sp>
        <p:nvSpPr>
          <p:cNvPr id="3" name="Text Placeholder 2">
            <a:extLst>
              <a:ext uri="{FF2B5EF4-FFF2-40B4-BE49-F238E27FC236}">
                <a16:creationId xmlns:a16="http://schemas.microsoft.com/office/drawing/2014/main" id="{BACE7E53-A2AF-234F-9133-4BE21AEEDCF7}"/>
              </a:ext>
            </a:extLst>
          </p:cNvPr>
          <p:cNvSpPr>
            <a:spLocks noGrp="1"/>
          </p:cNvSpPr>
          <p:nvPr>
            <p:ph type="body" idx="1"/>
          </p:nvPr>
        </p:nvSpPr>
        <p:spPr/>
        <p:txBody>
          <a:bodyPr/>
          <a:lstStyle/>
          <a:p>
            <a:r>
              <a:rPr lang="it-IT" dirty="0" err="1"/>
              <a:t>Crozier</a:t>
            </a:r>
            <a:r>
              <a:rPr lang="it-IT" dirty="0"/>
              <a:t> e </a:t>
            </a:r>
            <a:r>
              <a:rPr lang="it-IT" dirty="0" err="1"/>
              <a:t>Roy</a:t>
            </a:r>
            <a:r>
              <a:rPr lang="it-IT" dirty="0"/>
              <a:t> studiano realtà antitetiche, </a:t>
            </a:r>
            <a:r>
              <a:rPr lang="it-IT" dirty="0" err="1"/>
              <a:t>Roy</a:t>
            </a:r>
            <a:r>
              <a:rPr lang="it-IT" dirty="0"/>
              <a:t> esplora l'industria privata, </a:t>
            </a:r>
            <a:r>
              <a:rPr lang="it-IT" dirty="0" err="1"/>
              <a:t>Crozier</a:t>
            </a:r>
            <a:r>
              <a:rPr lang="it-IT" dirty="0"/>
              <a:t> due burocrazie statali. </a:t>
            </a:r>
          </a:p>
          <a:p>
            <a:r>
              <a:rPr lang="it-IT" dirty="0"/>
              <a:t>Sia </a:t>
            </a:r>
            <a:r>
              <a:rPr lang="it-IT" dirty="0" err="1"/>
              <a:t>Crozier</a:t>
            </a:r>
            <a:r>
              <a:rPr lang="it-IT" dirty="0"/>
              <a:t> che </a:t>
            </a:r>
            <a:r>
              <a:rPr lang="it-IT" dirty="0" err="1"/>
              <a:t>Roy</a:t>
            </a:r>
            <a:r>
              <a:rPr lang="it-IT" dirty="0"/>
              <a:t> pongono come oggetto centrale della loro analisi i comportamenti dei soggetti in rapporto alle strutture e ai vincoli organizzativi in cui si trovano ad agire.</a:t>
            </a:r>
          </a:p>
          <a:p>
            <a:r>
              <a:rPr lang="it-IT" dirty="0"/>
              <a:t>Importanza fondamentale delle interazione tra il livello d’analisi micro e il </a:t>
            </a:r>
            <a:r>
              <a:rPr lang="it-IT"/>
              <a:t>livello d’analisi macro.</a:t>
            </a:r>
            <a:endParaRPr lang="it-IT" dirty="0"/>
          </a:p>
          <a:p>
            <a:endParaRPr lang="it-IT" dirty="0"/>
          </a:p>
          <a:p>
            <a:endParaRPr lang="it-IT" dirty="0"/>
          </a:p>
          <a:p>
            <a:endParaRPr lang="it-IT" dirty="0"/>
          </a:p>
          <a:p>
            <a:endParaRPr lang="it-IT" dirty="0"/>
          </a:p>
        </p:txBody>
      </p:sp>
      <p:sp>
        <p:nvSpPr>
          <p:cNvPr id="4" name="Slide Number Placeholder 3">
            <a:extLst>
              <a:ext uri="{FF2B5EF4-FFF2-40B4-BE49-F238E27FC236}">
                <a16:creationId xmlns:a16="http://schemas.microsoft.com/office/drawing/2014/main" id="{1349B081-4ADE-464A-95B0-26A0E732543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714647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2CCF-9EA7-664C-AC66-B38366F77DAF}"/>
              </a:ext>
            </a:extLst>
          </p:cNvPr>
          <p:cNvSpPr>
            <a:spLocks noGrp="1"/>
          </p:cNvSpPr>
          <p:nvPr>
            <p:ph type="title"/>
          </p:nvPr>
        </p:nvSpPr>
        <p:spPr/>
        <p:txBody>
          <a:bodyPr/>
          <a:lstStyle/>
          <a:p>
            <a:endParaRPr lang="it-IT"/>
          </a:p>
        </p:txBody>
      </p:sp>
      <p:sp>
        <p:nvSpPr>
          <p:cNvPr id="3" name="Text Placeholder 2">
            <a:extLst>
              <a:ext uri="{FF2B5EF4-FFF2-40B4-BE49-F238E27FC236}">
                <a16:creationId xmlns:a16="http://schemas.microsoft.com/office/drawing/2014/main" id="{3528AD88-56C1-A74F-87C9-E7A70D369F93}"/>
              </a:ext>
            </a:extLst>
          </p:cNvPr>
          <p:cNvSpPr>
            <a:spLocks noGrp="1"/>
          </p:cNvSpPr>
          <p:nvPr>
            <p:ph type="body" idx="1"/>
          </p:nvPr>
        </p:nvSpPr>
        <p:spPr/>
        <p:txBody>
          <a:bodyPr/>
          <a:lstStyle/>
          <a:p>
            <a:r>
              <a:rPr lang="it-IT" dirty="0" err="1"/>
              <a:t>https</a:t>
            </a:r>
            <a:r>
              <a:rPr lang="it-IT" dirty="0"/>
              <a:t>://</a:t>
            </a:r>
            <a:r>
              <a:rPr lang="it-IT" dirty="0" err="1"/>
              <a:t>www.youtube.com</a:t>
            </a:r>
            <a:r>
              <a:rPr lang="it-IT" dirty="0"/>
              <a:t>/</a:t>
            </a:r>
            <a:r>
              <a:rPr lang="it-IT" dirty="0" err="1"/>
              <a:t>watch?v</a:t>
            </a:r>
            <a:r>
              <a:rPr lang="it-IT" dirty="0"/>
              <a:t>=_G08S-8yu58</a:t>
            </a:r>
          </a:p>
        </p:txBody>
      </p:sp>
      <p:sp>
        <p:nvSpPr>
          <p:cNvPr id="4" name="Slide Number Placeholder 3">
            <a:extLst>
              <a:ext uri="{FF2B5EF4-FFF2-40B4-BE49-F238E27FC236}">
                <a16:creationId xmlns:a16="http://schemas.microsoft.com/office/drawing/2014/main" id="{907ED1FD-9910-1C41-A61C-D97D06D1BBA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06702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2200" dirty="0"/>
              <a:t>Ancora su Simon e Barnard</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pPr lvl="0"/>
            <a:r>
              <a:rPr lang="it-IT" sz="1900" dirty="0"/>
              <a:t>Qual è la differenza tra decisioni personali/individuali e organizzative?</a:t>
            </a:r>
          </a:p>
          <a:p>
            <a:pPr lvl="0"/>
            <a:r>
              <a:rPr lang="it-IT" sz="1900" dirty="0"/>
              <a:t>Le decisioni organizzative coinvolgono più persone, sono formali, seguono procedure prescritte e hanno conseguenze socialmente rilevanti, a differenza delle decisioni inerenti la vita privata. </a:t>
            </a:r>
          </a:p>
          <a:p>
            <a:pPr lvl="0"/>
            <a:r>
              <a:rPr lang="it-IT" sz="1900" dirty="0"/>
              <a:t>Barnard insiste sui limiti fisici, Simon su quelli mentali; per Simon l'organizzazione è un sistema cooperativo che non si limita a coordinare i compiti dei membri per raggiungere certi obiettivi, ma che conserva coordinamenti, con le decisioni prese, i risultati acquisiti, le esperienze fatte, gli errori commessi, etc.</a:t>
            </a:r>
          </a:p>
          <a:p>
            <a:pPr lvl="0"/>
            <a:r>
              <a:rPr lang="it-IT" sz="1900" dirty="0"/>
              <a:t>Una sorta di memoria organizzativa, organizzazione è sistema cooperativo che si sviluppa e mantiene nel tempo.</a:t>
            </a:r>
          </a:p>
          <a:p>
            <a:pPr lvl="0"/>
            <a:endParaRPr lang="it-IT" sz="21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C28CC-E6CD-7F4F-A093-B984E92197BF}"/>
              </a:ext>
            </a:extLst>
          </p:cNvPr>
          <p:cNvSpPr>
            <a:spLocks noGrp="1"/>
          </p:cNvSpPr>
          <p:nvPr>
            <p:ph type="title"/>
          </p:nvPr>
        </p:nvSpPr>
        <p:spPr/>
        <p:txBody>
          <a:bodyPr/>
          <a:lstStyle/>
          <a:p>
            <a:r>
              <a:rPr lang="it-IT" dirty="0"/>
              <a:t>Tempo e processi di apprendimento</a:t>
            </a:r>
          </a:p>
        </p:txBody>
      </p:sp>
      <p:sp>
        <p:nvSpPr>
          <p:cNvPr id="3" name="Text Placeholder 2">
            <a:extLst>
              <a:ext uri="{FF2B5EF4-FFF2-40B4-BE49-F238E27FC236}">
                <a16:creationId xmlns:a16="http://schemas.microsoft.com/office/drawing/2014/main" id="{A4257C81-2A99-544E-9B93-EAA0B52D9BE5}"/>
              </a:ext>
            </a:extLst>
          </p:cNvPr>
          <p:cNvSpPr>
            <a:spLocks noGrp="1"/>
          </p:cNvSpPr>
          <p:nvPr>
            <p:ph type="body" idx="1"/>
          </p:nvPr>
        </p:nvSpPr>
        <p:spPr>
          <a:xfrm>
            <a:off x="753150" y="1058635"/>
            <a:ext cx="7637700" cy="3725700"/>
          </a:xfrm>
        </p:spPr>
        <p:txBody>
          <a:bodyPr/>
          <a:lstStyle/>
          <a:p>
            <a:r>
              <a:rPr lang="it-IT" sz="2000" dirty="0"/>
              <a:t>Il tempo è fondamentale per lo sviluppo di un processo di apprendimento (</a:t>
            </a:r>
            <a:r>
              <a:rPr lang="it-IT" sz="2000" dirty="0" err="1"/>
              <a:t>learning</a:t>
            </a:r>
            <a:r>
              <a:rPr lang="it-IT" sz="2000" dirty="0"/>
              <a:t> </a:t>
            </a:r>
            <a:r>
              <a:rPr lang="it-IT" sz="2000" dirty="0" err="1"/>
              <a:t>process</a:t>
            </a:r>
            <a:r>
              <a:rPr lang="it-IT" sz="2000" dirty="0"/>
              <a:t>) che consenta di selezionare e codificare la somma dei </a:t>
            </a:r>
            <a:r>
              <a:rPr lang="it-IT" sz="2000" dirty="0" err="1"/>
              <a:t>saperi</a:t>
            </a:r>
            <a:r>
              <a:rPr lang="it-IT" sz="2000" dirty="0"/>
              <a:t> utili ad affrontare i vari tipi di problemi che l'organizzazione deve affrontare. </a:t>
            </a:r>
          </a:p>
          <a:p>
            <a:r>
              <a:rPr lang="it-IT" sz="2000" dirty="0"/>
              <a:t>Uno dei modi efficaci per espandere la razionalità limitata è quello di trarre giovamento dalle esperienze passate. Affinché possano porsi obiettivi complessi occorre che</a:t>
            </a:r>
          </a:p>
          <a:p>
            <a:r>
              <a:rPr lang="it-IT" sz="2000" dirty="0"/>
              <a:t>i soggetti non debbano prendere decisioni nuove per ogni singolo atto che compiono e che possano ricorrere il più possibile a delle procedure, a sequenze di decisioni prestabilite in base a esperienze e a calcoli e questo vale sia per attività di routine sia per le questioni più critiche.</a:t>
            </a:r>
          </a:p>
        </p:txBody>
      </p:sp>
      <p:sp>
        <p:nvSpPr>
          <p:cNvPr id="4" name="Slide Number Placeholder 3">
            <a:extLst>
              <a:ext uri="{FF2B5EF4-FFF2-40B4-BE49-F238E27FC236}">
                <a16:creationId xmlns:a16="http://schemas.microsoft.com/office/drawing/2014/main" id="{91704080-3261-2A49-9534-5064D73C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417304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6380-AA49-BF43-B539-D7EC0B4B3C0F}"/>
              </a:ext>
            </a:extLst>
          </p:cNvPr>
          <p:cNvSpPr>
            <a:spLocks noGrp="1"/>
          </p:cNvSpPr>
          <p:nvPr>
            <p:ph type="title"/>
          </p:nvPr>
        </p:nvSpPr>
        <p:spPr/>
        <p:txBody>
          <a:bodyPr/>
          <a:lstStyle/>
          <a:p>
            <a:r>
              <a:rPr lang="it-IT" dirty="0"/>
              <a:t>La struttura formale e informale (</a:t>
            </a:r>
            <a:r>
              <a:rPr lang="it-IT" dirty="0" err="1"/>
              <a:t>Lysons</a:t>
            </a:r>
            <a:r>
              <a:rPr lang="it-IT" dirty="0"/>
              <a:t> 1997)</a:t>
            </a:r>
          </a:p>
        </p:txBody>
      </p:sp>
      <p:pic>
        <p:nvPicPr>
          <p:cNvPr id="5" name="Picture 4">
            <a:extLst>
              <a:ext uri="{FF2B5EF4-FFF2-40B4-BE49-F238E27FC236}">
                <a16:creationId xmlns:a16="http://schemas.microsoft.com/office/drawing/2014/main" id="{4AF20445-AAC8-E74E-888E-1BA886C89F74}"/>
              </a:ext>
            </a:extLst>
          </p:cNvPr>
          <p:cNvPicPr>
            <a:picLocks noChangeAspect="1"/>
          </p:cNvPicPr>
          <p:nvPr/>
        </p:nvPicPr>
        <p:blipFill>
          <a:blip r:embed="rId2"/>
          <a:stretch>
            <a:fillRect/>
          </a:stretch>
        </p:blipFill>
        <p:spPr>
          <a:xfrm>
            <a:off x="2541425" y="1117551"/>
            <a:ext cx="4533900" cy="3949700"/>
          </a:xfrm>
          <a:prstGeom prst="rect">
            <a:avLst/>
          </a:prstGeom>
        </p:spPr>
      </p:pic>
      <p:sp>
        <p:nvSpPr>
          <p:cNvPr id="3" name="Text Placeholder 2">
            <a:extLst>
              <a:ext uri="{FF2B5EF4-FFF2-40B4-BE49-F238E27FC236}">
                <a16:creationId xmlns:a16="http://schemas.microsoft.com/office/drawing/2014/main" id="{B1D29755-83C7-7041-9E78-6B081B1D8FF3}"/>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A8A75174-6F57-964C-8485-774D8D7CE60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31377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3E60-4173-4346-90E7-F3FE78AFECDC}"/>
              </a:ext>
            </a:extLst>
          </p:cNvPr>
          <p:cNvSpPr>
            <a:spLocks noGrp="1"/>
          </p:cNvSpPr>
          <p:nvPr>
            <p:ph type="title"/>
          </p:nvPr>
        </p:nvSpPr>
        <p:spPr/>
        <p:txBody>
          <a:bodyPr/>
          <a:lstStyle/>
          <a:p>
            <a:r>
              <a:rPr lang="it-IT" dirty="0"/>
              <a:t>Procedure e aree di incertezza</a:t>
            </a:r>
          </a:p>
        </p:txBody>
      </p:sp>
      <p:sp>
        <p:nvSpPr>
          <p:cNvPr id="3" name="Text Placeholder 2">
            <a:extLst>
              <a:ext uri="{FF2B5EF4-FFF2-40B4-BE49-F238E27FC236}">
                <a16:creationId xmlns:a16="http://schemas.microsoft.com/office/drawing/2014/main" id="{1ECC1BA4-43E4-5048-8D93-3C3554AB4F2A}"/>
              </a:ext>
            </a:extLst>
          </p:cNvPr>
          <p:cNvSpPr>
            <a:spLocks noGrp="1"/>
          </p:cNvSpPr>
          <p:nvPr>
            <p:ph type="body" idx="1"/>
          </p:nvPr>
        </p:nvSpPr>
        <p:spPr/>
        <p:txBody>
          <a:bodyPr/>
          <a:lstStyle/>
          <a:p>
            <a:r>
              <a:rPr lang="it-IT" sz="1600" dirty="0"/>
              <a:t>Le procedure non si limitano a fornire gli schemi per affrontare problemi che si pongono nella vita di un'organizzazione, ma servono anche ad assorbire l'incertezza di coloro che devono decidere.</a:t>
            </a:r>
          </a:p>
          <a:p>
            <a:r>
              <a:rPr lang="it-IT" sz="1600" dirty="0"/>
              <a:t>C’è incertezza quando mancano prove sicure sulla validità o attendibilità dei dati disponibili (es. mercati turbolenti). Anche se l'esplorazione completa non è possibile, si decide in base ad indicatori invece di prove certe. Tuttavia, grazie alle esperienze precedenti si raggiunge un grado sufficienze di accettabilità.</a:t>
            </a:r>
          </a:p>
          <a:p>
            <a:r>
              <a:rPr lang="it-IT" sz="1600" dirty="0"/>
              <a:t>Come nota Simon:</a:t>
            </a:r>
            <a:br>
              <a:rPr lang="it-IT" sz="1600" dirty="0"/>
            </a:br>
            <a:r>
              <a:rPr lang="it-IT" sz="1600" dirty="0"/>
              <a:t>«</a:t>
            </a:r>
            <a:r>
              <a:rPr lang="en-GB" sz="1600" dirty="0"/>
              <a:t>il </a:t>
            </a:r>
            <a:r>
              <a:rPr lang="en-GB" sz="1600" dirty="0" err="1"/>
              <a:t>comportamento</a:t>
            </a:r>
            <a:r>
              <a:rPr lang="en-GB" sz="1600" dirty="0"/>
              <a:t> </a:t>
            </a:r>
            <a:r>
              <a:rPr lang="en-GB" sz="1600" dirty="0" err="1"/>
              <a:t>razionale</a:t>
            </a:r>
            <a:r>
              <a:rPr lang="en-GB" sz="1600" dirty="0"/>
              <a:t> </a:t>
            </a:r>
            <a:r>
              <a:rPr lang="en-GB" sz="1600" dirty="0" err="1"/>
              <a:t>esige</a:t>
            </a:r>
            <a:r>
              <a:rPr lang="en-GB" sz="1600" dirty="0"/>
              <a:t> </a:t>
            </a:r>
            <a:r>
              <a:rPr lang="en-GB" sz="1600" dirty="0" err="1"/>
              <a:t>modelli</a:t>
            </a:r>
            <a:r>
              <a:rPr lang="en-GB" sz="1600" dirty="0"/>
              <a:t> </a:t>
            </a:r>
            <a:r>
              <a:rPr lang="en-GB" sz="1600" dirty="0" err="1"/>
              <a:t>semplificati</a:t>
            </a:r>
            <a:r>
              <a:rPr lang="en-GB" sz="1600" dirty="0"/>
              <a:t> </a:t>
            </a:r>
            <a:r>
              <a:rPr lang="en-GB" sz="1600" dirty="0" err="1"/>
              <a:t>che</a:t>
            </a:r>
            <a:r>
              <a:rPr lang="en-GB" sz="1600" dirty="0"/>
              <a:t> </a:t>
            </a:r>
            <a:r>
              <a:rPr lang="en-GB" sz="1600" dirty="0" err="1"/>
              <a:t>includano</a:t>
            </a:r>
            <a:r>
              <a:rPr lang="en-GB" sz="1600" dirty="0"/>
              <a:t> </a:t>
            </a:r>
            <a:r>
              <a:rPr lang="en-GB" sz="1600" dirty="0" err="1"/>
              <a:t>gli</a:t>
            </a:r>
            <a:r>
              <a:rPr lang="en-GB" sz="1600" dirty="0"/>
              <a:t> </a:t>
            </a:r>
            <a:r>
              <a:rPr lang="en-GB" sz="1600" dirty="0" err="1"/>
              <a:t>elementi</a:t>
            </a:r>
            <a:r>
              <a:rPr lang="en-GB" sz="1600" dirty="0"/>
              <a:t> </a:t>
            </a:r>
            <a:r>
              <a:rPr lang="en-GB" sz="1600" dirty="0" err="1"/>
              <a:t>essenziali</a:t>
            </a:r>
            <a:r>
              <a:rPr lang="en-GB" sz="1600" dirty="0"/>
              <a:t> del </a:t>
            </a:r>
            <a:r>
              <a:rPr lang="en-GB" sz="1600" dirty="0" err="1"/>
              <a:t>problema</a:t>
            </a:r>
            <a:r>
              <a:rPr lang="en-GB" sz="1600" dirty="0"/>
              <a:t> senza </a:t>
            </a:r>
            <a:r>
              <a:rPr lang="en-GB" sz="1600" dirty="0" err="1"/>
              <a:t>rifletterne</a:t>
            </a:r>
            <a:r>
              <a:rPr lang="en-GB" sz="1600" dirty="0"/>
              <a:t> </a:t>
            </a:r>
            <a:r>
              <a:rPr lang="en-GB" sz="1600" dirty="0" err="1"/>
              <a:t>tutta</a:t>
            </a:r>
            <a:r>
              <a:rPr lang="en-GB" sz="1600" dirty="0"/>
              <a:t> la </a:t>
            </a:r>
            <a:r>
              <a:rPr lang="en-GB" sz="1600" dirty="0" err="1"/>
              <a:t>complessità</a:t>
            </a:r>
            <a:r>
              <a:rPr lang="en-GB" sz="1600" dirty="0"/>
              <a:t>» [</a:t>
            </a:r>
            <a:r>
              <a:rPr lang="en-GB" sz="1600" i="1" dirty="0"/>
              <a:t>ibidem</a:t>
            </a:r>
            <a:r>
              <a:rPr lang="en-GB" sz="1600" dirty="0"/>
              <a:t>, 212].</a:t>
            </a:r>
            <a:endParaRPr lang="it-IT" sz="1600" dirty="0"/>
          </a:p>
          <a:p>
            <a:pPr marL="76200" indent="0">
              <a:buNone/>
            </a:pPr>
            <a:endParaRPr lang="it-IT" sz="1600" dirty="0"/>
          </a:p>
        </p:txBody>
      </p:sp>
      <p:sp>
        <p:nvSpPr>
          <p:cNvPr id="4" name="Slide Number Placeholder 3">
            <a:extLst>
              <a:ext uri="{FF2B5EF4-FFF2-40B4-BE49-F238E27FC236}">
                <a16:creationId xmlns:a16="http://schemas.microsoft.com/office/drawing/2014/main" id="{676146A0-A8FC-EA49-8E8D-7B8F90AA083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04499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1E7B-7D37-144F-AB9A-C914E37B114C}"/>
              </a:ext>
            </a:extLst>
          </p:cNvPr>
          <p:cNvSpPr>
            <a:spLocks noGrp="1"/>
          </p:cNvSpPr>
          <p:nvPr>
            <p:ph type="title"/>
          </p:nvPr>
        </p:nvSpPr>
        <p:spPr/>
        <p:txBody>
          <a:bodyPr/>
          <a:lstStyle/>
          <a:p>
            <a:r>
              <a:rPr lang="it-IT" dirty="0"/>
              <a:t>Navigare a vista</a:t>
            </a:r>
          </a:p>
        </p:txBody>
      </p:sp>
      <p:sp>
        <p:nvSpPr>
          <p:cNvPr id="3" name="Text Placeholder 2">
            <a:extLst>
              <a:ext uri="{FF2B5EF4-FFF2-40B4-BE49-F238E27FC236}">
                <a16:creationId xmlns:a16="http://schemas.microsoft.com/office/drawing/2014/main" id="{AC55AB4D-4A8E-CB4D-87B6-1FF30B08053E}"/>
              </a:ext>
            </a:extLst>
          </p:cNvPr>
          <p:cNvSpPr>
            <a:spLocks noGrp="1"/>
          </p:cNvSpPr>
          <p:nvPr>
            <p:ph type="body" idx="1"/>
          </p:nvPr>
        </p:nvSpPr>
        <p:spPr/>
        <p:txBody>
          <a:bodyPr/>
          <a:lstStyle/>
          <a:p>
            <a:pPr marL="76200" indent="0">
              <a:buNone/>
            </a:pPr>
            <a:r>
              <a:rPr lang="it-IT" sz="2000" dirty="0"/>
              <a:t>Per capire il comportamento umano, si decide:</a:t>
            </a:r>
          </a:p>
          <a:p>
            <a:pPr marL="76200" indent="0">
              <a:buNone/>
            </a:pPr>
            <a:r>
              <a:rPr lang="it-IT" sz="2000" dirty="0"/>
              <a:t>1) cercando una soluzione soddisfacente e non ottimale;</a:t>
            </a:r>
          </a:p>
          <a:p>
            <a:pPr marL="76200" indent="0">
              <a:buNone/>
            </a:pPr>
            <a:r>
              <a:rPr lang="it-IT" sz="2000" dirty="0"/>
              <a:t>2) si decide man mano che si procede, scegliendo fra programmi di azione già disponibili nel repertorio dell'organizzazione;</a:t>
            </a:r>
          </a:p>
          <a:p>
            <a:pPr marL="76200" indent="0">
              <a:buNone/>
            </a:pPr>
            <a:r>
              <a:rPr lang="it-IT" sz="2000" dirty="0"/>
              <a:t>3)  infine si esegue il programma d'azione prescelto in semi-indipendenza da altri programmi. </a:t>
            </a:r>
          </a:p>
          <a:p>
            <a:pPr marL="76200" indent="0">
              <a:buNone/>
            </a:pPr>
            <a:endParaRPr lang="it-IT" sz="2000" dirty="0"/>
          </a:p>
          <a:p>
            <a:pPr marL="76200" indent="0">
              <a:buNone/>
            </a:pPr>
            <a:r>
              <a:rPr lang="it-IT" sz="2000" dirty="0"/>
              <a:t>La limitata connessione tra le varie parti di un'organizzazione è un requisito indispensabile per il suo funzionamento.</a:t>
            </a:r>
          </a:p>
        </p:txBody>
      </p:sp>
      <p:sp>
        <p:nvSpPr>
          <p:cNvPr id="4" name="Slide Number Placeholder 3">
            <a:extLst>
              <a:ext uri="{FF2B5EF4-FFF2-40B4-BE49-F238E27FC236}">
                <a16:creationId xmlns:a16="http://schemas.microsoft.com/office/drawing/2014/main" id="{AD79769B-6913-5445-9058-802ADB83872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32884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6E73-02C8-0E42-84D1-DD365628F033}"/>
              </a:ext>
            </a:extLst>
          </p:cNvPr>
          <p:cNvSpPr>
            <a:spLocks noGrp="1"/>
          </p:cNvSpPr>
          <p:nvPr>
            <p:ph type="title"/>
          </p:nvPr>
        </p:nvSpPr>
        <p:spPr/>
        <p:txBody>
          <a:bodyPr/>
          <a:lstStyle/>
          <a:p>
            <a:r>
              <a:rPr lang="it-IT" dirty="0"/>
              <a:t>Procedure e aree di incertezza</a:t>
            </a:r>
          </a:p>
        </p:txBody>
      </p:sp>
      <p:sp>
        <p:nvSpPr>
          <p:cNvPr id="3" name="Text Placeholder 2">
            <a:extLst>
              <a:ext uri="{FF2B5EF4-FFF2-40B4-BE49-F238E27FC236}">
                <a16:creationId xmlns:a16="http://schemas.microsoft.com/office/drawing/2014/main" id="{FD0F6975-9A63-7240-8501-0F7E22984D87}"/>
              </a:ext>
            </a:extLst>
          </p:cNvPr>
          <p:cNvSpPr>
            <a:spLocks noGrp="1"/>
          </p:cNvSpPr>
          <p:nvPr>
            <p:ph type="body" idx="1"/>
          </p:nvPr>
        </p:nvSpPr>
        <p:spPr>
          <a:xfrm>
            <a:off x="753150" y="972444"/>
            <a:ext cx="7637700" cy="3725700"/>
          </a:xfrm>
        </p:spPr>
        <p:txBody>
          <a:bodyPr/>
          <a:lstStyle/>
          <a:p>
            <a:r>
              <a:rPr lang="it-IT" sz="2100" dirty="0"/>
              <a:t>Se tutte le parti fossero rigidamente interconnesse ne deriverebbe una complessità tale da bloccare ogni attività. Per quanto opportuno il coordinamento organizzativo non dovrebbe mai superare il limite critico in cui si trasforma in rigidità. </a:t>
            </a:r>
          </a:p>
          <a:p>
            <a:r>
              <a:rPr lang="it-IT" sz="2100" dirty="0"/>
              <a:t>Questo limite tuttavia è spesso superato o almeno gli si va molto vicino. Ma proprio questa constatazione testimonia la complessità del principio di razionalità limitata. I soggetti cercano di agire nel modo più razionale possibile. Al tempo stesso le rigidità e le disfunzioni organizzative esprimono i limiti della loro razionalità: è come vedere una curva da entrambi i lati, quello concavo e quello convesso.</a:t>
            </a:r>
          </a:p>
        </p:txBody>
      </p:sp>
      <p:sp>
        <p:nvSpPr>
          <p:cNvPr id="4" name="Slide Number Placeholder 3">
            <a:extLst>
              <a:ext uri="{FF2B5EF4-FFF2-40B4-BE49-F238E27FC236}">
                <a16:creationId xmlns:a16="http://schemas.microsoft.com/office/drawing/2014/main" id="{18BEE5DD-B037-234B-B5BD-F033C36993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03188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D8B4-18BD-0447-AF68-8047FEFDCE99}"/>
              </a:ext>
            </a:extLst>
          </p:cNvPr>
          <p:cNvSpPr>
            <a:spLocks noGrp="1"/>
          </p:cNvSpPr>
          <p:nvPr>
            <p:ph type="title"/>
          </p:nvPr>
        </p:nvSpPr>
        <p:spPr/>
        <p:txBody>
          <a:bodyPr/>
          <a:lstStyle/>
          <a:p>
            <a:r>
              <a:rPr lang="it-IT" sz="1800" dirty="0"/>
              <a:t>La memoria organizzativa: l’importanza delle routine e dell’apprendimento</a:t>
            </a:r>
          </a:p>
        </p:txBody>
      </p:sp>
      <p:sp>
        <p:nvSpPr>
          <p:cNvPr id="3" name="Text Placeholder 2">
            <a:extLst>
              <a:ext uri="{FF2B5EF4-FFF2-40B4-BE49-F238E27FC236}">
                <a16:creationId xmlns:a16="http://schemas.microsoft.com/office/drawing/2014/main" id="{0D63C59A-62A0-7546-A3BE-250973914F04}"/>
              </a:ext>
            </a:extLst>
          </p:cNvPr>
          <p:cNvSpPr>
            <a:spLocks noGrp="1"/>
          </p:cNvSpPr>
          <p:nvPr>
            <p:ph type="body" idx="1"/>
          </p:nvPr>
        </p:nvSpPr>
        <p:spPr>
          <a:xfrm>
            <a:off x="2268410" y="2384758"/>
            <a:ext cx="5005140" cy="2822015"/>
          </a:xfrm>
        </p:spPr>
        <p:txBody>
          <a:bodyPr/>
          <a:lstStyle/>
          <a:p>
            <a:endParaRPr lang="it-IT" dirty="0"/>
          </a:p>
        </p:txBody>
      </p:sp>
      <p:sp>
        <p:nvSpPr>
          <p:cNvPr id="4" name="Slide Number Placeholder 3">
            <a:extLst>
              <a:ext uri="{FF2B5EF4-FFF2-40B4-BE49-F238E27FC236}">
                <a16:creationId xmlns:a16="http://schemas.microsoft.com/office/drawing/2014/main" id="{EBE05D7B-2DC6-D34F-843B-6A641482E8A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1028" name="Picture 4" descr="PDF] Organizational learning and unlearning in footwear companies: A study  based on organizational routines | Semantic Scholar">
            <a:extLst>
              <a:ext uri="{FF2B5EF4-FFF2-40B4-BE49-F238E27FC236}">
                <a16:creationId xmlns:a16="http://schemas.microsoft.com/office/drawing/2014/main" id="{3AB63091-0EF7-264B-8BC9-00BB4D2D6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23" y="1136115"/>
            <a:ext cx="7428953" cy="370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908881"/>
      </p:ext>
    </p:extLst>
  </p:cSld>
  <p:clrMapOvr>
    <a:masterClrMapping/>
  </p:clrMapOvr>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1D5FCF5B64C354FB92999EFD1A77C7A" ma:contentTypeVersion="2" ma:contentTypeDescription="Creare un nuovo documento." ma:contentTypeScope="" ma:versionID="d4fa99e6d91682ea719e7982ce33084f">
  <xsd:schema xmlns:xsd="http://www.w3.org/2001/XMLSchema" xmlns:xs="http://www.w3.org/2001/XMLSchema" xmlns:p="http://schemas.microsoft.com/office/2006/metadata/properties" xmlns:ns2="611b50a5-24d2-421e-8e8d-981ee1a47357" targetNamespace="http://schemas.microsoft.com/office/2006/metadata/properties" ma:root="true" ma:fieldsID="1e9f69d172dad2471dbc282f96c174d5" ns2:_="">
    <xsd:import namespace="611b50a5-24d2-421e-8e8d-981ee1a473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b50a5-24d2-421e-8e8d-981ee1a47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BDD631-337B-46CD-9EC2-36C9F34A9192}"/>
</file>

<file path=customXml/itemProps2.xml><?xml version="1.0" encoding="utf-8"?>
<ds:datastoreItem xmlns:ds="http://schemas.openxmlformats.org/officeDocument/2006/customXml" ds:itemID="{539F2292-B8A2-4A74-BCF0-DA06694EA4A5}"/>
</file>

<file path=customXml/itemProps3.xml><?xml version="1.0" encoding="utf-8"?>
<ds:datastoreItem xmlns:ds="http://schemas.openxmlformats.org/officeDocument/2006/customXml" ds:itemID="{0C702A21-0D6D-4360-B680-D80BBE291E74}"/>
</file>

<file path=docProps/app.xml><?xml version="1.0" encoding="utf-8"?>
<Properties xmlns="http://schemas.openxmlformats.org/officeDocument/2006/extended-properties" xmlns:vt="http://schemas.openxmlformats.org/officeDocument/2006/docPropsVTypes">
  <TotalTime>301</TotalTime>
  <Words>1872</Words>
  <Application>Microsoft Macintosh PowerPoint</Application>
  <PresentationFormat>On-screen Show (16:9)</PresentationFormat>
  <Paragraphs>105</Paragraphs>
  <Slides>24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Source Sans Pro</vt:lpstr>
      <vt:lpstr>Benedick template</vt:lpstr>
      <vt:lpstr>Le organizzazioni come sistemi cooperativi</vt:lpstr>
      <vt:lpstr>1.Decisioni critiche e decisioni di routine</vt:lpstr>
      <vt:lpstr>Ancora su Simon e Barnard</vt:lpstr>
      <vt:lpstr>Tempo e processi di apprendimento</vt:lpstr>
      <vt:lpstr>La struttura formale e informale (Lysons 1997)</vt:lpstr>
      <vt:lpstr>Procedure e aree di incertezza</vt:lpstr>
      <vt:lpstr>Navigare a vista</vt:lpstr>
      <vt:lpstr>Procedure e aree di incertezza</vt:lpstr>
      <vt:lpstr>La memoria organizzativa: l’importanza delle routine e dell’apprendimento</vt:lpstr>
      <vt:lpstr>2.Roy e la sociologia industriale</vt:lpstr>
      <vt:lpstr>Il contributo della sociologia industriale</vt:lpstr>
      <vt:lpstr>Roy</vt:lpstr>
      <vt:lpstr>Roy</vt:lpstr>
      <vt:lpstr>Roy</vt:lpstr>
      <vt:lpstr> Roy </vt:lpstr>
      <vt:lpstr>Roy</vt:lpstr>
      <vt:lpstr>Burawoy</vt:lpstr>
      <vt:lpstr>Crozier</vt:lpstr>
      <vt:lpstr>Crozier</vt:lpstr>
      <vt:lpstr>Crozier</vt:lpstr>
      <vt:lpstr>Crozier</vt:lpstr>
      <vt:lpstr>Crozier</vt:lpstr>
      <vt:lpstr>Crozier e Roy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organizzazioni come sistemi cooperativi</dc:title>
  <cp:lastModifiedBy>Mattia Zulianello</cp:lastModifiedBy>
  <cp:revision>30</cp:revision>
  <dcterms:modified xsi:type="dcterms:W3CDTF">2021-11-11T10:20:02Z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0x010100C1D5FCF5B64C354FB92999EFD1A77C7A</vt:lpwstr>
  </property>
</Properties>
</file>