
<file path=[Content_Types].xml><?xml version="1.0" encoding="utf-8"?>
<Types xmlns="http://schemas.openxmlformats.org/package/2006/content-types">
  <Default Extension="fntdata" ContentType="application/x-fontdata"/>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41"/>
  </p:notesMasterIdLst>
  <p:sldIdLst>
    <p:sldId id="256" r:id="rId5"/>
    <p:sldId id="259" r:id="rId6"/>
    <p:sldId id="352" r:id="rId7"/>
    <p:sldId id="353" r:id="rId8"/>
    <p:sldId id="354" r:id="rId9"/>
    <p:sldId id="356" r:id="rId10"/>
    <p:sldId id="357" r:id="rId11"/>
    <p:sldId id="270" r:id="rId12"/>
    <p:sldId id="271" r:id="rId13"/>
    <p:sldId id="272" r:id="rId14"/>
    <p:sldId id="358" r:id="rId15"/>
    <p:sldId id="359" r:id="rId16"/>
    <p:sldId id="351" r:id="rId17"/>
    <p:sldId id="361" r:id="rId18"/>
    <p:sldId id="362" r:id="rId19"/>
    <p:sldId id="363" r:id="rId20"/>
    <p:sldId id="364" r:id="rId21"/>
    <p:sldId id="365" r:id="rId22"/>
    <p:sldId id="366" r:id="rId23"/>
    <p:sldId id="367" r:id="rId24"/>
    <p:sldId id="368" r:id="rId25"/>
    <p:sldId id="369" r:id="rId26"/>
    <p:sldId id="360"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Lst>
  <p:sldSz cx="9144000" cy="5143500" type="screen16x9"/>
  <p:notesSz cx="6858000" cy="9144000"/>
  <p:embeddedFontLst>
    <p:embeddedFont>
      <p:font typeface="Source Sans Pro" panose="020B0503030403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DC31F0-D4A5-4497-A8C3-A94C50C0E140}" v="12" dt="2021-11-12T20:38:31.220"/>
    <p1510:client id="{C04402DE-CCE3-413E-AB6B-8C14EA5AAAD0}" v="17" dt="2021-11-12T20:27:27.663"/>
  </p1510:revLst>
</p1510:revInfo>
</file>

<file path=ppt/tableStyles.xml><?xml version="1.0" encoding="utf-8"?>
<a:tblStyleLst xmlns:a="http://schemas.openxmlformats.org/drawingml/2006/main" def="{5DB2AE32-5F83-4F36-B0C4-EC3A7E9488D7}">
  <a:tblStyle styleId="{5DB2AE32-5F83-4F36-B0C4-EC3A7E9488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07BAB3E-7E30-4776-B4C8-C32909BA5FB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83"/>
    <p:restoredTop sz="92876"/>
  </p:normalViewPr>
  <p:slideViewPr>
    <p:cSldViewPr snapToGrid="0" snapToObjects="1">
      <p:cViewPr varScale="1">
        <p:scale>
          <a:sx n="77" d="100"/>
          <a:sy n="77" d="100"/>
        </p:scale>
        <p:origin x="3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IANELLO MATTIA" userId="S::34753@ds.units.it::528d51dd-d01a-40ca-b6f4-4afeb984b8a7" providerId="AD" clId="Web-{C04402DE-CCE3-413E-AB6B-8C14EA5AAAD0}"/>
    <pc:docChg chg="modSld">
      <pc:chgData name="ZULIANELLO MATTIA" userId="S::34753@ds.units.it::528d51dd-d01a-40ca-b6f4-4afeb984b8a7" providerId="AD" clId="Web-{C04402DE-CCE3-413E-AB6B-8C14EA5AAAD0}" dt="2021-11-12T20:27:27.663" v="16" actId="20577"/>
      <pc:docMkLst>
        <pc:docMk/>
      </pc:docMkLst>
      <pc:sldChg chg="modSp">
        <pc:chgData name="ZULIANELLO MATTIA" userId="S::34753@ds.units.it::528d51dd-d01a-40ca-b6f4-4afeb984b8a7" providerId="AD" clId="Web-{C04402DE-CCE3-413E-AB6B-8C14EA5AAAD0}" dt="2021-11-12T19:53:47.757" v="2" actId="20577"/>
        <pc:sldMkLst>
          <pc:docMk/>
          <pc:sldMk cId="2525059651" sldId="366"/>
        </pc:sldMkLst>
        <pc:spChg chg="mod">
          <ac:chgData name="ZULIANELLO MATTIA" userId="S::34753@ds.units.it::528d51dd-d01a-40ca-b6f4-4afeb984b8a7" providerId="AD" clId="Web-{C04402DE-CCE3-413E-AB6B-8C14EA5AAAD0}" dt="2021-11-12T19:53:47.757" v="2" actId="20577"/>
          <ac:spMkLst>
            <pc:docMk/>
            <pc:sldMk cId="2525059651" sldId="366"/>
            <ac:spMk id="3" creationId="{E54C5D19-CB7B-EA4C-B849-88ED9334F43E}"/>
          </ac:spMkLst>
        </pc:spChg>
      </pc:sldChg>
      <pc:sldChg chg="modSp">
        <pc:chgData name="ZULIANELLO MATTIA" userId="S::34753@ds.units.it::528d51dd-d01a-40ca-b6f4-4afeb984b8a7" providerId="AD" clId="Web-{C04402DE-CCE3-413E-AB6B-8C14EA5AAAD0}" dt="2021-11-12T20:00:05.736" v="5" actId="20577"/>
        <pc:sldMkLst>
          <pc:docMk/>
          <pc:sldMk cId="1134497509" sldId="367"/>
        </pc:sldMkLst>
        <pc:spChg chg="mod">
          <ac:chgData name="ZULIANELLO MATTIA" userId="S::34753@ds.units.it::528d51dd-d01a-40ca-b6f4-4afeb984b8a7" providerId="AD" clId="Web-{C04402DE-CCE3-413E-AB6B-8C14EA5AAAD0}" dt="2021-11-12T20:00:05.736" v="5" actId="20577"/>
          <ac:spMkLst>
            <pc:docMk/>
            <pc:sldMk cId="1134497509" sldId="367"/>
            <ac:spMk id="3" creationId="{85705B11-C494-CF49-9365-AE1B5DFAD15E}"/>
          </ac:spMkLst>
        </pc:spChg>
      </pc:sldChg>
      <pc:sldChg chg="modSp">
        <pc:chgData name="ZULIANELLO MATTIA" userId="S::34753@ds.units.it::528d51dd-d01a-40ca-b6f4-4afeb984b8a7" providerId="AD" clId="Web-{C04402DE-CCE3-413E-AB6B-8C14EA5AAAD0}" dt="2021-11-12T20:24:19.783" v="8" actId="20577"/>
        <pc:sldMkLst>
          <pc:docMk/>
          <pc:sldMk cId="3742543530" sldId="377"/>
        </pc:sldMkLst>
        <pc:spChg chg="mod">
          <ac:chgData name="ZULIANELLO MATTIA" userId="S::34753@ds.units.it::528d51dd-d01a-40ca-b6f4-4afeb984b8a7" providerId="AD" clId="Web-{C04402DE-CCE3-413E-AB6B-8C14EA5AAAD0}" dt="2021-11-12T20:24:19.783" v="8" actId="20577"/>
          <ac:spMkLst>
            <pc:docMk/>
            <pc:sldMk cId="3742543530" sldId="377"/>
            <ac:spMk id="3" creationId="{DD6E2DEA-3691-5B49-BD8A-6A7F6884238D}"/>
          </ac:spMkLst>
        </pc:spChg>
      </pc:sldChg>
      <pc:sldChg chg="modSp">
        <pc:chgData name="ZULIANELLO MATTIA" userId="S::34753@ds.units.it::528d51dd-d01a-40ca-b6f4-4afeb984b8a7" providerId="AD" clId="Web-{C04402DE-CCE3-413E-AB6B-8C14EA5AAAD0}" dt="2021-11-12T20:27:27.663" v="16" actId="20577"/>
        <pc:sldMkLst>
          <pc:docMk/>
          <pc:sldMk cId="3745138704" sldId="382"/>
        </pc:sldMkLst>
        <pc:spChg chg="mod">
          <ac:chgData name="ZULIANELLO MATTIA" userId="S::34753@ds.units.it::528d51dd-d01a-40ca-b6f4-4afeb984b8a7" providerId="AD" clId="Web-{C04402DE-CCE3-413E-AB6B-8C14EA5AAAD0}" dt="2021-11-12T20:27:27.663" v="16" actId="20577"/>
          <ac:spMkLst>
            <pc:docMk/>
            <pc:sldMk cId="3745138704" sldId="382"/>
            <ac:spMk id="3" creationId="{E21BA561-5E02-6045-A754-49CB551E75F0}"/>
          </ac:spMkLst>
        </pc:spChg>
      </pc:sldChg>
    </pc:docChg>
  </pc:docChgLst>
  <pc:docChgLst>
    <pc:chgData name="ZULIANELLO MATTIA" userId="S::34753@ds.units.it::528d51dd-d01a-40ca-b6f4-4afeb984b8a7" providerId="AD" clId="Web-{39DC31F0-D4A5-4497-A8C3-A94C50C0E140}"/>
    <pc:docChg chg="modSld">
      <pc:chgData name="ZULIANELLO MATTIA" userId="S::34753@ds.units.it::528d51dd-d01a-40ca-b6f4-4afeb984b8a7" providerId="AD" clId="Web-{39DC31F0-D4A5-4497-A8C3-A94C50C0E140}" dt="2021-11-12T20:38:31.220" v="11" actId="20577"/>
      <pc:docMkLst>
        <pc:docMk/>
      </pc:docMkLst>
      <pc:sldChg chg="modSp">
        <pc:chgData name="ZULIANELLO MATTIA" userId="S::34753@ds.units.it::528d51dd-d01a-40ca-b6f4-4afeb984b8a7" providerId="AD" clId="Web-{39DC31F0-D4A5-4497-A8C3-A94C50C0E140}" dt="2021-11-12T20:38:31.220" v="11" actId="20577"/>
        <pc:sldMkLst>
          <pc:docMk/>
          <pc:sldMk cId="390438047" sldId="380"/>
        </pc:sldMkLst>
        <pc:spChg chg="mod">
          <ac:chgData name="ZULIANELLO MATTIA" userId="S::34753@ds.units.it::528d51dd-d01a-40ca-b6f4-4afeb984b8a7" providerId="AD" clId="Web-{39DC31F0-D4A5-4497-A8C3-A94C50C0E140}" dt="2021-11-12T20:38:31.220" v="11" actId="20577"/>
          <ac:spMkLst>
            <pc:docMk/>
            <pc:sldMk cId="390438047" sldId="380"/>
            <ac:spMk id="3" creationId="{B83DCAF6-1E42-7E4F-ABD0-803B71D345FE}"/>
          </ac:spMkLst>
        </pc:spChg>
      </pc:sldChg>
      <pc:sldChg chg="modSp">
        <pc:chgData name="ZULIANELLO MATTIA" userId="S::34753@ds.units.it::528d51dd-d01a-40ca-b6f4-4afeb984b8a7" providerId="AD" clId="Web-{39DC31F0-D4A5-4497-A8C3-A94C50C0E140}" dt="2021-11-12T20:38:03.297" v="6" actId="20577"/>
        <pc:sldMkLst>
          <pc:docMk/>
          <pc:sldMk cId="3745138704" sldId="382"/>
        </pc:sldMkLst>
        <pc:spChg chg="mod">
          <ac:chgData name="ZULIANELLO MATTIA" userId="S::34753@ds.units.it::528d51dd-d01a-40ca-b6f4-4afeb984b8a7" providerId="AD" clId="Web-{39DC31F0-D4A5-4497-A8C3-A94C50C0E140}" dt="2021-11-12T20:38:03.297" v="6" actId="20577"/>
          <ac:spMkLst>
            <pc:docMk/>
            <pc:sldMk cId="3745138704" sldId="382"/>
            <ac:spMk id="3" creationId="{E21BA561-5E02-6045-A754-49CB551E75F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54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762548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263003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673651"/>
            <a:ext cx="548700" cy="3936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Source Sans Pro"/>
                <a:ea typeface="Source Sans Pro"/>
                <a:cs typeface="Source Sans Pro"/>
                <a:sym typeface="Source Sans Pro"/>
              </a:defRPr>
            </a:lvl1pPr>
            <a:lvl2pPr lvl="1" algn="ctr">
              <a:buNone/>
              <a:defRPr sz="1100">
                <a:solidFill>
                  <a:schemeClr val="dk1"/>
                </a:solidFill>
                <a:latin typeface="Source Sans Pro"/>
                <a:ea typeface="Source Sans Pro"/>
                <a:cs typeface="Source Sans Pro"/>
                <a:sym typeface="Source Sans Pro"/>
              </a:defRPr>
            </a:lvl2pPr>
            <a:lvl3pPr lvl="2" algn="ctr">
              <a:buNone/>
              <a:defRPr sz="1100">
                <a:solidFill>
                  <a:schemeClr val="dk1"/>
                </a:solidFill>
                <a:latin typeface="Source Sans Pro"/>
                <a:ea typeface="Source Sans Pro"/>
                <a:cs typeface="Source Sans Pro"/>
                <a:sym typeface="Source Sans Pro"/>
              </a:defRPr>
            </a:lvl3pPr>
            <a:lvl4pPr lvl="3" algn="ctr">
              <a:buNone/>
              <a:defRPr sz="1100">
                <a:solidFill>
                  <a:schemeClr val="dk1"/>
                </a:solidFill>
                <a:latin typeface="Source Sans Pro"/>
                <a:ea typeface="Source Sans Pro"/>
                <a:cs typeface="Source Sans Pro"/>
                <a:sym typeface="Source Sans Pro"/>
              </a:defRPr>
            </a:lvl4pPr>
            <a:lvl5pPr lvl="4" algn="ctr">
              <a:buNone/>
              <a:defRPr sz="1100">
                <a:solidFill>
                  <a:schemeClr val="dk1"/>
                </a:solidFill>
                <a:latin typeface="Source Sans Pro"/>
                <a:ea typeface="Source Sans Pro"/>
                <a:cs typeface="Source Sans Pro"/>
                <a:sym typeface="Source Sans Pro"/>
              </a:defRPr>
            </a:lvl5pPr>
            <a:lvl6pPr lvl="5" algn="ctr">
              <a:buNone/>
              <a:defRPr sz="1100">
                <a:solidFill>
                  <a:schemeClr val="dk1"/>
                </a:solidFill>
                <a:latin typeface="Source Sans Pro"/>
                <a:ea typeface="Source Sans Pro"/>
                <a:cs typeface="Source Sans Pro"/>
                <a:sym typeface="Source Sans Pro"/>
              </a:defRPr>
            </a:lvl6pPr>
            <a:lvl7pPr lvl="6" algn="ctr">
              <a:buNone/>
              <a:defRPr sz="1100">
                <a:solidFill>
                  <a:schemeClr val="dk1"/>
                </a:solidFill>
                <a:latin typeface="Source Sans Pro"/>
                <a:ea typeface="Source Sans Pro"/>
                <a:cs typeface="Source Sans Pro"/>
                <a:sym typeface="Source Sans Pro"/>
              </a:defRPr>
            </a:lvl7pPr>
            <a:lvl8pPr lvl="7" algn="ctr">
              <a:buNone/>
              <a:defRPr sz="1100">
                <a:solidFill>
                  <a:schemeClr val="dk1"/>
                </a:solidFill>
                <a:latin typeface="Source Sans Pro"/>
                <a:ea typeface="Source Sans Pro"/>
                <a:cs typeface="Source Sans Pro"/>
                <a:sym typeface="Source Sans Pro"/>
              </a:defRPr>
            </a:lvl8pPr>
            <a:lvl9pPr lvl="8" algn="ctr">
              <a:buNone/>
              <a:defRPr sz="11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www.youtube.com/watch?v=_G08S-8yu58"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4600" dirty="0"/>
              <a:t>L’istituzionalismo</a:t>
            </a:r>
            <a:endParaRPr sz="4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B761E-57E7-4340-B96E-9FCEF459577B}"/>
              </a:ext>
            </a:extLst>
          </p:cNvPr>
          <p:cNvSpPr>
            <a:spLocks noGrp="1"/>
          </p:cNvSpPr>
          <p:nvPr>
            <p:ph type="title"/>
          </p:nvPr>
        </p:nvSpPr>
        <p:spPr/>
        <p:txBody>
          <a:bodyPr/>
          <a:lstStyle/>
          <a:p>
            <a:r>
              <a:rPr lang="it-IT" dirty="0"/>
              <a:t>Elementi essenziali della legge di </a:t>
            </a:r>
            <a:r>
              <a:rPr lang="it-IT" dirty="0" err="1"/>
              <a:t>Michels</a:t>
            </a:r>
            <a:endParaRPr lang="it-IT" dirty="0"/>
          </a:p>
        </p:txBody>
      </p:sp>
      <p:pic>
        <p:nvPicPr>
          <p:cNvPr id="5" name="Picture 4">
            <a:extLst>
              <a:ext uri="{FF2B5EF4-FFF2-40B4-BE49-F238E27FC236}">
                <a16:creationId xmlns:a16="http://schemas.microsoft.com/office/drawing/2014/main" id="{C7223EC7-809B-C940-9B24-AFBE94B72EF4}"/>
              </a:ext>
            </a:extLst>
          </p:cNvPr>
          <p:cNvPicPr>
            <a:picLocks noChangeAspect="1"/>
          </p:cNvPicPr>
          <p:nvPr/>
        </p:nvPicPr>
        <p:blipFill>
          <a:blip r:embed="rId2"/>
          <a:stretch>
            <a:fillRect/>
          </a:stretch>
        </p:blipFill>
        <p:spPr>
          <a:xfrm>
            <a:off x="0" y="1418957"/>
            <a:ext cx="9144000" cy="2305586"/>
          </a:xfrm>
          <a:prstGeom prst="rect">
            <a:avLst/>
          </a:prstGeom>
        </p:spPr>
      </p:pic>
      <p:sp>
        <p:nvSpPr>
          <p:cNvPr id="3" name="Text Placeholder 2">
            <a:extLst>
              <a:ext uri="{FF2B5EF4-FFF2-40B4-BE49-F238E27FC236}">
                <a16:creationId xmlns:a16="http://schemas.microsoft.com/office/drawing/2014/main" id="{1EC0D6E7-036E-7440-A331-D12100DF3E28}"/>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59DF3198-033B-7241-86C2-510D0721F65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965127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40FC4-8F45-7E43-B10E-5762F234870A}"/>
              </a:ext>
            </a:extLst>
          </p:cNvPr>
          <p:cNvSpPr>
            <a:spLocks noGrp="1"/>
          </p:cNvSpPr>
          <p:nvPr>
            <p:ph type="title"/>
          </p:nvPr>
        </p:nvSpPr>
        <p:spPr/>
        <p:txBody>
          <a:bodyPr/>
          <a:lstStyle/>
          <a:p>
            <a:r>
              <a:rPr lang="it-IT" dirty="0" err="1"/>
              <a:t>Selznick</a:t>
            </a:r>
            <a:endParaRPr lang="it-IT" dirty="0"/>
          </a:p>
        </p:txBody>
      </p:sp>
      <p:sp>
        <p:nvSpPr>
          <p:cNvPr id="3" name="Text Placeholder 2">
            <a:extLst>
              <a:ext uri="{FF2B5EF4-FFF2-40B4-BE49-F238E27FC236}">
                <a16:creationId xmlns:a16="http://schemas.microsoft.com/office/drawing/2014/main" id="{FC8DC14A-FE9D-A94C-AA9B-F163E2DA3506}"/>
              </a:ext>
            </a:extLst>
          </p:cNvPr>
          <p:cNvSpPr>
            <a:spLocks noGrp="1"/>
          </p:cNvSpPr>
          <p:nvPr>
            <p:ph type="body" idx="1"/>
          </p:nvPr>
        </p:nvSpPr>
        <p:spPr/>
        <p:txBody>
          <a:bodyPr/>
          <a:lstStyle/>
          <a:p>
            <a:r>
              <a:rPr lang="it-IT" sz="1700" dirty="0" err="1"/>
              <a:t>Selznick</a:t>
            </a:r>
            <a:r>
              <a:rPr lang="it-IT" sz="1700" dirty="0"/>
              <a:t> è influenzato da </a:t>
            </a:r>
            <a:r>
              <a:rPr lang="it-IT" sz="1700" dirty="0" err="1"/>
              <a:t>Michels</a:t>
            </a:r>
            <a:r>
              <a:rPr lang="it-IT" sz="1700" dirty="0"/>
              <a:t> secondo il quale il processo degenerativo nasceva dai meccanismi impersonali che portavano ad anteporre la difesa del partito inteso come strumento di azione al perseguimento degli scopi per cui il partito stesso era nato. </a:t>
            </a:r>
          </a:p>
          <a:p>
            <a:r>
              <a:rPr lang="it-IT" sz="1700" dirty="0"/>
              <a:t>L'oggetto di studio di </a:t>
            </a:r>
            <a:r>
              <a:rPr lang="it-IT" sz="1700" dirty="0" err="1"/>
              <a:t>Selznick</a:t>
            </a:r>
            <a:r>
              <a:rPr lang="it-IT" sz="1700" dirty="0"/>
              <a:t> non sono le imprese private ma le organizzazioni pubbliche o semipubbliche che per statuto sono tenute a perseguire determinati obiettivi di interesse generale ma che poi, si allontanano da quegli obiettivi. </a:t>
            </a:r>
          </a:p>
          <a:p>
            <a:r>
              <a:rPr lang="it-IT" sz="1700" dirty="0" err="1"/>
              <a:t>Selznick</a:t>
            </a:r>
            <a:r>
              <a:rPr lang="it-IT" sz="1700" dirty="0"/>
              <a:t> individua le origini del processo degenerativo nell'azione di centri di potere esterno. Definisce le organizzazioni formali razionalmente orientati al raggiungimento di determinati scopi (come Barnard), dove ognuna di esse ha una sua catena di comando, competenze tecniche e manageriali e una divisione del lavoro.</a:t>
            </a:r>
          </a:p>
        </p:txBody>
      </p:sp>
      <p:sp>
        <p:nvSpPr>
          <p:cNvPr id="4" name="Slide Number Placeholder 3">
            <a:extLst>
              <a:ext uri="{FF2B5EF4-FFF2-40B4-BE49-F238E27FC236}">
                <a16:creationId xmlns:a16="http://schemas.microsoft.com/office/drawing/2014/main" id="{65069EB1-9546-054E-BD41-08DF3C3DBDA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65202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3A8B8-04ED-2444-9AF2-FAAFDA32617F}"/>
              </a:ext>
            </a:extLst>
          </p:cNvPr>
          <p:cNvSpPr>
            <a:spLocks noGrp="1"/>
          </p:cNvSpPr>
          <p:nvPr>
            <p:ph type="title"/>
          </p:nvPr>
        </p:nvSpPr>
        <p:spPr/>
        <p:txBody>
          <a:bodyPr/>
          <a:lstStyle/>
          <a:p>
            <a:r>
              <a:rPr lang="it-IT" dirty="0" err="1"/>
              <a:t>Selznick</a:t>
            </a:r>
            <a:endParaRPr lang="it-IT" dirty="0"/>
          </a:p>
        </p:txBody>
      </p:sp>
      <p:sp>
        <p:nvSpPr>
          <p:cNvPr id="3" name="Text Placeholder 2">
            <a:extLst>
              <a:ext uri="{FF2B5EF4-FFF2-40B4-BE49-F238E27FC236}">
                <a16:creationId xmlns:a16="http://schemas.microsoft.com/office/drawing/2014/main" id="{F2D369E4-CDF8-1442-BABE-D0D1FCEB6391}"/>
              </a:ext>
            </a:extLst>
          </p:cNvPr>
          <p:cNvSpPr>
            <a:spLocks noGrp="1"/>
          </p:cNvSpPr>
          <p:nvPr>
            <p:ph type="body" idx="1"/>
          </p:nvPr>
        </p:nvSpPr>
        <p:spPr/>
        <p:txBody>
          <a:bodyPr/>
          <a:lstStyle/>
          <a:p>
            <a:r>
              <a:rPr lang="it-IT" sz="1800" dirty="0"/>
              <a:t>II carattere formale di un'organizzazione è garantito dalla possibilità di sostituire i soggetti nei vari ruoli senza che l'organizzazione entri in crisi. </a:t>
            </a:r>
          </a:p>
          <a:p>
            <a:r>
              <a:rPr lang="it-IT" sz="1800" dirty="0"/>
              <a:t>L’organizzazione formale è solo un aspetto di una struttura sociale concreta, formata da soggetti che agiscono come esseri umani totali, dunque gli aspetti formali e informali non sono considerati, inoltre l'organizzazione è inserita in un ambiente non neutro che esercita delle influenze e delle pressioni su di essa costringendola a continui cambiamenti. </a:t>
            </a:r>
          </a:p>
          <a:p>
            <a:r>
              <a:rPr lang="it-IT" sz="1800" dirty="0"/>
              <a:t>Questi due elementi lo portano a individuare ciò che lui chiama l'inevitabile paradosso di ogni organizzazione: le persone e l'ambiente esterno sono indispensabili per l'esistenza dell'organizzazione stessa, ma sono anche continue fonti di dilemmi, tensioni e a volte di rovina. </a:t>
            </a:r>
          </a:p>
        </p:txBody>
      </p:sp>
      <p:sp>
        <p:nvSpPr>
          <p:cNvPr id="4" name="Slide Number Placeholder 3">
            <a:extLst>
              <a:ext uri="{FF2B5EF4-FFF2-40B4-BE49-F238E27FC236}">
                <a16:creationId xmlns:a16="http://schemas.microsoft.com/office/drawing/2014/main" id="{283AF258-5B51-DC41-A20D-7E6743BA1EB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630037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72CCF-9EA7-664C-AC66-B38366F77DAF}"/>
              </a:ext>
            </a:extLst>
          </p:cNvPr>
          <p:cNvSpPr>
            <a:spLocks noGrp="1"/>
          </p:cNvSpPr>
          <p:nvPr>
            <p:ph type="title"/>
          </p:nvPr>
        </p:nvSpPr>
        <p:spPr/>
        <p:txBody>
          <a:bodyPr/>
          <a:lstStyle/>
          <a:p>
            <a:r>
              <a:rPr lang="it-IT" dirty="0" err="1"/>
              <a:t>Selznick</a:t>
            </a:r>
            <a:endParaRPr lang="it-IT" dirty="0"/>
          </a:p>
        </p:txBody>
      </p:sp>
      <p:sp>
        <p:nvSpPr>
          <p:cNvPr id="3" name="Text Placeholder 2">
            <a:extLst>
              <a:ext uri="{FF2B5EF4-FFF2-40B4-BE49-F238E27FC236}">
                <a16:creationId xmlns:a16="http://schemas.microsoft.com/office/drawing/2014/main" id="{3528AD88-56C1-A74F-87C9-E7A70D369F93}"/>
              </a:ext>
            </a:extLst>
          </p:cNvPr>
          <p:cNvSpPr>
            <a:spLocks noGrp="1"/>
          </p:cNvSpPr>
          <p:nvPr>
            <p:ph type="body" idx="1"/>
          </p:nvPr>
        </p:nvSpPr>
        <p:spPr/>
        <p:txBody>
          <a:bodyPr/>
          <a:lstStyle/>
          <a:p>
            <a:r>
              <a:rPr lang="it-IT" dirty="0" err="1"/>
              <a:t>https</a:t>
            </a:r>
            <a:r>
              <a:rPr lang="it-IT" dirty="0"/>
              <a:t>://</a:t>
            </a:r>
            <a:r>
              <a:rPr lang="it-IT" dirty="0" err="1"/>
              <a:t>www.youtube.com</a:t>
            </a:r>
            <a:r>
              <a:rPr lang="it-IT" dirty="0"/>
              <a:t>/</a:t>
            </a:r>
            <a:r>
              <a:rPr lang="it-IT" dirty="0" err="1"/>
              <a:t>watch?v</a:t>
            </a:r>
            <a:r>
              <a:rPr lang="it-IT" dirty="0"/>
              <a:t>=_G08S-8yu58</a:t>
            </a:r>
          </a:p>
        </p:txBody>
      </p:sp>
      <p:sp>
        <p:nvSpPr>
          <p:cNvPr id="4" name="Slide Number Placeholder 3">
            <a:extLst>
              <a:ext uri="{FF2B5EF4-FFF2-40B4-BE49-F238E27FC236}">
                <a16:creationId xmlns:a16="http://schemas.microsoft.com/office/drawing/2014/main" id="{907ED1FD-9910-1C41-A61C-D97D06D1BBA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067028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C9B3-992F-6C4E-8D58-AE52409A39D3}"/>
              </a:ext>
            </a:extLst>
          </p:cNvPr>
          <p:cNvSpPr>
            <a:spLocks noGrp="1"/>
          </p:cNvSpPr>
          <p:nvPr>
            <p:ph type="title"/>
          </p:nvPr>
        </p:nvSpPr>
        <p:spPr/>
        <p:txBody>
          <a:bodyPr/>
          <a:lstStyle/>
          <a:p>
            <a:r>
              <a:rPr lang="it-IT" dirty="0"/>
              <a:t>Paradossi e istituzionalizzazione</a:t>
            </a:r>
          </a:p>
        </p:txBody>
      </p:sp>
      <p:sp>
        <p:nvSpPr>
          <p:cNvPr id="3" name="Text Placeholder 2">
            <a:extLst>
              <a:ext uri="{FF2B5EF4-FFF2-40B4-BE49-F238E27FC236}">
                <a16:creationId xmlns:a16="http://schemas.microsoft.com/office/drawing/2014/main" id="{E3F86A77-BD4D-CC45-A3F8-8C5694AA021C}"/>
              </a:ext>
            </a:extLst>
          </p:cNvPr>
          <p:cNvSpPr>
            <a:spLocks noGrp="1"/>
          </p:cNvSpPr>
          <p:nvPr>
            <p:ph type="body" idx="1"/>
          </p:nvPr>
        </p:nvSpPr>
        <p:spPr/>
        <p:txBody>
          <a:bodyPr/>
          <a:lstStyle/>
          <a:p>
            <a:r>
              <a:rPr lang="it-IT" sz="2200" dirty="0" err="1"/>
              <a:t>Selznick</a:t>
            </a:r>
            <a:r>
              <a:rPr lang="it-IT" sz="2200" dirty="0"/>
              <a:t> studia i paradossi, le tensioni e i dilemmi che scaturiscono dal rapporto tra i soggetti e le organizzazioni. I soggetti tendono a fuoriuscire dai ruoli assegnati e a resistere alla spersonalizzazione.</a:t>
            </a:r>
          </a:p>
          <a:p>
            <a:r>
              <a:rPr lang="it-IT" sz="2200" dirty="0"/>
              <a:t>L'istituzionalizzazione è un processo in base al quale componenti individuali o pratiche sociali che si ripetono in modo regolare e costante vengono percepiti come istituzioni, strutture relativamente stabili indipendente dal loro grado di legittimità formale. Esistono comportamenti informali istituzionalizzati sia dentro che fuori le organizzazioni.</a:t>
            </a:r>
          </a:p>
          <a:p>
            <a:endParaRPr lang="it-IT" dirty="0"/>
          </a:p>
        </p:txBody>
      </p:sp>
      <p:sp>
        <p:nvSpPr>
          <p:cNvPr id="4" name="Slide Number Placeholder 3">
            <a:extLst>
              <a:ext uri="{FF2B5EF4-FFF2-40B4-BE49-F238E27FC236}">
                <a16:creationId xmlns:a16="http://schemas.microsoft.com/office/drawing/2014/main" id="{473DC4E3-D328-A549-A977-FA768C04145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341644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B24B-BF54-2E40-9289-0F3FBDEDE692}"/>
              </a:ext>
            </a:extLst>
          </p:cNvPr>
          <p:cNvSpPr>
            <a:spLocks noGrp="1"/>
          </p:cNvSpPr>
          <p:nvPr>
            <p:ph type="title"/>
          </p:nvPr>
        </p:nvSpPr>
        <p:spPr/>
        <p:txBody>
          <a:bodyPr/>
          <a:lstStyle/>
          <a:p>
            <a:r>
              <a:rPr lang="it-IT" dirty="0"/>
              <a:t>I fattori perturbativi delle strutture formali: Le cricche</a:t>
            </a:r>
          </a:p>
        </p:txBody>
      </p:sp>
      <p:sp>
        <p:nvSpPr>
          <p:cNvPr id="3" name="Text Placeholder 2">
            <a:extLst>
              <a:ext uri="{FF2B5EF4-FFF2-40B4-BE49-F238E27FC236}">
                <a16:creationId xmlns:a16="http://schemas.microsoft.com/office/drawing/2014/main" id="{C686FDDB-78F9-2A4B-A028-9914EEB70EF0}"/>
              </a:ext>
            </a:extLst>
          </p:cNvPr>
          <p:cNvSpPr>
            <a:spLocks noGrp="1"/>
          </p:cNvSpPr>
          <p:nvPr>
            <p:ph type="body" idx="1"/>
          </p:nvPr>
        </p:nvSpPr>
        <p:spPr/>
        <p:txBody>
          <a:bodyPr/>
          <a:lstStyle/>
          <a:p>
            <a:r>
              <a:rPr lang="it-IT" sz="1800" dirty="0"/>
              <a:t>L’istituzionalizzazione porta a considerare le deviazioni dalle norme come aspetti strutturali delle organizzazioni formali.</a:t>
            </a:r>
          </a:p>
          <a:p>
            <a:r>
              <a:rPr lang="it-IT" sz="1800" dirty="0"/>
              <a:t>Nelle istituzioni informali ci sono cricche basate su relazioni personali, attraverso cui alcuni membri interni alle organizzazioni cercano di controllare l'ambiente in cui si prendono decisioni organizzative. </a:t>
            </a:r>
          </a:p>
          <a:p>
            <a:r>
              <a:rPr lang="it-IT" sz="1800" dirty="0"/>
              <a:t>Anche le cricche fanno parte integrante del sistema cooperativo, il loro carattere istituzionale porta a studiare le funzioni che esse svolgono nelle organizzazioni a prescindere dalle personalità dei soggetti che le compongono.</a:t>
            </a:r>
          </a:p>
          <a:p>
            <a:r>
              <a:rPr lang="it-IT" sz="1800" dirty="0"/>
              <a:t>Le cricche obbediscono a logiche d'azione che superano la personalità dei membri che ne fanno parte. </a:t>
            </a:r>
          </a:p>
        </p:txBody>
      </p:sp>
      <p:sp>
        <p:nvSpPr>
          <p:cNvPr id="4" name="Slide Number Placeholder 3">
            <a:extLst>
              <a:ext uri="{FF2B5EF4-FFF2-40B4-BE49-F238E27FC236}">
                <a16:creationId xmlns:a16="http://schemas.microsoft.com/office/drawing/2014/main" id="{BA5291E2-EC67-834C-885A-31D593EE088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3569359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63250-FD10-AC46-B89F-82EECD4A0C8F}"/>
              </a:ext>
            </a:extLst>
          </p:cNvPr>
          <p:cNvSpPr>
            <a:spLocks noGrp="1"/>
          </p:cNvSpPr>
          <p:nvPr>
            <p:ph type="title"/>
          </p:nvPr>
        </p:nvSpPr>
        <p:spPr/>
        <p:txBody>
          <a:bodyPr/>
          <a:lstStyle/>
          <a:p>
            <a:r>
              <a:rPr lang="it-IT" dirty="0"/>
              <a:t>I centri di potere esterno</a:t>
            </a:r>
          </a:p>
        </p:txBody>
      </p:sp>
      <p:sp>
        <p:nvSpPr>
          <p:cNvPr id="3" name="Text Placeholder 2">
            <a:extLst>
              <a:ext uri="{FF2B5EF4-FFF2-40B4-BE49-F238E27FC236}">
                <a16:creationId xmlns:a16="http://schemas.microsoft.com/office/drawing/2014/main" id="{00BC3770-F91E-5F45-9F41-30496BA523A5}"/>
              </a:ext>
            </a:extLst>
          </p:cNvPr>
          <p:cNvSpPr>
            <a:spLocks noGrp="1"/>
          </p:cNvSpPr>
          <p:nvPr>
            <p:ph type="body" idx="1"/>
          </p:nvPr>
        </p:nvSpPr>
        <p:spPr/>
        <p:txBody>
          <a:bodyPr/>
          <a:lstStyle/>
          <a:p>
            <a:r>
              <a:rPr lang="en-GB" dirty="0"/>
              <a:t>I </a:t>
            </a:r>
            <a:r>
              <a:rPr lang="en-GB" dirty="0" err="1"/>
              <a:t>centri</a:t>
            </a:r>
            <a:r>
              <a:rPr lang="en-GB" dirty="0"/>
              <a:t> di </a:t>
            </a:r>
            <a:r>
              <a:rPr lang="en-GB" dirty="0" err="1"/>
              <a:t>potere</a:t>
            </a:r>
            <a:r>
              <a:rPr lang="en-GB" dirty="0"/>
              <a:t> </a:t>
            </a:r>
            <a:r>
              <a:rPr lang="en-GB" dirty="0" err="1"/>
              <a:t>esterno</a:t>
            </a:r>
            <a:r>
              <a:rPr lang="en-GB" dirty="0"/>
              <a:t> </a:t>
            </a:r>
            <a:r>
              <a:rPr lang="en-GB" dirty="0" err="1"/>
              <a:t>agiscono</a:t>
            </a:r>
            <a:r>
              <a:rPr lang="en-GB" dirty="0"/>
              <a:t> per </a:t>
            </a:r>
            <a:r>
              <a:rPr lang="en-GB" dirty="0" err="1"/>
              <a:t>modificarne</a:t>
            </a:r>
            <a:r>
              <a:rPr lang="en-GB" dirty="0"/>
              <a:t> il </a:t>
            </a:r>
            <a:r>
              <a:rPr lang="en-GB" dirty="0" err="1"/>
              <a:t>funzionamento</a:t>
            </a:r>
            <a:r>
              <a:rPr lang="en-GB" dirty="0"/>
              <a:t>.  </a:t>
            </a:r>
            <a:r>
              <a:rPr lang="en-GB" dirty="0" err="1"/>
              <a:t>Ciò</a:t>
            </a:r>
            <a:r>
              <a:rPr lang="en-GB" dirty="0"/>
              <a:t> conduce Selznick a </a:t>
            </a:r>
            <a:r>
              <a:rPr lang="en-GB" dirty="0" err="1"/>
              <a:t>concepire</a:t>
            </a:r>
            <a:r>
              <a:rPr lang="en-GB" dirty="0"/>
              <a:t> le </a:t>
            </a:r>
            <a:r>
              <a:rPr lang="en-GB" dirty="0" err="1"/>
              <a:t>organizzazioni</a:t>
            </a:r>
            <a:r>
              <a:rPr lang="en-GB" dirty="0"/>
              <a:t> come </a:t>
            </a:r>
            <a:r>
              <a:rPr lang="en-GB" dirty="0" err="1"/>
              <a:t>strutture</a:t>
            </a:r>
            <a:r>
              <a:rPr lang="en-GB" dirty="0"/>
              <a:t> </a:t>
            </a:r>
            <a:r>
              <a:rPr lang="en-GB" dirty="0" err="1"/>
              <a:t>adattive</a:t>
            </a:r>
            <a:r>
              <a:rPr lang="en-GB" dirty="0"/>
              <a:t> </a:t>
            </a:r>
            <a:r>
              <a:rPr lang="en-GB" dirty="0" err="1"/>
              <a:t>che</a:t>
            </a:r>
            <a:r>
              <a:rPr lang="en-GB" dirty="0"/>
              <a:t> </a:t>
            </a:r>
            <a:r>
              <a:rPr lang="en-GB" dirty="0" err="1"/>
              <a:t>reagiscono</a:t>
            </a:r>
            <a:r>
              <a:rPr lang="en-GB" dirty="0"/>
              <a:t> alle </a:t>
            </a:r>
            <a:r>
              <a:rPr lang="en-GB" dirty="0" err="1"/>
              <a:t>influenze</a:t>
            </a:r>
            <a:r>
              <a:rPr lang="en-GB" dirty="0"/>
              <a:t> </a:t>
            </a:r>
            <a:r>
              <a:rPr lang="en-GB" dirty="0" err="1"/>
              <a:t>esercitate</a:t>
            </a:r>
            <a:r>
              <a:rPr lang="en-GB" dirty="0"/>
              <a:t> da </a:t>
            </a:r>
            <a:r>
              <a:rPr lang="en-GB" dirty="0" err="1"/>
              <a:t>quei</a:t>
            </a:r>
            <a:r>
              <a:rPr lang="en-GB" dirty="0"/>
              <a:t> </a:t>
            </a:r>
            <a:r>
              <a:rPr lang="en-GB" dirty="0" err="1"/>
              <a:t>centri</a:t>
            </a:r>
            <a:r>
              <a:rPr lang="en-GB" dirty="0"/>
              <a:t>.</a:t>
            </a:r>
            <a:endParaRPr lang="it-IT" dirty="0"/>
          </a:p>
          <a:p>
            <a:r>
              <a:rPr lang="it-IT" dirty="0"/>
              <a:t>In linea con i propri assunti funzionalisti, </a:t>
            </a:r>
            <a:r>
              <a:rPr lang="it-IT" dirty="0" err="1"/>
              <a:t>Selznick</a:t>
            </a:r>
            <a:r>
              <a:rPr lang="it-IT" dirty="0"/>
              <a:t> vede le organizzazioni come sistemi sociali, le cui componenti interne, come negli organismi viventi, svolgono funzioni necessarie a mantenere in vita i sistemi a cui appartengono. </a:t>
            </a:r>
          </a:p>
        </p:txBody>
      </p:sp>
      <p:sp>
        <p:nvSpPr>
          <p:cNvPr id="4" name="Slide Number Placeholder 3">
            <a:extLst>
              <a:ext uri="{FF2B5EF4-FFF2-40B4-BE49-F238E27FC236}">
                <a16:creationId xmlns:a16="http://schemas.microsoft.com/office/drawing/2014/main" id="{99D57AD3-CDB8-4643-B7B9-2DC93CB346C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110157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39AE8-E1D6-A74E-846C-B0CA2D94182A}"/>
              </a:ext>
            </a:extLst>
          </p:cNvPr>
          <p:cNvSpPr>
            <a:spLocks noGrp="1"/>
          </p:cNvSpPr>
          <p:nvPr>
            <p:ph type="title"/>
          </p:nvPr>
        </p:nvSpPr>
        <p:spPr/>
        <p:txBody>
          <a:bodyPr/>
          <a:lstStyle/>
          <a:p>
            <a:r>
              <a:rPr lang="it-IT" dirty="0"/>
              <a:t>Le funzioni delle organizzazioni come sistemi sociali</a:t>
            </a:r>
          </a:p>
        </p:txBody>
      </p:sp>
      <p:sp>
        <p:nvSpPr>
          <p:cNvPr id="3" name="Text Placeholder 2">
            <a:extLst>
              <a:ext uri="{FF2B5EF4-FFF2-40B4-BE49-F238E27FC236}">
                <a16:creationId xmlns:a16="http://schemas.microsoft.com/office/drawing/2014/main" id="{74BA6779-3001-CC40-B924-E88294E1156A}"/>
              </a:ext>
            </a:extLst>
          </p:cNvPr>
          <p:cNvSpPr>
            <a:spLocks noGrp="1"/>
          </p:cNvSpPr>
          <p:nvPr>
            <p:ph type="body" idx="1"/>
          </p:nvPr>
        </p:nvSpPr>
        <p:spPr/>
        <p:txBody>
          <a:bodyPr/>
          <a:lstStyle/>
          <a:p>
            <a:r>
              <a:rPr lang="it-IT" dirty="0"/>
              <a:t>Alcune di queste funzioni sono:</a:t>
            </a:r>
          </a:p>
          <a:p>
            <a:pPr marL="533400" indent="-457200">
              <a:buAutoNum type="arabicParenR"/>
            </a:pPr>
            <a:r>
              <a:rPr lang="en-GB" dirty="0"/>
              <a:t>la </a:t>
            </a:r>
            <a:r>
              <a:rPr lang="en-GB" dirty="0" err="1"/>
              <a:t>sicurezza</a:t>
            </a:r>
            <a:r>
              <a:rPr lang="en-GB" dirty="0"/>
              <a:t> </a:t>
            </a:r>
            <a:r>
              <a:rPr lang="en-GB" dirty="0" err="1"/>
              <a:t>dell’organizzazione</a:t>
            </a:r>
            <a:r>
              <a:rPr lang="en-GB" dirty="0"/>
              <a:t> in </a:t>
            </a:r>
            <a:r>
              <a:rPr lang="en-GB" dirty="0" err="1"/>
              <a:t>rapporto</a:t>
            </a:r>
            <a:r>
              <a:rPr lang="en-GB" dirty="0"/>
              <a:t> alle </a:t>
            </a:r>
            <a:r>
              <a:rPr lang="en-GB" dirty="0" err="1"/>
              <a:t>forze</a:t>
            </a:r>
            <a:r>
              <a:rPr lang="en-GB" dirty="0"/>
              <a:t> </a:t>
            </a:r>
            <a:r>
              <a:rPr lang="en-GB" dirty="0" err="1"/>
              <a:t>sociali</a:t>
            </a:r>
            <a:r>
              <a:rPr lang="en-GB" dirty="0"/>
              <a:t> </a:t>
            </a:r>
            <a:r>
              <a:rPr lang="en-GB" dirty="0" err="1"/>
              <a:t>che</a:t>
            </a:r>
            <a:r>
              <a:rPr lang="en-GB" dirty="0"/>
              <a:t> </a:t>
            </a:r>
            <a:r>
              <a:rPr lang="en-GB" dirty="0" err="1"/>
              <a:t>agiscono</a:t>
            </a:r>
            <a:r>
              <a:rPr lang="en-GB" dirty="0"/>
              <a:t> </a:t>
            </a:r>
            <a:r>
              <a:rPr lang="en-GB" dirty="0" err="1"/>
              <a:t>nell’ambiente</a:t>
            </a:r>
            <a:r>
              <a:rPr lang="en-GB" dirty="0"/>
              <a:t>;</a:t>
            </a:r>
          </a:p>
          <a:p>
            <a:pPr marL="533400" indent="-457200">
              <a:buAutoNum type="arabicParenR"/>
            </a:pPr>
            <a:r>
              <a:rPr lang="en-GB" dirty="0"/>
              <a:t>la </a:t>
            </a:r>
            <a:r>
              <a:rPr lang="en-GB" dirty="0" err="1"/>
              <a:t>stabilità</a:t>
            </a:r>
            <a:r>
              <a:rPr lang="en-GB" dirty="0"/>
              <a:t> </a:t>
            </a:r>
            <a:r>
              <a:rPr lang="en-GB" dirty="0" err="1"/>
              <a:t>delle</a:t>
            </a:r>
            <a:r>
              <a:rPr lang="en-GB" dirty="0"/>
              <a:t> </a:t>
            </a:r>
            <a:r>
              <a:rPr lang="en-GB" dirty="0" err="1"/>
              <a:t>linee</a:t>
            </a:r>
            <a:r>
              <a:rPr lang="en-GB" dirty="0"/>
              <a:t> interne di </a:t>
            </a:r>
            <a:r>
              <a:rPr lang="en-GB" dirty="0" err="1"/>
              <a:t>autorità</a:t>
            </a:r>
            <a:r>
              <a:rPr lang="en-GB" dirty="0"/>
              <a:t> e di </a:t>
            </a:r>
            <a:r>
              <a:rPr lang="en-GB" dirty="0" err="1"/>
              <a:t>comunicazione</a:t>
            </a:r>
            <a:r>
              <a:rPr lang="en-GB" dirty="0"/>
              <a:t>;</a:t>
            </a:r>
          </a:p>
          <a:p>
            <a:pPr marL="533400" indent="-457200">
              <a:buAutoNum type="arabicParenR"/>
            </a:pPr>
            <a:r>
              <a:rPr lang="en-GB" dirty="0"/>
              <a:t>la </a:t>
            </a:r>
            <a:r>
              <a:rPr lang="en-GB" dirty="0" err="1"/>
              <a:t>continuità</a:t>
            </a:r>
            <a:r>
              <a:rPr lang="en-GB" dirty="0"/>
              <a:t> </a:t>
            </a:r>
            <a:r>
              <a:rPr lang="en-GB" dirty="0" err="1"/>
              <a:t>della</a:t>
            </a:r>
            <a:r>
              <a:rPr lang="en-GB" dirty="0"/>
              <a:t> </a:t>
            </a:r>
            <a:r>
              <a:rPr lang="en-GB" dirty="0" err="1"/>
              <a:t>politica</a:t>
            </a:r>
            <a:r>
              <a:rPr lang="en-GB" dirty="0"/>
              <a:t> e </a:t>
            </a:r>
            <a:r>
              <a:rPr lang="en-GB" dirty="0" err="1"/>
              <a:t>delle</a:t>
            </a:r>
            <a:r>
              <a:rPr lang="en-GB" dirty="0"/>
              <a:t> </a:t>
            </a:r>
            <a:r>
              <a:rPr lang="en-GB" dirty="0" err="1"/>
              <a:t>fonti</a:t>
            </a:r>
            <a:r>
              <a:rPr lang="en-GB" dirty="0"/>
              <a:t> </a:t>
            </a:r>
            <a:r>
              <a:rPr lang="en-GB" dirty="0" err="1"/>
              <a:t>della</a:t>
            </a:r>
            <a:r>
              <a:rPr lang="en-GB" dirty="0"/>
              <a:t> </a:t>
            </a:r>
            <a:r>
              <a:rPr lang="en-GB" dirty="0" err="1"/>
              <a:t>sua</a:t>
            </a:r>
            <a:r>
              <a:rPr lang="en-GB" dirty="0"/>
              <a:t> </a:t>
            </a:r>
            <a:r>
              <a:rPr lang="en-GB" dirty="0" err="1"/>
              <a:t>definizione</a:t>
            </a:r>
            <a:r>
              <a:rPr lang="en-GB" dirty="0"/>
              <a:t>;</a:t>
            </a:r>
          </a:p>
          <a:p>
            <a:pPr marL="533400" indent="-457200">
              <a:buAutoNum type="arabicParenR"/>
            </a:pPr>
            <a:r>
              <a:rPr lang="en-GB" dirty="0" err="1"/>
              <a:t>l’omogeneità</a:t>
            </a:r>
            <a:r>
              <a:rPr lang="en-GB" dirty="0"/>
              <a:t> </a:t>
            </a:r>
            <a:r>
              <a:rPr lang="en-GB" dirty="0" err="1"/>
              <a:t>dell’immagine</a:t>
            </a:r>
            <a:r>
              <a:rPr lang="en-GB" dirty="0"/>
              <a:t> con </a:t>
            </a:r>
            <a:r>
              <a:rPr lang="en-GB" dirty="0" err="1"/>
              <a:t>riferimento</a:t>
            </a:r>
            <a:r>
              <a:rPr lang="en-GB" dirty="0"/>
              <a:t> al </a:t>
            </a:r>
            <a:r>
              <a:rPr lang="en-GB" dirty="0" err="1"/>
              <a:t>significato</a:t>
            </a:r>
            <a:r>
              <a:rPr lang="en-GB" dirty="0"/>
              <a:t> e al </a:t>
            </a:r>
            <a:r>
              <a:rPr lang="en-GB" dirty="0" err="1"/>
              <a:t>ruolo</a:t>
            </a:r>
            <a:r>
              <a:rPr lang="en-GB" dirty="0"/>
              <a:t> </a:t>
            </a:r>
            <a:r>
              <a:rPr lang="en-GB" dirty="0" err="1"/>
              <a:t>dell’organizzazione</a:t>
            </a:r>
            <a:r>
              <a:rPr lang="en-GB" dirty="0"/>
              <a:t>.</a:t>
            </a:r>
          </a:p>
          <a:p>
            <a:pPr marL="533400" indent="-457200">
              <a:buAutoNum type="arabicParenR"/>
            </a:pPr>
            <a:endParaRPr lang="it-IT" dirty="0"/>
          </a:p>
        </p:txBody>
      </p:sp>
      <p:sp>
        <p:nvSpPr>
          <p:cNvPr id="4" name="Slide Number Placeholder 3">
            <a:extLst>
              <a:ext uri="{FF2B5EF4-FFF2-40B4-BE49-F238E27FC236}">
                <a16:creationId xmlns:a16="http://schemas.microsoft.com/office/drawing/2014/main" id="{7CCB0FD4-2020-1843-A787-3645FB4D522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4219070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2ACE7-68A2-C344-A667-2C9BB3118E85}"/>
              </a:ext>
            </a:extLst>
          </p:cNvPr>
          <p:cNvSpPr>
            <a:spLocks noGrp="1"/>
          </p:cNvSpPr>
          <p:nvPr>
            <p:ph type="title"/>
          </p:nvPr>
        </p:nvSpPr>
        <p:spPr/>
        <p:txBody>
          <a:bodyPr/>
          <a:lstStyle/>
          <a:p>
            <a:r>
              <a:rPr lang="it-IT" dirty="0"/>
              <a:t>Conseguenze impreviste e spesso non desiderate</a:t>
            </a:r>
          </a:p>
        </p:txBody>
      </p:sp>
      <p:sp>
        <p:nvSpPr>
          <p:cNvPr id="3" name="Text Placeholder 2">
            <a:extLst>
              <a:ext uri="{FF2B5EF4-FFF2-40B4-BE49-F238E27FC236}">
                <a16:creationId xmlns:a16="http://schemas.microsoft.com/office/drawing/2014/main" id="{F157173D-85BC-584B-933B-B6893BF645D4}"/>
              </a:ext>
            </a:extLst>
          </p:cNvPr>
          <p:cNvSpPr>
            <a:spLocks noGrp="1"/>
          </p:cNvSpPr>
          <p:nvPr>
            <p:ph type="body" idx="1"/>
          </p:nvPr>
        </p:nvSpPr>
        <p:spPr/>
        <p:txBody>
          <a:bodyPr/>
          <a:lstStyle/>
          <a:p>
            <a:r>
              <a:rPr lang="en-GB" dirty="0" err="1"/>
              <a:t>Nell’ottica</a:t>
            </a:r>
            <a:r>
              <a:rPr lang="en-GB" dirty="0"/>
              <a:t> </a:t>
            </a:r>
            <a:r>
              <a:rPr lang="en-GB" dirty="0" err="1"/>
              <a:t>funzionalista</a:t>
            </a:r>
            <a:r>
              <a:rPr lang="en-GB" dirty="0"/>
              <a:t> </a:t>
            </a:r>
            <a:r>
              <a:rPr lang="en-GB" dirty="0" err="1"/>
              <a:t>i</a:t>
            </a:r>
            <a:r>
              <a:rPr lang="en-GB" dirty="0"/>
              <a:t> </a:t>
            </a:r>
            <a:r>
              <a:rPr lang="en-GB" dirty="0" err="1"/>
              <a:t>moventi</a:t>
            </a:r>
            <a:r>
              <a:rPr lang="en-GB" dirty="0"/>
              <a:t> </a:t>
            </a:r>
            <a:r>
              <a:rPr lang="en-GB" dirty="0" err="1"/>
              <a:t>che</a:t>
            </a:r>
            <a:r>
              <a:rPr lang="en-GB" dirty="0"/>
              <a:t> </a:t>
            </a:r>
            <a:r>
              <a:rPr lang="en-GB" dirty="0" err="1"/>
              <a:t>inducono</a:t>
            </a:r>
            <a:r>
              <a:rPr lang="en-GB" dirty="0"/>
              <a:t> le </a:t>
            </a:r>
            <a:r>
              <a:rPr lang="en-GB" dirty="0" err="1"/>
              <a:t>persone</a:t>
            </a:r>
            <a:r>
              <a:rPr lang="en-GB" dirty="0"/>
              <a:t> ad </a:t>
            </a:r>
            <a:r>
              <a:rPr lang="en-GB" dirty="0" err="1"/>
              <a:t>agire</a:t>
            </a:r>
            <a:r>
              <a:rPr lang="en-GB" dirty="0"/>
              <a:t> </a:t>
            </a:r>
            <a:r>
              <a:rPr lang="en-GB" dirty="0" err="1"/>
              <a:t>hanno</a:t>
            </a:r>
            <a:r>
              <a:rPr lang="en-GB" dirty="0"/>
              <a:t> </a:t>
            </a:r>
            <a:r>
              <a:rPr lang="en-GB" dirty="0" err="1"/>
              <a:t>relativamente</a:t>
            </a:r>
            <a:r>
              <a:rPr lang="en-GB" dirty="0"/>
              <a:t> </a:t>
            </a:r>
            <a:r>
              <a:rPr lang="en-GB" dirty="0" err="1"/>
              <a:t>poca</a:t>
            </a:r>
            <a:r>
              <a:rPr lang="en-GB" dirty="0"/>
              <a:t> </a:t>
            </a:r>
            <a:r>
              <a:rPr lang="en-GB" dirty="0" err="1"/>
              <a:t>importanza</a:t>
            </a:r>
            <a:r>
              <a:rPr lang="en-GB" dirty="0"/>
              <a:t> rispetto alle </a:t>
            </a:r>
            <a:r>
              <a:rPr lang="en-GB" dirty="0" err="1"/>
              <a:t>conseguenze</a:t>
            </a:r>
            <a:r>
              <a:rPr lang="en-GB" dirty="0"/>
              <a:t> </a:t>
            </a:r>
            <a:r>
              <a:rPr lang="en-GB" dirty="0" err="1"/>
              <a:t>oggettive</a:t>
            </a:r>
            <a:r>
              <a:rPr lang="en-GB" dirty="0"/>
              <a:t> </a:t>
            </a:r>
            <a:r>
              <a:rPr lang="en-GB" dirty="0" err="1"/>
              <a:t>che</a:t>
            </a:r>
            <a:r>
              <a:rPr lang="en-GB" dirty="0"/>
              <a:t> le </a:t>
            </a:r>
            <a:r>
              <a:rPr lang="en-GB" dirty="0" err="1"/>
              <a:t>azioni</a:t>
            </a:r>
            <a:r>
              <a:rPr lang="en-GB" dirty="0"/>
              <a:t> </a:t>
            </a:r>
            <a:r>
              <a:rPr lang="en-GB" dirty="0" err="1"/>
              <a:t>possono</a:t>
            </a:r>
            <a:r>
              <a:rPr lang="en-GB" dirty="0"/>
              <a:t> </a:t>
            </a:r>
            <a:r>
              <a:rPr lang="en-GB" dirty="0" err="1"/>
              <a:t>produrre</a:t>
            </a:r>
            <a:r>
              <a:rPr lang="en-GB" dirty="0"/>
              <a:t> </a:t>
            </a:r>
            <a:r>
              <a:rPr lang="en-GB" dirty="0" err="1"/>
              <a:t>su</a:t>
            </a:r>
            <a:r>
              <a:rPr lang="en-GB" dirty="0"/>
              <a:t> </a:t>
            </a:r>
            <a:r>
              <a:rPr lang="en-GB" dirty="0" err="1"/>
              <a:t>larga</a:t>
            </a:r>
            <a:r>
              <a:rPr lang="en-GB" dirty="0"/>
              <a:t> </a:t>
            </a:r>
            <a:r>
              <a:rPr lang="en-GB" dirty="0" err="1"/>
              <a:t>scala</a:t>
            </a:r>
            <a:r>
              <a:rPr lang="en-GB" dirty="0"/>
              <a:t>.    </a:t>
            </a:r>
          </a:p>
          <a:p>
            <a:r>
              <a:rPr lang="en-GB" dirty="0" err="1"/>
              <a:t>L’accento</a:t>
            </a:r>
            <a:r>
              <a:rPr lang="en-GB" dirty="0"/>
              <a:t> non </a:t>
            </a:r>
            <a:r>
              <a:rPr lang="en-GB" dirty="0" err="1"/>
              <a:t>va</a:t>
            </a:r>
            <a:r>
              <a:rPr lang="en-GB" dirty="0"/>
              <a:t> tanto </a:t>
            </a:r>
            <a:r>
              <a:rPr lang="en-GB" dirty="0" err="1"/>
              <a:t>sulle</a:t>
            </a:r>
            <a:r>
              <a:rPr lang="en-GB" dirty="0"/>
              <a:t> </a:t>
            </a:r>
            <a:r>
              <a:rPr lang="en-GB" dirty="0" err="1"/>
              <a:t>intenzioni</a:t>
            </a:r>
            <a:r>
              <a:rPr lang="en-GB" dirty="0"/>
              <a:t> </a:t>
            </a:r>
            <a:r>
              <a:rPr lang="en-GB" dirty="0" err="1"/>
              <a:t>dei</a:t>
            </a:r>
            <a:r>
              <a:rPr lang="en-GB" dirty="0"/>
              <a:t> </a:t>
            </a:r>
            <a:r>
              <a:rPr lang="en-GB" dirty="0" err="1"/>
              <a:t>soggetti</a:t>
            </a:r>
            <a:r>
              <a:rPr lang="en-GB" dirty="0"/>
              <a:t> </a:t>
            </a:r>
            <a:r>
              <a:rPr lang="en-GB" dirty="0" err="1"/>
              <a:t>quanto</a:t>
            </a:r>
            <a:r>
              <a:rPr lang="en-GB" dirty="0"/>
              <a:t> sui </a:t>
            </a:r>
            <a:r>
              <a:rPr lang="en-GB" dirty="0" err="1"/>
              <a:t>vincoli</a:t>
            </a:r>
            <a:r>
              <a:rPr lang="en-GB" dirty="0"/>
              <a:t> </a:t>
            </a:r>
            <a:r>
              <a:rPr lang="en-GB" dirty="0" err="1"/>
              <a:t>posti</a:t>
            </a:r>
            <a:r>
              <a:rPr lang="en-GB" dirty="0"/>
              <a:t> alle </a:t>
            </a:r>
            <a:r>
              <a:rPr lang="en-GB" dirty="0" err="1"/>
              <a:t>loro</a:t>
            </a:r>
            <a:r>
              <a:rPr lang="en-GB" dirty="0"/>
              <a:t> </a:t>
            </a:r>
            <a:r>
              <a:rPr lang="en-GB" dirty="0" err="1"/>
              <a:t>azioni</a:t>
            </a:r>
            <a:r>
              <a:rPr lang="en-GB" dirty="0"/>
              <a:t>. Il </a:t>
            </a:r>
            <a:r>
              <a:rPr lang="en-GB" dirty="0" err="1"/>
              <a:t>problema</a:t>
            </a:r>
            <a:r>
              <a:rPr lang="en-GB" dirty="0"/>
              <a:t> per la </a:t>
            </a:r>
            <a:r>
              <a:rPr lang="en-GB" dirty="0" err="1"/>
              <a:t>ricerca</a:t>
            </a:r>
            <a:r>
              <a:rPr lang="en-GB" dirty="0"/>
              <a:t> </a:t>
            </a:r>
            <a:r>
              <a:rPr lang="en-GB" dirty="0" err="1"/>
              <a:t>è</a:t>
            </a:r>
            <a:r>
              <a:rPr lang="en-GB" dirty="0"/>
              <a:t> di </a:t>
            </a:r>
            <a:r>
              <a:rPr lang="en-GB" dirty="0" err="1"/>
              <a:t>scoprire</a:t>
            </a:r>
            <a:r>
              <a:rPr lang="en-GB" dirty="0"/>
              <a:t> le </a:t>
            </a:r>
            <a:r>
              <a:rPr lang="en-GB" dirty="0" err="1"/>
              <a:t>ragioni</a:t>
            </a:r>
            <a:r>
              <a:rPr lang="en-GB" dirty="0"/>
              <a:t> per cui </a:t>
            </a:r>
            <a:r>
              <a:rPr lang="en-GB" dirty="0" err="1"/>
              <a:t>azioni</a:t>
            </a:r>
            <a:r>
              <a:rPr lang="en-GB" dirty="0"/>
              <a:t> </a:t>
            </a:r>
            <a:r>
              <a:rPr lang="en-GB" dirty="0" err="1"/>
              <a:t>avviate</a:t>
            </a:r>
            <a:r>
              <a:rPr lang="en-GB" dirty="0"/>
              <a:t> secondo </a:t>
            </a:r>
            <a:r>
              <a:rPr lang="en-GB" dirty="0" err="1"/>
              <a:t>alcune</a:t>
            </a:r>
            <a:r>
              <a:rPr lang="en-GB" dirty="0"/>
              <a:t> precise </a:t>
            </a:r>
            <a:r>
              <a:rPr lang="en-GB" dirty="0" err="1"/>
              <a:t>intenzioni</a:t>
            </a:r>
            <a:r>
              <a:rPr lang="en-GB" dirty="0"/>
              <a:t> </a:t>
            </a:r>
            <a:r>
              <a:rPr lang="en-GB" dirty="0" err="1"/>
              <a:t>provocano</a:t>
            </a:r>
            <a:r>
              <a:rPr lang="en-GB" dirty="0"/>
              <a:t> </a:t>
            </a:r>
            <a:r>
              <a:rPr lang="en-GB" dirty="0" err="1"/>
              <a:t>conseguenze</a:t>
            </a:r>
            <a:r>
              <a:rPr lang="en-GB" dirty="0"/>
              <a:t> </a:t>
            </a:r>
            <a:r>
              <a:rPr lang="en-GB" dirty="0" err="1"/>
              <a:t>impreviste</a:t>
            </a:r>
            <a:r>
              <a:rPr lang="en-GB" dirty="0"/>
              <a:t> e </a:t>
            </a:r>
            <a:r>
              <a:rPr lang="en-GB" dirty="0" err="1"/>
              <a:t>spesso</a:t>
            </a:r>
            <a:r>
              <a:rPr lang="en-GB" dirty="0"/>
              <a:t> non desiderate.</a:t>
            </a:r>
            <a:endParaRPr lang="it-IT" dirty="0"/>
          </a:p>
        </p:txBody>
      </p:sp>
      <p:sp>
        <p:nvSpPr>
          <p:cNvPr id="4" name="Slide Number Placeholder 3">
            <a:extLst>
              <a:ext uri="{FF2B5EF4-FFF2-40B4-BE49-F238E27FC236}">
                <a16:creationId xmlns:a16="http://schemas.microsoft.com/office/drawing/2014/main" id="{58C680F0-ECEE-B94C-8475-F8C56442591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29853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56A83-99A4-7B40-A7CF-4314989F9B23}"/>
              </a:ext>
            </a:extLst>
          </p:cNvPr>
          <p:cNvSpPr>
            <a:spLocks noGrp="1"/>
          </p:cNvSpPr>
          <p:nvPr>
            <p:ph type="title"/>
          </p:nvPr>
        </p:nvSpPr>
        <p:spPr/>
        <p:txBody>
          <a:bodyPr/>
          <a:lstStyle/>
          <a:p>
            <a:r>
              <a:rPr lang="it-IT" dirty="0"/>
              <a:t>Conseguenze impreviste e spesso indesiderate</a:t>
            </a:r>
          </a:p>
        </p:txBody>
      </p:sp>
      <p:sp>
        <p:nvSpPr>
          <p:cNvPr id="3" name="Text Placeholder 2">
            <a:extLst>
              <a:ext uri="{FF2B5EF4-FFF2-40B4-BE49-F238E27FC236}">
                <a16:creationId xmlns:a16="http://schemas.microsoft.com/office/drawing/2014/main" id="{E54C5D19-CB7B-EA4C-B849-88ED9334F43E}"/>
              </a:ext>
            </a:extLst>
          </p:cNvPr>
          <p:cNvSpPr>
            <a:spLocks noGrp="1"/>
          </p:cNvSpPr>
          <p:nvPr>
            <p:ph type="body" idx="1"/>
          </p:nvPr>
        </p:nvSpPr>
        <p:spPr/>
        <p:txBody>
          <a:bodyPr/>
          <a:lstStyle/>
          <a:p>
            <a:r>
              <a:rPr lang="en-GB" sz="2000" dirty="0" err="1"/>
              <a:t>L’accento</a:t>
            </a:r>
            <a:r>
              <a:rPr lang="en-GB" sz="2000" dirty="0"/>
              <a:t> </a:t>
            </a:r>
            <a:r>
              <a:rPr lang="en-GB" sz="2000" dirty="0" err="1"/>
              <a:t>sulle</a:t>
            </a:r>
            <a:r>
              <a:rPr lang="en-GB" sz="2000" dirty="0"/>
              <a:t> </a:t>
            </a:r>
            <a:r>
              <a:rPr lang="en-GB" sz="2000" dirty="0" err="1"/>
              <a:t>conseguenze</a:t>
            </a:r>
            <a:r>
              <a:rPr lang="en-GB" sz="2000" dirty="0"/>
              <a:t> </a:t>
            </a:r>
            <a:r>
              <a:rPr lang="en-GB" sz="2000" dirty="0" err="1"/>
              <a:t>impreviste</a:t>
            </a:r>
            <a:r>
              <a:rPr lang="en-GB" sz="2000" dirty="0"/>
              <a:t> </a:t>
            </a:r>
            <a:r>
              <a:rPr lang="en-GB" sz="2000" dirty="0" err="1"/>
              <a:t>delle</a:t>
            </a:r>
            <a:r>
              <a:rPr lang="en-GB" sz="2000" dirty="0"/>
              <a:t> </a:t>
            </a:r>
            <a:r>
              <a:rPr lang="en-GB" sz="2000" dirty="0" err="1"/>
              <a:t>azioni</a:t>
            </a:r>
            <a:r>
              <a:rPr lang="en-GB" sz="2000" dirty="0"/>
              <a:t> </a:t>
            </a:r>
            <a:r>
              <a:rPr lang="en-GB" sz="2000" dirty="0" err="1"/>
              <a:t>piuttosto</a:t>
            </a:r>
            <a:r>
              <a:rPr lang="en-GB" sz="2000" dirty="0"/>
              <a:t> </a:t>
            </a:r>
            <a:r>
              <a:rPr lang="en-GB" sz="2000" dirty="0" err="1"/>
              <a:t>che</a:t>
            </a:r>
            <a:r>
              <a:rPr lang="en-GB" sz="2000" dirty="0"/>
              <a:t> </a:t>
            </a:r>
            <a:r>
              <a:rPr lang="en-GB" sz="2000" dirty="0" err="1"/>
              <a:t>sulle</a:t>
            </a:r>
            <a:r>
              <a:rPr lang="en-GB" sz="2000" dirty="0"/>
              <a:t> </a:t>
            </a:r>
            <a:r>
              <a:rPr lang="en-GB" sz="2000" dirty="0" err="1"/>
              <a:t>intenzioni</a:t>
            </a:r>
            <a:r>
              <a:rPr lang="en-GB" sz="2000" dirty="0"/>
              <a:t> di chi </a:t>
            </a:r>
            <a:r>
              <a:rPr lang="en-GB" sz="2000" dirty="0" err="1"/>
              <a:t>agisce</a:t>
            </a:r>
            <a:r>
              <a:rPr lang="en-GB" sz="2000" dirty="0"/>
              <a:t> </a:t>
            </a:r>
            <a:r>
              <a:rPr lang="en-GB" sz="2000" dirty="0" err="1"/>
              <a:t>si</a:t>
            </a:r>
            <a:r>
              <a:rPr lang="en-GB" sz="2000" dirty="0"/>
              <a:t> </a:t>
            </a:r>
            <a:r>
              <a:rPr lang="en-GB" sz="2000" dirty="0" err="1"/>
              <a:t>associa</a:t>
            </a:r>
            <a:r>
              <a:rPr lang="en-GB" sz="2000" dirty="0"/>
              <a:t> in Selznick a una </a:t>
            </a:r>
            <a:r>
              <a:rPr lang="en-GB" sz="2000" dirty="0" err="1"/>
              <a:t>visione</a:t>
            </a:r>
            <a:r>
              <a:rPr lang="en-GB" sz="2000" dirty="0"/>
              <a:t> </a:t>
            </a:r>
            <a:r>
              <a:rPr lang="en-GB" sz="2000" dirty="0" err="1"/>
              <a:t>pessimista</a:t>
            </a:r>
            <a:r>
              <a:rPr lang="en-GB" sz="2000" dirty="0"/>
              <a:t> </a:t>
            </a:r>
            <a:r>
              <a:rPr lang="en-GB" sz="2000" dirty="0" err="1"/>
              <a:t>dell’attività</a:t>
            </a:r>
            <a:r>
              <a:rPr lang="en-GB" sz="2000" dirty="0"/>
              <a:t> </a:t>
            </a:r>
            <a:r>
              <a:rPr lang="en-GB" sz="2000" dirty="0" err="1"/>
              <a:t>delle</a:t>
            </a:r>
            <a:r>
              <a:rPr lang="en-GB" sz="2000" dirty="0"/>
              <a:t> </a:t>
            </a:r>
            <a:r>
              <a:rPr lang="en-GB" sz="2000" dirty="0" err="1"/>
              <a:t>organizzazioni</a:t>
            </a:r>
            <a:r>
              <a:rPr lang="en-GB" sz="2000" dirty="0"/>
              <a:t>. Il </a:t>
            </a:r>
            <a:r>
              <a:rPr lang="en-GB" sz="2000" dirty="0" err="1"/>
              <a:t>suo</a:t>
            </a:r>
            <a:r>
              <a:rPr lang="en-GB" sz="2000" dirty="0"/>
              <a:t> </a:t>
            </a:r>
            <a:r>
              <a:rPr lang="en-GB" sz="2000" dirty="0" err="1"/>
              <a:t>ragionamento</a:t>
            </a:r>
            <a:r>
              <a:rPr lang="en-GB" sz="2000" dirty="0"/>
              <a:t> è: le </a:t>
            </a:r>
            <a:r>
              <a:rPr lang="en-GB" sz="2000" dirty="0" err="1"/>
              <a:t>persone</a:t>
            </a:r>
            <a:r>
              <a:rPr lang="en-GB" sz="2000" dirty="0"/>
              <a:t> </a:t>
            </a:r>
            <a:r>
              <a:rPr lang="en-GB" sz="2000" dirty="0" err="1"/>
              <a:t>interessate</a:t>
            </a:r>
            <a:r>
              <a:rPr lang="en-GB" sz="2000" dirty="0"/>
              <a:t> a un </a:t>
            </a:r>
            <a:r>
              <a:rPr lang="en-GB" sz="2000" dirty="0" err="1"/>
              <a:t>dato</a:t>
            </a:r>
            <a:r>
              <a:rPr lang="en-GB" sz="2000" dirty="0"/>
              <a:t> </a:t>
            </a:r>
            <a:r>
              <a:rPr lang="en-GB" sz="2000" dirty="0" err="1"/>
              <a:t>scopo</a:t>
            </a:r>
            <a:r>
              <a:rPr lang="en-GB" sz="2000" dirty="0"/>
              <a:t> </a:t>
            </a:r>
            <a:r>
              <a:rPr lang="en-GB" sz="2000" dirty="0" err="1"/>
              <a:t>fondano</a:t>
            </a:r>
            <a:r>
              <a:rPr lang="en-GB" sz="2000" dirty="0"/>
              <a:t> </a:t>
            </a:r>
            <a:r>
              <a:rPr lang="en-GB" sz="2000" dirty="0" err="1"/>
              <a:t>un’organizzazione</a:t>
            </a:r>
            <a:r>
              <a:rPr lang="en-GB" sz="2000" dirty="0"/>
              <a:t> </a:t>
            </a:r>
            <a:r>
              <a:rPr lang="en-GB" sz="2000" dirty="0" err="1"/>
              <a:t>che</a:t>
            </a:r>
            <a:r>
              <a:rPr lang="en-GB" sz="2000" dirty="0"/>
              <a:t> </a:t>
            </a:r>
            <a:r>
              <a:rPr lang="en-GB" sz="2000" dirty="0" err="1"/>
              <a:t>deve</a:t>
            </a:r>
            <a:r>
              <a:rPr lang="en-GB" sz="2000" dirty="0"/>
              <a:t> </a:t>
            </a:r>
            <a:r>
              <a:rPr lang="en-GB" sz="2000" dirty="0" err="1"/>
              <a:t>essere</a:t>
            </a:r>
            <a:r>
              <a:rPr lang="en-GB" sz="2000" dirty="0"/>
              <a:t> lo </a:t>
            </a:r>
            <a:r>
              <a:rPr lang="en-GB" sz="2000" dirty="0" err="1"/>
              <a:t>strumento</a:t>
            </a:r>
            <a:r>
              <a:rPr lang="en-GB" sz="2000" dirty="0"/>
              <a:t> per </a:t>
            </a:r>
            <a:r>
              <a:rPr lang="en-GB" sz="2000" dirty="0" err="1"/>
              <a:t>perseguire</a:t>
            </a:r>
            <a:r>
              <a:rPr lang="en-GB" sz="2000" dirty="0"/>
              <a:t> </a:t>
            </a:r>
            <a:r>
              <a:rPr lang="en-GB" sz="2000" dirty="0" err="1"/>
              <a:t>quello</a:t>
            </a:r>
            <a:r>
              <a:rPr lang="en-GB" sz="2000" dirty="0"/>
              <a:t> </a:t>
            </a:r>
            <a:r>
              <a:rPr lang="en-GB" sz="2000" dirty="0" err="1"/>
              <a:t>scopo</a:t>
            </a:r>
            <a:r>
              <a:rPr lang="en-GB" sz="2000" dirty="0"/>
              <a:t>. Nel </a:t>
            </a:r>
            <a:r>
              <a:rPr lang="en-GB" sz="2000" dirty="0" err="1"/>
              <a:t>momento</a:t>
            </a:r>
            <a:r>
              <a:rPr lang="en-GB" sz="2000" dirty="0"/>
              <a:t> in cui </a:t>
            </a:r>
            <a:r>
              <a:rPr lang="en-GB" sz="2000" dirty="0" err="1"/>
              <a:t>nasce</a:t>
            </a:r>
            <a:r>
              <a:rPr lang="en-GB" sz="2000" dirty="0"/>
              <a:t>, </a:t>
            </a:r>
            <a:r>
              <a:rPr lang="en-GB" sz="2000" dirty="0" err="1"/>
              <a:t>l’organizzazione</a:t>
            </a:r>
            <a:r>
              <a:rPr lang="en-GB" sz="2000" dirty="0"/>
              <a:t> ha </a:t>
            </a:r>
            <a:r>
              <a:rPr lang="en-GB" sz="2000" dirty="0" err="1"/>
              <a:t>bisogno</a:t>
            </a:r>
            <a:r>
              <a:rPr lang="en-GB" sz="2000" dirty="0"/>
              <a:t> di </a:t>
            </a:r>
            <a:r>
              <a:rPr lang="en-GB" sz="2000" dirty="0" err="1"/>
              <a:t>risorse</a:t>
            </a:r>
            <a:r>
              <a:rPr lang="en-GB" sz="2000" dirty="0"/>
              <a:t> per vivere e per </a:t>
            </a:r>
            <a:r>
              <a:rPr lang="en-GB" sz="2000" dirty="0" err="1"/>
              <a:t>espandersi</a:t>
            </a:r>
            <a:r>
              <a:rPr lang="en-GB" sz="2000" dirty="0"/>
              <a:t>. </a:t>
            </a:r>
          </a:p>
          <a:p>
            <a:r>
              <a:rPr lang="en-GB" sz="2000" dirty="0"/>
              <a:t>Ma </a:t>
            </a:r>
            <a:r>
              <a:rPr lang="en-GB" sz="2000" dirty="0" err="1"/>
              <a:t>ottenere</a:t>
            </a:r>
            <a:r>
              <a:rPr lang="en-GB" sz="2000" dirty="0"/>
              <a:t> </a:t>
            </a:r>
            <a:r>
              <a:rPr lang="en-GB" sz="2000" dirty="0" err="1"/>
              <a:t>risorse</a:t>
            </a:r>
            <a:r>
              <a:rPr lang="en-GB" sz="2000" dirty="0"/>
              <a:t> non è facile, </a:t>
            </a:r>
            <a:r>
              <a:rPr lang="en-GB" sz="2000" dirty="0" err="1"/>
              <a:t>bisogna</a:t>
            </a:r>
            <a:r>
              <a:rPr lang="en-GB" sz="2000" dirty="0"/>
              <a:t> </a:t>
            </a:r>
            <a:r>
              <a:rPr lang="en-GB" sz="2000" dirty="0" err="1"/>
              <a:t>dedicare</a:t>
            </a:r>
            <a:r>
              <a:rPr lang="en-GB" sz="2000" dirty="0"/>
              <a:t> </a:t>
            </a:r>
            <a:r>
              <a:rPr lang="en-GB" sz="2000" dirty="0" err="1"/>
              <a:t>energie</a:t>
            </a:r>
            <a:r>
              <a:rPr lang="en-GB" sz="2000" dirty="0"/>
              <a:t>, </a:t>
            </a:r>
            <a:r>
              <a:rPr lang="en-GB" sz="2000" dirty="0" err="1"/>
              <a:t>stringere</a:t>
            </a:r>
            <a:r>
              <a:rPr lang="en-GB" sz="2000" dirty="0"/>
              <a:t> </a:t>
            </a:r>
            <a:r>
              <a:rPr lang="en-GB" sz="2000" dirty="0" err="1"/>
              <a:t>accordi</a:t>
            </a:r>
            <a:r>
              <a:rPr lang="en-GB" sz="2000" dirty="0"/>
              <a:t>, </a:t>
            </a:r>
            <a:r>
              <a:rPr lang="en-GB" sz="2000" dirty="0" err="1"/>
              <a:t>scendere</a:t>
            </a:r>
            <a:r>
              <a:rPr lang="en-GB" sz="2000" dirty="0"/>
              <a:t> a </a:t>
            </a:r>
            <a:r>
              <a:rPr lang="en-GB" sz="2000" dirty="0" err="1"/>
              <a:t>compromessi</a:t>
            </a:r>
            <a:r>
              <a:rPr lang="en-GB" sz="2000" dirty="0"/>
              <a:t>. </a:t>
            </a:r>
            <a:r>
              <a:rPr lang="en-GB" sz="2000" dirty="0" err="1"/>
              <a:t>Inoltre</a:t>
            </a:r>
            <a:r>
              <a:rPr lang="en-GB" sz="2000" dirty="0"/>
              <a:t> </a:t>
            </a:r>
            <a:r>
              <a:rPr lang="en-GB" sz="2000" dirty="0" err="1"/>
              <a:t>accade</a:t>
            </a:r>
            <a:r>
              <a:rPr lang="en-GB" sz="2000" dirty="0"/>
              <a:t> </a:t>
            </a:r>
            <a:r>
              <a:rPr lang="en-GB" sz="2000" dirty="0" err="1"/>
              <a:t>spesso</a:t>
            </a:r>
            <a:r>
              <a:rPr lang="en-GB" sz="2000" dirty="0"/>
              <a:t> </a:t>
            </a:r>
            <a:r>
              <a:rPr lang="en-GB" sz="2000" dirty="0" err="1"/>
              <a:t>che</a:t>
            </a:r>
            <a:r>
              <a:rPr lang="en-GB" sz="2000" dirty="0"/>
              <a:t> </a:t>
            </a:r>
            <a:r>
              <a:rPr lang="en-GB" sz="2000" dirty="0" err="1"/>
              <a:t>centri</a:t>
            </a:r>
            <a:r>
              <a:rPr lang="en-GB" sz="2000" dirty="0"/>
              <a:t> di </a:t>
            </a:r>
            <a:r>
              <a:rPr lang="en-GB" sz="2000" dirty="0" err="1"/>
              <a:t>potere</a:t>
            </a:r>
            <a:r>
              <a:rPr lang="en-GB" sz="2000" dirty="0"/>
              <a:t> </a:t>
            </a:r>
            <a:r>
              <a:rPr lang="en-GB" sz="2000" dirty="0" err="1"/>
              <a:t>già</a:t>
            </a:r>
            <a:r>
              <a:rPr lang="en-GB" sz="2000" dirty="0"/>
              <a:t> </a:t>
            </a:r>
            <a:r>
              <a:rPr lang="en-GB" sz="2000" dirty="0" err="1"/>
              <a:t>presenti</a:t>
            </a:r>
            <a:r>
              <a:rPr lang="en-GB" sz="2000" dirty="0"/>
              <a:t> </a:t>
            </a:r>
            <a:r>
              <a:rPr lang="en-GB" sz="2000" dirty="0" err="1"/>
              <a:t>sul</a:t>
            </a:r>
            <a:r>
              <a:rPr lang="en-GB" sz="2000" dirty="0"/>
              <a:t> </a:t>
            </a:r>
            <a:r>
              <a:rPr lang="en-GB" sz="2000" dirty="0" err="1"/>
              <a:t>territorio</a:t>
            </a:r>
            <a:r>
              <a:rPr lang="en-GB" sz="2000" dirty="0"/>
              <a:t> </a:t>
            </a:r>
            <a:r>
              <a:rPr lang="en-GB" sz="2000" dirty="0" err="1"/>
              <a:t>esercitino</a:t>
            </a:r>
            <a:r>
              <a:rPr lang="en-GB" sz="2000" dirty="0"/>
              <a:t> </a:t>
            </a:r>
            <a:r>
              <a:rPr lang="en-GB" sz="2000" dirty="0" err="1"/>
              <a:t>delle</a:t>
            </a:r>
            <a:r>
              <a:rPr lang="en-GB" sz="2000" dirty="0"/>
              <a:t> </a:t>
            </a:r>
            <a:r>
              <a:rPr lang="en-GB" sz="2000" dirty="0" err="1"/>
              <a:t>pressioni</a:t>
            </a:r>
            <a:r>
              <a:rPr lang="en-GB" sz="2000" dirty="0"/>
              <a:t> </a:t>
            </a:r>
            <a:r>
              <a:rPr lang="en-GB" sz="2000" dirty="0" err="1"/>
              <a:t>sull’organizzazione</a:t>
            </a:r>
            <a:r>
              <a:rPr lang="en-GB" sz="2000" dirty="0"/>
              <a:t> per </a:t>
            </a:r>
            <a:r>
              <a:rPr lang="en-GB" sz="2000" dirty="0" err="1"/>
              <a:t>condizionarne</a:t>
            </a:r>
            <a:r>
              <a:rPr lang="en-GB" sz="2000" dirty="0"/>
              <a:t> </a:t>
            </a:r>
            <a:r>
              <a:rPr lang="en-GB" sz="2000" dirty="0" err="1"/>
              <a:t>l’azione</a:t>
            </a:r>
            <a:r>
              <a:rPr lang="en-GB" sz="2000" dirty="0"/>
              <a:t>.</a:t>
            </a:r>
            <a:endParaRPr lang="it-IT" sz="2000" dirty="0"/>
          </a:p>
        </p:txBody>
      </p:sp>
      <p:sp>
        <p:nvSpPr>
          <p:cNvPr id="4" name="Slide Number Placeholder 3">
            <a:extLst>
              <a:ext uri="{FF2B5EF4-FFF2-40B4-BE49-F238E27FC236}">
                <a16:creationId xmlns:a16="http://schemas.microsoft.com/office/drawing/2014/main" id="{9C4CA840-E17B-AC4F-9C1E-3FF18F74A98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252505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2F3848"/>
                </a:solidFill>
              </a:rPr>
              <a:t>1.L’istituzionalismo, </a:t>
            </a:r>
            <a:r>
              <a:rPr lang="en" sz="3600" dirty="0" err="1">
                <a:solidFill>
                  <a:srgbClr val="2F3848"/>
                </a:solidFill>
              </a:rPr>
              <a:t>tratti</a:t>
            </a:r>
            <a:r>
              <a:rPr lang="en" sz="3600" dirty="0">
                <a:solidFill>
                  <a:srgbClr val="2F3848"/>
                </a:solidFill>
              </a:rPr>
              <a:t> </a:t>
            </a:r>
            <a:r>
              <a:rPr lang="en" sz="3600" dirty="0" err="1">
                <a:solidFill>
                  <a:srgbClr val="2F3848"/>
                </a:solidFill>
              </a:rPr>
              <a:t>generali</a:t>
            </a:r>
            <a:endParaRPr sz="360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7206-F1B1-5944-AF3D-50BD9530FB1A}"/>
              </a:ext>
            </a:extLst>
          </p:cNvPr>
          <p:cNvSpPr>
            <a:spLocks noGrp="1"/>
          </p:cNvSpPr>
          <p:nvPr>
            <p:ph type="title"/>
          </p:nvPr>
        </p:nvSpPr>
        <p:spPr/>
        <p:txBody>
          <a:bodyPr/>
          <a:lstStyle/>
          <a:p>
            <a:r>
              <a:rPr lang="it-IT" dirty="0"/>
              <a:t>La </a:t>
            </a:r>
            <a:r>
              <a:rPr lang="it-IT" dirty="0" err="1"/>
              <a:t>recalcitranza</a:t>
            </a:r>
            <a:r>
              <a:rPr lang="it-IT" dirty="0"/>
              <a:t> dei mezzi</a:t>
            </a:r>
          </a:p>
        </p:txBody>
      </p:sp>
      <p:sp>
        <p:nvSpPr>
          <p:cNvPr id="3" name="Text Placeholder 2">
            <a:extLst>
              <a:ext uri="{FF2B5EF4-FFF2-40B4-BE49-F238E27FC236}">
                <a16:creationId xmlns:a16="http://schemas.microsoft.com/office/drawing/2014/main" id="{85705B11-C494-CF49-9365-AE1B5DFAD15E}"/>
              </a:ext>
            </a:extLst>
          </p:cNvPr>
          <p:cNvSpPr>
            <a:spLocks noGrp="1"/>
          </p:cNvSpPr>
          <p:nvPr>
            <p:ph type="body" idx="1"/>
          </p:nvPr>
        </p:nvSpPr>
        <p:spPr/>
        <p:txBody>
          <a:bodyPr/>
          <a:lstStyle/>
          <a:p>
            <a:r>
              <a:rPr lang="it-IT" sz="1800" dirty="0"/>
              <a:t>La </a:t>
            </a:r>
            <a:r>
              <a:rPr lang="it-IT" sz="1800" dirty="0" err="1"/>
              <a:t>recalcitranza</a:t>
            </a:r>
            <a:r>
              <a:rPr lang="it-IT" sz="1800" dirty="0"/>
              <a:t> dei mezzi </a:t>
            </a:r>
            <a:r>
              <a:rPr lang="en-GB" sz="1800" dirty="0" err="1"/>
              <a:t>deriva</a:t>
            </a:r>
            <a:r>
              <a:rPr lang="en-GB" sz="1800" dirty="0"/>
              <a:t> dal </a:t>
            </a:r>
            <a:r>
              <a:rPr lang="en-GB" sz="1800" dirty="0" err="1"/>
              <a:t>fatto</a:t>
            </a:r>
            <a:r>
              <a:rPr lang="en-GB" sz="1800" dirty="0"/>
              <a:t> </a:t>
            </a:r>
            <a:r>
              <a:rPr lang="en-GB" sz="1800" dirty="0" err="1"/>
              <a:t>che</a:t>
            </a:r>
            <a:r>
              <a:rPr lang="en-GB" sz="1800" dirty="0"/>
              <a:t> le </a:t>
            </a:r>
            <a:r>
              <a:rPr lang="en-GB" sz="1800" dirty="0" err="1"/>
              <a:t>strutture</a:t>
            </a:r>
            <a:r>
              <a:rPr lang="en-GB" sz="1800" dirty="0"/>
              <a:t> create per </a:t>
            </a:r>
            <a:r>
              <a:rPr lang="en-GB" sz="1800" dirty="0" err="1"/>
              <a:t>raggiungere</a:t>
            </a:r>
            <a:r>
              <a:rPr lang="en-GB" sz="1800" dirty="0"/>
              <a:t> un </a:t>
            </a:r>
            <a:r>
              <a:rPr lang="en-GB" sz="1800" dirty="0" err="1"/>
              <a:t>dato</a:t>
            </a:r>
            <a:r>
              <a:rPr lang="en-GB" sz="1800" dirty="0"/>
              <a:t> fine/</a:t>
            </a:r>
            <a:r>
              <a:rPr lang="en-GB" sz="1800" dirty="0" err="1"/>
              <a:t>scopo</a:t>
            </a:r>
            <a:r>
              <a:rPr lang="en-GB" sz="1800" dirty="0"/>
              <a:t>  </a:t>
            </a:r>
            <a:r>
              <a:rPr lang="en-GB" sz="1800" dirty="0" err="1"/>
              <a:t>abbiano</a:t>
            </a:r>
            <a:r>
              <a:rPr lang="en-GB" sz="1800" dirty="0"/>
              <a:t> </a:t>
            </a:r>
            <a:r>
              <a:rPr lang="en-GB" sz="1800" dirty="0" err="1"/>
              <a:t>esigenze</a:t>
            </a:r>
            <a:r>
              <a:rPr lang="en-GB" sz="1800" dirty="0"/>
              <a:t> di </a:t>
            </a:r>
            <a:r>
              <a:rPr lang="en-GB" sz="1800" dirty="0" err="1"/>
              <a:t>autoconservazione</a:t>
            </a:r>
            <a:r>
              <a:rPr lang="en-GB" sz="1800" dirty="0"/>
              <a:t> </a:t>
            </a:r>
            <a:r>
              <a:rPr lang="en-GB" sz="1800" dirty="0" err="1"/>
              <a:t>che</a:t>
            </a:r>
            <a:r>
              <a:rPr lang="en-GB" sz="1800" dirty="0"/>
              <a:t> </a:t>
            </a:r>
            <a:r>
              <a:rPr lang="en-GB" sz="1800" dirty="0" err="1"/>
              <a:t>possono</a:t>
            </a:r>
            <a:r>
              <a:rPr lang="en-GB" sz="1800" dirty="0"/>
              <a:t> </a:t>
            </a:r>
            <a:r>
              <a:rPr lang="en-GB" sz="1800" dirty="0" err="1"/>
              <a:t>confliggere</a:t>
            </a:r>
            <a:r>
              <a:rPr lang="en-GB" sz="1800" dirty="0"/>
              <a:t> con </a:t>
            </a:r>
            <a:r>
              <a:rPr lang="en-GB" sz="1800" dirty="0" err="1"/>
              <a:t>quel</a:t>
            </a:r>
            <a:r>
              <a:rPr lang="en-GB" sz="1800" dirty="0"/>
              <a:t> fine.</a:t>
            </a:r>
          </a:p>
          <a:p>
            <a:r>
              <a:rPr lang="en-GB" sz="1800" dirty="0"/>
              <a:t>Da un </a:t>
            </a:r>
            <a:r>
              <a:rPr lang="en-GB" sz="1800" dirty="0" err="1"/>
              <a:t>lato</a:t>
            </a:r>
            <a:r>
              <a:rPr lang="en-GB" sz="1800" dirty="0"/>
              <a:t> </a:t>
            </a:r>
            <a:r>
              <a:rPr lang="en-GB" sz="1800" dirty="0" err="1"/>
              <a:t>c’è</a:t>
            </a:r>
            <a:r>
              <a:rPr lang="en-GB" sz="1800" dirty="0"/>
              <a:t> il </a:t>
            </a:r>
            <a:r>
              <a:rPr lang="en-GB" sz="1800" dirty="0" err="1"/>
              <a:t>bisogno</a:t>
            </a:r>
            <a:r>
              <a:rPr lang="en-GB" sz="1800" dirty="0"/>
              <a:t> di </a:t>
            </a:r>
            <a:r>
              <a:rPr lang="en-GB" sz="1800" dirty="0" err="1"/>
              <a:t>agire</a:t>
            </a:r>
            <a:r>
              <a:rPr lang="en-GB" sz="1800" dirty="0"/>
              <a:t> in </a:t>
            </a:r>
            <a:r>
              <a:rPr lang="en-GB" sz="1800" dirty="0" err="1"/>
              <a:t>coerenza</a:t>
            </a:r>
            <a:r>
              <a:rPr lang="en-GB" sz="1800" dirty="0"/>
              <a:t> con </a:t>
            </a:r>
            <a:r>
              <a:rPr lang="en-GB" sz="1800" dirty="0" err="1"/>
              <a:t>determinati</a:t>
            </a:r>
            <a:r>
              <a:rPr lang="en-GB" sz="1800" dirty="0"/>
              <a:t> </a:t>
            </a:r>
            <a:r>
              <a:rPr lang="en-GB" sz="1800" dirty="0" err="1"/>
              <a:t>fini</a:t>
            </a:r>
            <a:r>
              <a:rPr lang="en-GB" sz="1800" dirty="0"/>
              <a:t>, </a:t>
            </a:r>
            <a:r>
              <a:rPr lang="en-GB" sz="1800" dirty="0" err="1"/>
              <a:t>dall’altro</a:t>
            </a:r>
            <a:r>
              <a:rPr lang="en-GB" sz="1800" dirty="0"/>
              <a:t> </a:t>
            </a:r>
            <a:r>
              <a:rPr lang="en-GB" sz="1800" dirty="0" err="1"/>
              <a:t>c’è</a:t>
            </a:r>
            <a:r>
              <a:rPr lang="en-GB" sz="1800" dirty="0"/>
              <a:t> il </a:t>
            </a:r>
            <a:r>
              <a:rPr lang="en-GB" sz="1800" dirty="0" err="1"/>
              <a:t>bisogno</a:t>
            </a:r>
            <a:r>
              <a:rPr lang="en-GB" sz="1800" dirty="0"/>
              <a:t> di </a:t>
            </a:r>
            <a:r>
              <a:rPr lang="en-GB" sz="1800" dirty="0" err="1"/>
              <a:t>rafforzare</a:t>
            </a:r>
            <a:r>
              <a:rPr lang="en-GB" sz="1800" dirty="0"/>
              <a:t> lo </a:t>
            </a:r>
            <a:r>
              <a:rPr lang="en-GB" sz="1800" dirty="0" err="1"/>
              <a:t>strumento</a:t>
            </a:r>
            <a:r>
              <a:rPr lang="en-GB" sz="1800" dirty="0"/>
              <a:t> </a:t>
            </a:r>
            <a:r>
              <a:rPr lang="en-GB" sz="1800" dirty="0" err="1"/>
              <a:t>creato</a:t>
            </a:r>
            <a:r>
              <a:rPr lang="en-GB" sz="1800" dirty="0"/>
              <a:t> per </a:t>
            </a:r>
            <a:r>
              <a:rPr lang="en-GB" sz="1800" dirty="0" err="1"/>
              <a:t>raggiungere</a:t>
            </a:r>
            <a:r>
              <a:rPr lang="en-GB" sz="1800" dirty="0"/>
              <a:t> </a:t>
            </a:r>
            <a:r>
              <a:rPr lang="en-GB" sz="1800" dirty="0" err="1"/>
              <a:t>quei</a:t>
            </a:r>
            <a:r>
              <a:rPr lang="en-GB" sz="1800" dirty="0"/>
              <a:t> </a:t>
            </a:r>
            <a:r>
              <a:rPr lang="en-GB" sz="1800" dirty="0" err="1"/>
              <a:t>fini</a:t>
            </a:r>
            <a:r>
              <a:rPr lang="en-GB" sz="1800" dirty="0"/>
              <a:t>, </a:t>
            </a:r>
            <a:r>
              <a:rPr lang="en-GB" sz="1800" dirty="0" err="1"/>
              <a:t>dargli</a:t>
            </a:r>
            <a:r>
              <a:rPr lang="en-GB" sz="1800" dirty="0"/>
              <a:t> </a:t>
            </a:r>
            <a:r>
              <a:rPr lang="en-GB" sz="1800" dirty="0" err="1"/>
              <a:t>continuità</a:t>
            </a:r>
            <a:r>
              <a:rPr lang="en-GB" sz="1800" dirty="0"/>
              <a:t> </a:t>
            </a:r>
            <a:r>
              <a:rPr lang="en-GB" sz="1800" dirty="0" err="1"/>
              <a:t>politica</a:t>
            </a:r>
            <a:r>
              <a:rPr lang="en-GB" sz="1800" dirty="0"/>
              <a:t> e </a:t>
            </a:r>
            <a:r>
              <a:rPr lang="en-GB" sz="1800" dirty="0" err="1"/>
              <a:t>garantirlo</a:t>
            </a:r>
            <a:r>
              <a:rPr lang="en-GB" sz="1800" dirty="0"/>
              <a:t> </a:t>
            </a:r>
            <a:r>
              <a:rPr lang="en-GB" sz="1800" dirty="0" err="1"/>
              <a:t>contro</a:t>
            </a:r>
            <a:r>
              <a:rPr lang="en-GB" sz="1800" dirty="0"/>
              <a:t> </a:t>
            </a:r>
            <a:r>
              <a:rPr lang="en-GB" sz="1800" dirty="0" err="1"/>
              <a:t>rischi</a:t>
            </a:r>
            <a:r>
              <a:rPr lang="en-GB" sz="1800" dirty="0"/>
              <a:t> </a:t>
            </a:r>
            <a:r>
              <a:rPr lang="en-GB" sz="1800" dirty="0" err="1"/>
              <a:t>esterni</a:t>
            </a:r>
            <a:r>
              <a:rPr lang="en-GB" sz="1800" dirty="0"/>
              <a:t>. Si </a:t>
            </a:r>
            <a:r>
              <a:rPr lang="en-GB" sz="1800" dirty="0" err="1"/>
              <a:t>sviluppa</a:t>
            </a:r>
            <a:r>
              <a:rPr lang="en-GB" sz="1800" dirty="0"/>
              <a:t> </a:t>
            </a:r>
            <a:r>
              <a:rPr lang="en-GB" sz="1800" dirty="0" err="1"/>
              <a:t>così</a:t>
            </a:r>
            <a:r>
              <a:rPr lang="en-GB" sz="1800" dirty="0"/>
              <a:t> un </a:t>
            </a:r>
            <a:r>
              <a:rPr lang="en-GB" sz="1800" dirty="0" err="1"/>
              <a:t>contrasto</a:t>
            </a:r>
            <a:r>
              <a:rPr lang="en-GB" sz="1800" dirty="0"/>
              <a:t> </a:t>
            </a:r>
            <a:r>
              <a:rPr lang="en-GB" sz="1800" dirty="0" err="1"/>
              <a:t>tra</a:t>
            </a:r>
            <a:r>
              <a:rPr lang="en-GB" sz="1800" dirty="0"/>
              <a:t> </a:t>
            </a:r>
            <a:r>
              <a:rPr lang="en-GB" sz="1800" dirty="0" err="1"/>
              <a:t>coloro</a:t>
            </a:r>
            <a:r>
              <a:rPr lang="en-GB" sz="1800" dirty="0"/>
              <a:t> </a:t>
            </a:r>
            <a:r>
              <a:rPr lang="en-GB" sz="1800" dirty="0" err="1"/>
              <a:t>che</a:t>
            </a:r>
            <a:r>
              <a:rPr lang="en-GB" sz="1800" dirty="0"/>
              <a:t> </a:t>
            </a:r>
            <a:r>
              <a:rPr lang="en-GB" sz="1800" dirty="0" err="1"/>
              <a:t>difendono</a:t>
            </a:r>
            <a:r>
              <a:rPr lang="en-GB" sz="1800" dirty="0"/>
              <a:t> le </a:t>
            </a:r>
            <a:r>
              <a:rPr lang="en-GB" sz="1800" dirty="0" err="1"/>
              <a:t>finalità</a:t>
            </a:r>
            <a:r>
              <a:rPr lang="en-GB" sz="1800" dirty="0"/>
              <a:t> del </a:t>
            </a:r>
            <a:r>
              <a:rPr lang="en-GB" sz="1800" dirty="0" err="1"/>
              <a:t>programma</a:t>
            </a:r>
            <a:r>
              <a:rPr lang="en-GB" sz="1800" dirty="0"/>
              <a:t> </a:t>
            </a:r>
            <a:r>
              <a:rPr lang="en-GB" sz="1800" dirty="0" err="1"/>
              <a:t>originario</a:t>
            </a:r>
            <a:r>
              <a:rPr lang="en-GB" sz="1800" dirty="0"/>
              <a:t> </a:t>
            </a:r>
            <a:r>
              <a:rPr lang="en-GB" sz="1800" dirty="0" err="1"/>
              <a:t>dell’organizzazione</a:t>
            </a:r>
            <a:r>
              <a:rPr lang="en-GB" sz="1800" dirty="0"/>
              <a:t> e </a:t>
            </a:r>
            <a:r>
              <a:rPr lang="en-GB" sz="1800" dirty="0" err="1"/>
              <a:t>coloro</a:t>
            </a:r>
            <a:r>
              <a:rPr lang="en-GB" sz="1800" dirty="0"/>
              <a:t> </a:t>
            </a:r>
            <a:r>
              <a:rPr lang="en-GB" sz="1800" dirty="0" err="1"/>
              <a:t>che</a:t>
            </a:r>
            <a:r>
              <a:rPr lang="en-GB" sz="1800" dirty="0"/>
              <a:t> ne </a:t>
            </a:r>
            <a:r>
              <a:rPr lang="en-GB" sz="1800" dirty="0" err="1"/>
              <a:t>gestiscono</a:t>
            </a:r>
            <a:r>
              <a:rPr lang="en-GB" sz="1800" dirty="0"/>
              <a:t> </a:t>
            </a:r>
            <a:r>
              <a:rPr lang="en-GB" sz="1800" dirty="0" err="1"/>
              <a:t>l’apparato</a:t>
            </a:r>
            <a:r>
              <a:rPr lang="en-GB" sz="1800" dirty="0"/>
              <a:t> </a:t>
            </a:r>
            <a:r>
              <a:rPr lang="en-GB" sz="1800" dirty="0" err="1"/>
              <a:t>organizzativo</a:t>
            </a:r>
            <a:r>
              <a:rPr lang="en-GB" sz="1800" dirty="0"/>
              <a:t>.   I </a:t>
            </a:r>
            <a:r>
              <a:rPr lang="en-GB" sz="1800" dirty="0" err="1"/>
              <a:t>primi</a:t>
            </a:r>
            <a:r>
              <a:rPr lang="en-GB" sz="1800" dirty="0"/>
              <a:t> </a:t>
            </a:r>
            <a:r>
              <a:rPr lang="en-GB" sz="1800" dirty="0" err="1"/>
              <a:t>accusano</a:t>
            </a:r>
            <a:r>
              <a:rPr lang="en-GB" sz="1800" dirty="0"/>
              <a:t> </a:t>
            </a:r>
            <a:r>
              <a:rPr lang="en-GB" sz="1800" dirty="0" err="1"/>
              <a:t>i</a:t>
            </a:r>
            <a:r>
              <a:rPr lang="en-GB" sz="1800" dirty="0"/>
              <a:t> secondi di </a:t>
            </a:r>
            <a:r>
              <a:rPr lang="en-GB" sz="1800" dirty="0" err="1"/>
              <a:t>cinismo</a:t>
            </a:r>
            <a:r>
              <a:rPr lang="en-GB" sz="1800" dirty="0"/>
              <a:t> </a:t>
            </a:r>
            <a:r>
              <a:rPr lang="en-GB" sz="1800" dirty="0" err="1"/>
              <a:t>organizzativo</a:t>
            </a:r>
            <a:r>
              <a:rPr lang="en-GB" sz="1800" dirty="0"/>
              <a:t>, e </a:t>
            </a:r>
            <a:r>
              <a:rPr lang="en-GB" sz="1800" dirty="0" err="1"/>
              <a:t>sono</a:t>
            </a:r>
            <a:r>
              <a:rPr lang="en-GB" sz="1800" dirty="0"/>
              <a:t> da </a:t>
            </a:r>
            <a:r>
              <a:rPr lang="en-GB" sz="1800" dirty="0" err="1"/>
              <a:t>questi</a:t>
            </a:r>
            <a:r>
              <a:rPr lang="en-GB" sz="1800" dirty="0"/>
              <a:t> </a:t>
            </a:r>
            <a:r>
              <a:rPr lang="en-GB" sz="1800" dirty="0" err="1"/>
              <a:t>ultimi</a:t>
            </a:r>
            <a:r>
              <a:rPr lang="en-GB" sz="1800" dirty="0"/>
              <a:t> </a:t>
            </a:r>
            <a:r>
              <a:rPr lang="en-GB" sz="1800" dirty="0" err="1"/>
              <a:t>accusati</a:t>
            </a:r>
            <a:r>
              <a:rPr lang="en-GB" sz="1800" dirty="0"/>
              <a:t> di </a:t>
            </a:r>
            <a:r>
              <a:rPr lang="en-GB" sz="1800" dirty="0" err="1"/>
              <a:t>essere</a:t>
            </a:r>
            <a:r>
              <a:rPr lang="en-GB" sz="1800" dirty="0"/>
              <a:t> </a:t>
            </a:r>
            <a:r>
              <a:rPr lang="en-GB" sz="1800" dirty="0" err="1"/>
              <a:t>degli</a:t>
            </a:r>
            <a:r>
              <a:rPr lang="en-GB" sz="1800" dirty="0"/>
              <a:t> </a:t>
            </a:r>
            <a:r>
              <a:rPr lang="en-GB" sz="1800" dirty="0" err="1"/>
              <a:t>utopisti</a:t>
            </a:r>
            <a:r>
              <a:rPr lang="en-GB" sz="1800" dirty="0"/>
              <a:t> </a:t>
            </a:r>
            <a:r>
              <a:rPr lang="en-GB" sz="1800" dirty="0" err="1"/>
              <a:t>privi</a:t>
            </a:r>
            <a:r>
              <a:rPr lang="en-GB" sz="1800" dirty="0"/>
              <a:t> di senso </a:t>
            </a:r>
            <a:r>
              <a:rPr lang="en-GB" sz="1800" dirty="0" err="1"/>
              <a:t>della</a:t>
            </a:r>
            <a:r>
              <a:rPr lang="en-GB" sz="1800" dirty="0"/>
              <a:t> </a:t>
            </a:r>
            <a:r>
              <a:rPr lang="en-GB" sz="1800" dirty="0" err="1"/>
              <a:t>realtà</a:t>
            </a:r>
            <a:r>
              <a:rPr lang="en-GB" sz="1800" dirty="0"/>
              <a:t>. </a:t>
            </a:r>
            <a:r>
              <a:rPr lang="en-GB" sz="1800" dirty="0" err="1"/>
              <a:t>Entrambe</a:t>
            </a:r>
            <a:r>
              <a:rPr lang="en-GB" sz="1800" dirty="0"/>
              <a:t> le parti </a:t>
            </a:r>
            <a:r>
              <a:rPr lang="en-GB" sz="1800" dirty="0" err="1"/>
              <a:t>sono</a:t>
            </a:r>
            <a:r>
              <a:rPr lang="en-GB" sz="1800" dirty="0"/>
              <a:t> </a:t>
            </a:r>
            <a:r>
              <a:rPr lang="en-GB" sz="1800" dirty="0" err="1"/>
              <a:t>convinte</a:t>
            </a:r>
            <a:r>
              <a:rPr lang="en-GB" sz="1800" dirty="0"/>
              <a:t> di </a:t>
            </a:r>
            <a:r>
              <a:rPr lang="en-GB" sz="1800" dirty="0" err="1"/>
              <a:t>agire</a:t>
            </a:r>
            <a:r>
              <a:rPr lang="en-GB" sz="1800" dirty="0"/>
              <a:t> per il bene </a:t>
            </a:r>
            <a:r>
              <a:rPr lang="en-GB" sz="1800" dirty="0" err="1"/>
              <a:t>dell’organizzazione</a:t>
            </a:r>
            <a:r>
              <a:rPr lang="en-GB" sz="1800" dirty="0"/>
              <a:t>.</a:t>
            </a:r>
            <a:endParaRPr lang="it-IT" sz="1800" dirty="0"/>
          </a:p>
        </p:txBody>
      </p:sp>
      <p:sp>
        <p:nvSpPr>
          <p:cNvPr id="4" name="Slide Number Placeholder 3">
            <a:extLst>
              <a:ext uri="{FF2B5EF4-FFF2-40B4-BE49-F238E27FC236}">
                <a16:creationId xmlns:a16="http://schemas.microsoft.com/office/drawing/2014/main" id="{829BDB43-3722-484B-A7AE-218239ABFA6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13449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80F-372F-A947-853D-DF187691FF82}"/>
              </a:ext>
            </a:extLst>
          </p:cNvPr>
          <p:cNvSpPr>
            <a:spLocks noGrp="1"/>
          </p:cNvSpPr>
          <p:nvPr>
            <p:ph type="title"/>
          </p:nvPr>
        </p:nvSpPr>
        <p:spPr/>
        <p:txBody>
          <a:bodyPr/>
          <a:lstStyle/>
          <a:p>
            <a:r>
              <a:rPr lang="it-IT" dirty="0"/>
              <a:t>Lo studio sulla TVA</a:t>
            </a:r>
          </a:p>
        </p:txBody>
      </p:sp>
      <p:sp>
        <p:nvSpPr>
          <p:cNvPr id="3" name="Text Placeholder 2">
            <a:extLst>
              <a:ext uri="{FF2B5EF4-FFF2-40B4-BE49-F238E27FC236}">
                <a16:creationId xmlns:a16="http://schemas.microsoft.com/office/drawing/2014/main" id="{5B5D038F-02E0-AC4A-A210-07DFD0F8948D}"/>
              </a:ext>
            </a:extLst>
          </p:cNvPr>
          <p:cNvSpPr>
            <a:spLocks noGrp="1"/>
          </p:cNvSpPr>
          <p:nvPr>
            <p:ph type="body" idx="1"/>
          </p:nvPr>
        </p:nvSpPr>
        <p:spPr/>
        <p:txBody>
          <a:bodyPr/>
          <a:lstStyle/>
          <a:p>
            <a:r>
              <a:rPr lang="en-GB" dirty="0"/>
              <a:t>Opera </a:t>
            </a:r>
            <a:r>
              <a:rPr lang="en-GB" dirty="0" err="1"/>
              <a:t>più</a:t>
            </a:r>
            <a:r>
              <a:rPr lang="en-GB" dirty="0"/>
              <a:t> nota di Selznick. Per </a:t>
            </a:r>
            <a:r>
              <a:rPr lang="en-GB" dirty="0" err="1"/>
              <a:t>compiere</a:t>
            </a:r>
            <a:r>
              <a:rPr lang="en-GB" dirty="0"/>
              <a:t> la </a:t>
            </a:r>
            <a:r>
              <a:rPr lang="en-GB" dirty="0" err="1"/>
              <a:t>ricerca</a:t>
            </a:r>
            <a:r>
              <a:rPr lang="en-GB" dirty="0"/>
              <a:t> Selznick </a:t>
            </a:r>
            <a:r>
              <a:rPr lang="en-GB" dirty="0" err="1"/>
              <a:t>trascorse</a:t>
            </a:r>
            <a:r>
              <a:rPr lang="en-GB" dirty="0"/>
              <a:t> </a:t>
            </a:r>
            <a:r>
              <a:rPr lang="en-GB" dirty="0" err="1"/>
              <a:t>vari</a:t>
            </a:r>
            <a:r>
              <a:rPr lang="en-GB" dirty="0"/>
              <a:t> </a:t>
            </a:r>
            <a:r>
              <a:rPr lang="en-GB" dirty="0" err="1"/>
              <a:t>mesi</a:t>
            </a:r>
            <a:r>
              <a:rPr lang="en-GB" dirty="0"/>
              <a:t> </a:t>
            </a:r>
            <a:r>
              <a:rPr lang="en-GB" dirty="0" err="1"/>
              <a:t>nel</a:t>
            </a:r>
            <a:r>
              <a:rPr lang="en-GB" dirty="0"/>
              <a:t> Tennessee, </a:t>
            </a:r>
            <a:r>
              <a:rPr lang="en-GB" dirty="0" err="1"/>
              <a:t>esplorò</a:t>
            </a:r>
            <a:r>
              <a:rPr lang="en-GB" dirty="0"/>
              <a:t> il </a:t>
            </a:r>
            <a:r>
              <a:rPr lang="en-GB" dirty="0" err="1"/>
              <a:t>materiale</a:t>
            </a:r>
            <a:r>
              <a:rPr lang="en-GB" dirty="0"/>
              <a:t> </a:t>
            </a:r>
            <a:r>
              <a:rPr lang="en-GB" dirty="0" err="1"/>
              <a:t>disponibile</a:t>
            </a:r>
            <a:r>
              <a:rPr lang="en-GB" dirty="0"/>
              <a:t> </a:t>
            </a:r>
            <a:r>
              <a:rPr lang="en-GB" dirty="0" err="1"/>
              <a:t>negli</a:t>
            </a:r>
            <a:r>
              <a:rPr lang="en-GB" dirty="0"/>
              <a:t> </a:t>
            </a:r>
            <a:r>
              <a:rPr lang="en-GB" dirty="0" err="1"/>
              <a:t>archivi</a:t>
            </a:r>
            <a:r>
              <a:rPr lang="en-GB" dirty="0"/>
              <a:t> e </a:t>
            </a:r>
            <a:r>
              <a:rPr lang="en-GB" dirty="0" err="1"/>
              <a:t>fece</a:t>
            </a:r>
            <a:r>
              <a:rPr lang="en-GB" dirty="0"/>
              <a:t> </a:t>
            </a:r>
            <a:r>
              <a:rPr lang="en-GB" dirty="0" err="1"/>
              <a:t>interviste</a:t>
            </a:r>
            <a:r>
              <a:rPr lang="en-GB" dirty="0"/>
              <a:t> in </a:t>
            </a:r>
            <a:r>
              <a:rPr lang="en-GB" dirty="0" err="1"/>
              <a:t>profondità</a:t>
            </a:r>
            <a:r>
              <a:rPr lang="en-GB" dirty="0"/>
              <a:t> con diverse </a:t>
            </a:r>
            <a:r>
              <a:rPr lang="en-GB" dirty="0" err="1"/>
              <a:t>decine</a:t>
            </a:r>
            <a:r>
              <a:rPr lang="en-GB" dirty="0"/>
              <a:t> di </a:t>
            </a:r>
            <a:r>
              <a:rPr lang="en-GB" dirty="0" err="1"/>
              <a:t>persone</a:t>
            </a:r>
            <a:r>
              <a:rPr lang="en-GB" dirty="0"/>
              <a:t>, </a:t>
            </a:r>
            <a:r>
              <a:rPr lang="en-GB" dirty="0" err="1"/>
              <a:t>dai</a:t>
            </a:r>
            <a:r>
              <a:rPr lang="en-GB" dirty="0"/>
              <a:t> </a:t>
            </a:r>
            <a:r>
              <a:rPr lang="en-GB" dirty="0" err="1"/>
              <a:t>dirigenti</a:t>
            </a:r>
            <a:r>
              <a:rPr lang="en-GB" dirty="0"/>
              <a:t> e dal </a:t>
            </a:r>
            <a:r>
              <a:rPr lang="en-GB" dirty="0" err="1"/>
              <a:t>personale</a:t>
            </a:r>
            <a:r>
              <a:rPr lang="en-GB" dirty="0"/>
              <a:t> </a:t>
            </a:r>
            <a:r>
              <a:rPr lang="en-GB" dirty="0" err="1"/>
              <a:t>della</a:t>
            </a:r>
            <a:r>
              <a:rPr lang="en-GB" dirty="0"/>
              <a:t> </a:t>
            </a:r>
            <a:r>
              <a:rPr lang="en-GB" dirty="0" err="1"/>
              <a:t>Tva</a:t>
            </a:r>
            <a:r>
              <a:rPr lang="en-GB" dirty="0"/>
              <a:t> ai </a:t>
            </a:r>
            <a:r>
              <a:rPr lang="en-GB" dirty="0" err="1"/>
              <a:t>maggiorenti</a:t>
            </a:r>
            <a:r>
              <a:rPr lang="en-GB" dirty="0"/>
              <a:t> </a:t>
            </a:r>
            <a:r>
              <a:rPr lang="en-GB" dirty="0" err="1"/>
              <a:t>locali</a:t>
            </a:r>
            <a:r>
              <a:rPr lang="en-GB" dirty="0"/>
              <a:t>. Ma </a:t>
            </a:r>
            <a:r>
              <a:rPr lang="en-GB" dirty="0" err="1"/>
              <a:t>aveva</a:t>
            </a:r>
            <a:r>
              <a:rPr lang="en-GB" dirty="0"/>
              <a:t> </a:t>
            </a:r>
            <a:r>
              <a:rPr lang="en-GB" dirty="0" err="1"/>
              <a:t>già</a:t>
            </a:r>
            <a:r>
              <a:rPr lang="en-GB" dirty="0"/>
              <a:t> </a:t>
            </a:r>
            <a:r>
              <a:rPr lang="en-GB" dirty="0" err="1"/>
              <a:t>recepito</a:t>
            </a:r>
            <a:r>
              <a:rPr lang="en-GB" dirty="0"/>
              <a:t> il </a:t>
            </a:r>
            <a:r>
              <a:rPr lang="en-GB" dirty="0" err="1"/>
              <a:t>messaggio</a:t>
            </a:r>
            <a:r>
              <a:rPr lang="en-GB" dirty="0"/>
              <a:t> </a:t>
            </a:r>
            <a:r>
              <a:rPr lang="en-GB" dirty="0" err="1"/>
              <a:t>pessimistico</a:t>
            </a:r>
            <a:r>
              <a:rPr lang="en-GB" dirty="0"/>
              <a:t> di </a:t>
            </a:r>
            <a:r>
              <a:rPr lang="en-GB" dirty="0" err="1"/>
              <a:t>Michels</a:t>
            </a:r>
            <a:r>
              <a:rPr lang="en-GB" dirty="0"/>
              <a:t>. </a:t>
            </a:r>
          </a:p>
          <a:p>
            <a:r>
              <a:rPr lang="en-GB" dirty="0"/>
              <a:t>Lo </a:t>
            </a:r>
            <a:r>
              <a:rPr lang="en-GB" dirty="0" err="1"/>
              <a:t>scopo</a:t>
            </a:r>
            <a:r>
              <a:rPr lang="en-GB" dirty="0"/>
              <a:t> era </a:t>
            </a:r>
            <a:r>
              <a:rPr lang="en-GB" dirty="0" err="1"/>
              <a:t>esaminare</a:t>
            </a:r>
            <a:r>
              <a:rPr lang="en-GB" dirty="0"/>
              <a:t> </a:t>
            </a:r>
            <a:r>
              <a:rPr lang="en-GB" dirty="0" err="1"/>
              <a:t>i</a:t>
            </a:r>
            <a:r>
              <a:rPr lang="en-GB" dirty="0"/>
              <a:t> </a:t>
            </a:r>
            <a:r>
              <a:rPr lang="en-GB" dirty="0" err="1"/>
              <a:t>processi</a:t>
            </a:r>
            <a:r>
              <a:rPr lang="en-GB" dirty="0"/>
              <a:t> </a:t>
            </a:r>
            <a:r>
              <a:rPr lang="en-GB" dirty="0" err="1"/>
              <a:t>degenerativi</a:t>
            </a:r>
            <a:r>
              <a:rPr lang="en-GB" dirty="0"/>
              <a:t> </a:t>
            </a:r>
            <a:r>
              <a:rPr lang="en-GB" dirty="0" err="1"/>
              <a:t>provocati</a:t>
            </a:r>
            <a:r>
              <a:rPr lang="en-GB" dirty="0"/>
              <a:t> </a:t>
            </a:r>
            <a:r>
              <a:rPr lang="en-GB" dirty="0" err="1"/>
              <a:t>dalla</a:t>
            </a:r>
            <a:r>
              <a:rPr lang="en-GB" dirty="0"/>
              <a:t> </a:t>
            </a:r>
            <a:r>
              <a:rPr lang="en-GB" dirty="0" err="1"/>
              <a:t>tirannia</a:t>
            </a:r>
            <a:r>
              <a:rPr lang="en-GB" dirty="0"/>
              <a:t> </a:t>
            </a:r>
            <a:r>
              <a:rPr lang="en-GB" dirty="0" err="1"/>
              <a:t>dei</a:t>
            </a:r>
            <a:r>
              <a:rPr lang="en-GB" dirty="0"/>
              <a:t> </a:t>
            </a:r>
            <a:r>
              <a:rPr lang="en-GB" dirty="0" err="1"/>
              <a:t>mezzi</a:t>
            </a:r>
            <a:r>
              <a:rPr lang="en-GB" dirty="0"/>
              <a:t> sui </a:t>
            </a:r>
            <a:r>
              <a:rPr lang="en-GB" dirty="0" err="1"/>
              <a:t>fini</a:t>
            </a:r>
            <a:r>
              <a:rPr lang="en-GB" dirty="0"/>
              <a:t>, </a:t>
            </a:r>
            <a:r>
              <a:rPr lang="en-GB" dirty="0" err="1"/>
              <a:t>che</a:t>
            </a:r>
            <a:r>
              <a:rPr lang="en-GB" dirty="0"/>
              <a:t> </a:t>
            </a:r>
            <a:r>
              <a:rPr lang="en-GB" dirty="0" err="1"/>
              <a:t>divenne</a:t>
            </a:r>
            <a:r>
              <a:rPr lang="en-GB" dirty="0"/>
              <a:t> </a:t>
            </a:r>
            <a:r>
              <a:rPr lang="en-GB" dirty="0" err="1"/>
              <a:t>così</a:t>
            </a:r>
            <a:r>
              <a:rPr lang="en-GB" dirty="0"/>
              <a:t> il </a:t>
            </a:r>
            <a:r>
              <a:rPr lang="en-GB" dirty="0" err="1"/>
              <a:t>tema</a:t>
            </a:r>
            <a:r>
              <a:rPr lang="en-GB" dirty="0"/>
              <a:t> </a:t>
            </a:r>
            <a:r>
              <a:rPr lang="en-GB" dirty="0" err="1"/>
              <a:t>dominante</a:t>
            </a:r>
            <a:r>
              <a:rPr lang="en-GB" dirty="0"/>
              <a:t> </a:t>
            </a:r>
            <a:r>
              <a:rPr lang="en-GB" dirty="0" err="1"/>
              <a:t>della</a:t>
            </a:r>
            <a:r>
              <a:rPr lang="en-GB" dirty="0"/>
              <a:t> </a:t>
            </a:r>
            <a:r>
              <a:rPr lang="en-GB" dirty="0" err="1"/>
              <a:t>sua</a:t>
            </a:r>
            <a:r>
              <a:rPr lang="en-GB" dirty="0"/>
              <a:t> </a:t>
            </a:r>
            <a:r>
              <a:rPr lang="en-GB" dirty="0" err="1"/>
              <a:t>ricerca</a:t>
            </a:r>
            <a:r>
              <a:rPr lang="en-GB" dirty="0"/>
              <a:t>.</a:t>
            </a:r>
            <a:endParaRPr lang="it-IT" dirty="0"/>
          </a:p>
        </p:txBody>
      </p:sp>
      <p:sp>
        <p:nvSpPr>
          <p:cNvPr id="4" name="Slide Number Placeholder 3">
            <a:extLst>
              <a:ext uri="{FF2B5EF4-FFF2-40B4-BE49-F238E27FC236}">
                <a16:creationId xmlns:a16="http://schemas.microsoft.com/office/drawing/2014/main" id="{3E4DEDE4-E46D-7640-AC8F-AB4AF499CB5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40888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880F-372F-A947-853D-DF187691FF82}"/>
              </a:ext>
            </a:extLst>
          </p:cNvPr>
          <p:cNvSpPr>
            <a:spLocks noGrp="1"/>
          </p:cNvSpPr>
          <p:nvPr>
            <p:ph type="title"/>
          </p:nvPr>
        </p:nvSpPr>
        <p:spPr/>
        <p:txBody>
          <a:bodyPr/>
          <a:lstStyle/>
          <a:p>
            <a:r>
              <a:rPr lang="it-IT" dirty="0"/>
              <a:t>Lo studio sulla TVA</a:t>
            </a:r>
          </a:p>
        </p:txBody>
      </p:sp>
      <p:sp>
        <p:nvSpPr>
          <p:cNvPr id="3" name="Text Placeholder 2">
            <a:extLst>
              <a:ext uri="{FF2B5EF4-FFF2-40B4-BE49-F238E27FC236}">
                <a16:creationId xmlns:a16="http://schemas.microsoft.com/office/drawing/2014/main" id="{5B5D038F-02E0-AC4A-A210-07DFD0F8948D}"/>
              </a:ext>
            </a:extLst>
          </p:cNvPr>
          <p:cNvSpPr>
            <a:spLocks noGrp="1"/>
          </p:cNvSpPr>
          <p:nvPr>
            <p:ph type="body" idx="1"/>
          </p:nvPr>
        </p:nvSpPr>
        <p:spPr/>
        <p:txBody>
          <a:bodyPr/>
          <a:lstStyle/>
          <a:p>
            <a:r>
              <a:rPr lang="en-GB" sz="2000" dirty="0"/>
              <a:t>La TVA (Tennessee Valley Authority) era un </a:t>
            </a:r>
            <a:r>
              <a:rPr lang="en-GB" sz="2000" dirty="0" err="1"/>
              <a:t>ente</a:t>
            </a:r>
            <a:r>
              <a:rPr lang="en-GB" sz="2000" dirty="0"/>
              <a:t> </a:t>
            </a:r>
            <a:r>
              <a:rPr lang="en-GB" sz="2000" dirty="0" err="1"/>
              <a:t>voluto</a:t>
            </a:r>
            <a:r>
              <a:rPr lang="en-GB" sz="2000" dirty="0"/>
              <a:t> </a:t>
            </a:r>
            <a:r>
              <a:rPr lang="en-GB" sz="2000" dirty="0" err="1"/>
              <a:t>negli</a:t>
            </a:r>
            <a:r>
              <a:rPr lang="en-GB" sz="2000" dirty="0"/>
              <a:t> anni ’30 dal </a:t>
            </a:r>
            <a:r>
              <a:rPr lang="en-GB" sz="2000" dirty="0" err="1"/>
              <a:t>presidente</a:t>
            </a:r>
            <a:r>
              <a:rPr lang="en-GB" sz="2000" dirty="0"/>
              <a:t> Roosevelt </a:t>
            </a:r>
            <a:r>
              <a:rPr lang="en-GB" sz="2000" dirty="0" err="1"/>
              <a:t>nel</a:t>
            </a:r>
            <a:r>
              <a:rPr lang="en-GB" sz="2000" dirty="0"/>
              <a:t> </a:t>
            </a:r>
            <a:r>
              <a:rPr lang="en-GB" sz="2000" dirty="0" err="1"/>
              <a:t>quadro</a:t>
            </a:r>
            <a:r>
              <a:rPr lang="en-GB" sz="2000" dirty="0"/>
              <a:t> del New Deal, la </a:t>
            </a:r>
            <a:r>
              <a:rPr lang="en-GB" sz="2000" dirty="0" err="1"/>
              <a:t>politica</a:t>
            </a:r>
            <a:r>
              <a:rPr lang="en-GB" sz="2000" dirty="0"/>
              <a:t> di </a:t>
            </a:r>
            <a:r>
              <a:rPr lang="en-GB" sz="2000" dirty="0" err="1"/>
              <a:t>intervento</a:t>
            </a:r>
            <a:r>
              <a:rPr lang="en-GB" sz="2000" dirty="0"/>
              <a:t> </a:t>
            </a:r>
            <a:r>
              <a:rPr lang="en-GB" sz="2000" dirty="0" err="1"/>
              <a:t>statale</a:t>
            </a:r>
            <a:r>
              <a:rPr lang="en-GB" sz="2000" dirty="0"/>
              <a:t> </a:t>
            </a:r>
            <a:r>
              <a:rPr lang="en-GB" sz="2000" dirty="0" err="1"/>
              <a:t>orientata</a:t>
            </a:r>
            <a:r>
              <a:rPr lang="en-GB" sz="2000" dirty="0"/>
              <a:t> a </a:t>
            </a:r>
            <a:r>
              <a:rPr lang="en-GB" sz="2000" dirty="0" err="1"/>
              <a:t>superare</a:t>
            </a:r>
            <a:r>
              <a:rPr lang="en-GB" sz="2000" dirty="0"/>
              <a:t> la </a:t>
            </a:r>
            <a:r>
              <a:rPr lang="en-GB" sz="2000" dirty="0" err="1"/>
              <a:t>crisi</a:t>
            </a:r>
            <a:r>
              <a:rPr lang="en-GB" sz="2000" dirty="0"/>
              <a:t> </a:t>
            </a:r>
            <a:r>
              <a:rPr lang="en-GB" sz="2000" dirty="0" err="1"/>
              <a:t>economica</a:t>
            </a:r>
            <a:r>
              <a:rPr lang="en-GB" sz="2000" dirty="0"/>
              <a:t> del 1929. </a:t>
            </a:r>
          </a:p>
          <a:p>
            <a:r>
              <a:rPr lang="en-GB" sz="2000" dirty="0"/>
              <a:t>La TVA </a:t>
            </a:r>
            <a:r>
              <a:rPr lang="en-GB" sz="2000" dirty="0" err="1"/>
              <a:t>nasceva</a:t>
            </a:r>
            <a:r>
              <a:rPr lang="en-GB" sz="2000" dirty="0"/>
              <a:t> per </a:t>
            </a:r>
            <a:r>
              <a:rPr lang="en-GB" sz="2000" dirty="0" err="1"/>
              <a:t>realizzare</a:t>
            </a:r>
            <a:r>
              <a:rPr lang="en-GB" sz="2000" dirty="0"/>
              <a:t> un </a:t>
            </a:r>
            <a:r>
              <a:rPr lang="en-GB" sz="2000" dirty="0" err="1"/>
              <a:t>vasto</a:t>
            </a:r>
            <a:r>
              <a:rPr lang="en-GB" sz="2000" dirty="0"/>
              <a:t> </a:t>
            </a:r>
            <a:r>
              <a:rPr lang="en-GB" sz="2000" dirty="0" err="1"/>
              <a:t>programma</a:t>
            </a:r>
            <a:r>
              <a:rPr lang="en-GB" sz="2000" dirty="0"/>
              <a:t> di </a:t>
            </a:r>
            <a:r>
              <a:rPr lang="en-GB" sz="2000" dirty="0" err="1"/>
              <a:t>opere</a:t>
            </a:r>
            <a:r>
              <a:rPr lang="en-GB" sz="2000" dirty="0"/>
              <a:t> </a:t>
            </a:r>
            <a:r>
              <a:rPr lang="en-GB" sz="2000" dirty="0" err="1"/>
              <a:t>pubbliche</a:t>
            </a:r>
            <a:r>
              <a:rPr lang="en-GB" sz="2000" dirty="0"/>
              <a:t> </a:t>
            </a:r>
            <a:r>
              <a:rPr lang="en-GB" sz="2000" dirty="0" err="1"/>
              <a:t>nella</a:t>
            </a:r>
            <a:r>
              <a:rPr lang="en-GB" sz="2000" dirty="0"/>
              <a:t> </a:t>
            </a:r>
            <a:r>
              <a:rPr lang="en-GB" sz="2000" dirty="0" err="1"/>
              <a:t>valle</a:t>
            </a:r>
            <a:r>
              <a:rPr lang="en-GB" sz="2000" dirty="0"/>
              <a:t> del Tennessee </a:t>
            </a:r>
            <a:r>
              <a:rPr lang="en-GB" sz="2000" dirty="0" err="1"/>
              <a:t>nonché</a:t>
            </a:r>
            <a:r>
              <a:rPr lang="en-GB" sz="2000" dirty="0"/>
              <a:t> per </a:t>
            </a:r>
            <a:r>
              <a:rPr lang="en-GB" sz="2000" dirty="0" err="1"/>
              <a:t>migliorare</a:t>
            </a:r>
            <a:r>
              <a:rPr lang="en-GB" sz="2000" dirty="0"/>
              <a:t> le </a:t>
            </a:r>
            <a:r>
              <a:rPr lang="en-GB" sz="2000" dirty="0" err="1"/>
              <a:t>condizioni</a:t>
            </a:r>
            <a:r>
              <a:rPr lang="en-GB" sz="2000" dirty="0"/>
              <a:t> di vita </a:t>
            </a:r>
            <a:r>
              <a:rPr lang="en-GB" sz="2000" dirty="0" err="1"/>
              <a:t>delle</a:t>
            </a:r>
            <a:r>
              <a:rPr lang="en-GB" sz="2000" dirty="0"/>
              <a:t> </a:t>
            </a:r>
            <a:r>
              <a:rPr lang="en-GB" sz="2000" dirty="0" err="1"/>
              <a:t>popolazioni</a:t>
            </a:r>
            <a:r>
              <a:rPr lang="en-GB" sz="2000" dirty="0"/>
              <a:t> </a:t>
            </a:r>
            <a:r>
              <a:rPr lang="en-GB" sz="2000" dirty="0" err="1"/>
              <a:t>residenti</a:t>
            </a:r>
            <a:r>
              <a:rPr lang="en-GB" sz="2000" dirty="0"/>
              <a:t> in </a:t>
            </a:r>
            <a:r>
              <a:rPr lang="en-GB" sz="2000" dirty="0" err="1"/>
              <a:t>quel</a:t>
            </a:r>
            <a:r>
              <a:rPr lang="en-GB" sz="2000" dirty="0"/>
              <a:t> </a:t>
            </a:r>
            <a:r>
              <a:rPr lang="en-GB" sz="2000" dirty="0" err="1"/>
              <a:t>territorio</a:t>
            </a:r>
            <a:r>
              <a:rPr lang="en-GB" sz="2000" dirty="0"/>
              <a:t>.</a:t>
            </a:r>
          </a:p>
          <a:p>
            <a:r>
              <a:rPr lang="en-GB" sz="2000" dirty="0" err="1"/>
              <a:t>Aveva</a:t>
            </a:r>
            <a:r>
              <a:rPr lang="en-GB" sz="2000" dirty="0"/>
              <a:t> il </a:t>
            </a:r>
            <a:r>
              <a:rPr lang="en-GB" sz="2000" dirty="0" err="1"/>
              <a:t>compito</a:t>
            </a:r>
            <a:r>
              <a:rPr lang="en-GB" sz="2000" dirty="0"/>
              <a:t> di </a:t>
            </a:r>
            <a:r>
              <a:rPr lang="en-GB" sz="2000" dirty="0" err="1"/>
              <a:t>costruire</a:t>
            </a:r>
            <a:r>
              <a:rPr lang="en-GB" sz="2000" dirty="0"/>
              <a:t> </a:t>
            </a:r>
            <a:r>
              <a:rPr lang="en-GB" sz="2000" dirty="0" err="1"/>
              <a:t>dighe</a:t>
            </a:r>
            <a:r>
              <a:rPr lang="en-GB" sz="2000" dirty="0"/>
              <a:t> e </a:t>
            </a:r>
            <a:r>
              <a:rPr lang="en-GB" sz="2000" dirty="0" err="1"/>
              <a:t>centrali</a:t>
            </a:r>
            <a:r>
              <a:rPr lang="en-GB" sz="2000" dirty="0"/>
              <a:t> </a:t>
            </a:r>
            <a:r>
              <a:rPr lang="en-GB" sz="2000" dirty="0" err="1"/>
              <a:t>elettriche</a:t>
            </a:r>
            <a:r>
              <a:rPr lang="en-GB" sz="2000" dirty="0"/>
              <a:t>, e </a:t>
            </a:r>
            <a:r>
              <a:rPr lang="en-GB" sz="2000" dirty="0" err="1"/>
              <a:t>alla</a:t>
            </a:r>
            <a:r>
              <a:rPr lang="en-GB" sz="2000" dirty="0"/>
              <a:t> TVA fu </a:t>
            </a:r>
            <a:r>
              <a:rPr lang="en-GB" sz="2000" dirty="0" err="1"/>
              <a:t>affidata</a:t>
            </a:r>
            <a:r>
              <a:rPr lang="en-GB" sz="2000" dirty="0"/>
              <a:t> la </a:t>
            </a:r>
            <a:r>
              <a:rPr lang="en-GB" sz="2000" dirty="0" err="1"/>
              <a:t>produzione</a:t>
            </a:r>
            <a:r>
              <a:rPr lang="en-GB" sz="2000" dirty="0"/>
              <a:t> e la </a:t>
            </a:r>
            <a:r>
              <a:rPr lang="en-GB" sz="2000" dirty="0" err="1"/>
              <a:t>distribuzione</a:t>
            </a:r>
            <a:r>
              <a:rPr lang="en-GB" sz="2000" dirty="0"/>
              <a:t> a </a:t>
            </a:r>
            <a:r>
              <a:rPr lang="en-GB" sz="2000" dirty="0" err="1"/>
              <a:t>bassi</a:t>
            </a:r>
            <a:r>
              <a:rPr lang="en-GB" sz="2000" dirty="0"/>
              <a:t> </a:t>
            </a:r>
            <a:r>
              <a:rPr lang="en-GB" sz="2000" dirty="0" err="1"/>
              <a:t>prezzi</a:t>
            </a:r>
            <a:r>
              <a:rPr lang="en-GB" sz="2000" dirty="0"/>
              <a:t> di </a:t>
            </a:r>
            <a:r>
              <a:rPr lang="en-GB" sz="2000" dirty="0" err="1"/>
              <a:t>fertilizzanti</a:t>
            </a:r>
            <a:r>
              <a:rPr lang="en-GB" sz="2000" dirty="0"/>
              <a:t> </a:t>
            </a:r>
            <a:r>
              <a:rPr lang="en-GB" sz="2000" dirty="0" err="1"/>
              <a:t>chimici</a:t>
            </a:r>
            <a:r>
              <a:rPr lang="en-GB" sz="2000" dirty="0"/>
              <a:t>, </a:t>
            </a:r>
            <a:r>
              <a:rPr lang="en-GB" sz="2000" dirty="0" err="1"/>
              <a:t>l’assistenza</a:t>
            </a:r>
            <a:r>
              <a:rPr lang="en-GB" sz="2000" dirty="0"/>
              <a:t> </a:t>
            </a:r>
            <a:r>
              <a:rPr lang="en-GB" sz="2000" dirty="0" err="1"/>
              <a:t>tecnica</a:t>
            </a:r>
            <a:r>
              <a:rPr lang="en-GB" sz="2000" dirty="0"/>
              <a:t> ed </a:t>
            </a:r>
            <a:r>
              <a:rPr lang="en-GB" sz="2000" dirty="0" err="1"/>
              <a:t>economica</a:t>
            </a:r>
            <a:r>
              <a:rPr lang="en-GB" sz="2000" dirty="0"/>
              <a:t> </a:t>
            </a:r>
            <a:r>
              <a:rPr lang="en-GB" sz="2000" dirty="0" err="1"/>
              <a:t>agli</a:t>
            </a:r>
            <a:r>
              <a:rPr lang="en-GB" sz="2000" dirty="0"/>
              <a:t> </a:t>
            </a:r>
            <a:r>
              <a:rPr lang="en-GB" sz="2000" dirty="0" err="1"/>
              <a:t>agricoltori</a:t>
            </a:r>
            <a:r>
              <a:rPr lang="en-GB" sz="2000" dirty="0"/>
              <a:t> </a:t>
            </a:r>
            <a:r>
              <a:rPr lang="en-GB" sz="2000" dirty="0" err="1"/>
              <a:t>della</a:t>
            </a:r>
            <a:r>
              <a:rPr lang="en-GB" sz="2000" dirty="0"/>
              <a:t> zona, la </a:t>
            </a:r>
            <a:r>
              <a:rPr lang="en-GB" sz="2000" dirty="0" err="1"/>
              <a:t>promozione</a:t>
            </a:r>
            <a:r>
              <a:rPr lang="en-GB" sz="2000" dirty="0"/>
              <a:t> di </a:t>
            </a:r>
            <a:r>
              <a:rPr lang="en-GB" sz="2000" dirty="0" err="1"/>
              <a:t>scuole</a:t>
            </a:r>
            <a:r>
              <a:rPr lang="en-GB" sz="2000" dirty="0"/>
              <a:t> </a:t>
            </a:r>
            <a:r>
              <a:rPr lang="en-GB" sz="2000" dirty="0" err="1"/>
              <a:t>professionali</a:t>
            </a:r>
            <a:r>
              <a:rPr lang="en-GB" sz="2000" dirty="0"/>
              <a:t> e di </a:t>
            </a:r>
            <a:r>
              <a:rPr lang="en-GB" sz="2000" dirty="0" err="1"/>
              <a:t>centri</a:t>
            </a:r>
            <a:r>
              <a:rPr lang="en-GB" sz="2000" dirty="0"/>
              <a:t> di vita </a:t>
            </a:r>
            <a:r>
              <a:rPr lang="en-GB" sz="2000" dirty="0" err="1"/>
              <a:t>sociale</a:t>
            </a:r>
            <a:r>
              <a:rPr lang="en-GB" sz="2000" dirty="0"/>
              <a:t>.</a:t>
            </a:r>
          </a:p>
          <a:p>
            <a:endParaRPr lang="it-IT" dirty="0"/>
          </a:p>
        </p:txBody>
      </p:sp>
      <p:sp>
        <p:nvSpPr>
          <p:cNvPr id="4" name="Slide Number Placeholder 3">
            <a:extLst>
              <a:ext uri="{FF2B5EF4-FFF2-40B4-BE49-F238E27FC236}">
                <a16:creationId xmlns:a16="http://schemas.microsoft.com/office/drawing/2014/main" id="{3E4DEDE4-E46D-7640-AC8F-AB4AF499CB5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2277876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BDA9-CD70-2D4A-B837-0F37F1F44C74}"/>
              </a:ext>
            </a:extLst>
          </p:cNvPr>
          <p:cNvSpPr>
            <a:spLocks noGrp="1"/>
          </p:cNvSpPr>
          <p:nvPr>
            <p:ph type="title"/>
          </p:nvPr>
        </p:nvSpPr>
        <p:spPr/>
        <p:txBody>
          <a:bodyPr/>
          <a:lstStyle/>
          <a:p>
            <a:r>
              <a:rPr lang="it-IT" dirty="0"/>
              <a:t>Lo studio sulla TVA</a:t>
            </a:r>
          </a:p>
        </p:txBody>
      </p:sp>
      <p:sp>
        <p:nvSpPr>
          <p:cNvPr id="3" name="Text Placeholder 2">
            <a:extLst>
              <a:ext uri="{FF2B5EF4-FFF2-40B4-BE49-F238E27FC236}">
                <a16:creationId xmlns:a16="http://schemas.microsoft.com/office/drawing/2014/main" id="{8F36E903-7534-4142-91CE-644D2539D8D1}"/>
              </a:ext>
            </a:extLst>
          </p:cNvPr>
          <p:cNvSpPr>
            <a:spLocks noGrp="1"/>
          </p:cNvSpPr>
          <p:nvPr>
            <p:ph type="body" idx="1"/>
          </p:nvPr>
        </p:nvSpPr>
        <p:spPr/>
        <p:txBody>
          <a:bodyPr/>
          <a:lstStyle/>
          <a:p>
            <a:r>
              <a:rPr lang="it-IT" sz="1900" dirty="0"/>
              <a:t>La TVA è nata sotto il segno della polemica. La politica della dirigenza era volta a conquistare la fiducia degli enti locali e i dirigenti sapevano che un programma imposto dall'alto non avrebbe funzionato.</a:t>
            </a:r>
          </a:p>
          <a:p>
            <a:r>
              <a:rPr lang="it-IT" sz="1900" dirty="0"/>
              <a:t>Scelsero di decentrare i dipartimenti sul territorio coinvolgendo gli enti locali, le comunità etniche, le università etc. </a:t>
            </a:r>
          </a:p>
          <a:p>
            <a:r>
              <a:rPr lang="it-IT" sz="1900" dirty="0"/>
              <a:t>Questa scelta conforme al credo americano delle «radici dell'erba», ossia della democrazia dal basso e non nei «fumosi» centri di potere. </a:t>
            </a:r>
          </a:p>
          <a:p>
            <a:r>
              <a:rPr lang="en-GB" sz="1900" dirty="0"/>
              <a:t>La </a:t>
            </a:r>
            <a:r>
              <a:rPr lang="en-GB" sz="1900" dirty="0" err="1"/>
              <a:t>collaborazione</a:t>
            </a:r>
            <a:r>
              <a:rPr lang="en-GB" sz="1900" dirty="0"/>
              <a:t> con le </a:t>
            </a:r>
            <a:r>
              <a:rPr lang="en-GB" sz="1900" dirty="0" err="1"/>
              <a:t>istituzioni</a:t>
            </a:r>
            <a:r>
              <a:rPr lang="en-GB" sz="1900" dirty="0"/>
              <a:t> </a:t>
            </a:r>
            <a:r>
              <a:rPr lang="en-GB" sz="1900" dirty="0" err="1"/>
              <a:t>locali</a:t>
            </a:r>
            <a:r>
              <a:rPr lang="en-GB" sz="1900" dirty="0"/>
              <a:t> in </a:t>
            </a:r>
            <a:r>
              <a:rPr lang="en-GB" sz="1900" dirty="0" err="1"/>
              <a:t>nome</a:t>
            </a:r>
            <a:r>
              <a:rPr lang="en-GB" sz="1900" dirty="0"/>
              <a:t> </a:t>
            </a:r>
            <a:r>
              <a:rPr lang="en-GB" sz="1900" dirty="0" err="1"/>
              <a:t>degli</a:t>
            </a:r>
            <a:r>
              <a:rPr lang="en-GB" sz="1900" dirty="0"/>
              <a:t> </a:t>
            </a:r>
            <a:r>
              <a:rPr lang="en-GB" sz="1900" dirty="0" err="1"/>
              <a:t>interessi</a:t>
            </a:r>
            <a:r>
              <a:rPr lang="en-GB" sz="1900" dirty="0"/>
              <a:t> </a:t>
            </a:r>
            <a:r>
              <a:rPr lang="en-GB" sz="1900" dirty="0" err="1"/>
              <a:t>generali</a:t>
            </a:r>
            <a:r>
              <a:rPr lang="en-GB" sz="1900" dirty="0"/>
              <a:t> </a:t>
            </a:r>
            <a:r>
              <a:rPr lang="en-GB" sz="1900" dirty="0" err="1"/>
              <a:t>della</a:t>
            </a:r>
            <a:r>
              <a:rPr lang="en-GB" sz="1900" dirty="0"/>
              <a:t> </a:t>
            </a:r>
            <a:r>
              <a:rPr lang="en-GB" sz="1900" dirty="0" err="1"/>
              <a:t>popolazione</a:t>
            </a:r>
            <a:r>
              <a:rPr lang="en-GB" sz="1900" dirty="0"/>
              <a:t> </a:t>
            </a:r>
            <a:r>
              <a:rPr lang="en-GB" sz="1900" dirty="0" err="1"/>
              <a:t>divenne</a:t>
            </a:r>
            <a:r>
              <a:rPr lang="en-GB" sz="1900" dirty="0"/>
              <a:t> </a:t>
            </a:r>
            <a:r>
              <a:rPr lang="en-GB" sz="1900" dirty="0" err="1"/>
              <a:t>così</a:t>
            </a:r>
            <a:r>
              <a:rPr lang="en-GB" sz="1900" dirty="0"/>
              <a:t> il manifesto </a:t>
            </a:r>
            <a:r>
              <a:rPr lang="en-GB" sz="1900" dirty="0" err="1"/>
              <a:t>ideologico</a:t>
            </a:r>
            <a:r>
              <a:rPr lang="en-GB" sz="1900" dirty="0"/>
              <a:t> </a:t>
            </a:r>
            <a:r>
              <a:rPr lang="en-GB" sz="1900" dirty="0" err="1"/>
              <a:t>della</a:t>
            </a:r>
            <a:r>
              <a:rPr lang="en-GB" sz="1900" dirty="0"/>
              <a:t> </a:t>
            </a:r>
            <a:r>
              <a:rPr lang="en-GB" sz="1900" dirty="0" err="1"/>
              <a:t>Tva</a:t>
            </a:r>
            <a:r>
              <a:rPr lang="en-GB" sz="1900" dirty="0"/>
              <a:t>.</a:t>
            </a:r>
            <a:endParaRPr lang="it-IT" sz="1900" dirty="0"/>
          </a:p>
        </p:txBody>
      </p:sp>
      <p:sp>
        <p:nvSpPr>
          <p:cNvPr id="4" name="Slide Number Placeholder 3">
            <a:extLst>
              <a:ext uri="{FF2B5EF4-FFF2-40B4-BE49-F238E27FC236}">
                <a16:creationId xmlns:a16="http://schemas.microsoft.com/office/drawing/2014/main" id="{5EFE1D46-2DD8-6542-9CE7-A28DEF5BDA4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508561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313A-067F-3D4D-8AB1-360DF5075AFC}"/>
              </a:ext>
            </a:extLst>
          </p:cNvPr>
          <p:cNvSpPr>
            <a:spLocks noGrp="1"/>
          </p:cNvSpPr>
          <p:nvPr>
            <p:ph type="title"/>
          </p:nvPr>
        </p:nvSpPr>
        <p:spPr/>
        <p:txBody>
          <a:bodyPr/>
          <a:lstStyle/>
          <a:p>
            <a:r>
              <a:rPr lang="it-IT" dirty="0"/>
              <a:t>Le astrazioni indeterminate</a:t>
            </a:r>
          </a:p>
        </p:txBody>
      </p:sp>
      <p:sp>
        <p:nvSpPr>
          <p:cNvPr id="3" name="Text Placeholder 2">
            <a:extLst>
              <a:ext uri="{FF2B5EF4-FFF2-40B4-BE49-F238E27FC236}">
                <a16:creationId xmlns:a16="http://schemas.microsoft.com/office/drawing/2014/main" id="{FE0E3EF6-8442-9940-8196-B14F0B2554A7}"/>
              </a:ext>
            </a:extLst>
          </p:cNvPr>
          <p:cNvSpPr>
            <a:spLocks noGrp="1"/>
          </p:cNvSpPr>
          <p:nvPr>
            <p:ph type="body" idx="1"/>
          </p:nvPr>
        </p:nvSpPr>
        <p:spPr>
          <a:xfrm>
            <a:off x="753150" y="902244"/>
            <a:ext cx="7637700" cy="3725700"/>
          </a:xfrm>
        </p:spPr>
        <p:txBody>
          <a:bodyPr/>
          <a:lstStyle/>
          <a:p>
            <a:pPr marL="76200" indent="0">
              <a:buNone/>
            </a:pPr>
            <a:r>
              <a:rPr lang="it-IT" sz="1700" dirty="0" err="1"/>
              <a:t>Selznick</a:t>
            </a:r>
            <a:r>
              <a:rPr lang="it-IT" sz="1700" dirty="0"/>
              <a:t> sostiene che gli «interessi della popolazione» e le «istituzioni legate alla popolazione» sono delle astrazioni indeterminate con funzione ideologica di copertura. </a:t>
            </a:r>
          </a:p>
          <a:p>
            <a:r>
              <a:rPr lang="en-GB" sz="1700" dirty="0"/>
              <a:t>Nella </a:t>
            </a:r>
            <a:r>
              <a:rPr lang="en-GB" sz="1700" dirty="0" err="1"/>
              <a:t>società</a:t>
            </a:r>
            <a:r>
              <a:rPr lang="en-GB" sz="1700" dirty="0"/>
              <a:t> locale vi </a:t>
            </a:r>
            <a:r>
              <a:rPr lang="en-GB" sz="1700" dirty="0" err="1"/>
              <a:t>erano</a:t>
            </a:r>
            <a:r>
              <a:rPr lang="en-GB" sz="1700" dirty="0"/>
              <a:t> </a:t>
            </a:r>
            <a:r>
              <a:rPr lang="en-GB" sz="1700" dirty="0" err="1"/>
              <a:t>interessi</a:t>
            </a:r>
            <a:r>
              <a:rPr lang="en-GB" sz="1700" dirty="0"/>
              <a:t> </a:t>
            </a:r>
            <a:r>
              <a:rPr lang="en-GB" sz="1700" dirty="0" err="1"/>
              <a:t>sociali</a:t>
            </a:r>
            <a:r>
              <a:rPr lang="en-GB" sz="1700" dirty="0"/>
              <a:t> </a:t>
            </a:r>
            <a:r>
              <a:rPr lang="en-GB" sz="1700" dirty="0" err="1"/>
              <a:t>contrapposti</a:t>
            </a:r>
            <a:r>
              <a:rPr lang="en-GB" sz="1700" dirty="0"/>
              <a:t>. La </a:t>
            </a:r>
            <a:r>
              <a:rPr lang="en-GB" sz="1700" dirty="0" err="1"/>
              <a:t>Tva</a:t>
            </a:r>
            <a:r>
              <a:rPr lang="en-GB" sz="1700" dirty="0"/>
              <a:t> </a:t>
            </a:r>
            <a:r>
              <a:rPr lang="en-GB" sz="1700" dirty="0" err="1"/>
              <a:t>si</a:t>
            </a:r>
            <a:r>
              <a:rPr lang="en-GB" sz="1700" dirty="0"/>
              <a:t> </a:t>
            </a:r>
            <a:r>
              <a:rPr lang="en-GB" sz="1700" dirty="0" err="1"/>
              <a:t>trovò</a:t>
            </a:r>
            <a:r>
              <a:rPr lang="en-GB" sz="1700" dirty="0"/>
              <a:t> a dover </a:t>
            </a:r>
            <a:r>
              <a:rPr lang="en-GB" sz="1700" dirty="0" err="1"/>
              <a:t>scegliere</a:t>
            </a:r>
            <a:r>
              <a:rPr lang="en-GB" sz="1700" dirty="0"/>
              <a:t> con chi </a:t>
            </a:r>
            <a:r>
              <a:rPr lang="en-GB" sz="1700" dirty="0" err="1"/>
              <a:t>schierarsi</a:t>
            </a:r>
            <a:r>
              <a:rPr lang="en-GB" sz="1700" dirty="0"/>
              <a:t>: o </a:t>
            </a:r>
            <a:r>
              <a:rPr lang="en-GB" sz="1700" dirty="0" err="1"/>
              <a:t>portare</a:t>
            </a:r>
            <a:r>
              <a:rPr lang="en-GB" sz="1700" dirty="0"/>
              <a:t> avanti un </a:t>
            </a:r>
            <a:r>
              <a:rPr lang="en-GB" sz="1700" dirty="0" err="1"/>
              <a:t>programma</a:t>
            </a:r>
            <a:r>
              <a:rPr lang="en-GB" sz="1700" dirty="0"/>
              <a:t> </a:t>
            </a:r>
            <a:r>
              <a:rPr lang="en-GB" sz="1700" dirty="0" err="1"/>
              <a:t>radicale</a:t>
            </a:r>
            <a:r>
              <a:rPr lang="en-GB" sz="1700" dirty="0"/>
              <a:t> di tutela </a:t>
            </a:r>
            <a:r>
              <a:rPr lang="en-GB" sz="1700" dirty="0" err="1"/>
              <a:t>degli</a:t>
            </a:r>
            <a:r>
              <a:rPr lang="en-GB" sz="1700" dirty="0"/>
              <a:t> strati </a:t>
            </a:r>
            <a:r>
              <a:rPr lang="en-GB" sz="1700" dirty="0" err="1"/>
              <a:t>più</a:t>
            </a:r>
            <a:r>
              <a:rPr lang="en-GB" sz="1700" dirty="0"/>
              <a:t> </a:t>
            </a:r>
            <a:r>
              <a:rPr lang="en-GB" sz="1700" dirty="0" err="1"/>
              <a:t>deboli</a:t>
            </a:r>
            <a:r>
              <a:rPr lang="en-GB" sz="1700" dirty="0"/>
              <a:t> ed </a:t>
            </a:r>
            <a:r>
              <a:rPr lang="en-GB" sz="1700" dirty="0" err="1"/>
              <a:t>emarginati</a:t>
            </a:r>
            <a:r>
              <a:rPr lang="en-GB" sz="1700" dirty="0"/>
              <a:t>, </a:t>
            </a:r>
            <a:r>
              <a:rPr lang="en-GB" sz="1700" dirty="0" err="1"/>
              <a:t>oppure</a:t>
            </a:r>
            <a:r>
              <a:rPr lang="en-GB" sz="1700" dirty="0"/>
              <a:t> </a:t>
            </a:r>
            <a:r>
              <a:rPr lang="en-GB" sz="1700" dirty="0" err="1"/>
              <a:t>adottare</a:t>
            </a:r>
            <a:r>
              <a:rPr lang="en-GB" sz="1700" dirty="0"/>
              <a:t> un </a:t>
            </a:r>
            <a:r>
              <a:rPr lang="en-GB" sz="1700" dirty="0" err="1"/>
              <a:t>programma</a:t>
            </a:r>
            <a:r>
              <a:rPr lang="en-GB" sz="1700" dirty="0"/>
              <a:t> </a:t>
            </a:r>
            <a:r>
              <a:rPr lang="en-GB" sz="1700" dirty="0" err="1"/>
              <a:t>più</a:t>
            </a:r>
            <a:r>
              <a:rPr lang="en-GB" sz="1700" dirty="0"/>
              <a:t> </a:t>
            </a:r>
            <a:r>
              <a:rPr lang="en-GB" sz="1700" dirty="0" err="1"/>
              <a:t>cauto</a:t>
            </a:r>
            <a:r>
              <a:rPr lang="en-GB" sz="1700" dirty="0"/>
              <a:t> e </a:t>
            </a:r>
            <a:r>
              <a:rPr lang="en-GB" sz="1700" dirty="0" err="1"/>
              <a:t>conservatore</a:t>
            </a:r>
            <a:r>
              <a:rPr lang="en-GB" sz="1700" dirty="0"/>
              <a:t> </a:t>
            </a:r>
            <a:r>
              <a:rPr lang="en-GB" sz="1700" dirty="0" err="1"/>
              <a:t>che</a:t>
            </a:r>
            <a:r>
              <a:rPr lang="en-GB" sz="1700" dirty="0"/>
              <a:t> non </a:t>
            </a:r>
            <a:r>
              <a:rPr lang="en-GB" sz="1700" dirty="0" err="1"/>
              <a:t>provocasse</a:t>
            </a:r>
            <a:r>
              <a:rPr lang="en-GB" sz="1700" dirty="0"/>
              <a:t> </a:t>
            </a:r>
            <a:r>
              <a:rPr lang="en-GB" sz="1700" dirty="0" err="1"/>
              <a:t>l’ostilità</a:t>
            </a:r>
            <a:r>
              <a:rPr lang="en-GB" sz="1700" dirty="0"/>
              <a:t> </a:t>
            </a:r>
            <a:r>
              <a:rPr lang="en-GB" sz="1700" dirty="0" err="1"/>
              <a:t>dei</a:t>
            </a:r>
            <a:r>
              <a:rPr lang="en-GB" sz="1700" dirty="0"/>
              <a:t> </a:t>
            </a:r>
            <a:r>
              <a:rPr lang="en-GB" sz="1700" dirty="0" err="1"/>
              <a:t>maggiorenti</a:t>
            </a:r>
            <a:r>
              <a:rPr lang="en-GB" sz="1700" dirty="0"/>
              <a:t> </a:t>
            </a:r>
            <a:r>
              <a:rPr lang="en-GB" sz="1700" dirty="0" err="1"/>
              <a:t>locali</a:t>
            </a:r>
            <a:r>
              <a:rPr lang="en-GB" sz="1700" dirty="0"/>
              <a:t>. </a:t>
            </a:r>
            <a:r>
              <a:rPr lang="en-GB" sz="1700" dirty="0" err="1"/>
              <a:t>Quest’ultimi</a:t>
            </a:r>
            <a:r>
              <a:rPr lang="en-GB" sz="1700" dirty="0"/>
              <a:t> </a:t>
            </a:r>
            <a:r>
              <a:rPr lang="en-GB" sz="1700" dirty="0" err="1"/>
              <a:t>erano</a:t>
            </a:r>
            <a:r>
              <a:rPr lang="en-GB" sz="1700" dirty="0"/>
              <a:t> </a:t>
            </a:r>
            <a:r>
              <a:rPr lang="en-GB" sz="1700" dirty="0" err="1"/>
              <a:t>meglio</a:t>
            </a:r>
            <a:r>
              <a:rPr lang="en-GB" sz="1700" dirty="0"/>
              <a:t> </a:t>
            </a:r>
            <a:r>
              <a:rPr lang="en-GB" sz="1700" dirty="0" err="1"/>
              <a:t>rappresentati</a:t>
            </a:r>
            <a:r>
              <a:rPr lang="en-GB" sz="1700" dirty="0"/>
              <a:t> </a:t>
            </a:r>
            <a:r>
              <a:rPr lang="en-GB" sz="1700" dirty="0" err="1"/>
              <a:t>dei</a:t>
            </a:r>
            <a:r>
              <a:rPr lang="en-GB" sz="1700" dirty="0"/>
              <a:t> </a:t>
            </a:r>
            <a:r>
              <a:rPr lang="en-GB" sz="1700" dirty="0" err="1"/>
              <a:t>primi</a:t>
            </a:r>
            <a:r>
              <a:rPr lang="en-GB" sz="1700" dirty="0"/>
              <a:t> </a:t>
            </a:r>
            <a:r>
              <a:rPr lang="en-GB" sz="1700" dirty="0" err="1"/>
              <a:t>nelle</a:t>
            </a:r>
            <a:r>
              <a:rPr lang="en-GB" sz="1700" dirty="0"/>
              <a:t> </a:t>
            </a:r>
            <a:r>
              <a:rPr lang="en-GB" sz="1700" dirty="0" err="1"/>
              <a:t>associazioni</a:t>
            </a:r>
            <a:r>
              <a:rPr lang="en-GB" sz="1700" dirty="0"/>
              <a:t> </a:t>
            </a:r>
            <a:r>
              <a:rPr lang="en-GB" sz="1700" dirty="0" err="1"/>
              <a:t>locali</a:t>
            </a:r>
            <a:r>
              <a:rPr lang="en-GB" sz="1700" dirty="0"/>
              <a:t>, ne </a:t>
            </a:r>
            <a:r>
              <a:rPr lang="en-GB" sz="1700" dirty="0" err="1"/>
              <a:t>conseguì</a:t>
            </a:r>
            <a:r>
              <a:rPr lang="en-GB" sz="1700" dirty="0"/>
              <a:t> </a:t>
            </a:r>
            <a:r>
              <a:rPr lang="en-GB" sz="1700" dirty="0" err="1"/>
              <a:t>che</a:t>
            </a:r>
            <a:r>
              <a:rPr lang="en-GB" sz="1700" dirty="0"/>
              <a:t> </a:t>
            </a:r>
            <a:r>
              <a:rPr lang="en-GB" sz="1700" dirty="0" err="1"/>
              <a:t>l’intenzione</a:t>
            </a:r>
            <a:r>
              <a:rPr lang="en-GB" sz="1700" dirty="0"/>
              <a:t> </a:t>
            </a:r>
            <a:r>
              <a:rPr lang="en-GB" sz="1700" dirty="0" err="1"/>
              <a:t>della</a:t>
            </a:r>
            <a:r>
              <a:rPr lang="en-GB" sz="1700" dirty="0"/>
              <a:t> </a:t>
            </a:r>
            <a:r>
              <a:rPr lang="en-GB" sz="1700" dirty="0" err="1"/>
              <a:t>Tva</a:t>
            </a:r>
            <a:r>
              <a:rPr lang="en-GB" sz="1700" dirty="0"/>
              <a:t> di </a:t>
            </a:r>
            <a:r>
              <a:rPr lang="en-GB" sz="1700" dirty="0" err="1"/>
              <a:t>soddisfare</a:t>
            </a:r>
            <a:r>
              <a:rPr lang="en-GB" sz="1700" dirty="0"/>
              <a:t> la </a:t>
            </a:r>
            <a:r>
              <a:rPr lang="en-GB" sz="1700" dirty="0" err="1"/>
              <a:t>domanda</a:t>
            </a:r>
            <a:r>
              <a:rPr lang="en-GB" sz="1700" dirty="0"/>
              <a:t> </a:t>
            </a:r>
            <a:r>
              <a:rPr lang="en-GB" sz="1700" dirty="0" err="1"/>
              <a:t>espressa</a:t>
            </a:r>
            <a:r>
              <a:rPr lang="en-GB" sz="1700" dirty="0"/>
              <a:t> </a:t>
            </a:r>
            <a:r>
              <a:rPr lang="en-GB" sz="1700" dirty="0" err="1"/>
              <a:t>attraverso</a:t>
            </a:r>
            <a:r>
              <a:rPr lang="en-GB" sz="1700" dirty="0"/>
              <a:t> </a:t>
            </a:r>
            <a:r>
              <a:rPr lang="en-GB" sz="1700" dirty="0" err="1"/>
              <a:t>i</a:t>
            </a:r>
            <a:r>
              <a:rPr lang="en-GB" sz="1700" dirty="0"/>
              <a:t> </a:t>
            </a:r>
            <a:r>
              <a:rPr lang="en-GB" sz="1700" dirty="0" err="1"/>
              <a:t>canali</a:t>
            </a:r>
            <a:r>
              <a:rPr lang="en-GB" sz="1700" dirty="0"/>
              <a:t> di </a:t>
            </a:r>
            <a:r>
              <a:rPr lang="en-GB" sz="1700" dirty="0" err="1"/>
              <a:t>rappresentanza</a:t>
            </a:r>
            <a:r>
              <a:rPr lang="en-GB" sz="1700" dirty="0"/>
              <a:t> </a:t>
            </a:r>
            <a:r>
              <a:rPr lang="en-GB" sz="1700" dirty="0" err="1"/>
              <a:t>locali</a:t>
            </a:r>
            <a:r>
              <a:rPr lang="en-GB" sz="1700" dirty="0"/>
              <a:t> </a:t>
            </a:r>
            <a:r>
              <a:rPr lang="en-GB" sz="1700" dirty="0" err="1"/>
              <a:t>significò</a:t>
            </a:r>
            <a:r>
              <a:rPr lang="en-GB" sz="1700" dirty="0"/>
              <a:t> di </a:t>
            </a:r>
            <a:r>
              <a:rPr lang="en-GB" sz="1700" dirty="0" err="1"/>
              <a:t>fatto</a:t>
            </a:r>
            <a:r>
              <a:rPr lang="en-GB" sz="1700" dirty="0"/>
              <a:t> </a:t>
            </a:r>
            <a:r>
              <a:rPr lang="en-GB" sz="1700" dirty="0" err="1"/>
              <a:t>favorire</a:t>
            </a:r>
            <a:r>
              <a:rPr lang="en-GB" sz="1700" dirty="0"/>
              <a:t> </a:t>
            </a:r>
            <a:r>
              <a:rPr lang="en-GB" sz="1700" dirty="0" err="1"/>
              <a:t>i</a:t>
            </a:r>
            <a:r>
              <a:rPr lang="en-GB" sz="1700" dirty="0"/>
              <a:t> </a:t>
            </a:r>
            <a:r>
              <a:rPr lang="en-GB" sz="1700" dirty="0" err="1"/>
              <a:t>ceti</a:t>
            </a:r>
            <a:r>
              <a:rPr lang="en-GB" sz="1700" dirty="0"/>
              <a:t> </a:t>
            </a:r>
            <a:r>
              <a:rPr lang="en-GB" sz="1700" dirty="0" err="1"/>
              <a:t>privilegiati</a:t>
            </a:r>
            <a:r>
              <a:rPr lang="en-GB" sz="1700" dirty="0"/>
              <a:t>. </a:t>
            </a:r>
          </a:p>
          <a:p>
            <a:r>
              <a:rPr lang="en-GB" sz="1700" dirty="0" err="1"/>
              <a:t>Tra</a:t>
            </a:r>
            <a:r>
              <a:rPr lang="en-GB" sz="1700" dirty="0"/>
              <a:t> </a:t>
            </a:r>
            <a:r>
              <a:rPr lang="en-GB" sz="1700" dirty="0" err="1"/>
              <a:t>l’orientamento</a:t>
            </a:r>
            <a:r>
              <a:rPr lang="en-GB" sz="1700" dirty="0"/>
              <a:t> </a:t>
            </a:r>
            <a:r>
              <a:rPr lang="en-GB" sz="1700" dirty="0" err="1"/>
              <a:t>originario</a:t>
            </a:r>
            <a:r>
              <a:rPr lang="en-GB" sz="1700" dirty="0"/>
              <a:t> </a:t>
            </a:r>
            <a:r>
              <a:rPr lang="en-GB" sz="1700" dirty="0" err="1"/>
              <a:t>della</a:t>
            </a:r>
            <a:r>
              <a:rPr lang="en-GB" sz="1700" dirty="0"/>
              <a:t> </a:t>
            </a:r>
            <a:r>
              <a:rPr lang="en-GB" sz="1700" dirty="0" err="1"/>
              <a:t>Tva</a:t>
            </a:r>
            <a:r>
              <a:rPr lang="en-GB" sz="1700" dirty="0"/>
              <a:t> e la </a:t>
            </a:r>
            <a:r>
              <a:rPr lang="en-GB" sz="1700" dirty="0" err="1"/>
              <a:t>sua</a:t>
            </a:r>
            <a:r>
              <a:rPr lang="en-GB" sz="1700" dirty="0"/>
              <a:t> </a:t>
            </a:r>
            <a:r>
              <a:rPr lang="en-GB" sz="1700" dirty="0" err="1"/>
              <a:t>prassi</a:t>
            </a:r>
            <a:r>
              <a:rPr lang="en-GB" sz="1700" dirty="0"/>
              <a:t> </a:t>
            </a:r>
            <a:r>
              <a:rPr lang="en-GB" sz="1700" dirty="0" err="1"/>
              <a:t>si</a:t>
            </a:r>
            <a:r>
              <a:rPr lang="en-GB" sz="1700" dirty="0"/>
              <a:t> </a:t>
            </a:r>
            <a:r>
              <a:rPr lang="en-GB" sz="1700" dirty="0" err="1"/>
              <a:t>determinò</a:t>
            </a:r>
            <a:r>
              <a:rPr lang="en-GB" sz="1700" dirty="0"/>
              <a:t> un </a:t>
            </a:r>
            <a:r>
              <a:rPr lang="en-GB" sz="1700" dirty="0" err="1"/>
              <a:t>crescente</a:t>
            </a:r>
            <a:r>
              <a:rPr lang="en-GB" sz="1700" dirty="0"/>
              <a:t> </a:t>
            </a:r>
            <a:r>
              <a:rPr lang="en-GB" sz="1700" dirty="0" err="1"/>
              <a:t>scostamento</a:t>
            </a:r>
            <a:r>
              <a:rPr lang="en-GB" sz="1700" dirty="0"/>
              <a:t> </a:t>
            </a:r>
            <a:r>
              <a:rPr lang="en-GB" sz="1700" dirty="0" err="1"/>
              <a:t>che</a:t>
            </a:r>
            <a:r>
              <a:rPr lang="en-GB" sz="1700" dirty="0"/>
              <a:t> </a:t>
            </a:r>
            <a:r>
              <a:rPr lang="en-GB" sz="1700" dirty="0" err="1"/>
              <a:t>richiedeva</a:t>
            </a:r>
            <a:r>
              <a:rPr lang="en-GB" sz="1700" dirty="0"/>
              <a:t> continue </a:t>
            </a:r>
            <a:r>
              <a:rPr lang="en-GB" sz="1700" dirty="0" err="1"/>
              <a:t>giustificazioni</a:t>
            </a:r>
            <a:r>
              <a:rPr lang="en-GB" sz="1700" dirty="0"/>
              <a:t> </a:t>
            </a:r>
            <a:r>
              <a:rPr lang="en-GB" sz="1700" dirty="0" err="1"/>
              <a:t>ideologiche</a:t>
            </a:r>
            <a:r>
              <a:rPr lang="en-GB" sz="1700" dirty="0"/>
              <a:t> in </a:t>
            </a:r>
            <a:r>
              <a:rPr lang="en-GB" sz="1700" dirty="0" err="1"/>
              <a:t>nome</a:t>
            </a:r>
            <a:r>
              <a:rPr lang="en-GB" sz="1700" dirty="0"/>
              <a:t> </a:t>
            </a:r>
            <a:r>
              <a:rPr lang="en-GB" sz="1700" dirty="0" err="1"/>
              <a:t>della</a:t>
            </a:r>
            <a:r>
              <a:rPr lang="en-GB" sz="1700" dirty="0"/>
              <a:t> </a:t>
            </a:r>
            <a:r>
              <a:rPr lang="en-GB" sz="1700" dirty="0" err="1"/>
              <a:t>necessità</a:t>
            </a:r>
            <a:r>
              <a:rPr lang="en-GB" sz="1700" dirty="0"/>
              <a:t> di fare </a:t>
            </a:r>
            <a:r>
              <a:rPr lang="en-GB" sz="1700" dirty="0" err="1"/>
              <a:t>scelte</a:t>
            </a:r>
            <a:r>
              <a:rPr lang="en-GB" sz="1700" dirty="0"/>
              <a:t> </a:t>
            </a:r>
            <a:r>
              <a:rPr lang="en-GB" sz="1700" dirty="0" err="1"/>
              <a:t>corrispondenti</a:t>
            </a:r>
            <a:r>
              <a:rPr lang="en-GB" sz="1700" dirty="0"/>
              <a:t> alle concrete </a:t>
            </a:r>
            <a:r>
              <a:rPr lang="en-GB" sz="1700" dirty="0" err="1"/>
              <a:t>esigenze</a:t>
            </a:r>
            <a:r>
              <a:rPr lang="en-GB" sz="1700" dirty="0"/>
              <a:t> </a:t>
            </a:r>
            <a:r>
              <a:rPr lang="en-GB" sz="1700" dirty="0" err="1"/>
              <a:t>dell’ambiente</a:t>
            </a:r>
            <a:r>
              <a:rPr lang="en-GB" sz="1700" dirty="0"/>
              <a:t>.</a:t>
            </a:r>
            <a:endParaRPr lang="it-IT" sz="1700" dirty="0"/>
          </a:p>
        </p:txBody>
      </p:sp>
      <p:sp>
        <p:nvSpPr>
          <p:cNvPr id="4" name="Slide Number Placeholder 3">
            <a:extLst>
              <a:ext uri="{FF2B5EF4-FFF2-40B4-BE49-F238E27FC236}">
                <a16:creationId xmlns:a16="http://schemas.microsoft.com/office/drawing/2014/main" id="{8A29F360-E200-5A40-B492-A562F1898B7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dirty="0"/>
          </a:p>
        </p:txBody>
      </p:sp>
    </p:spTree>
    <p:extLst>
      <p:ext uri="{BB962C8B-B14F-4D97-AF65-F5344CB8AC3E}">
        <p14:creationId xmlns:p14="http://schemas.microsoft.com/office/powerpoint/2010/main" val="3173211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A30D5-AD36-DE40-84AD-97E89197CB97}"/>
              </a:ext>
            </a:extLst>
          </p:cNvPr>
          <p:cNvSpPr>
            <a:spLocks noGrp="1"/>
          </p:cNvSpPr>
          <p:nvPr>
            <p:ph type="title"/>
          </p:nvPr>
        </p:nvSpPr>
        <p:spPr/>
        <p:txBody>
          <a:bodyPr/>
          <a:lstStyle/>
          <a:p>
            <a:r>
              <a:rPr lang="it-IT" dirty="0"/>
              <a:t>Cooptazione formale e informale</a:t>
            </a:r>
          </a:p>
        </p:txBody>
      </p:sp>
      <p:sp>
        <p:nvSpPr>
          <p:cNvPr id="3" name="Text Placeholder 2">
            <a:extLst>
              <a:ext uri="{FF2B5EF4-FFF2-40B4-BE49-F238E27FC236}">
                <a16:creationId xmlns:a16="http://schemas.microsoft.com/office/drawing/2014/main" id="{31C31CD4-B6F5-A848-9363-4B3A2DBD0E20}"/>
              </a:ext>
            </a:extLst>
          </p:cNvPr>
          <p:cNvSpPr>
            <a:spLocks noGrp="1"/>
          </p:cNvSpPr>
          <p:nvPr>
            <p:ph type="body" idx="1"/>
          </p:nvPr>
        </p:nvSpPr>
        <p:spPr/>
        <p:txBody>
          <a:bodyPr/>
          <a:lstStyle/>
          <a:p>
            <a:r>
              <a:rPr lang="it-IT" dirty="0"/>
              <a:t>Entra qui in gioco l’istituto della cooptazione a cui la </a:t>
            </a:r>
            <a:r>
              <a:rPr lang="it-IT" dirty="0" err="1"/>
              <a:t>Tva</a:t>
            </a:r>
            <a:r>
              <a:rPr lang="it-IT" dirty="0"/>
              <a:t> fece largo ricorso per coinvolgere le forze locali nell’attuazione del suo programma. </a:t>
            </a:r>
            <a:r>
              <a:rPr lang="it-IT" dirty="0" err="1"/>
              <a:t>Selznick</a:t>
            </a:r>
            <a:r>
              <a:rPr lang="it-IT" dirty="0"/>
              <a:t> definisce la cooptazione come «il processo di assorbimento di nuovi elementi nella direzione o nella struttura che determinano la politica di un’organizzazione, come mezzo per prevenire minacce alla sua stabilità e alla sua esistenza»</a:t>
            </a:r>
          </a:p>
          <a:p>
            <a:endParaRPr lang="it-IT" dirty="0"/>
          </a:p>
        </p:txBody>
      </p:sp>
      <p:sp>
        <p:nvSpPr>
          <p:cNvPr id="4" name="Slide Number Placeholder 3">
            <a:extLst>
              <a:ext uri="{FF2B5EF4-FFF2-40B4-BE49-F238E27FC236}">
                <a16:creationId xmlns:a16="http://schemas.microsoft.com/office/drawing/2014/main" id="{747A239A-46BE-9E45-9DC1-F079D55BC19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815697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A46C9-081D-0D40-A2A5-A9D84A260084}"/>
              </a:ext>
            </a:extLst>
          </p:cNvPr>
          <p:cNvSpPr>
            <a:spLocks noGrp="1"/>
          </p:cNvSpPr>
          <p:nvPr>
            <p:ph type="title"/>
          </p:nvPr>
        </p:nvSpPr>
        <p:spPr/>
        <p:txBody>
          <a:bodyPr/>
          <a:lstStyle/>
          <a:p>
            <a:r>
              <a:rPr lang="it-IT" dirty="0"/>
              <a:t>Cooptazione formale</a:t>
            </a:r>
          </a:p>
        </p:txBody>
      </p:sp>
      <p:sp>
        <p:nvSpPr>
          <p:cNvPr id="3" name="Text Placeholder 2">
            <a:extLst>
              <a:ext uri="{FF2B5EF4-FFF2-40B4-BE49-F238E27FC236}">
                <a16:creationId xmlns:a16="http://schemas.microsoft.com/office/drawing/2014/main" id="{9A0DF6B0-E227-B24B-9504-917486FBAE48}"/>
              </a:ext>
            </a:extLst>
          </p:cNvPr>
          <p:cNvSpPr>
            <a:spLocks noGrp="1"/>
          </p:cNvSpPr>
          <p:nvPr>
            <p:ph type="body" idx="1"/>
          </p:nvPr>
        </p:nvSpPr>
        <p:spPr/>
        <p:txBody>
          <a:bodyPr/>
          <a:lstStyle/>
          <a:p>
            <a:r>
              <a:rPr lang="en-GB" sz="2200" dirty="0"/>
              <a:t>Nella </a:t>
            </a:r>
            <a:r>
              <a:rPr lang="en-GB" sz="2200" dirty="0" err="1"/>
              <a:t>cooptazione</a:t>
            </a:r>
            <a:r>
              <a:rPr lang="en-GB" sz="2200" dirty="0"/>
              <a:t> </a:t>
            </a:r>
            <a:r>
              <a:rPr lang="en-GB" sz="2200" dirty="0" err="1"/>
              <a:t>formale</a:t>
            </a:r>
            <a:r>
              <a:rPr lang="en-GB" sz="2200" dirty="0"/>
              <a:t> </a:t>
            </a:r>
            <a:r>
              <a:rPr lang="en-GB" sz="2200" dirty="0" err="1"/>
              <a:t>si</a:t>
            </a:r>
            <a:r>
              <a:rPr lang="en-GB" sz="2200" dirty="0"/>
              <a:t> </a:t>
            </a:r>
            <a:r>
              <a:rPr lang="en-GB" sz="2200" dirty="0" err="1"/>
              <a:t>assorbono</a:t>
            </a:r>
            <a:r>
              <a:rPr lang="en-GB" sz="2200" dirty="0"/>
              <a:t> </a:t>
            </a:r>
            <a:r>
              <a:rPr lang="en-GB" sz="2200" dirty="0" err="1"/>
              <a:t>ufficialmente</a:t>
            </a:r>
            <a:r>
              <a:rPr lang="en-GB" sz="2200" dirty="0"/>
              <a:t> </a:t>
            </a:r>
            <a:r>
              <a:rPr lang="en-GB" sz="2200" dirty="0" err="1"/>
              <a:t>nuovi</a:t>
            </a:r>
            <a:r>
              <a:rPr lang="en-GB" sz="2200" dirty="0"/>
              <a:t> </a:t>
            </a:r>
            <a:r>
              <a:rPr lang="en-GB" sz="2200" dirty="0" err="1"/>
              <a:t>elementi</a:t>
            </a:r>
            <a:r>
              <a:rPr lang="en-GB" sz="2200" dirty="0"/>
              <a:t> </a:t>
            </a:r>
            <a:r>
              <a:rPr lang="en-GB" sz="2200" dirty="0" err="1"/>
              <a:t>attraverso</a:t>
            </a:r>
            <a:r>
              <a:rPr lang="en-GB" sz="2200" dirty="0"/>
              <a:t> </a:t>
            </a:r>
            <a:r>
              <a:rPr lang="en-GB" sz="2200" dirty="0" err="1"/>
              <a:t>l’allargamento</a:t>
            </a:r>
            <a:r>
              <a:rPr lang="en-GB" sz="2200" dirty="0"/>
              <a:t> </a:t>
            </a:r>
            <a:r>
              <a:rPr lang="en-GB" sz="2200" dirty="0" err="1"/>
              <a:t>degli</a:t>
            </a:r>
            <a:r>
              <a:rPr lang="en-GB" sz="2200" dirty="0"/>
              <a:t> </a:t>
            </a:r>
            <a:r>
              <a:rPr lang="en-GB" sz="2200" dirty="0" err="1"/>
              <a:t>organi</a:t>
            </a:r>
            <a:r>
              <a:rPr lang="en-GB" sz="2200" dirty="0"/>
              <a:t> </a:t>
            </a:r>
            <a:r>
              <a:rPr lang="en-GB" sz="2200" dirty="0" err="1"/>
              <a:t>direttivi</a:t>
            </a:r>
            <a:r>
              <a:rPr lang="en-GB" sz="2200" dirty="0"/>
              <a:t> o la </a:t>
            </a:r>
            <a:r>
              <a:rPr lang="en-GB" sz="2200" dirty="0" err="1"/>
              <a:t>creazione</a:t>
            </a:r>
            <a:r>
              <a:rPr lang="en-GB" sz="2200" dirty="0"/>
              <a:t> di </a:t>
            </a:r>
            <a:r>
              <a:rPr lang="en-GB" sz="2200" dirty="0" err="1"/>
              <a:t>nuovi</a:t>
            </a:r>
            <a:r>
              <a:rPr lang="en-GB" sz="2200" dirty="0"/>
              <a:t> </a:t>
            </a:r>
            <a:r>
              <a:rPr lang="en-GB" sz="2200" dirty="0" err="1"/>
              <a:t>ruoli</a:t>
            </a:r>
            <a:r>
              <a:rPr lang="en-GB" sz="2200" dirty="0"/>
              <a:t>.</a:t>
            </a:r>
          </a:p>
          <a:p>
            <a:r>
              <a:rPr lang="en-GB" sz="2200" dirty="0"/>
              <a:t>La </a:t>
            </a:r>
            <a:r>
              <a:rPr lang="en-GB" sz="2200" dirty="0" err="1"/>
              <a:t>cooptazione</a:t>
            </a:r>
            <a:r>
              <a:rPr lang="en-GB" sz="2200" dirty="0"/>
              <a:t> </a:t>
            </a:r>
            <a:r>
              <a:rPr lang="en-GB" sz="2200" dirty="0" err="1"/>
              <a:t>formale</a:t>
            </a:r>
            <a:r>
              <a:rPr lang="en-GB" sz="2200" dirty="0"/>
              <a:t> </a:t>
            </a:r>
            <a:r>
              <a:rPr lang="en-GB" sz="2200" dirty="0" err="1"/>
              <a:t>si</a:t>
            </a:r>
            <a:r>
              <a:rPr lang="en-GB" sz="2200" dirty="0"/>
              <a:t> </a:t>
            </a:r>
            <a:r>
              <a:rPr lang="en-GB" sz="2200" dirty="0" err="1"/>
              <a:t>rende</a:t>
            </a:r>
            <a:r>
              <a:rPr lang="en-GB" sz="2200" dirty="0"/>
              <a:t> </a:t>
            </a:r>
            <a:r>
              <a:rPr lang="en-GB" sz="2200" dirty="0" err="1"/>
              <a:t>necessaria</a:t>
            </a:r>
            <a:r>
              <a:rPr lang="en-GB" sz="2200" dirty="0"/>
              <a:t> </a:t>
            </a:r>
            <a:r>
              <a:rPr lang="en-GB" sz="2200" dirty="0" err="1"/>
              <a:t>quando</a:t>
            </a:r>
            <a:r>
              <a:rPr lang="en-GB" sz="2200" dirty="0"/>
              <a:t>:</a:t>
            </a:r>
          </a:p>
          <a:p>
            <a:pPr marL="76200" indent="0">
              <a:buNone/>
            </a:pPr>
            <a:r>
              <a:rPr lang="en-GB" sz="2200" i="1" dirty="0"/>
              <a:t>a</a:t>
            </a:r>
            <a:r>
              <a:rPr lang="en-GB" sz="2200" dirty="0"/>
              <a:t>) il carattere </a:t>
            </a:r>
            <a:r>
              <a:rPr lang="en-GB" sz="2200" dirty="0" err="1"/>
              <a:t>legittimo</a:t>
            </a:r>
            <a:r>
              <a:rPr lang="en-GB" sz="2200" dirty="0"/>
              <a:t> di un </a:t>
            </a:r>
            <a:r>
              <a:rPr lang="en-GB" sz="2200" dirty="0" err="1"/>
              <a:t>ente</a:t>
            </a:r>
            <a:r>
              <a:rPr lang="en-GB" sz="2200" dirty="0"/>
              <a:t> o del </a:t>
            </a:r>
            <a:r>
              <a:rPr lang="en-GB" sz="2200" dirty="0" err="1"/>
              <a:t>suo</a:t>
            </a:r>
            <a:r>
              <a:rPr lang="en-GB" sz="2200" dirty="0"/>
              <a:t> </a:t>
            </a:r>
            <a:r>
              <a:rPr lang="en-GB" sz="2200" dirty="0" err="1"/>
              <a:t>gruppo</a:t>
            </a:r>
            <a:r>
              <a:rPr lang="en-GB" sz="2200" dirty="0"/>
              <a:t> </a:t>
            </a:r>
            <a:r>
              <a:rPr lang="en-GB" sz="2200" dirty="0" err="1"/>
              <a:t>direttivo</a:t>
            </a:r>
            <a:r>
              <a:rPr lang="en-GB" sz="2200" dirty="0"/>
              <a:t> </a:t>
            </a:r>
            <a:r>
              <a:rPr lang="en-GB" sz="2200" dirty="0" err="1"/>
              <a:t>viene</a:t>
            </a:r>
            <a:r>
              <a:rPr lang="en-GB" sz="2200" dirty="0"/>
              <a:t> </a:t>
            </a:r>
            <a:r>
              <a:rPr lang="en-GB" sz="2200" dirty="0" err="1"/>
              <a:t>contestato</a:t>
            </a:r>
            <a:r>
              <a:rPr lang="en-GB" sz="2200" dirty="0"/>
              <a:t> da una </a:t>
            </a:r>
            <a:r>
              <a:rPr lang="en-GB" sz="2200" dirty="0" err="1"/>
              <a:t>componente</a:t>
            </a:r>
            <a:r>
              <a:rPr lang="en-GB" sz="2200" dirty="0"/>
              <a:t> </a:t>
            </a:r>
            <a:r>
              <a:rPr lang="en-GB" sz="2200" dirty="0" err="1"/>
              <a:t>rilevante</a:t>
            </a:r>
            <a:r>
              <a:rPr lang="en-GB" sz="2200" dirty="0"/>
              <a:t> </a:t>
            </a:r>
            <a:r>
              <a:rPr lang="en-GB" sz="2200" dirty="0" err="1"/>
              <a:t>della</a:t>
            </a:r>
            <a:r>
              <a:rPr lang="en-GB" sz="2200" dirty="0"/>
              <a:t> </a:t>
            </a:r>
            <a:r>
              <a:rPr lang="en-GB" sz="2200" dirty="0" err="1"/>
              <a:t>popolazione</a:t>
            </a:r>
            <a:r>
              <a:rPr lang="en-GB" sz="2200" dirty="0"/>
              <a:t> </a:t>
            </a:r>
            <a:r>
              <a:rPr lang="en-GB" sz="2200" dirty="0" err="1"/>
              <a:t>interessata</a:t>
            </a:r>
            <a:r>
              <a:rPr lang="en-GB" sz="2200" dirty="0"/>
              <a:t>;</a:t>
            </a:r>
          </a:p>
          <a:p>
            <a:pPr marL="76200" indent="0">
              <a:buNone/>
            </a:pPr>
            <a:r>
              <a:rPr lang="en-GB" sz="2200" i="1" dirty="0"/>
              <a:t>b</a:t>
            </a:r>
            <a:r>
              <a:rPr lang="en-GB" sz="2200" dirty="0"/>
              <a:t>) </a:t>
            </a:r>
            <a:r>
              <a:rPr lang="en-GB" sz="2200" dirty="0" err="1"/>
              <a:t>oppure</a:t>
            </a:r>
            <a:r>
              <a:rPr lang="en-GB" sz="2200" dirty="0"/>
              <a:t> </a:t>
            </a:r>
            <a:r>
              <a:rPr lang="en-GB" sz="2200" dirty="0" err="1"/>
              <a:t>quando</a:t>
            </a:r>
            <a:r>
              <a:rPr lang="en-GB" sz="2200" dirty="0"/>
              <a:t> il </a:t>
            </a:r>
            <a:r>
              <a:rPr lang="en-GB" sz="2200" dirty="0" err="1"/>
              <a:t>bisogno</a:t>
            </a:r>
            <a:r>
              <a:rPr lang="en-GB" sz="2200" dirty="0"/>
              <a:t> di </a:t>
            </a:r>
            <a:r>
              <a:rPr lang="en-GB" sz="2200" dirty="0" err="1"/>
              <a:t>promuovere</a:t>
            </a:r>
            <a:r>
              <a:rPr lang="en-GB" sz="2200" dirty="0"/>
              <a:t> la </a:t>
            </a:r>
            <a:r>
              <a:rPr lang="en-GB" sz="2200" dirty="0" err="1"/>
              <a:t>partecipazione</a:t>
            </a:r>
            <a:r>
              <a:rPr lang="en-GB" sz="2200" dirty="0"/>
              <a:t> di strati </a:t>
            </a:r>
            <a:r>
              <a:rPr lang="en-GB" sz="2200" dirty="0" err="1"/>
              <a:t>più</a:t>
            </a:r>
            <a:r>
              <a:rPr lang="en-GB" sz="2200" dirty="0"/>
              <a:t> </a:t>
            </a:r>
            <a:r>
              <a:rPr lang="en-GB" sz="2200" dirty="0" err="1"/>
              <a:t>larghi</a:t>
            </a:r>
            <a:r>
              <a:rPr lang="en-GB" sz="2200" dirty="0"/>
              <a:t> di </a:t>
            </a:r>
            <a:r>
              <a:rPr lang="en-GB" sz="2200" dirty="0" err="1"/>
              <a:t>popolazione</a:t>
            </a:r>
            <a:r>
              <a:rPr lang="en-GB" sz="2200" dirty="0"/>
              <a:t> </a:t>
            </a:r>
            <a:r>
              <a:rPr lang="en-GB" sz="2200" dirty="0" err="1"/>
              <a:t>suggerisce</a:t>
            </a:r>
            <a:r>
              <a:rPr lang="en-GB" sz="2200" dirty="0"/>
              <a:t> di </a:t>
            </a:r>
            <a:r>
              <a:rPr lang="en-GB" sz="2200" dirty="0" err="1"/>
              <a:t>concedere</a:t>
            </a:r>
            <a:r>
              <a:rPr lang="en-GB" sz="2200" dirty="0"/>
              <a:t> </a:t>
            </a:r>
            <a:r>
              <a:rPr lang="en-GB" sz="2200" dirty="0" err="1"/>
              <a:t>delle</a:t>
            </a:r>
            <a:r>
              <a:rPr lang="en-GB" sz="2200" dirty="0"/>
              <a:t> </a:t>
            </a:r>
            <a:r>
              <a:rPr lang="en-GB" sz="2200" dirty="0" err="1"/>
              <a:t>forme</a:t>
            </a:r>
            <a:r>
              <a:rPr lang="en-GB" sz="2200" dirty="0"/>
              <a:t> di </a:t>
            </a:r>
            <a:r>
              <a:rPr lang="en-GB" sz="2200" dirty="0" err="1"/>
              <a:t>autogoverno</a:t>
            </a:r>
            <a:r>
              <a:rPr lang="en-GB" sz="2200" dirty="0"/>
              <a:t>.</a:t>
            </a:r>
          </a:p>
          <a:p>
            <a:endParaRPr lang="en-GB" sz="2200" dirty="0"/>
          </a:p>
          <a:p>
            <a:endParaRPr lang="it-IT" dirty="0"/>
          </a:p>
        </p:txBody>
      </p:sp>
      <p:sp>
        <p:nvSpPr>
          <p:cNvPr id="4" name="Slide Number Placeholder 3">
            <a:extLst>
              <a:ext uri="{FF2B5EF4-FFF2-40B4-BE49-F238E27FC236}">
                <a16:creationId xmlns:a16="http://schemas.microsoft.com/office/drawing/2014/main" id="{4CC54ABB-E8F1-A14D-8F32-0F7E026103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26</a:t>
            </a:fld>
            <a:endParaRPr lang="en"/>
          </a:p>
        </p:txBody>
      </p:sp>
    </p:spTree>
    <p:extLst>
      <p:ext uri="{BB962C8B-B14F-4D97-AF65-F5344CB8AC3E}">
        <p14:creationId xmlns:p14="http://schemas.microsoft.com/office/powerpoint/2010/main" val="841949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50496-BA4F-5E49-977F-E56CFD473675}"/>
              </a:ext>
            </a:extLst>
          </p:cNvPr>
          <p:cNvSpPr>
            <a:spLocks noGrp="1"/>
          </p:cNvSpPr>
          <p:nvPr>
            <p:ph type="title"/>
          </p:nvPr>
        </p:nvSpPr>
        <p:spPr/>
        <p:txBody>
          <a:bodyPr/>
          <a:lstStyle/>
          <a:p>
            <a:r>
              <a:rPr lang="it-IT" dirty="0"/>
              <a:t>Cooptazione informale</a:t>
            </a:r>
          </a:p>
        </p:txBody>
      </p:sp>
      <p:sp>
        <p:nvSpPr>
          <p:cNvPr id="3" name="Text Placeholder 2">
            <a:extLst>
              <a:ext uri="{FF2B5EF4-FFF2-40B4-BE49-F238E27FC236}">
                <a16:creationId xmlns:a16="http://schemas.microsoft.com/office/drawing/2014/main" id="{C3C37835-A222-AD42-82EA-BA7F64722262}"/>
              </a:ext>
            </a:extLst>
          </p:cNvPr>
          <p:cNvSpPr>
            <a:spLocks noGrp="1"/>
          </p:cNvSpPr>
          <p:nvPr>
            <p:ph type="body" idx="1"/>
          </p:nvPr>
        </p:nvSpPr>
        <p:spPr/>
        <p:txBody>
          <a:bodyPr/>
          <a:lstStyle/>
          <a:p>
            <a:r>
              <a:rPr lang="en-GB" sz="1800" dirty="0"/>
              <a:t>Il </a:t>
            </a:r>
            <a:r>
              <a:rPr lang="en-GB" sz="1800" dirty="0" err="1"/>
              <a:t>suo</a:t>
            </a:r>
            <a:r>
              <a:rPr lang="en-GB" sz="1800" dirty="0"/>
              <a:t> </a:t>
            </a:r>
            <a:r>
              <a:rPr lang="en-GB" sz="1800" dirty="0" err="1"/>
              <a:t>scopo</a:t>
            </a:r>
            <a:r>
              <a:rPr lang="en-GB" sz="1800" dirty="0"/>
              <a:t> non </a:t>
            </a:r>
            <a:r>
              <a:rPr lang="en-GB" sz="1800" dirty="0" err="1"/>
              <a:t>è</a:t>
            </a:r>
            <a:r>
              <a:rPr lang="en-GB" sz="1800" dirty="0"/>
              <a:t> </a:t>
            </a:r>
            <a:r>
              <a:rPr lang="en-GB" sz="1800" dirty="0" err="1"/>
              <a:t>quello</a:t>
            </a:r>
            <a:r>
              <a:rPr lang="en-GB" sz="1800" dirty="0"/>
              <a:t> di </a:t>
            </a:r>
            <a:r>
              <a:rPr lang="en-GB" sz="1800" dirty="0" err="1"/>
              <a:t>allargare</a:t>
            </a:r>
            <a:r>
              <a:rPr lang="en-GB" sz="1800" dirty="0"/>
              <a:t> la base del </a:t>
            </a:r>
            <a:r>
              <a:rPr lang="en-GB" sz="1800" dirty="0" err="1"/>
              <a:t>consenso</a:t>
            </a:r>
            <a:r>
              <a:rPr lang="en-GB" sz="1800" dirty="0"/>
              <a:t> </a:t>
            </a:r>
            <a:r>
              <a:rPr lang="en-GB" sz="1800" dirty="0" err="1"/>
              <a:t>popolare</a:t>
            </a:r>
            <a:r>
              <a:rPr lang="en-GB" sz="1800" dirty="0"/>
              <a:t> a una </a:t>
            </a:r>
            <a:r>
              <a:rPr lang="en-GB" sz="1800" dirty="0" err="1"/>
              <a:t>linea</a:t>
            </a:r>
            <a:r>
              <a:rPr lang="en-GB" sz="1800" dirty="0"/>
              <a:t> </a:t>
            </a:r>
            <a:r>
              <a:rPr lang="en-GB" sz="1800" dirty="0" err="1"/>
              <a:t>politica</a:t>
            </a:r>
            <a:r>
              <a:rPr lang="en-GB" sz="1800" dirty="0"/>
              <a:t> </a:t>
            </a:r>
            <a:r>
              <a:rPr lang="en-GB" sz="1800" dirty="0" err="1"/>
              <a:t>che</a:t>
            </a:r>
            <a:r>
              <a:rPr lang="en-GB" sz="1800" dirty="0"/>
              <a:t> </a:t>
            </a:r>
            <a:r>
              <a:rPr lang="en-GB" sz="1800" dirty="0" err="1"/>
              <a:t>resta</a:t>
            </a:r>
            <a:r>
              <a:rPr lang="en-GB" sz="1800" dirty="0"/>
              <a:t> </a:t>
            </a:r>
            <a:r>
              <a:rPr lang="en-GB" sz="1800" dirty="0" err="1"/>
              <a:t>immutata</a:t>
            </a:r>
            <a:r>
              <a:rPr lang="en-GB" sz="1800" dirty="0"/>
              <a:t>, ma </a:t>
            </a:r>
            <a:r>
              <a:rPr lang="en-GB" sz="1800" dirty="0" err="1"/>
              <a:t>è</a:t>
            </a:r>
            <a:r>
              <a:rPr lang="en-GB" sz="1800" dirty="0"/>
              <a:t> </a:t>
            </a:r>
            <a:r>
              <a:rPr lang="en-GB" sz="1800" dirty="0" err="1"/>
              <a:t>quello</a:t>
            </a:r>
            <a:r>
              <a:rPr lang="en-GB" sz="1800" dirty="0"/>
              <a:t> di </a:t>
            </a:r>
            <a:r>
              <a:rPr lang="en-GB" sz="1800" dirty="0" err="1"/>
              <a:t>fronteggiare</a:t>
            </a:r>
            <a:r>
              <a:rPr lang="en-GB" sz="1800" dirty="0"/>
              <a:t> </a:t>
            </a:r>
            <a:r>
              <a:rPr lang="en-GB" sz="1800" dirty="0" err="1"/>
              <a:t>delle</a:t>
            </a:r>
            <a:r>
              <a:rPr lang="en-GB" sz="1800" dirty="0"/>
              <a:t> </a:t>
            </a:r>
            <a:r>
              <a:rPr lang="en-GB" sz="1800" dirty="0" err="1"/>
              <a:t>minacce</a:t>
            </a:r>
            <a:r>
              <a:rPr lang="en-GB" sz="1800" dirty="0"/>
              <a:t> </a:t>
            </a:r>
            <a:r>
              <a:rPr lang="en-GB" sz="1800" dirty="0" err="1"/>
              <a:t>provenienti</a:t>
            </a:r>
            <a:r>
              <a:rPr lang="en-GB" sz="1800" dirty="0"/>
              <a:t> da </a:t>
            </a:r>
            <a:r>
              <a:rPr lang="en-GB" sz="1800" dirty="0" err="1"/>
              <a:t>centri</a:t>
            </a:r>
            <a:r>
              <a:rPr lang="en-GB" sz="1800" dirty="0"/>
              <a:t> di </a:t>
            </a:r>
            <a:r>
              <a:rPr lang="en-GB" sz="1800" dirty="0" err="1"/>
              <a:t>potere</a:t>
            </a:r>
            <a:r>
              <a:rPr lang="en-GB" sz="1800" dirty="0"/>
              <a:t> </a:t>
            </a:r>
            <a:r>
              <a:rPr lang="en-GB" sz="1800" dirty="0" err="1"/>
              <a:t>esterno</a:t>
            </a:r>
            <a:r>
              <a:rPr lang="en-GB" sz="1800" dirty="0"/>
              <a:t>. Di </a:t>
            </a:r>
            <a:r>
              <a:rPr lang="en-GB" sz="1800" dirty="0" err="1"/>
              <a:t>fronte</a:t>
            </a:r>
            <a:r>
              <a:rPr lang="en-GB" sz="1800" dirty="0"/>
              <a:t> </a:t>
            </a:r>
            <a:r>
              <a:rPr lang="en-GB" sz="1800" dirty="0" err="1"/>
              <a:t>alla</a:t>
            </a:r>
            <a:r>
              <a:rPr lang="en-GB" sz="1800" dirty="0"/>
              <a:t> </a:t>
            </a:r>
            <a:r>
              <a:rPr lang="en-GB" sz="1800" dirty="0" err="1"/>
              <a:t>prospettiva</a:t>
            </a:r>
            <a:r>
              <a:rPr lang="en-GB" sz="1800" dirty="0"/>
              <a:t> di una lotta </a:t>
            </a:r>
            <a:r>
              <a:rPr lang="en-GB" sz="1800" dirty="0" err="1"/>
              <a:t>faticosa</a:t>
            </a:r>
            <a:r>
              <a:rPr lang="en-GB" sz="1800" dirty="0"/>
              <a:t> e incerta, </a:t>
            </a:r>
            <a:r>
              <a:rPr lang="en-GB" sz="1800" dirty="0" err="1"/>
              <a:t>l’organizzazione</a:t>
            </a:r>
            <a:r>
              <a:rPr lang="en-GB" sz="1800" dirty="0"/>
              <a:t> </a:t>
            </a:r>
            <a:r>
              <a:rPr lang="en-GB" sz="1800" dirty="0" err="1"/>
              <a:t>può</a:t>
            </a:r>
            <a:r>
              <a:rPr lang="en-GB" sz="1800" dirty="0"/>
              <a:t> </a:t>
            </a:r>
            <a:r>
              <a:rPr lang="en-GB" sz="1800" dirty="0" err="1"/>
              <a:t>giungere</a:t>
            </a:r>
            <a:r>
              <a:rPr lang="en-GB" sz="1800" dirty="0"/>
              <a:t> </a:t>
            </a:r>
            <a:r>
              <a:rPr lang="en-GB" sz="1800" dirty="0" err="1"/>
              <a:t>alla</a:t>
            </a:r>
            <a:r>
              <a:rPr lang="en-GB" sz="1800" dirty="0"/>
              <a:t> </a:t>
            </a:r>
            <a:r>
              <a:rPr lang="en-GB" sz="1800" dirty="0" err="1"/>
              <a:t>decisione</a:t>
            </a:r>
            <a:r>
              <a:rPr lang="en-GB" sz="1800" dirty="0"/>
              <a:t> </a:t>
            </a:r>
            <a:r>
              <a:rPr lang="en-GB" sz="1800" dirty="0" err="1"/>
              <a:t>che</a:t>
            </a:r>
            <a:r>
              <a:rPr lang="en-GB" sz="1800" dirty="0"/>
              <a:t> </a:t>
            </a:r>
            <a:r>
              <a:rPr lang="en-GB" sz="1800" dirty="0" err="1"/>
              <a:t>sia</a:t>
            </a:r>
            <a:r>
              <a:rPr lang="en-GB" sz="1800" dirty="0"/>
              <a:t> </a:t>
            </a:r>
            <a:r>
              <a:rPr lang="en-GB" sz="1800" dirty="0" err="1"/>
              <a:t>più</a:t>
            </a:r>
            <a:r>
              <a:rPr lang="en-GB" sz="1800" dirty="0"/>
              <a:t> </a:t>
            </a:r>
            <a:r>
              <a:rPr lang="en-GB" sz="1800" dirty="0" err="1"/>
              <a:t>vantaggioso</a:t>
            </a:r>
            <a:r>
              <a:rPr lang="en-GB" sz="1800" dirty="0"/>
              <a:t> venire a </a:t>
            </a:r>
            <a:r>
              <a:rPr lang="en-GB" sz="1800" dirty="0" err="1"/>
              <a:t>patti</a:t>
            </a:r>
            <a:r>
              <a:rPr lang="en-GB" sz="1800" dirty="0"/>
              <a:t> con </a:t>
            </a:r>
            <a:r>
              <a:rPr lang="en-GB" sz="1800" dirty="0" err="1"/>
              <a:t>quei</a:t>
            </a:r>
            <a:r>
              <a:rPr lang="en-GB" sz="1800" dirty="0"/>
              <a:t> </a:t>
            </a:r>
            <a:r>
              <a:rPr lang="en-GB" sz="1800" dirty="0" err="1"/>
              <a:t>centri</a:t>
            </a:r>
            <a:r>
              <a:rPr lang="en-GB" sz="1800" dirty="0"/>
              <a:t>. </a:t>
            </a:r>
          </a:p>
          <a:p>
            <a:r>
              <a:rPr lang="en-GB" sz="1800" dirty="0" err="1"/>
              <a:t>Ciò</a:t>
            </a:r>
            <a:r>
              <a:rPr lang="en-GB" sz="1800" dirty="0"/>
              <a:t> </a:t>
            </a:r>
            <a:r>
              <a:rPr lang="en-GB" sz="1800" dirty="0" err="1"/>
              <a:t>può</a:t>
            </a:r>
            <a:r>
              <a:rPr lang="en-GB" sz="1800" dirty="0"/>
              <a:t> </a:t>
            </a:r>
            <a:r>
              <a:rPr lang="en-GB" sz="1800" dirty="0" err="1"/>
              <a:t>avvenire</a:t>
            </a:r>
            <a:r>
              <a:rPr lang="en-GB" sz="1800" dirty="0"/>
              <a:t> in due </a:t>
            </a:r>
            <a:r>
              <a:rPr lang="en-GB" sz="1800" dirty="0" err="1"/>
              <a:t>modi</a:t>
            </a:r>
            <a:r>
              <a:rPr lang="en-GB" sz="1800" dirty="0"/>
              <a:t>: o </a:t>
            </a:r>
            <a:r>
              <a:rPr lang="en-GB" sz="1800" dirty="0" err="1"/>
              <a:t>inserendo</a:t>
            </a:r>
            <a:r>
              <a:rPr lang="en-GB" sz="1800" dirty="0"/>
              <a:t> </a:t>
            </a:r>
            <a:r>
              <a:rPr lang="en-GB" sz="1800" dirty="0" err="1"/>
              <a:t>alcuni</a:t>
            </a:r>
            <a:r>
              <a:rPr lang="en-GB" sz="1800" dirty="0"/>
              <a:t> </a:t>
            </a:r>
            <a:r>
              <a:rPr lang="en-GB" sz="1800" dirty="0" err="1"/>
              <a:t>dei</a:t>
            </a:r>
            <a:r>
              <a:rPr lang="en-GB" sz="1800" dirty="0"/>
              <a:t> </a:t>
            </a:r>
            <a:r>
              <a:rPr lang="en-GB" sz="1800" dirty="0" err="1"/>
              <a:t>loro</a:t>
            </a:r>
            <a:r>
              <a:rPr lang="en-GB" sz="1800" dirty="0"/>
              <a:t> </a:t>
            </a:r>
            <a:r>
              <a:rPr lang="en-GB" sz="1800" dirty="0" err="1"/>
              <a:t>esponenti</a:t>
            </a:r>
            <a:r>
              <a:rPr lang="en-GB" sz="1800" dirty="0"/>
              <a:t> </a:t>
            </a:r>
            <a:r>
              <a:rPr lang="en-GB" sz="1800" dirty="0" err="1"/>
              <a:t>nei</a:t>
            </a:r>
            <a:r>
              <a:rPr lang="en-GB" sz="1800" dirty="0"/>
              <a:t> </a:t>
            </a:r>
            <a:r>
              <a:rPr lang="en-GB" sz="1800" dirty="0" err="1"/>
              <a:t>propri</a:t>
            </a:r>
            <a:r>
              <a:rPr lang="en-GB" sz="1800" dirty="0"/>
              <a:t> </a:t>
            </a:r>
            <a:r>
              <a:rPr lang="en-GB" sz="1800" dirty="0" err="1"/>
              <a:t>organi</a:t>
            </a:r>
            <a:r>
              <a:rPr lang="en-GB" sz="1800" dirty="0"/>
              <a:t> </a:t>
            </a:r>
            <a:r>
              <a:rPr lang="en-GB" sz="1800" dirty="0" err="1"/>
              <a:t>decisionali</a:t>
            </a:r>
            <a:r>
              <a:rPr lang="en-GB" sz="1800" dirty="0"/>
              <a:t>, </a:t>
            </a:r>
            <a:r>
              <a:rPr lang="en-GB" sz="1800" dirty="0" err="1"/>
              <a:t>oppure</a:t>
            </a:r>
            <a:r>
              <a:rPr lang="en-GB" sz="1800" dirty="0"/>
              <a:t> </a:t>
            </a:r>
            <a:r>
              <a:rPr lang="en-GB" sz="1800" dirty="0" err="1"/>
              <a:t>accettando</a:t>
            </a:r>
            <a:r>
              <a:rPr lang="en-GB" sz="1800" dirty="0"/>
              <a:t> di </a:t>
            </a:r>
            <a:r>
              <a:rPr lang="en-GB" sz="1800" dirty="0" err="1"/>
              <a:t>fatto</a:t>
            </a:r>
            <a:r>
              <a:rPr lang="en-GB" sz="1800" dirty="0"/>
              <a:t> le </a:t>
            </a:r>
            <a:r>
              <a:rPr lang="en-GB" sz="1800" dirty="0" err="1"/>
              <a:t>loro</a:t>
            </a:r>
            <a:r>
              <a:rPr lang="en-GB" sz="1800" dirty="0"/>
              <a:t> </a:t>
            </a:r>
            <a:r>
              <a:rPr lang="en-GB" sz="1800" dirty="0" err="1"/>
              <a:t>richieste</a:t>
            </a:r>
            <a:r>
              <a:rPr lang="en-GB" sz="1800" dirty="0"/>
              <a:t>. In </a:t>
            </a:r>
            <a:r>
              <a:rPr lang="en-GB" sz="1800" dirty="0" err="1"/>
              <a:t>tal</a:t>
            </a:r>
            <a:r>
              <a:rPr lang="en-GB" sz="1800" dirty="0"/>
              <a:t> modo </a:t>
            </a:r>
            <a:r>
              <a:rPr lang="en-GB" sz="1800" dirty="0" err="1"/>
              <a:t>è</a:t>
            </a:r>
            <a:r>
              <a:rPr lang="en-GB" sz="1800" dirty="0"/>
              <a:t> </a:t>
            </a:r>
            <a:r>
              <a:rPr lang="en-GB" sz="1800" dirty="0" err="1"/>
              <a:t>garantita</a:t>
            </a:r>
            <a:r>
              <a:rPr lang="en-GB" sz="1800" dirty="0"/>
              <a:t> la </a:t>
            </a:r>
            <a:r>
              <a:rPr lang="en-GB" sz="1800" dirty="0" err="1"/>
              <a:t>sopravvivenza</a:t>
            </a:r>
            <a:r>
              <a:rPr lang="en-GB" sz="1800" dirty="0"/>
              <a:t> </a:t>
            </a:r>
            <a:r>
              <a:rPr lang="en-GB" sz="1800" dirty="0" err="1"/>
              <a:t>dell’organizzazione</a:t>
            </a:r>
            <a:r>
              <a:rPr lang="en-GB" sz="1800" dirty="0"/>
              <a:t> ma al </a:t>
            </a:r>
            <a:r>
              <a:rPr lang="en-GB" sz="1800" dirty="0" err="1"/>
              <a:t>costo</a:t>
            </a:r>
            <a:r>
              <a:rPr lang="en-GB" sz="1800" dirty="0"/>
              <a:t> di </a:t>
            </a:r>
            <a:r>
              <a:rPr lang="en-GB" sz="1800" dirty="0" err="1"/>
              <a:t>alterarne</a:t>
            </a:r>
            <a:r>
              <a:rPr lang="en-GB" sz="1800" dirty="0"/>
              <a:t> il </a:t>
            </a:r>
            <a:r>
              <a:rPr lang="en-GB" sz="1800" dirty="0" err="1"/>
              <a:t>programma</a:t>
            </a:r>
            <a:r>
              <a:rPr lang="en-GB" sz="1800" dirty="0"/>
              <a:t> </a:t>
            </a:r>
            <a:r>
              <a:rPr lang="en-GB" sz="1800" dirty="0" err="1"/>
              <a:t>originario</a:t>
            </a:r>
            <a:r>
              <a:rPr lang="en-GB" sz="1800" dirty="0"/>
              <a:t>. </a:t>
            </a:r>
            <a:r>
              <a:rPr lang="en-GB" sz="1800" dirty="0" err="1"/>
              <a:t>Questo</a:t>
            </a:r>
            <a:r>
              <a:rPr lang="en-GB" sz="1800" dirty="0"/>
              <a:t> </a:t>
            </a:r>
            <a:r>
              <a:rPr lang="en-GB" sz="1800" dirty="0" err="1"/>
              <a:t>tipo</a:t>
            </a:r>
            <a:r>
              <a:rPr lang="en-GB" sz="1800" dirty="0"/>
              <a:t> di </a:t>
            </a:r>
            <a:r>
              <a:rPr lang="en-GB" sz="1800" dirty="0" err="1"/>
              <a:t>cooptazione</a:t>
            </a:r>
            <a:r>
              <a:rPr lang="en-GB" sz="1800" dirty="0"/>
              <a:t>, </a:t>
            </a:r>
            <a:r>
              <a:rPr lang="en-GB" sz="1800" dirty="0" err="1"/>
              <a:t>osserva</a:t>
            </a:r>
            <a:r>
              <a:rPr lang="en-GB" sz="1800" dirty="0"/>
              <a:t> Selznick, </a:t>
            </a:r>
            <a:r>
              <a:rPr lang="en-GB" sz="1800" dirty="0" err="1"/>
              <a:t>è</a:t>
            </a:r>
            <a:r>
              <a:rPr lang="en-GB" sz="1800" dirty="0"/>
              <a:t> di </a:t>
            </a:r>
            <a:r>
              <a:rPr lang="en-GB" sz="1800" dirty="0" err="1"/>
              <a:t>norma</a:t>
            </a:r>
            <a:r>
              <a:rPr lang="en-GB" sz="1800" dirty="0"/>
              <a:t> </a:t>
            </a:r>
            <a:r>
              <a:rPr lang="en-GB" sz="1800" dirty="0" err="1"/>
              <a:t>destinato</a:t>
            </a:r>
            <a:r>
              <a:rPr lang="en-GB" sz="1800" dirty="0"/>
              <a:t> a </a:t>
            </a:r>
            <a:r>
              <a:rPr lang="en-GB" sz="1800" dirty="0" err="1"/>
              <a:t>rimanere</a:t>
            </a:r>
            <a:r>
              <a:rPr lang="en-GB" sz="1800" dirty="0"/>
              <a:t> </a:t>
            </a:r>
            <a:r>
              <a:rPr lang="en-GB" sz="1800" dirty="0" err="1"/>
              <a:t>informale</a:t>
            </a:r>
            <a:r>
              <a:rPr lang="en-GB" sz="1800" dirty="0"/>
              <a:t> (e </a:t>
            </a:r>
            <a:r>
              <a:rPr lang="en-GB" sz="1800" dirty="0" err="1"/>
              <a:t>talvolta</a:t>
            </a:r>
            <a:r>
              <a:rPr lang="en-GB" sz="1800" dirty="0"/>
              <a:t> </a:t>
            </a:r>
            <a:r>
              <a:rPr lang="en-GB" sz="1800" dirty="0" err="1"/>
              <a:t>persino</a:t>
            </a:r>
            <a:r>
              <a:rPr lang="en-GB" sz="1800" dirty="0"/>
              <a:t> </a:t>
            </a:r>
            <a:r>
              <a:rPr lang="en-GB" sz="1800" dirty="0" err="1"/>
              <a:t>ufficialmente</a:t>
            </a:r>
            <a:r>
              <a:rPr lang="en-GB" sz="1800" dirty="0"/>
              <a:t> </a:t>
            </a:r>
            <a:r>
              <a:rPr lang="en-GB" sz="1800" dirty="0" err="1"/>
              <a:t>negato</a:t>
            </a:r>
            <a:r>
              <a:rPr lang="en-GB" sz="1800" dirty="0"/>
              <a:t>) </a:t>
            </a:r>
            <a:r>
              <a:rPr lang="en-GB" sz="1800" dirty="0" err="1"/>
              <a:t>perché</a:t>
            </a:r>
            <a:r>
              <a:rPr lang="en-GB" sz="1800" dirty="0"/>
              <a:t> le </a:t>
            </a:r>
            <a:r>
              <a:rPr lang="en-GB" sz="1800" dirty="0" err="1"/>
              <a:t>forze</a:t>
            </a:r>
            <a:r>
              <a:rPr lang="en-GB" sz="1800" dirty="0"/>
              <a:t> </a:t>
            </a:r>
            <a:r>
              <a:rPr lang="en-GB" sz="1800" dirty="0" err="1"/>
              <a:t>esterne</a:t>
            </a:r>
            <a:r>
              <a:rPr lang="en-GB" sz="1800" dirty="0"/>
              <a:t> </a:t>
            </a:r>
            <a:r>
              <a:rPr lang="en-GB" sz="1800" dirty="0" err="1"/>
              <a:t>sono</a:t>
            </a:r>
            <a:r>
              <a:rPr lang="en-GB" sz="1800" dirty="0"/>
              <a:t> </a:t>
            </a:r>
            <a:r>
              <a:rPr lang="en-GB" sz="1800" dirty="0" err="1"/>
              <a:t>interessate</a:t>
            </a:r>
            <a:r>
              <a:rPr lang="en-GB" sz="1800" dirty="0"/>
              <a:t> </a:t>
            </a:r>
            <a:r>
              <a:rPr lang="en-GB" sz="1800" dirty="0" err="1"/>
              <a:t>alla</a:t>
            </a:r>
            <a:r>
              <a:rPr lang="en-GB" sz="1800" dirty="0"/>
              <a:t> </a:t>
            </a:r>
            <a:r>
              <a:rPr lang="en-GB" sz="1800" dirty="0" err="1"/>
              <a:t>sostanza</a:t>
            </a:r>
            <a:r>
              <a:rPr lang="en-GB" sz="1800" dirty="0"/>
              <a:t> del </a:t>
            </a:r>
            <a:r>
              <a:rPr lang="en-GB" sz="1800" dirty="0" err="1"/>
              <a:t>potere</a:t>
            </a:r>
            <a:r>
              <a:rPr lang="en-GB" sz="1800" dirty="0"/>
              <a:t> e non alle sue </a:t>
            </a:r>
            <a:r>
              <a:rPr lang="en-GB" sz="1800" dirty="0" err="1"/>
              <a:t>forme</a:t>
            </a:r>
            <a:r>
              <a:rPr lang="en-GB" sz="1800" dirty="0"/>
              <a:t>.</a:t>
            </a:r>
            <a:endParaRPr lang="it-IT" sz="1800" dirty="0"/>
          </a:p>
        </p:txBody>
      </p:sp>
      <p:sp>
        <p:nvSpPr>
          <p:cNvPr id="4" name="Slide Number Placeholder 3">
            <a:extLst>
              <a:ext uri="{FF2B5EF4-FFF2-40B4-BE49-F238E27FC236}">
                <a16:creationId xmlns:a16="http://schemas.microsoft.com/office/drawing/2014/main" id="{B97E27B8-2416-D24D-ABE6-9DDA6FC3DC2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088344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6053-3B9E-F546-B62C-6A8CFE0F033A}"/>
              </a:ext>
            </a:extLst>
          </p:cNvPr>
          <p:cNvSpPr>
            <a:spLocks noGrp="1"/>
          </p:cNvSpPr>
          <p:nvPr>
            <p:ph type="title"/>
          </p:nvPr>
        </p:nvSpPr>
        <p:spPr/>
        <p:txBody>
          <a:bodyPr/>
          <a:lstStyle/>
          <a:p>
            <a:r>
              <a:rPr lang="it-IT" dirty="0"/>
              <a:t>Cooptazione e ideologia</a:t>
            </a:r>
          </a:p>
        </p:txBody>
      </p:sp>
      <p:sp>
        <p:nvSpPr>
          <p:cNvPr id="3" name="Text Placeholder 2">
            <a:extLst>
              <a:ext uri="{FF2B5EF4-FFF2-40B4-BE49-F238E27FC236}">
                <a16:creationId xmlns:a16="http://schemas.microsoft.com/office/drawing/2014/main" id="{C64478AF-B31E-E44A-97E0-D6734E5B0DFE}"/>
              </a:ext>
            </a:extLst>
          </p:cNvPr>
          <p:cNvSpPr>
            <a:spLocks noGrp="1"/>
          </p:cNvSpPr>
          <p:nvPr>
            <p:ph type="body" idx="1"/>
          </p:nvPr>
        </p:nvSpPr>
        <p:spPr/>
        <p:txBody>
          <a:bodyPr/>
          <a:lstStyle/>
          <a:p>
            <a:r>
              <a:rPr lang="en-GB" sz="2000" dirty="0"/>
              <a:t>I due tipi di </a:t>
            </a:r>
            <a:r>
              <a:rPr lang="en-GB" sz="2000" dirty="0" err="1"/>
              <a:t>cooptazione</a:t>
            </a:r>
            <a:r>
              <a:rPr lang="en-GB" sz="2000" dirty="0"/>
              <a:t> </a:t>
            </a:r>
            <a:r>
              <a:rPr lang="en-GB" sz="2000" dirty="0" err="1"/>
              <a:t>implicano</a:t>
            </a:r>
            <a:r>
              <a:rPr lang="en-GB" sz="2000" dirty="0"/>
              <a:t> un </a:t>
            </a:r>
            <a:r>
              <a:rPr lang="en-GB" sz="2000" dirty="0" err="1"/>
              <a:t>differente</a:t>
            </a:r>
            <a:r>
              <a:rPr lang="en-GB" sz="2000" dirty="0"/>
              <a:t> </a:t>
            </a:r>
            <a:r>
              <a:rPr lang="en-GB" sz="2000" dirty="0" err="1"/>
              <a:t>rapporto</a:t>
            </a:r>
            <a:r>
              <a:rPr lang="en-GB" sz="2000" dirty="0"/>
              <a:t> con </a:t>
            </a:r>
            <a:r>
              <a:rPr lang="en-GB" sz="2000" dirty="0" err="1"/>
              <a:t>l’ideologia</a:t>
            </a:r>
            <a:r>
              <a:rPr lang="en-GB" sz="2000" dirty="0"/>
              <a:t> </a:t>
            </a:r>
            <a:r>
              <a:rPr lang="en-GB" sz="2000" dirty="0" err="1"/>
              <a:t>ufficiale</a:t>
            </a:r>
            <a:r>
              <a:rPr lang="en-GB" sz="2000" dirty="0"/>
              <a:t> </a:t>
            </a:r>
            <a:r>
              <a:rPr lang="en-GB" sz="2000" dirty="0" err="1"/>
              <a:t>dell’organizzazione</a:t>
            </a:r>
            <a:r>
              <a:rPr lang="en-GB" sz="2000" dirty="0"/>
              <a:t>. Selznick </a:t>
            </a:r>
            <a:r>
              <a:rPr lang="en-GB" sz="2000" dirty="0" err="1"/>
              <a:t>considera</a:t>
            </a:r>
            <a:r>
              <a:rPr lang="en-GB" sz="2000" dirty="0"/>
              <a:t> </a:t>
            </a:r>
            <a:r>
              <a:rPr lang="en-GB" sz="2000" dirty="0" err="1"/>
              <a:t>l’ideologia</a:t>
            </a:r>
            <a:r>
              <a:rPr lang="en-GB" sz="2000" dirty="0"/>
              <a:t> un </a:t>
            </a:r>
            <a:r>
              <a:rPr lang="en-GB" sz="2000" dirty="0" err="1"/>
              <a:t>importante</a:t>
            </a:r>
            <a:r>
              <a:rPr lang="en-GB" sz="2000" dirty="0"/>
              <a:t> </a:t>
            </a:r>
            <a:r>
              <a:rPr lang="en-GB" sz="2000" dirty="0" err="1"/>
              <a:t>strumento</a:t>
            </a:r>
            <a:r>
              <a:rPr lang="en-GB" sz="2000" dirty="0"/>
              <a:t> in mano </a:t>
            </a:r>
            <a:r>
              <a:rPr lang="en-GB" sz="2000" dirty="0" err="1"/>
              <a:t>all’organizzazione</a:t>
            </a:r>
            <a:r>
              <a:rPr lang="en-GB" sz="2000" dirty="0"/>
              <a:t> per </a:t>
            </a:r>
            <a:r>
              <a:rPr lang="en-GB" sz="2000" dirty="0" err="1"/>
              <a:t>legittimare</a:t>
            </a:r>
            <a:r>
              <a:rPr lang="en-GB" sz="2000" dirty="0"/>
              <a:t> la propria azione. </a:t>
            </a:r>
          </a:p>
          <a:p>
            <a:r>
              <a:rPr lang="en-GB" sz="2000" dirty="0"/>
              <a:t>La </a:t>
            </a:r>
            <a:r>
              <a:rPr lang="en-GB" sz="2000" dirty="0" err="1"/>
              <a:t>cooptazione</a:t>
            </a:r>
            <a:r>
              <a:rPr lang="en-GB" sz="2000" dirty="0"/>
              <a:t> </a:t>
            </a:r>
            <a:r>
              <a:rPr lang="en-GB" sz="2000" dirty="0" err="1"/>
              <a:t>formale</a:t>
            </a:r>
            <a:r>
              <a:rPr lang="en-GB" sz="2000" dirty="0"/>
              <a:t> </a:t>
            </a:r>
            <a:r>
              <a:rPr lang="en-GB" sz="2000" dirty="0" err="1"/>
              <a:t>trova</a:t>
            </a:r>
            <a:r>
              <a:rPr lang="en-GB" sz="2000" dirty="0"/>
              <a:t> una facile </a:t>
            </a:r>
            <a:r>
              <a:rPr lang="en-GB" sz="2000" dirty="0" err="1"/>
              <a:t>legittimazione</a:t>
            </a:r>
            <a:r>
              <a:rPr lang="en-GB" sz="2000" dirty="0"/>
              <a:t> </a:t>
            </a:r>
            <a:r>
              <a:rPr lang="en-GB" sz="2000" dirty="0" err="1"/>
              <a:t>nell’ideologia</a:t>
            </a:r>
            <a:r>
              <a:rPr lang="en-GB" sz="2000" dirty="0"/>
              <a:t> </a:t>
            </a:r>
            <a:r>
              <a:rPr lang="en-GB" sz="2000" dirty="0" err="1"/>
              <a:t>dell’organizzazione</a:t>
            </a:r>
            <a:r>
              <a:rPr lang="en-GB" sz="2000" dirty="0"/>
              <a:t>, la </a:t>
            </a:r>
            <a:r>
              <a:rPr lang="en-GB" sz="2000" dirty="0" err="1"/>
              <a:t>cooptazione</a:t>
            </a:r>
            <a:r>
              <a:rPr lang="en-GB" sz="2000" dirty="0"/>
              <a:t> </a:t>
            </a:r>
            <a:r>
              <a:rPr lang="en-GB" sz="2000" dirty="0" err="1"/>
              <a:t>informale</a:t>
            </a:r>
            <a:r>
              <a:rPr lang="en-GB" sz="2000" dirty="0"/>
              <a:t> </a:t>
            </a:r>
            <a:r>
              <a:rPr lang="en-GB" sz="2000" dirty="0" err="1"/>
              <a:t>contraddice</a:t>
            </a:r>
            <a:r>
              <a:rPr lang="en-GB" sz="2000" dirty="0"/>
              <a:t> quasi sempre </a:t>
            </a:r>
            <a:r>
              <a:rPr lang="en-GB" sz="2000" dirty="0" err="1"/>
              <a:t>i</a:t>
            </a:r>
            <a:r>
              <a:rPr lang="en-GB" sz="2000" dirty="0"/>
              <a:t> </a:t>
            </a:r>
            <a:r>
              <a:rPr lang="en-GB" sz="2000" dirty="0" err="1"/>
              <a:t>valori</a:t>
            </a:r>
            <a:r>
              <a:rPr lang="en-GB" sz="2000" dirty="0"/>
              <a:t> e </a:t>
            </a:r>
            <a:r>
              <a:rPr lang="en-GB" sz="2000" dirty="0" err="1"/>
              <a:t>gli</a:t>
            </a:r>
            <a:r>
              <a:rPr lang="en-GB" sz="2000" dirty="0"/>
              <a:t> </a:t>
            </a:r>
            <a:r>
              <a:rPr lang="en-GB" sz="2000" dirty="0" err="1"/>
              <a:t>orientamenti</a:t>
            </a:r>
            <a:r>
              <a:rPr lang="en-GB" sz="2000" dirty="0"/>
              <a:t> </a:t>
            </a:r>
            <a:r>
              <a:rPr lang="en-GB" sz="2000" dirty="0" err="1"/>
              <a:t>ideologici</a:t>
            </a:r>
            <a:r>
              <a:rPr lang="en-GB" sz="2000" dirty="0"/>
              <a:t> </a:t>
            </a:r>
            <a:r>
              <a:rPr lang="en-GB" sz="2000" dirty="0" err="1"/>
              <a:t>dichiarati</a:t>
            </a:r>
            <a:r>
              <a:rPr lang="en-GB" sz="2000" dirty="0"/>
              <a:t>.   </a:t>
            </a:r>
          </a:p>
          <a:p>
            <a:r>
              <a:rPr lang="en-GB" sz="2000" dirty="0"/>
              <a:t>Di </a:t>
            </a:r>
            <a:r>
              <a:rPr lang="en-GB" sz="2000" dirty="0" err="1"/>
              <a:t>conseguenza</a:t>
            </a:r>
            <a:r>
              <a:rPr lang="en-GB" sz="2000" dirty="0"/>
              <a:t> </a:t>
            </a:r>
            <a:r>
              <a:rPr lang="en-GB" sz="2000" dirty="0" err="1"/>
              <a:t>quanto</a:t>
            </a:r>
            <a:r>
              <a:rPr lang="en-GB" sz="2000" dirty="0"/>
              <a:t> </a:t>
            </a:r>
            <a:r>
              <a:rPr lang="en-GB" sz="2000" dirty="0" err="1"/>
              <a:t>più</a:t>
            </a:r>
            <a:r>
              <a:rPr lang="en-GB" sz="2000" dirty="0"/>
              <a:t> </a:t>
            </a:r>
            <a:r>
              <a:rPr lang="en-GB" sz="2000" dirty="0" err="1"/>
              <a:t>rilevante</a:t>
            </a:r>
            <a:r>
              <a:rPr lang="en-GB" sz="2000" dirty="0"/>
              <a:t> </a:t>
            </a:r>
            <a:r>
              <a:rPr lang="en-GB" sz="2000" dirty="0" err="1"/>
              <a:t>è</a:t>
            </a:r>
            <a:r>
              <a:rPr lang="en-GB" sz="2000" dirty="0"/>
              <a:t> la </a:t>
            </a:r>
            <a:r>
              <a:rPr lang="en-GB" sz="2000" dirty="0" err="1"/>
              <a:t>cooptazione</a:t>
            </a:r>
            <a:r>
              <a:rPr lang="en-GB" sz="2000" dirty="0"/>
              <a:t> </a:t>
            </a:r>
            <a:r>
              <a:rPr lang="en-GB" sz="2000" dirty="0" err="1"/>
              <a:t>informale</a:t>
            </a:r>
            <a:r>
              <a:rPr lang="en-GB" sz="2000" dirty="0"/>
              <a:t>, tanto </a:t>
            </a:r>
            <a:r>
              <a:rPr lang="en-GB" sz="2000" dirty="0" err="1"/>
              <a:t>più</a:t>
            </a:r>
            <a:r>
              <a:rPr lang="en-GB" sz="2000" dirty="0"/>
              <a:t> </a:t>
            </a:r>
            <a:r>
              <a:rPr lang="en-GB" sz="2000" dirty="0" err="1"/>
              <a:t>profondo</a:t>
            </a:r>
            <a:r>
              <a:rPr lang="en-GB" sz="2000" dirty="0"/>
              <a:t> </a:t>
            </a:r>
            <a:r>
              <a:rPr lang="en-GB" sz="2000" dirty="0" err="1"/>
              <a:t>diventa</a:t>
            </a:r>
            <a:r>
              <a:rPr lang="en-GB" sz="2000" dirty="0"/>
              <a:t> il </a:t>
            </a:r>
            <a:r>
              <a:rPr lang="en-GB" sz="2000" dirty="0" err="1"/>
              <a:t>solco</a:t>
            </a:r>
            <a:r>
              <a:rPr lang="en-GB" sz="2000" dirty="0"/>
              <a:t> </a:t>
            </a:r>
            <a:r>
              <a:rPr lang="en-GB" sz="2000" dirty="0" err="1"/>
              <a:t>tra</a:t>
            </a:r>
            <a:r>
              <a:rPr lang="en-GB" sz="2000" dirty="0"/>
              <a:t> la </a:t>
            </a:r>
            <a:r>
              <a:rPr lang="en-GB" sz="2000" dirty="0" err="1"/>
              <a:t>condotta</a:t>
            </a:r>
            <a:r>
              <a:rPr lang="en-GB" sz="2000" dirty="0"/>
              <a:t> </a:t>
            </a:r>
            <a:r>
              <a:rPr lang="en-GB" sz="2000" dirty="0" err="1"/>
              <a:t>pratica</a:t>
            </a:r>
            <a:r>
              <a:rPr lang="en-GB" sz="2000" dirty="0"/>
              <a:t> </a:t>
            </a:r>
            <a:r>
              <a:rPr lang="en-GB" sz="2000" dirty="0" err="1"/>
              <a:t>dell’organizzazione</a:t>
            </a:r>
            <a:r>
              <a:rPr lang="en-GB" sz="2000" dirty="0"/>
              <a:t> e il </a:t>
            </a:r>
            <a:r>
              <a:rPr lang="en-GB" sz="2000" dirty="0" err="1"/>
              <a:t>suo</a:t>
            </a:r>
            <a:r>
              <a:rPr lang="en-GB" sz="2000" dirty="0"/>
              <a:t> </a:t>
            </a:r>
            <a:r>
              <a:rPr lang="en-GB" sz="2000" dirty="0" err="1"/>
              <a:t>bagaglio</a:t>
            </a:r>
            <a:r>
              <a:rPr lang="en-GB" sz="2000" dirty="0"/>
              <a:t> </a:t>
            </a:r>
            <a:r>
              <a:rPr lang="en-GB" sz="2000" dirty="0" err="1"/>
              <a:t>ideologico</a:t>
            </a:r>
            <a:r>
              <a:rPr lang="en-GB" sz="2000" dirty="0"/>
              <a:t>.</a:t>
            </a:r>
            <a:endParaRPr lang="it-IT" sz="2000" dirty="0"/>
          </a:p>
        </p:txBody>
      </p:sp>
      <p:sp>
        <p:nvSpPr>
          <p:cNvPr id="4" name="Slide Number Placeholder 3">
            <a:extLst>
              <a:ext uri="{FF2B5EF4-FFF2-40B4-BE49-F238E27FC236}">
                <a16:creationId xmlns:a16="http://schemas.microsoft.com/office/drawing/2014/main" id="{EDA0A100-A282-0F45-86CE-8AAB8EEA9D8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28</a:t>
            </a:fld>
            <a:endParaRPr lang="en"/>
          </a:p>
        </p:txBody>
      </p:sp>
    </p:spTree>
    <p:extLst>
      <p:ext uri="{BB962C8B-B14F-4D97-AF65-F5344CB8AC3E}">
        <p14:creationId xmlns:p14="http://schemas.microsoft.com/office/powerpoint/2010/main" val="15757332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8744-79B6-9C4D-864F-1B4E2A798A47}"/>
              </a:ext>
            </a:extLst>
          </p:cNvPr>
          <p:cNvSpPr>
            <a:spLocks noGrp="1"/>
          </p:cNvSpPr>
          <p:nvPr>
            <p:ph type="title"/>
          </p:nvPr>
        </p:nvSpPr>
        <p:spPr/>
        <p:txBody>
          <a:bodyPr/>
          <a:lstStyle/>
          <a:p>
            <a:r>
              <a:rPr lang="it-IT" dirty="0"/>
              <a:t>Le cooptazioni nella TVA</a:t>
            </a:r>
          </a:p>
        </p:txBody>
      </p:sp>
      <p:sp>
        <p:nvSpPr>
          <p:cNvPr id="3" name="Text Placeholder 2">
            <a:extLst>
              <a:ext uri="{FF2B5EF4-FFF2-40B4-BE49-F238E27FC236}">
                <a16:creationId xmlns:a16="http://schemas.microsoft.com/office/drawing/2014/main" id="{FDE0DD46-6707-6843-A394-FEFA4150A2B1}"/>
              </a:ext>
            </a:extLst>
          </p:cNvPr>
          <p:cNvSpPr>
            <a:spLocks noGrp="1"/>
          </p:cNvSpPr>
          <p:nvPr>
            <p:ph type="body" idx="1"/>
          </p:nvPr>
        </p:nvSpPr>
        <p:spPr/>
        <p:txBody>
          <a:bodyPr/>
          <a:lstStyle/>
          <a:p>
            <a:r>
              <a:rPr lang="en-GB" sz="1900" dirty="0"/>
              <a:t>La </a:t>
            </a:r>
            <a:r>
              <a:rPr lang="en-GB" sz="1900" dirty="0" err="1"/>
              <a:t>distinzione</a:t>
            </a:r>
            <a:r>
              <a:rPr lang="en-GB" sz="1900" dirty="0"/>
              <a:t> </a:t>
            </a:r>
            <a:r>
              <a:rPr lang="en-GB" sz="1900" dirty="0" err="1"/>
              <a:t>tra</a:t>
            </a:r>
            <a:r>
              <a:rPr lang="en-GB" sz="1900" dirty="0"/>
              <a:t> </a:t>
            </a:r>
            <a:r>
              <a:rPr lang="en-GB" sz="1900" dirty="0" err="1"/>
              <a:t>cooptazione</a:t>
            </a:r>
            <a:r>
              <a:rPr lang="en-GB" sz="1900" dirty="0"/>
              <a:t> </a:t>
            </a:r>
            <a:r>
              <a:rPr lang="en-GB" sz="1900" dirty="0" err="1"/>
              <a:t>formale</a:t>
            </a:r>
            <a:r>
              <a:rPr lang="en-GB" sz="1900" dirty="0"/>
              <a:t> e </a:t>
            </a:r>
            <a:r>
              <a:rPr lang="en-GB" sz="1900" dirty="0" err="1"/>
              <a:t>informale</a:t>
            </a:r>
            <a:r>
              <a:rPr lang="en-GB" sz="1900" dirty="0"/>
              <a:t> </a:t>
            </a:r>
            <a:r>
              <a:rPr lang="en-GB" sz="1900" dirty="0" err="1"/>
              <a:t>è</a:t>
            </a:r>
            <a:r>
              <a:rPr lang="en-GB" sz="1900" dirty="0"/>
              <a:t> lo </a:t>
            </a:r>
            <a:r>
              <a:rPr lang="en-GB" sz="1900" dirty="0" err="1"/>
              <a:t>strumento</a:t>
            </a:r>
            <a:r>
              <a:rPr lang="en-GB" sz="1900" dirty="0"/>
              <a:t> con cui Selznick </a:t>
            </a:r>
            <a:r>
              <a:rPr lang="en-GB" sz="1900" dirty="0" err="1"/>
              <a:t>esamina</a:t>
            </a:r>
            <a:r>
              <a:rPr lang="en-GB" sz="1900" dirty="0"/>
              <a:t> le </a:t>
            </a:r>
            <a:r>
              <a:rPr lang="en-GB" sz="1900" dirty="0" err="1"/>
              <a:t>iniziative</a:t>
            </a:r>
            <a:r>
              <a:rPr lang="en-GB" sz="1900" dirty="0"/>
              <a:t> </a:t>
            </a:r>
            <a:r>
              <a:rPr lang="en-GB" sz="1900" dirty="0" err="1"/>
              <a:t>palesi</a:t>
            </a:r>
            <a:r>
              <a:rPr lang="en-GB" sz="1900" dirty="0"/>
              <a:t> e </a:t>
            </a:r>
            <a:r>
              <a:rPr lang="en-GB" sz="1900" dirty="0" err="1"/>
              <a:t>i</a:t>
            </a:r>
            <a:r>
              <a:rPr lang="en-GB" sz="1900" dirty="0"/>
              <a:t> </a:t>
            </a:r>
            <a:r>
              <a:rPr lang="en-GB" sz="1900" dirty="0" err="1"/>
              <a:t>compromessi</a:t>
            </a:r>
            <a:r>
              <a:rPr lang="en-GB" sz="1900" dirty="0"/>
              <a:t> </a:t>
            </a:r>
            <a:r>
              <a:rPr lang="en-GB" sz="1900" dirty="0" err="1"/>
              <a:t>nascosti</a:t>
            </a:r>
            <a:r>
              <a:rPr lang="en-GB" sz="1900" dirty="0"/>
              <a:t> </a:t>
            </a:r>
            <a:r>
              <a:rPr lang="en-GB" sz="1900" dirty="0" err="1"/>
              <a:t>compiuti</a:t>
            </a:r>
            <a:r>
              <a:rPr lang="en-GB" sz="1900" dirty="0"/>
              <a:t> </a:t>
            </a:r>
            <a:r>
              <a:rPr lang="en-GB" sz="1900" dirty="0" err="1"/>
              <a:t>dalla</a:t>
            </a:r>
            <a:r>
              <a:rPr lang="en-GB" sz="1900" dirty="0"/>
              <a:t> </a:t>
            </a:r>
            <a:r>
              <a:rPr lang="en-GB" sz="1900" dirty="0" err="1"/>
              <a:t>Tva</a:t>
            </a:r>
            <a:r>
              <a:rPr lang="en-GB" sz="1900" dirty="0"/>
              <a:t>. Fin </a:t>
            </a:r>
            <a:r>
              <a:rPr lang="en-GB" sz="1900" dirty="0" err="1"/>
              <a:t>dall’inizio</a:t>
            </a:r>
            <a:r>
              <a:rPr lang="en-GB" sz="1900" dirty="0"/>
              <a:t> </a:t>
            </a:r>
            <a:r>
              <a:rPr lang="en-GB" sz="1900" dirty="0" err="1"/>
              <a:t>i</a:t>
            </a:r>
            <a:r>
              <a:rPr lang="en-GB" sz="1900" dirty="0"/>
              <a:t> </a:t>
            </a:r>
            <a:r>
              <a:rPr lang="en-GB" sz="1900" dirty="0" err="1"/>
              <a:t>suoi</a:t>
            </a:r>
            <a:r>
              <a:rPr lang="en-GB" sz="1900" dirty="0"/>
              <a:t> </a:t>
            </a:r>
            <a:r>
              <a:rPr lang="en-GB" sz="1900" dirty="0" err="1"/>
              <a:t>dirigenti</a:t>
            </a:r>
            <a:r>
              <a:rPr lang="en-GB" sz="1900" dirty="0"/>
              <a:t> </a:t>
            </a:r>
            <a:r>
              <a:rPr lang="en-GB" sz="1900" dirty="0" err="1"/>
              <a:t>promossero</a:t>
            </a:r>
            <a:r>
              <a:rPr lang="en-GB" sz="1900" dirty="0"/>
              <a:t> </a:t>
            </a:r>
            <a:r>
              <a:rPr lang="en-GB" sz="1900" dirty="0" err="1"/>
              <a:t>vaste</a:t>
            </a:r>
            <a:r>
              <a:rPr lang="en-GB" sz="1900" dirty="0"/>
              <a:t> </a:t>
            </a:r>
            <a:r>
              <a:rPr lang="en-GB" sz="1900" dirty="0" err="1"/>
              <a:t>cooptazioni</a:t>
            </a:r>
            <a:r>
              <a:rPr lang="en-GB" sz="1900" dirty="0"/>
              <a:t> </a:t>
            </a:r>
            <a:r>
              <a:rPr lang="en-GB" sz="1900" dirty="0" err="1"/>
              <a:t>formali</a:t>
            </a:r>
            <a:r>
              <a:rPr lang="en-GB" sz="1900" dirty="0"/>
              <a:t> di </a:t>
            </a:r>
            <a:r>
              <a:rPr lang="en-GB" sz="1900" dirty="0" err="1"/>
              <a:t>esponenti</a:t>
            </a:r>
            <a:r>
              <a:rPr lang="en-GB" sz="1900" dirty="0"/>
              <a:t> di </a:t>
            </a:r>
            <a:r>
              <a:rPr lang="en-GB" sz="1900" dirty="0" err="1"/>
              <a:t>enti</a:t>
            </a:r>
            <a:r>
              <a:rPr lang="en-GB" sz="1900" dirty="0"/>
              <a:t> e di </a:t>
            </a:r>
            <a:r>
              <a:rPr lang="en-GB" sz="1900" dirty="0" err="1"/>
              <a:t>comunità</a:t>
            </a:r>
            <a:r>
              <a:rPr lang="en-GB" sz="1900" dirty="0"/>
              <a:t> </a:t>
            </a:r>
            <a:r>
              <a:rPr lang="en-GB" sz="1900" dirty="0" err="1"/>
              <a:t>locali</a:t>
            </a:r>
            <a:r>
              <a:rPr lang="en-GB" sz="1900" dirty="0"/>
              <a:t>, </a:t>
            </a:r>
            <a:r>
              <a:rPr lang="en-GB" sz="1900" dirty="0" err="1"/>
              <a:t>comprese</a:t>
            </a:r>
            <a:r>
              <a:rPr lang="en-GB" sz="1900" dirty="0"/>
              <a:t> le </a:t>
            </a:r>
            <a:r>
              <a:rPr lang="en-GB" sz="1900" dirty="0" err="1"/>
              <a:t>associazioni</a:t>
            </a:r>
            <a:r>
              <a:rPr lang="en-GB" sz="1900" dirty="0"/>
              <a:t> per il </a:t>
            </a:r>
            <a:r>
              <a:rPr lang="en-GB" sz="1900" dirty="0" err="1"/>
              <a:t>progresso</a:t>
            </a:r>
            <a:r>
              <a:rPr lang="en-GB" sz="1900" dirty="0"/>
              <a:t> </a:t>
            </a:r>
            <a:r>
              <a:rPr lang="en-GB" sz="1900" dirty="0" err="1"/>
              <a:t>delle</a:t>
            </a:r>
            <a:r>
              <a:rPr lang="en-GB" sz="1900" dirty="0"/>
              <a:t> </a:t>
            </a:r>
            <a:r>
              <a:rPr lang="en-GB" sz="1900" dirty="0" err="1"/>
              <a:t>popolazioni</a:t>
            </a:r>
            <a:r>
              <a:rPr lang="en-GB" sz="1900" dirty="0"/>
              <a:t> di </a:t>
            </a:r>
            <a:r>
              <a:rPr lang="en-GB" sz="1900" dirty="0" err="1"/>
              <a:t>colore</a:t>
            </a:r>
            <a:r>
              <a:rPr lang="en-GB" sz="1900" dirty="0"/>
              <a:t>. </a:t>
            </a:r>
          </a:p>
          <a:p>
            <a:r>
              <a:rPr lang="en-GB" sz="1900" dirty="0"/>
              <a:t>Ma a </a:t>
            </a:r>
            <a:r>
              <a:rPr lang="en-GB" sz="1900" dirty="0" err="1"/>
              <a:t>queste</a:t>
            </a:r>
            <a:r>
              <a:rPr lang="en-GB" sz="1900" dirty="0"/>
              <a:t> </a:t>
            </a:r>
            <a:r>
              <a:rPr lang="en-GB" sz="1900" dirty="0" err="1"/>
              <a:t>cooptazioni</a:t>
            </a:r>
            <a:r>
              <a:rPr lang="en-GB" sz="1900" dirty="0"/>
              <a:t> </a:t>
            </a:r>
            <a:r>
              <a:rPr lang="en-GB" sz="1900" dirty="0" err="1"/>
              <a:t>coerenti</a:t>
            </a:r>
            <a:r>
              <a:rPr lang="en-GB" sz="1900" dirty="0"/>
              <a:t> con il principio </a:t>
            </a:r>
            <a:r>
              <a:rPr lang="en-GB" sz="1900" dirty="0" err="1"/>
              <a:t>della</a:t>
            </a:r>
            <a:r>
              <a:rPr lang="en-GB" sz="1900" dirty="0"/>
              <a:t> </a:t>
            </a:r>
            <a:r>
              <a:rPr lang="en-GB" sz="1900" dirty="0" err="1"/>
              <a:t>democrazia</a:t>
            </a:r>
            <a:r>
              <a:rPr lang="en-GB" sz="1900" dirty="0"/>
              <a:t> di base non </a:t>
            </a:r>
            <a:r>
              <a:rPr lang="en-GB" sz="1900" dirty="0" err="1"/>
              <a:t>tardarono</a:t>
            </a:r>
            <a:r>
              <a:rPr lang="en-GB" sz="1900" dirty="0"/>
              <a:t> a </a:t>
            </a:r>
            <a:r>
              <a:rPr lang="en-GB" sz="1900" dirty="0" err="1"/>
              <a:t>sovrapporsi</a:t>
            </a:r>
            <a:r>
              <a:rPr lang="en-GB" sz="1900" dirty="0"/>
              <a:t> </a:t>
            </a:r>
            <a:r>
              <a:rPr lang="en-GB" sz="1900" dirty="0" err="1"/>
              <a:t>altre</a:t>
            </a:r>
            <a:r>
              <a:rPr lang="en-GB" sz="1900" dirty="0"/>
              <a:t> </a:t>
            </a:r>
            <a:r>
              <a:rPr lang="en-GB" sz="1900" dirty="0" err="1"/>
              <a:t>cooptazioni</a:t>
            </a:r>
            <a:r>
              <a:rPr lang="en-GB" sz="1900" dirty="0"/>
              <a:t> </a:t>
            </a:r>
            <a:r>
              <a:rPr lang="en-GB" sz="1900" dirty="0" err="1"/>
              <a:t>sostanziali</a:t>
            </a:r>
            <a:r>
              <a:rPr lang="en-GB" sz="1900" dirty="0"/>
              <a:t> </a:t>
            </a:r>
            <a:r>
              <a:rPr lang="en-GB" sz="1900" dirty="0" err="1"/>
              <a:t>che</a:t>
            </a:r>
            <a:r>
              <a:rPr lang="en-GB" sz="1900" dirty="0"/>
              <a:t> </a:t>
            </a:r>
            <a:r>
              <a:rPr lang="en-GB" sz="1900" dirty="0" err="1"/>
              <a:t>ebbero</a:t>
            </a:r>
            <a:r>
              <a:rPr lang="en-GB" sz="1900" dirty="0"/>
              <a:t> </a:t>
            </a:r>
            <a:r>
              <a:rPr lang="en-GB" sz="1900" dirty="0" err="1"/>
              <a:t>l’effetto</a:t>
            </a:r>
            <a:r>
              <a:rPr lang="en-GB" sz="1900" dirty="0"/>
              <a:t> di </a:t>
            </a:r>
            <a:r>
              <a:rPr lang="en-GB" sz="1900" dirty="0" err="1"/>
              <a:t>condizionare</a:t>
            </a:r>
            <a:r>
              <a:rPr lang="en-GB" sz="1900" dirty="0"/>
              <a:t> la </a:t>
            </a:r>
            <a:r>
              <a:rPr lang="en-GB" sz="1900" dirty="0" err="1"/>
              <a:t>politica</a:t>
            </a:r>
            <a:r>
              <a:rPr lang="en-GB" sz="1900" dirty="0"/>
              <a:t> </a:t>
            </a:r>
            <a:r>
              <a:rPr lang="en-GB" sz="1900" dirty="0" err="1"/>
              <a:t>della</a:t>
            </a:r>
            <a:r>
              <a:rPr lang="en-GB" sz="1900" dirty="0"/>
              <a:t> </a:t>
            </a:r>
            <a:r>
              <a:rPr lang="en-GB" sz="1900" dirty="0" err="1"/>
              <a:t>Tva</a:t>
            </a:r>
            <a:r>
              <a:rPr lang="en-GB" sz="1900" dirty="0"/>
              <a:t> e di </a:t>
            </a:r>
            <a:r>
              <a:rPr lang="en-GB" sz="1900" dirty="0" err="1"/>
              <a:t>ridurre</a:t>
            </a:r>
            <a:r>
              <a:rPr lang="en-GB" sz="1900" dirty="0"/>
              <a:t> </a:t>
            </a:r>
            <a:r>
              <a:rPr lang="en-GB" sz="1900" dirty="0" err="1"/>
              <a:t>grandemente</a:t>
            </a:r>
            <a:r>
              <a:rPr lang="en-GB" sz="1900" dirty="0"/>
              <a:t> </a:t>
            </a:r>
            <a:r>
              <a:rPr lang="en-GB" sz="1900" dirty="0" err="1"/>
              <a:t>l’originale</a:t>
            </a:r>
            <a:r>
              <a:rPr lang="en-GB" sz="1900" dirty="0"/>
              <a:t> </a:t>
            </a:r>
            <a:r>
              <a:rPr lang="en-GB" sz="1900" dirty="0" err="1"/>
              <a:t>portata</a:t>
            </a:r>
            <a:r>
              <a:rPr lang="en-GB" sz="1900" dirty="0"/>
              <a:t> </a:t>
            </a:r>
            <a:r>
              <a:rPr lang="en-GB" sz="1900" dirty="0" err="1"/>
              <a:t>innovativa</a:t>
            </a:r>
            <a:r>
              <a:rPr lang="en-GB" sz="1900" dirty="0"/>
              <a:t> </a:t>
            </a:r>
            <a:r>
              <a:rPr lang="en-GB" sz="1900" dirty="0" err="1"/>
              <a:t>dei</a:t>
            </a:r>
            <a:r>
              <a:rPr lang="en-GB" sz="1900" dirty="0"/>
              <a:t> </a:t>
            </a:r>
            <a:r>
              <a:rPr lang="en-GB" sz="1900" dirty="0" err="1"/>
              <a:t>suoi</a:t>
            </a:r>
            <a:r>
              <a:rPr lang="en-GB" sz="1900" dirty="0"/>
              <a:t> </a:t>
            </a:r>
            <a:r>
              <a:rPr lang="en-GB" sz="1900" dirty="0" err="1"/>
              <a:t>programmi</a:t>
            </a:r>
            <a:r>
              <a:rPr lang="en-GB" sz="1900" dirty="0"/>
              <a:t>. Le </a:t>
            </a:r>
            <a:r>
              <a:rPr lang="en-GB" sz="1900" dirty="0" err="1"/>
              <a:t>cooptazioni</a:t>
            </a:r>
            <a:r>
              <a:rPr lang="en-GB" sz="1900" dirty="0"/>
              <a:t> </a:t>
            </a:r>
            <a:r>
              <a:rPr lang="en-GB" sz="1900" dirty="0" err="1"/>
              <a:t>sostanziali</a:t>
            </a:r>
            <a:r>
              <a:rPr lang="en-GB" sz="1900" dirty="0"/>
              <a:t> </a:t>
            </a:r>
            <a:r>
              <a:rPr lang="en-GB" sz="1900" dirty="0" err="1"/>
              <a:t>avvennero</a:t>
            </a:r>
            <a:r>
              <a:rPr lang="en-GB" sz="1900" dirty="0"/>
              <a:t> </a:t>
            </a:r>
            <a:r>
              <a:rPr lang="en-GB" sz="1900" dirty="0" err="1"/>
              <a:t>soprattutto</a:t>
            </a:r>
            <a:r>
              <a:rPr lang="en-GB" sz="1900" dirty="0"/>
              <a:t> a opera </a:t>
            </a:r>
            <a:r>
              <a:rPr lang="en-GB" sz="1900" dirty="0" err="1"/>
              <a:t>delle</a:t>
            </a:r>
            <a:r>
              <a:rPr lang="en-GB" sz="1900" dirty="0"/>
              <a:t> </a:t>
            </a:r>
            <a:r>
              <a:rPr lang="en-GB" sz="1900" dirty="0" err="1"/>
              <a:t>pressioni</a:t>
            </a:r>
            <a:r>
              <a:rPr lang="en-GB" sz="1900" dirty="0"/>
              <a:t> </a:t>
            </a:r>
            <a:r>
              <a:rPr lang="en-GB" sz="1900" dirty="0" err="1"/>
              <a:t>esercitate</a:t>
            </a:r>
            <a:r>
              <a:rPr lang="en-GB" sz="1900" dirty="0"/>
              <a:t> </a:t>
            </a:r>
            <a:r>
              <a:rPr lang="en-GB" sz="1900" dirty="0" err="1"/>
              <a:t>dai</a:t>
            </a:r>
            <a:r>
              <a:rPr lang="en-GB" sz="1900" dirty="0"/>
              <a:t> </a:t>
            </a:r>
            <a:r>
              <a:rPr lang="en-GB" sz="1900" dirty="0" err="1"/>
              <a:t>grandi</a:t>
            </a:r>
            <a:r>
              <a:rPr lang="en-GB" sz="1900" dirty="0"/>
              <a:t> </a:t>
            </a:r>
            <a:r>
              <a:rPr lang="en-GB" sz="1900" dirty="0" err="1"/>
              <a:t>proprietari</a:t>
            </a:r>
            <a:r>
              <a:rPr lang="en-GB" sz="1900" dirty="0"/>
              <a:t> </a:t>
            </a:r>
            <a:r>
              <a:rPr lang="en-GB" sz="1900" dirty="0" err="1"/>
              <a:t>terrieri</a:t>
            </a:r>
            <a:r>
              <a:rPr lang="en-GB" sz="1900" dirty="0"/>
              <a:t> e </a:t>
            </a:r>
            <a:r>
              <a:rPr lang="en-GB" sz="1900" dirty="0" err="1"/>
              <a:t>furono</a:t>
            </a:r>
            <a:r>
              <a:rPr lang="en-GB" sz="1900" dirty="0"/>
              <a:t> facilitate </a:t>
            </a:r>
            <a:r>
              <a:rPr lang="en-GB" sz="1900" dirty="0" err="1"/>
              <a:t>dalla</a:t>
            </a:r>
            <a:r>
              <a:rPr lang="en-GB" sz="1900" dirty="0"/>
              <a:t> </a:t>
            </a:r>
            <a:r>
              <a:rPr lang="en-GB" sz="1900" dirty="0" err="1"/>
              <a:t>struttura</a:t>
            </a:r>
            <a:r>
              <a:rPr lang="en-GB" sz="1900" dirty="0"/>
              <a:t> </a:t>
            </a:r>
            <a:r>
              <a:rPr lang="en-GB" sz="1900" dirty="0" err="1"/>
              <a:t>decentrata</a:t>
            </a:r>
            <a:r>
              <a:rPr lang="en-GB" sz="1900" dirty="0"/>
              <a:t> </a:t>
            </a:r>
            <a:r>
              <a:rPr lang="en-GB" sz="1900" dirty="0" err="1"/>
              <a:t>della</a:t>
            </a:r>
            <a:r>
              <a:rPr lang="en-GB" sz="1900" dirty="0"/>
              <a:t> </a:t>
            </a:r>
            <a:r>
              <a:rPr lang="en-GB" sz="1900" dirty="0" err="1"/>
              <a:t>Tva</a:t>
            </a:r>
            <a:r>
              <a:rPr lang="en-GB" sz="1900" dirty="0"/>
              <a:t>.</a:t>
            </a:r>
            <a:endParaRPr lang="it-IT" sz="1900" dirty="0"/>
          </a:p>
        </p:txBody>
      </p:sp>
      <p:sp>
        <p:nvSpPr>
          <p:cNvPr id="4" name="Slide Number Placeholder 3">
            <a:extLst>
              <a:ext uri="{FF2B5EF4-FFF2-40B4-BE49-F238E27FC236}">
                <a16:creationId xmlns:a16="http://schemas.microsoft.com/office/drawing/2014/main" id="{5FF75A84-7C35-6A4E-9D45-6B08D0A7063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29</a:t>
            </a:fld>
            <a:endParaRPr lang="en"/>
          </a:p>
        </p:txBody>
      </p:sp>
    </p:spTree>
    <p:extLst>
      <p:ext uri="{BB962C8B-B14F-4D97-AF65-F5344CB8AC3E}">
        <p14:creationId xmlns:p14="http://schemas.microsoft.com/office/powerpoint/2010/main" val="411116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A6F5-59C8-D245-8A48-0885CA9EFFDB}"/>
              </a:ext>
            </a:extLst>
          </p:cNvPr>
          <p:cNvSpPr>
            <a:spLocks noGrp="1"/>
          </p:cNvSpPr>
          <p:nvPr>
            <p:ph type="title"/>
          </p:nvPr>
        </p:nvSpPr>
        <p:spPr/>
        <p:txBody>
          <a:bodyPr/>
          <a:lstStyle/>
          <a:p>
            <a:r>
              <a:rPr lang="it-IT" dirty="0"/>
              <a:t>L’approccio istituzionalista</a:t>
            </a:r>
          </a:p>
        </p:txBody>
      </p:sp>
      <p:sp>
        <p:nvSpPr>
          <p:cNvPr id="3" name="Text Placeholder 2">
            <a:extLst>
              <a:ext uri="{FF2B5EF4-FFF2-40B4-BE49-F238E27FC236}">
                <a16:creationId xmlns:a16="http://schemas.microsoft.com/office/drawing/2014/main" id="{3D49A2EE-AC92-B04C-87B9-CCBC4F5E8BE4}"/>
              </a:ext>
            </a:extLst>
          </p:cNvPr>
          <p:cNvSpPr>
            <a:spLocks noGrp="1"/>
          </p:cNvSpPr>
          <p:nvPr>
            <p:ph type="body" idx="1"/>
          </p:nvPr>
        </p:nvSpPr>
        <p:spPr/>
        <p:txBody>
          <a:bodyPr/>
          <a:lstStyle/>
          <a:p>
            <a:r>
              <a:rPr lang="it-IT" sz="2200" dirty="0"/>
              <a:t>L'approccio istituzionalista supera il rapporto tra soggetti e organizzazioni perché enfatizza l'importanza delle grandi istituzioni nel condizionare i comportamenti umani. </a:t>
            </a:r>
          </a:p>
          <a:p>
            <a:r>
              <a:rPr lang="it-IT" sz="2200" dirty="0"/>
              <a:t>L’istituzionalismo non vede la società come un aggregato di individui orientati a massimizzare le proprie utilità secondo criteri di razionalità sia pure limitata e pone in primo piano i condizionamenti di carattere materiale e simboliche che istituzioni storiche (stato, chiesa </a:t>
            </a:r>
            <a:r>
              <a:rPr lang="it-IT" sz="2200" dirty="0" err="1"/>
              <a:t>etc</a:t>
            </a:r>
            <a:r>
              <a:rPr lang="it-IT" sz="2200" dirty="0"/>
              <a:t>) esercitano sugli orientamenti e sui comportamenti umani. </a:t>
            </a:r>
          </a:p>
        </p:txBody>
      </p:sp>
      <p:sp>
        <p:nvSpPr>
          <p:cNvPr id="4" name="Slide Number Placeholder 3">
            <a:extLst>
              <a:ext uri="{FF2B5EF4-FFF2-40B4-BE49-F238E27FC236}">
                <a16:creationId xmlns:a16="http://schemas.microsoft.com/office/drawing/2014/main" id="{F90AFD0C-26F8-7945-8DEB-22ECCA755B6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1012754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2C8E4-0FE4-A543-9295-4A2F405B0EEC}"/>
              </a:ext>
            </a:extLst>
          </p:cNvPr>
          <p:cNvSpPr>
            <a:spLocks noGrp="1"/>
          </p:cNvSpPr>
          <p:nvPr>
            <p:ph type="title"/>
          </p:nvPr>
        </p:nvSpPr>
        <p:spPr/>
        <p:txBody>
          <a:bodyPr/>
          <a:lstStyle/>
          <a:p>
            <a:r>
              <a:rPr lang="it-IT" dirty="0"/>
              <a:t>Il rapporto clientelare</a:t>
            </a:r>
          </a:p>
        </p:txBody>
      </p:sp>
      <p:sp>
        <p:nvSpPr>
          <p:cNvPr id="3" name="Text Placeholder 2">
            <a:extLst>
              <a:ext uri="{FF2B5EF4-FFF2-40B4-BE49-F238E27FC236}">
                <a16:creationId xmlns:a16="http://schemas.microsoft.com/office/drawing/2014/main" id="{CB893B86-5B37-024C-A172-B1619A531C72}"/>
              </a:ext>
            </a:extLst>
          </p:cNvPr>
          <p:cNvSpPr>
            <a:spLocks noGrp="1"/>
          </p:cNvSpPr>
          <p:nvPr>
            <p:ph type="body" idx="1"/>
          </p:nvPr>
        </p:nvSpPr>
        <p:spPr/>
        <p:txBody>
          <a:bodyPr/>
          <a:lstStyle/>
          <a:p>
            <a:r>
              <a:rPr lang="it-IT" dirty="0"/>
              <a:t>Per motivi di lavoro i funzionari della </a:t>
            </a:r>
            <a:r>
              <a:rPr lang="it-IT" dirty="0" err="1"/>
              <a:t>Tva</a:t>
            </a:r>
            <a:r>
              <a:rPr lang="it-IT" dirty="0"/>
              <a:t> addetti all’agricoltura svilupparono intensi rapporti di collaborazione con i proprietari terrieri che diventarono una specie di loro personale «clientela amministrativa». Ma un rapporto clientelare, nota </a:t>
            </a:r>
            <a:r>
              <a:rPr lang="it-IT" dirty="0" err="1"/>
              <a:t>Selznick</a:t>
            </a:r>
            <a:r>
              <a:rPr lang="it-IT" dirty="0"/>
              <a:t>, non è altro che una forma di cooptazione nascosta.</a:t>
            </a:r>
          </a:p>
          <a:p>
            <a:r>
              <a:rPr lang="en-GB" dirty="0"/>
              <a:t>I </a:t>
            </a:r>
            <a:r>
              <a:rPr lang="en-GB" dirty="0" err="1"/>
              <a:t>progressivi</a:t>
            </a:r>
            <a:r>
              <a:rPr lang="en-GB" dirty="0"/>
              <a:t> </a:t>
            </a:r>
            <a:r>
              <a:rPr lang="en-GB" dirty="0" err="1"/>
              <a:t>compromessi</a:t>
            </a:r>
            <a:r>
              <a:rPr lang="en-GB" dirty="0"/>
              <a:t> </a:t>
            </a:r>
            <a:r>
              <a:rPr lang="en-GB" dirty="0" err="1"/>
              <a:t>fatti</a:t>
            </a:r>
            <a:r>
              <a:rPr lang="en-GB" dirty="0"/>
              <a:t> </a:t>
            </a:r>
            <a:r>
              <a:rPr lang="en-GB" dirty="0" err="1"/>
              <a:t>dalla</a:t>
            </a:r>
            <a:r>
              <a:rPr lang="en-GB" dirty="0"/>
              <a:t> T</a:t>
            </a:r>
            <a:r>
              <a:rPr lang="en-GB" cap="all" dirty="0"/>
              <a:t>VA</a:t>
            </a:r>
            <a:r>
              <a:rPr lang="en-GB" dirty="0"/>
              <a:t> con </a:t>
            </a:r>
            <a:r>
              <a:rPr lang="en-GB" dirty="0" err="1"/>
              <a:t>i</a:t>
            </a:r>
            <a:r>
              <a:rPr lang="en-GB" dirty="0"/>
              <a:t> </a:t>
            </a:r>
            <a:r>
              <a:rPr lang="en-GB" dirty="0" err="1"/>
              <a:t>poteri</a:t>
            </a:r>
            <a:r>
              <a:rPr lang="en-GB" dirty="0"/>
              <a:t> </a:t>
            </a:r>
            <a:r>
              <a:rPr lang="en-GB" dirty="0" err="1"/>
              <a:t>locali</a:t>
            </a:r>
            <a:r>
              <a:rPr lang="en-GB" dirty="0"/>
              <a:t> </a:t>
            </a:r>
            <a:r>
              <a:rPr lang="en-GB" dirty="0" err="1"/>
              <a:t>portarono</a:t>
            </a:r>
            <a:r>
              <a:rPr lang="en-GB" dirty="0"/>
              <a:t> di </a:t>
            </a:r>
            <a:r>
              <a:rPr lang="en-GB" dirty="0" err="1"/>
              <a:t>fatto</a:t>
            </a:r>
            <a:r>
              <a:rPr lang="en-GB" dirty="0"/>
              <a:t> </a:t>
            </a:r>
            <a:r>
              <a:rPr lang="en-GB" dirty="0" err="1"/>
              <a:t>all’abbandono</a:t>
            </a:r>
            <a:r>
              <a:rPr lang="en-GB" dirty="0"/>
              <a:t> </a:t>
            </a:r>
            <a:r>
              <a:rPr lang="en-GB" dirty="0" err="1"/>
              <a:t>degli</a:t>
            </a:r>
            <a:r>
              <a:rPr lang="en-GB" dirty="0"/>
              <a:t> </a:t>
            </a:r>
            <a:r>
              <a:rPr lang="en-GB" dirty="0" err="1"/>
              <a:t>obiettivi</a:t>
            </a:r>
            <a:r>
              <a:rPr lang="en-GB" dirty="0"/>
              <a:t> </a:t>
            </a:r>
            <a:r>
              <a:rPr lang="en-GB" dirty="0" err="1"/>
              <a:t>originari</a:t>
            </a:r>
            <a:r>
              <a:rPr lang="en-GB" dirty="0"/>
              <a:t> di </a:t>
            </a:r>
            <a:r>
              <a:rPr lang="en-GB" dirty="0" err="1"/>
              <a:t>sviluppo</a:t>
            </a:r>
            <a:r>
              <a:rPr lang="en-GB" dirty="0"/>
              <a:t> </a:t>
            </a:r>
            <a:r>
              <a:rPr lang="en-GB" dirty="0" err="1"/>
              <a:t>sociale</a:t>
            </a:r>
            <a:endParaRPr lang="it-IT" dirty="0"/>
          </a:p>
        </p:txBody>
      </p:sp>
      <p:sp>
        <p:nvSpPr>
          <p:cNvPr id="4" name="Slide Number Placeholder 3">
            <a:extLst>
              <a:ext uri="{FF2B5EF4-FFF2-40B4-BE49-F238E27FC236}">
                <a16:creationId xmlns:a16="http://schemas.microsoft.com/office/drawing/2014/main" id="{9D888E43-9B1B-2D46-858D-A78B47972FE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201345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CFEE-716F-5746-94D2-F9C83A88990B}"/>
              </a:ext>
            </a:extLst>
          </p:cNvPr>
          <p:cNvSpPr>
            <a:spLocks noGrp="1"/>
          </p:cNvSpPr>
          <p:nvPr>
            <p:ph type="title"/>
          </p:nvPr>
        </p:nvSpPr>
        <p:spPr/>
        <p:txBody>
          <a:bodyPr/>
          <a:lstStyle/>
          <a:p>
            <a:r>
              <a:rPr lang="it-IT" dirty="0"/>
              <a:t>La disillusione</a:t>
            </a:r>
          </a:p>
        </p:txBody>
      </p:sp>
      <p:sp>
        <p:nvSpPr>
          <p:cNvPr id="3" name="Text Placeholder 2">
            <a:extLst>
              <a:ext uri="{FF2B5EF4-FFF2-40B4-BE49-F238E27FC236}">
                <a16:creationId xmlns:a16="http://schemas.microsoft.com/office/drawing/2014/main" id="{DD6E2DEA-3691-5B49-BD8A-6A7F6884238D}"/>
              </a:ext>
            </a:extLst>
          </p:cNvPr>
          <p:cNvSpPr>
            <a:spLocks noGrp="1"/>
          </p:cNvSpPr>
          <p:nvPr>
            <p:ph type="body" idx="1"/>
          </p:nvPr>
        </p:nvSpPr>
        <p:spPr/>
        <p:txBody>
          <a:bodyPr/>
          <a:lstStyle/>
          <a:p>
            <a:r>
              <a:rPr lang="en-GB" dirty="0"/>
              <a:t>Selznick </a:t>
            </a:r>
            <a:r>
              <a:rPr lang="en-GB" err="1"/>
              <a:t>osserva</a:t>
            </a:r>
            <a:r>
              <a:rPr lang="en-GB" dirty="0"/>
              <a:t> </a:t>
            </a:r>
            <a:r>
              <a:rPr lang="en-GB" err="1"/>
              <a:t>che</a:t>
            </a:r>
            <a:r>
              <a:rPr lang="en-GB" dirty="0"/>
              <a:t> </a:t>
            </a:r>
            <a:r>
              <a:rPr lang="en-GB" err="1"/>
              <a:t>sarebbe</a:t>
            </a:r>
            <a:r>
              <a:rPr lang="en-GB" dirty="0"/>
              <a:t> </a:t>
            </a:r>
            <a:r>
              <a:rPr lang="en-GB" err="1"/>
              <a:t>ingenuo</a:t>
            </a:r>
            <a:r>
              <a:rPr lang="en-GB" dirty="0"/>
              <a:t> </a:t>
            </a:r>
            <a:r>
              <a:rPr lang="en-GB" err="1"/>
              <a:t>imputare</a:t>
            </a:r>
            <a:r>
              <a:rPr lang="en-GB" dirty="0"/>
              <a:t> il </a:t>
            </a:r>
            <a:r>
              <a:rPr lang="en-GB" err="1"/>
              <a:t>progressivo</a:t>
            </a:r>
            <a:r>
              <a:rPr lang="en-GB" dirty="0"/>
              <a:t> </a:t>
            </a:r>
            <a:r>
              <a:rPr lang="en-GB" err="1"/>
              <a:t>abbandono</a:t>
            </a:r>
            <a:r>
              <a:rPr lang="en-GB" dirty="0"/>
              <a:t> </a:t>
            </a:r>
            <a:r>
              <a:rPr lang="en-GB" err="1"/>
              <a:t>delle</a:t>
            </a:r>
            <a:r>
              <a:rPr lang="en-GB" dirty="0"/>
              <a:t> </a:t>
            </a:r>
            <a:r>
              <a:rPr lang="en-GB" err="1"/>
              <a:t>finalità</a:t>
            </a:r>
            <a:r>
              <a:rPr lang="en-GB" dirty="0"/>
              <a:t> </a:t>
            </a:r>
            <a:r>
              <a:rPr lang="en-GB" err="1"/>
              <a:t>originarie</a:t>
            </a:r>
            <a:r>
              <a:rPr lang="en-GB" dirty="0"/>
              <a:t> </a:t>
            </a:r>
            <a:r>
              <a:rPr lang="en-GB"/>
              <a:t>della TVA all’incapacità</a:t>
            </a:r>
            <a:r>
              <a:rPr lang="en-GB" dirty="0"/>
              <a:t> o </a:t>
            </a:r>
            <a:r>
              <a:rPr lang="en-GB" err="1"/>
              <a:t>alla</a:t>
            </a:r>
            <a:r>
              <a:rPr lang="en-GB" dirty="0"/>
              <a:t> </a:t>
            </a:r>
            <a:r>
              <a:rPr lang="en-GB" err="1"/>
              <a:t>corruzione</a:t>
            </a:r>
            <a:r>
              <a:rPr lang="en-GB" dirty="0"/>
              <a:t> </a:t>
            </a:r>
            <a:r>
              <a:rPr lang="en-GB" err="1"/>
              <a:t>dei</a:t>
            </a:r>
            <a:r>
              <a:rPr lang="en-GB" dirty="0"/>
              <a:t> </a:t>
            </a:r>
            <a:r>
              <a:rPr lang="en-GB" err="1"/>
              <a:t>suoi</a:t>
            </a:r>
            <a:r>
              <a:rPr lang="en-GB" dirty="0"/>
              <a:t> </a:t>
            </a:r>
            <a:r>
              <a:rPr lang="en-GB" err="1"/>
              <a:t>dirigenti</a:t>
            </a:r>
            <a:r>
              <a:rPr lang="en-GB" dirty="0"/>
              <a:t>. </a:t>
            </a:r>
            <a:r>
              <a:rPr lang="en-GB" err="1"/>
              <a:t>Questi</a:t>
            </a:r>
            <a:r>
              <a:rPr lang="en-GB" dirty="0"/>
              <a:t>, </a:t>
            </a:r>
            <a:r>
              <a:rPr lang="en-GB" err="1"/>
              <a:t>egli</a:t>
            </a:r>
            <a:r>
              <a:rPr lang="en-GB" dirty="0"/>
              <a:t> scrive, </a:t>
            </a:r>
            <a:r>
              <a:rPr lang="en-GB" err="1"/>
              <a:t>erano</a:t>
            </a:r>
            <a:r>
              <a:rPr lang="en-GB" dirty="0"/>
              <a:t> </a:t>
            </a:r>
            <a:r>
              <a:rPr lang="en-GB" err="1"/>
              <a:t>moralmente</a:t>
            </a:r>
            <a:r>
              <a:rPr lang="en-GB" dirty="0"/>
              <a:t> </a:t>
            </a:r>
            <a:r>
              <a:rPr lang="en-GB" err="1"/>
              <a:t>forti</a:t>
            </a:r>
            <a:r>
              <a:rPr lang="en-GB" dirty="0"/>
              <a:t> e </a:t>
            </a:r>
            <a:r>
              <a:rPr lang="en-GB" err="1"/>
              <a:t>sostanzialmente</a:t>
            </a:r>
            <a:r>
              <a:rPr lang="en-GB" dirty="0"/>
              <a:t> </a:t>
            </a:r>
            <a:r>
              <a:rPr lang="en-GB" err="1"/>
              <a:t>onesti</a:t>
            </a:r>
            <a:r>
              <a:rPr lang="en-GB" dirty="0"/>
              <a:t>. </a:t>
            </a:r>
          </a:p>
          <a:p>
            <a:r>
              <a:rPr lang="en-GB" dirty="0"/>
              <a:t>Il </a:t>
            </a:r>
            <a:r>
              <a:rPr lang="en-GB" dirty="0" err="1"/>
              <a:t>contrasto</a:t>
            </a:r>
            <a:r>
              <a:rPr lang="en-GB" dirty="0"/>
              <a:t> </a:t>
            </a:r>
            <a:r>
              <a:rPr lang="en-GB" dirty="0" err="1"/>
              <a:t>tra</a:t>
            </a:r>
            <a:r>
              <a:rPr lang="en-GB" dirty="0"/>
              <a:t> </a:t>
            </a:r>
            <a:r>
              <a:rPr lang="en-GB" dirty="0" err="1"/>
              <a:t>qualità</a:t>
            </a:r>
            <a:r>
              <a:rPr lang="en-GB" dirty="0"/>
              <a:t> </a:t>
            </a:r>
            <a:r>
              <a:rPr lang="en-GB" dirty="0" err="1"/>
              <a:t>morali</a:t>
            </a:r>
            <a:r>
              <a:rPr lang="en-GB" dirty="0"/>
              <a:t> e </a:t>
            </a:r>
            <a:r>
              <a:rPr lang="en-GB" dirty="0" err="1"/>
              <a:t>compromessi</a:t>
            </a:r>
            <a:r>
              <a:rPr lang="en-GB" dirty="0"/>
              <a:t> </a:t>
            </a:r>
            <a:r>
              <a:rPr lang="en-GB" dirty="0" err="1"/>
              <a:t>politici</a:t>
            </a:r>
            <a:r>
              <a:rPr lang="en-GB" dirty="0"/>
              <a:t> indica </a:t>
            </a:r>
            <a:r>
              <a:rPr lang="en-GB" dirty="0" err="1"/>
              <a:t>piuttosto</a:t>
            </a:r>
            <a:r>
              <a:rPr lang="en-GB" dirty="0"/>
              <a:t> </a:t>
            </a:r>
            <a:r>
              <a:rPr lang="en-GB" dirty="0" err="1"/>
              <a:t>che</a:t>
            </a:r>
            <a:r>
              <a:rPr lang="en-GB" dirty="0"/>
              <a:t> il </a:t>
            </a:r>
            <a:r>
              <a:rPr lang="en-GB" dirty="0" err="1"/>
              <a:t>problema</a:t>
            </a:r>
            <a:r>
              <a:rPr lang="en-GB" dirty="0"/>
              <a:t> </a:t>
            </a:r>
            <a:r>
              <a:rPr lang="en-GB" dirty="0" err="1"/>
              <a:t>fondamentale</a:t>
            </a:r>
            <a:r>
              <a:rPr lang="en-GB" dirty="0"/>
              <a:t> </a:t>
            </a:r>
            <a:r>
              <a:rPr lang="en-GB" dirty="0" err="1"/>
              <a:t>della</a:t>
            </a:r>
            <a:r>
              <a:rPr lang="en-GB" dirty="0"/>
              <a:t> </a:t>
            </a:r>
            <a:r>
              <a:rPr lang="en-GB" dirty="0" err="1"/>
              <a:t>ricerca</a:t>
            </a:r>
            <a:r>
              <a:rPr lang="en-GB" dirty="0"/>
              <a:t> </a:t>
            </a:r>
            <a:r>
              <a:rPr lang="en-GB" dirty="0" err="1"/>
              <a:t>sociologica</a:t>
            </a:r>
            <a:r>
              <a:rPr lang="en-GB" dirty="0"/>
              <a:t> è </a:t>
            </a:r>
            <a:r>
              <a:rPr lang="en-GB" dirty="0" err="1"/>
              <a:t>quello</a:t>
            </a:r>
            <a:r>
              <a:rPr lang="en-GB" dirty="0"/>
              <a:t> di </a:t>
            </a:r>
            <a:r>
              <a:rPr lang="en-GB" dirty="0" err="1"/>
              <a:t>esaminare</a:t>
            </a:r>
            <a:r>
              <a:rPr lang="en-GB" dirty="0"/>
              <a:t> le </a:t>
            </a:r>
            <a:r>
              <a:rPr lang="en-GB" dirty="0" err="1"/>
              <a:t>conseguenze</a:t>
            </a:r>
            <a:r>
              <a:rPr lang="en-GB" dirty="0"/>
              <a:t> </a:t>
            </a:r>
            <a:r>
              <a:rPr lang="en-GB" dirty="0" err="1"/>
              <a:t>inattese</a:t>
            </a:r>
            <a:r>
              <a:rPr lang="en-GB" dirty="0"/>
              <a:t> </a:t>
            </a:r>
            <a:r>
              <a:rPr lang="en-GB" dirty="0" err="1"/>
              <a:t>provocate</a:t>
            </a:r>
            <a:r>
              <a:rPr lang="en-GB" dirty="0"/>
              <a:t> </a:t>
            </a:r>
            <a:r>
              <a:rPr lang="en-GB" dirty="0" err="1"/>
              <a:t>delle</a:t>
            </a:r>
            <a:r>
              <a:rPr lang="en-GB" dirty="0"/>
              <a:t> </a:t>
            </a:r>
            <a:r>
              <a:rPr lang="en-GB" dirty="0" err="1"/>
              <a:t>logiche</a:t>
            </a:r>
            <a:r>
              <a:rPr lang="en-GB" dirty="0"/>
              <a:t> </a:t>
            </a:r>
            <a:r>
              <a:rPr lang="en-GB" dirty="0" err="1"/>
              <a:t>dell’azione</a:t>
            </a:r>
            <a:r>
              <a:rPr lang="en-GB" dirty="0"/>
              <a:t> </a:t>
            </a:r>
            <a:r>
              <a:rPr lang="en-GB" dirty="0" err="1"/>
              <a:t>organizzativa</a:t>
            </a:r>
            <a:r>
              <a:rPr lang="en-GB" dirty="0"/>
              <a:t>. </a:t>
            </a:r>
            <a:endParaRPr lang="it-IT" dirty="0"/>
          </a:p>
        </p:txBody>
      </p:sp>
      <p:sp>
        <p:nvSpPr>
          <p:cNvPr id="4" name="Slide Number Placeholder 3">
            <a:extLst>
              <a:ext uri="{FF2B5EF4-FFF2-40B4-BE49-F238E27FC236}">
                <a16:creationId xmlns:a16="http://schemas.microsoft.com/office/drawing/2014/main" id="{01A4373A-039C-7A45-AEE6-5AE72F2271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31</a:t>
            </a:fld>
            <a:endParaRPr lang="en" dirty="0"/>
          </a:p>
        </p:txBody>
      </p:sp>
    </p:spTree>
    <p:extLst>
      <p:ext uri="{BB962C8B-B14F-4D97-AF65-F5344CB8AC3E}">
        <p14:creationId xmlns:p14="http://schemas.microsoft.com/office/powerpoint/2010/main" val="3742543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2159-A4E1-9D4C-BB7B-1A55873C3A63}"/>
              </a:ext>
            </a:extLst>
          </p:cNvPr>
          <p:cNvSpPr>
            <a:spLocks noGrp="1"/>
          </p:cNvSpPr>
          <p:nvPr>
            <p:ph type="title"/>
          </p:nvPr>
        </p:nvSpPr>
        <p:spPr/>
        <p:txBody>
          <a:bodyPr/>
          <a:lstStyle/>
          <a:p>
            <a:r>
              <a:rPr lang="it-IT" dirty="0"/>
              <a:t>Istituzioni e funzioni della leadership</a:t>
            </a:r>
          </a:p>
        </p:txBody>
      </p:sp>
      <p:sp>
        <p:nvSpPr>
          <p:cNvPr id="3" name="Text Placeholder 2">
            <a:extLst>
              <a:ext uri="{FF2B5EF4-FFF2-40B4-BE49-F238E27FC236}">
                <a16:creationId xmlns:a16="http://schemas.microsoft.com/office/drawing/2014/main" id="{B83DCAF6-1E42-7E4F-ABD0-803B71D345FE}"/>
              </a:ext>
            </a:extLst>
          </p:cNvPr>
          <p:cNvSpPr>
            <a:spLocks noGrp="1"/>
          </p:cNvSpPr>
          <p:nvPr>
            <p:ph type="body" idx="1"/>
          </p:nvPr>
        </p:nvSpPr>
        <p:spPr/>
        <p:txBody>
          <a:bodyPr/>
          <a:lstStyle/>
          <a:p>
            <a:r>
              <a:rPr lang="en-GB" dirty="0"/>
              <a:t>La </a:t>
            </a:r>
            <a:r>
              <a:rPr lang="en-GB" dirty="0" err="1"/>
              <a:t>ricerca</a:t>
            </a:r>
            <a:r>
              <a:rPr lang="en-GB" dirty="0"/>
              <a:t> </a:t>
            </a:r>
            <a:r>
              <a:rPr lang="en-GB" dirty="0" err="1"/>
              <a:t>sulla</a:t>
            </a:r>
            <a:r>
              <a:rPr lang="en-GB" dirty="0"/>
              <a:t> </a:t>
            </a:r>
            <a:r>
              <a:rPr lang="en-GB" dirty="0" err="1"/>
              <a:t>Tva</a:t>
            </a:r>
            <a:r>
              <a:rPr lang="en-GB" dirty="0"/>
              <a:t> </a:t>
            </a:r>
            <a:r>
              <a:rPr lang="en-GB" dirty="0" err="1"/>
              <a:t>lascia</a:t>
            </a:r>
            <a:r>
              <a:rPr lang="en-GB" dirty="0"/>
              <a:t> </a:t>
            </a:r>
            <a:r>
              <a:rPr lang="en-GB" dirty="0" err="1"/>
              <a:t>irrisolto</a:t>
            </a:r>
            <a:r>
              <a:rPr lang="en-GB" dirty="0"/>
              <a:t> un </a:t>
            </a:r>
            <a:r>
              <a:rPr lang="en-GB" dirty="0" err="1"/>
              <a:t>problema</a:t>
            </a:r>
            <a:r>
              <a:rPr lang="en-GB" dirty="0"/>
              <a:t> di </a:t>
            </a:r>
            <a:r>
              <a:rPr lang="en-GB" dirty="0" err="1"/>
              <a:t>fondo</a:t>
            </a:r>
            <a:r>
              <a:rPr lang="en-GB" dirty="0"/>
              <a:t>: se la </a:t>
            </a:r>
            <a:r>
              <a:rPr lang="en-GB" dirty="0" err="1"/>
              <a:t>Tva</a:t>
            </a:r>
            <a:r>
              <a:rPr lang="en-GB" dirty="0"/>
              <a:t> </a:t>
            </a:r>
            <a:r>
              <a:rPr lang="en-GB" dirty="0" err="1"/>
              <a:t>è</a:t>
            </a:r>
            <a:r>
              <a:rPr lang="en-GB" dirty="0"/>
              <a:t> una </a:t>
            </a:r>
            <a:r>
              <a:rPr lang="en-GB" dirty="0" err="1"/>
              <a:t>organizzazione</a:t>
            </a:r>
            <a:r>
              <a:rPr lang="en-GB" dirty="0"/>
              <a:t> </a:t>
            </a:r>
            <a:r>
              <a:rPr lang="en-GB" dirty="0" err="1"/>
              <a:t>che</a:t>
            </a:r>
            <a:r>
              <a:rPr lang="en-GB" dirty="0"/>
              <a:t> </a:t>
            </a:r>
            <a:r>
              <a:rPr lang="en-GB" dirty="0" err="1"/>
              <a:t>subisce</a:t>
            </a:r>
            <a:r>
              <a:rPr lang="en-GB" dirty="0"/>
              <a:t> le </a:t>
            </a:r>
            <a:r>
              <a:rPr lang="en-GB" dirty="0" err="1"/>
              <a:t>pressioni</a:t>
            </a:r>
            <a:r>
              <a:rPr lang="en-GB" dirty="0"/>
              <a:t> di </a:t>
            </a:r>
            <a:r>
              <a:rPr lang="en-GB" dirty="0" err="1"/>
              <a:t>centri</a:t>
            </a:r>
            <a:r>
              <a:rPr lang="en-GB" dirty="0"/>
              <a:t> di </a:t>
            </a:r>
            <a:r>
              <a:rPr lang="en-GB" dirty="0" err="1"/>
              <a:t>potere</a:t>
            </a:r>
            <a:r>
              <a:rPr lang="en-GB" dirty="0"/>
              <a:t> </a:t>
            </a:r>
            <a:r>
              <a:rPr lang="en-GB" dirty="0" err="1"/>
              <a:t>esterni</a:t>
            </a:r>
            <a:r>
              <a:rPr lang="en-GB" dirty="0"/>
              <a:t>, non </a:t>
            </a:r>
            <a:r>
              <a:rPr lang="en-GB" dirty="0" err="1"/>
              <a:t>hanno</a:t>
            </a:r>
            <a:r>
              <a:rPr lang="en-GB" dirty="0"/>
              <a:t> </a:t>
            </a:r>
            <a:r>
              <a:rPr lang="en-GB" dirty="0" err="1"/>
              <a:t>forse</a:t>
            </a:r>
            <a:r>
              <a:rPr lang="en-GB" dirty="0"/>
              <a:t> una </a:t>
            </a:r>
            <a:r>
              <a:rPr lang="en-GB" dirty="0" err="1"/>
              <a:t>struttura</a:t>
            </a:r>
            <a:r>
              <a:rPr lang="en-GB" dirty="0"/>
              <a:t> </a:t>
            </a:r>
            <a:r>
              <a:rPr lang="en-GB" dirty="0" err="1"/>
              <a:t>organizzativa</a:t>
            </a:r>
            <a:r>
              <a:rPr lang="en-GB" dirty="0"/>
              <a:t> </a:t>
            </a:r>
            <a:r>
              <a:rPr lang="en-GB" dirty="0" err="1"/>
              <a:t>anche</a:t>
            </a:r>
            <a:r>
              <a:rPr lang="en-GB" dirty="0"/>
              <a:t> </a:t>
            </a:r>
            <a:r>
              <a:rPr lang="en-GB" dirty="0" err="1"/>
              <a:t>questi</a:t>
            </a:r>
            <a:r>
              <a:rPr lang="en-GB" dirty="0"/>
              <a:t> </a:t>
            </a:r>
            <a:r>
              <a:rPr lang="en-GB" dirty="0" err="1"/>
              <a:t>centri</a:t>
            </a:r>
            <a:r>
              <a:rPr lang="en-GB" dirty="0"/>
              <a:t> di </a:t>
            </a:r>
            <a:r>
              <a:rPr lang="en-GB" dirty="0" err="1"/>
              <a:t>potere</a:t>
            </a:r>
            <a:r>
              <a:rPr lang="en-GB" dirty="0"/>
              <a:t>? E se </a:t>
            </a:r>
            <a:r>
              <a:rPr lang="en-GB" dirty="0" err="1"/>
              <a:t>questi</a:t>
            </a:r>
            <a:r>
              <a:rPr lang="en-GB" dirty="0"/>
              <a:t> </a:t>
            </a:r>
            <a:r>
              <a:rPr lang="en-GB" dirty="0" err="1"/>
              <a:t>centri</a:t>
            </a:r>
            <a:r>
              <a:rPr lang="en-GB" dirty="0"/>
              <a:t> di </a:t>
            </a:r>
            <a:r>
              <a:rPr lang="en-GB" dirty="0" err="1"/>
              <a:t>potere</a:t>
            </a:r>
            <a:r>
              <a:rPr lang="en-GB" dirty="0"/>
              <a:t> </a:t>
            </a:r>
            <a:r>
              <a:rPr lang="en-GB" dirty="0" err="1"/>
              <a:t>sono</a:t>
            </a:r>
            <a:r>
              <a:rPr lang="en-GB" dirty="0"/>
              <a:t> </a:t>
            </a:r>
            <a:r>
              <a:rPr lang="en-GB" dirty="0" err="1"/>
              <a:t>anch’essi</a:t>
            </a:r>
            <a:r>
              <a:rPr lang="en-GB" dirty="0"/>
              <a:t> </a:t>
            </a:r>
            <a:r>
              <a:rPr lang="en-GB" dirty="0" err="1"/>
              <a:t>delle</a:t>
            </a:r>
            <a:r>
              <a:rPr lang="en-GB" dirty="0"/>
              <a:t> </a:t>
            </a:r>
            <a:r>
              <a:rPr lang="en-GB" dirty="0" err="1"/>
              <a:t>organizzazioni</a:t>
            </a:r>
            <a:r>
              <a:rPr lang="en-GB" dirty="0"/>
              <a:t>, non </a:t>
            </a:r>
            <a:r>
              <a:rPr lang="en-GB" dirty="0" err="1"/>
              <a:t>viene</a:t>
            </a:r>
            <a:r>
              <a:rPr lang="en-GB" dirty="0"/>
              <a:t> </a:t>
            </a:r>
            <a:r>
              <a:rPr lang="en-GB" dirty="0" err="1"/>
              <a:t>meno</a:t>
            </a:r>
            <a:r>
              <a:rPr lang="en-GB" dirty="0"/>
              <a:t> </a:t>
            </a:r>
            <a:r>
              <a:rPr lang="en-GB" dirty="0" err="1"/>
              <a:t>l’assunzione</a:t>
            </a:r>
            <a:r>
              <a:rPr lang="en-GB" dirty="0"/>
              <a:t> </a:t>
            </a:r>
            <a:r>
              <a:rPr lang="en-GB" dirty="0" err="1"/>
              <a:t>che</a:t>
            </a:r>
            <a:r>
              <a:rPr lang="en-GB" dirty="0"/>
              <a:t> </a:t>
            </a:r>
            <a:r>
              <a:rPr lang="en-GB" i="1" dirty="0" err="1"/>
              <a:t>tutte</a:t>
            </a:r>
            <a:r>
              <a:rPr lang="en-GB" dirty="0"/>
              <a:t> le </a:t>
            </a:r>
            <a:r>
              <a:rPr lang="en-GB" dirty="0" err="1"/>
              <a:t>organizzazioni</a:t>
            </a:r>
            <a:r>
              <a:rPr lang="en-GB" dirty="0"/>
              <a:t> </a:t>
            </a:r>
            <a:r>
              <a:rPr lang="en-GB" dirty="0" err="1"/>
              <a:t>subiscono</a:t>
            </a:r>
            <a:r>
              <a:rPr lang="en-GB" dirty="0"/>
              <a:t> </a:t>
            </a:r>
            <a:r>
              <a:rPr lang="en-GB" dirty="0" err="1"/>
              <a:t>pressioni</a:t>
            </a:r>
            <a:r>
              <a:rPr lang="en-GB" dirty="0"/>
              <a:t> </a:t>
            </a:r>
            <a:r>
              <a:rPr lang="en-GB" dirty="0" err="1"/>
              <a:t>dall’ambiente</a:t>
            </a:r>
            <a:r>
              <a:rPr lang="en-GB" dirty="0"/>
              <a:t> </a:t>
            </a:r>
            <a:r>
              <a:rPr lang="en-GB" dirty="0" err="1"/>
              <a:t>esterno</a:t>
            </a:r>
            <a:r>
              <a:rPr lang="en-GB" dirty="0"/>
              <a:t>? Ma se ci </a:t>
            </a:r>
            <a:r>
              <a:rPr lang="en-GB" dirty="0" err="1"/>
              <a:t>sono</a:t>
            </a:r>
            <a:r>
              <a:rPr lang="en-GB" dirty="0"/>
              <a:t> </a:t>
            </a:r>
            <a:r>
              <a:rPr lang="en-GB" dirty="0" err="1"/>
              <a:t>organizzazioni</a:t>
            </a:r>
            <a:r>
              <a:rPr lang="en-GB" dirty="0"/>
              <a:t> </a:t>
            </a:r>
            <a:r>
              <a:rPr lang="en-GB" dirty="0" err="1"/>
              <a:t>che</a:t>
            </a:r>
            <a:r>
              <a:rPr lang="en-GB" dirty="0"/>
              <a:t> </a:t>
            </a:r>
            <a:r>
              <a:rPr lang="en-GB" dirty="0" err="1"/>
              <a:t>subiscono</a:t>
            </a:r>
            <a:r>
              <a:rPr lang="en-GB" dirty="0"/>
              <a:t> e </a:t>
            </a:r>
            <a:r>
              <a:rPr lang="en-GB" dirty="0" err="1"/>
              <a:t>altre</a:t>
            </a:r>
            <a:r>
              <a:rPr lang="en-GB" dirty="0"/>
              <a:t> </a:t>
            </a:r>
            <a:r>
              <a:rPr lang="en-GB" dirty="0" err="1"/>
              <a:t>che</a:t>
            </a:r>
            <a:r>
              <a:rPr lang="en-GB" dirty="0"/>
              <a:t> </a:t>
            </a:r>
            <a:r>
              <a:rPr lang="en-GB" dirty="0" err="1"/>
              <a:t>esercitano</a:t>
            </a:r>
            <a:r>
              <a:rPr lang="en-GB" dirty="0"/>
              <a:t> </a:t>
            </a:r>
            <a:r>
              <a:rPr lang="en-GB" dirty="0" err="1"/>
              <a:t>pressioni</a:t>
            </a:r>
            <a:r>
              <a:rPr lang="en-GB" dirty="0"/>
              <a:t>, in base a quale </a:t>
            </a:r>
            <a:r>
              <a:rPr lang="en-GB" dirty="0" err="1"/>
              <a:t>criterio</a:t>
            </a:r>
            <a:r>
              <a:rPr lang="en-GB" dirty="0"/>
              <a:t> </a:t>
            </a:r>
            <a:r>
              <a:rPr lang="en-GB" dirty="0" err="1"/>
              <a:t>possono</a:t>
            </a:r>
            <a:r>
              <a:rPr lang="en-GB" dirty="0"/>
              <a:t> </a:t>
            </a:r>
            <a:r>
              <a:rPr lang="en-GB" dirty="0" err="1"/>
              <a:t>essere</a:t>
            </a:r>
            <a:r>
              <a:rPr lang="en-GB" dirty="0"/>
              <a:t> </a:t>
            </a:r>
            <a:r>
              <a:rPr lang="en-GB" dirty="0" err="1"/>
              <a:t>distinte</a:t>
            </a:r>
            <a:r>
              <a:rPr lang="en-GB" dirty="0"/>
              <a:t>?</a:t>
            </a:r>
          </a:p>
          <a:p>
            <a:endParaRPr lang="it-IT" dirty="0"/>
          </a:p>
        </p:txBody>
      </p:sp>
      <p:sp>
        <p:nvSpPr>
          <p:cNvPr id="4" name="Slide Number Placeholder 3">
            <a:extLst>
              <a:ext uri="{FF2B5EF4-FFF2-40B4-BE49-F238E27FC236}">
                <a16:creationId xmlns:a16="http://schemas.microsoft.com/office/drawing/2014/main" id="{00F78300-A2FF-CD4B-BDD1-21170776D0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1794416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2159-A4E1-9D4C-BB7B-1A55873C3A63}"/>
              </a:ext>
            </a:extLst>
          </p:cNvPr>
          <p:cNvSpPr>
            <a:spLocks noGrp="1"/>
          </p:cNvSpPr>
          <p:nvPr>
            <p:ph type="title"/>
          </p:nvPr>
        </p:nvSpPr>
        <p:spPr/>
        <p:txBody>
          <a:bodyPr/>
          <a:lstStyle/>
          <a:p>
            <a:r>
              <a:rPr lang="it-IT" dirty="0"/>
              <a:t>Istituzioni e funzioni della leadership</a:t>
            </a:r>
          </a:p>
        </p:txBody>
      </p:sp>
      <p:sp>
        <p:nvSpPr>
          <p:cNvPr id="3" name="Text Placeholder 2">
            <a:extLst>
              <a:ext uri="{FF2B5EF4-FFF2-40B4-BE49-F238E27FC236}">
                <a16:creationId xmlns:a16="http://schemas.microsoft.com/office/drawing/2014/main" id="{B83DCAF6-1E42-7E4F-ABD0-803B71D345FE}"/>
              </a:ext>
            </a:extLst>
          </p:cNvPr>
          <p:cNvSpPr>
            <a:spLocks noGrp="1"/>
          </p:cNvSpPr>
          <p:nvPr>
            <p:ph type="body" idx="1"/>
          </p:nvPr>
        </p:nvSpPr>
        <p:spPr/>
        <p:txBody>
          <a:bodyPr/>
          <a:lstStyle/>
          <a:p>
            <a:r>
              <a:rPr lang="it-IT" sz="2000" dirty="0"/>
              <a:t>Il pessimismo di </a:t>
            </a:r>
            <a:r>
              <a:rPr lang="it-IT" sz="2000" dirty="0" err="1"/>
              <a:t>Selznick</a:t>
            </a:r>
            <a:r>
              <a:rPr lang="it-IT" sz="2000" dirty="0"/>
              <a:t> si attenua. </a:t>
            </a:r>
          </a:p>
          <a:p>
            <a:r>
              <a:rPr lang="en-GB" sz="2000" dirty="0" err="1"/>
              <a:t>Un’organizzazione</a:t>
            </a:r>
            <a:r>
              <a:rPr lang="en-GB" sz="2000" dirty="0"/>
              <a:t> non </a:t>
            </a:r>
            <a:r>
              <a:rPr lang="en-GB" sz="2000" dirty="0" err="1"/>
              <a:t>è</a:t>
            </a:r>
            <a:r>
              <a:rPr lang="en-GB" sz="2000" dirty="0"/>
              <a:t> sempre </a:t>
            </a:r>
            <a:r>
              <a:rPr lang="en-GB" sz="2000" dirty="0" err="1"/>
              <a:t>destinata</a:t>
            </a:r>
            <a:r>
              <a:rPr lang="en-GB" sz="2000" dirty="0"/>
              <a:t> a </a:t>
            </a:r>
            <a:r>
              <a:rPr lang="en-GB" sz="2000" dirty="0" err="1"/>
              <a:t>tradire</a:t>
            </a:r>
            <a:r>
              <a:rPr lang="en-GB" sz="2000" dirty="0"/>
              <a:t> </a:t>
            </a:r>
            <a:r>
              <a:rPr lang="en-GB" sz="2000" dirty="0" err="1"/>
              <a:t>gli</a:t>
            </a:r>
            <a:r>
              <a:rPr lang="en-GB" sz="2000" dirty="0"/>
              <a:t> </a:t>
            </a:r>
            <a:r>
              <a:rPr lang="en-GB" sz="2000" dirty="0" err="1"/>
              <a:t>obiettivi</a:t>
            </a:r>
            <a:r>
              <a:rPr lang="en-GB" sz="2000" dirty="0"/>
              <a:t> </a:t>
            </a:r>
            <a:r>
              <a:rPr lang="en-GB" sz="2000" dirty="0" err="1"/>
              <a:t>originari</a:t>
            </a:r>
            <a:r>
              <a:rPr lang="en-GB" sz="2000" dirty="0"/>
              <a:t>, ma </a:t>
            </a:r>
            <a:r>
              <a:rPr lang="en-GB" sz="2000" dirty="0" err="1"/>
              <a:t>può</a:t>
            </a:r>
            <a:r>
              <a:rPr lang="en-GB" sz="2000" dirty="0"/>
              <a:t> </a:t>
            </a:r>
            <a:r>
              <a:rPr lang="en-GB" sz="2000" dirty="0" err="1"/>
              <a:t>raggiungerli</a:t>
            </a:r>
            <a:r>
              <a:rPr lang="en-GB" sz="2000" dirty="0"/>
              <a:t> </a:t>
            </a:r>
            <a:r>
              <a:rPr lang="en-GB" sz="2000" dirty="0" err="1"/>
              <a:t>quando</a:t>
            </a:r>
            <a:r>
              <a:rPr lang="en-GB" sz="2000" dirty="0"/>
              <a:t> </a:t>
            </a:r>
            <a:r>
              <a:rPr lang="en-GB" sz="2000" dirty="0" err="1"/>
              <a:t>è</a:t>
            </a:r>
            <a:r>
              <a:rPr lang="en-GB" sz="2000" dirty="0"/>
              <a:t> </a:t>
            </a:r>
            <a:r>
              <a:rPr lang="en-GB" sz="2000" dirty="0" err="1"/>
              <a:t>diretta</a:t>
            </a:r>
            <a:r>
              <a:rPr lang="en-GB" sz="2000" dirty="0"/>
              <a:t> da una leadership </a:t>
            </a:r>
            <a:r>
              <a:rPr lang="en-GB" sz="2000" dirty="0" err="1"/>
              <a:t>efficace</a:t>
            </a:r>
            <a:r>
              <a:rPr lang="en-GB" sz="2000" dirty="0"/>
              <a:t>. Ma a </a:t>
            </a:r>
            <a:r>
              <a:rPr lang="en-GB" sz="2000" dirty="0" err="1"/>
              <a:t>quali</a:t>
            </a:r>
            <a:r>
              <a:rPr lang="en-GB" sz="2000" dirty="0"/>
              <a:t> </a:t>
            </a:r>
            <a:r>
              <a:rPr lang="en-GB" sz="2000" dirty="0" err="1"/>
              <a:t>condizioni</a:t>
            </a:r>
            <a:r>
              <a:rPr lang="en-GB" sz="2000" dirty="0"/>
              <a:t> </a:t>
            </a:r>
            <a:r>
              <a:rPr lang="en-GB" sz="2000" dirty="0" err="1"/>
              <a:t>è</a:t>
            </a:r>
            <a:r>
              <a:rPr lang="en-GB" sz="2000" dirty="0"/>
              <a:t> </a:t>
            </a:r>
            <a:r>
              <a:rPr lang="en-GB" sz="2000" dirty="0" err="1"/>
              <a:t>possibile</a:t>
            </a:r>
            <a:r>
              <a:rPr lang="en-GB" sz="2000" dirty="0"/>
              <a:t> </a:t>
            </a:r>
            <a:r>
              <a:rPr lang="en-GB" sz="2000" dirty="0" err="1"/>
              <a:t>questo</a:t>
            </a:r>
            <a:r>
              <a:rPr lang="en-GB" sz="2000" dirty="0"/>
              <a:t> </a:t>
            </a:r>
            <a:r>
              <a:rPr lang="en-GB" sz="2000" dirty="0" err="1"/>
              <a:t>risultato</a:t>
            </a:r>
            <a:r>
              <a:rPr lang="en-GB" sz="2000" dirty="0"/>
              <a:t>?</a:t>
            </a:r>
          </a:p>
          <a:p>
            <a:r>
              <a:rPr lang="en-GB" sz="2000" dirty="0"/>
              <a:t>Ci </a:t>
            </a:r>
            <a:r>
              <a:rPr lang="en-GB" sz="2000" dirty="0" err="1"/>
              <a:t>sono</a:t>
            </a:r>
            <a:r>
              <a:rPr lang="en-GB" sz="2000" dirty="0"/>
              <a:t> </a:t>
            </a:r>
            <a:r>
              <a:rPr lang="en-GB" sz="2000" dirty="0" err="1"/>
              <a:t>organizzazioni</a:t>
            </a:r>
            <a:r>
              <a:rPr lang="en-GB" sz="2000" dirty="0"/>
              <a:t> </a:t>
            </a:r>
            <a:r>
              <a:rPr lang="en-GB" sz="2000" dirty="0" err="1"/>
              <a:t>strumentali</a:t>
            </a:r>
            <a:r>
              <a:rPr lang="en-GB" sz="2000" dirty="0"/>
              <a:t> </a:t>
            </a:r>
            <a:r>
              <a:rPr lang="en-GB" sz="2000" dirty="0" err="1"/>
              <a:t>che</a:t>
            </a:r>
            <a:r>
              <a:rPr lang="en-GB" sz="2000" dirty="0"/>
              <a:t> </a:t>
            </a:r>
            <a:r>
              <a:rPr lang="en-GB" sz="2000" dirty="0" err="1"/>
              <a:t>si</a:t>
            </a:r>
            <a:r>
              <a:rPr lang="en-GB" sz="2000" dirty="0"/>
              <a:t> </a:t>
            </a:r>
            <a:r>
              <a:rPr lang="en-GB" sz="2000" dirty="0" err="1"/>
              <a:t>limitano</a:t>
            </a:r>
            <a:r>
              <a:rPr lang="en-GB" sz="2000" dirty="0"/>
              <a:t> a </a:t>
            </a:r>
            <a:r>
              <a:rPr lang="en-GB" sz="2000" dirty="0" err="1"/>
              <a:t>svolgere</a:t>
            </a:r>
            <a:r>
              <a:rPr lang="en-GB" sz="2000" dirty="0"/>
              <a:t> </a:t>
            </a:r>
            <a:r>
              <a:rPr lang="en-GB" sz="2000" dirty="0" err="1"/>
              <a:t>servizi</a:t>
            </a:r>
            <a:r>
              <a:rPr lang="en-GB" sz="2000" dirty="0"/>
              <a:t> </a:t>
            </a:r>
            <a:r>
              <a:rPr lang="en-GB" sz="2000" dirty="0" err="1"/>
              <a:t>tecnici</a:t>
            </a:r>
            <a:r>
              <a:rPr lang="en-GB" sz="2000" dirty="0"/>
              <a:t> (es. </a:t>
            </a:r>
            <a:r>
              <a:rPr lang="en-GB" sz="2000" dirty="0" err="1"/>
              <a:t>Raccolta</a:t>
            </a:r>
            <a:r>
              <a:rPr lang="en-GB" sz="2000" dirty="0"/>
              <a:t> </a:t>
            </a:r>
            <a:r>
              <a:rPr lang="en-GB" sz="2000" dirty="0" err="1"/>
              <a:t>rifiuti</a:t>
            </a:r>
            <a:r>
              <a:rPr lang="en-GB" sz="2000" dirty="0"/>
              <a:t>), e ci </a:t>
            </a:r>
            <a:r>
              <a:rPr lang="en-GB" sz="2000" dirty="0" err="1"/>
              <a:t>sono</a:t>
            </a:r>
            <a:r>
              <a:rPr lang="en-GB" sz="2000" dirty="0"/>
              <a:t> </a:t>
            </a:r>
            <a:r>
              <a:rPr lang="en-GB" sz="2000" dirty="0" err="1"/>
              <a:t>organizzazioni</a:t>
            </a:r>
            <a:r>
              <a:rPr lang="en-GB" sz="2000" dirty="0"/>
              <a:t> </a:t>
            </a:r>
            <a:r>
              <a:rPr lang="en-GB" sz="2000" dirty="0" err="1"/>
              <a:t>che</a:t>
            </a:r>
            <a:r>
              <a:rPr lang="en-GB" sz="2000" dirty="0"/>
              <a:t> </a:t>
            </a:r>
            <a:r>
              <a:rPr lang="en-GB" sz="2000" dirty="0" err="1"/>
              <a:t>lui</a:t>
            </a:r>
            <a:r>
              <a:rPr lang="en-GB" sz="2000" dirty="0"/>
              <a:t> </a:t>
            </a:r>
            <a:r>
              <a:rPr lang="en-GB" sz="2000" dirty="0" err="1"/>
              <a:t>chiama</a:t>
            </a:r>
            <a:r>
              <a:rPr lang="en-GB" sz="2000" dirty="0"/>
              <a:t> </a:t>
            </a:r>
            <a:r>
              <a:rPr lang="en-GB" sz="2000" i="1" dirty="0" err="1"/>
              <a:t>istituzioni</a:t>
            </a:r>
            <a:r>
              <a:rPr lang="en-GB" sz="2000" dirty="0"/>
              <a:t>, </a:t>
            </a:r>
            <a:r>
              <a:rPr lang="en-GB" sz="2000" dirty="0" err="1"/>
              <a:t>capaci</a:t>
            </a:r>
            <a:r>
              <a:rPr lang="en-GB" sz="2000" dirty="0"/>
              <a:t> di una </a:t>
            </a:r>
            <a:r>
              <a:rPr lang="en-GB" sz="2000" dirty="0" err="1"/>
              <a:t>progettualità</a:t>
            </a:r>
            <a:r>
              <a:rPr lang="en-GB" sz="2000" dirty="0"/>
              <a:t> </a:t>
            </a:r>
            <a:r>
              <a:rPr lang="en-GB" sz="2000" dirty="0" err="1"/>
              <a:t>politica</a:t>
            </a:r>
            <a:r>
              <a:rPr lang="en-GB" sz="2000" dirty="0"/>
              <a:t> (</a:t>
            </a:r>
            <a:r>
              <a:rPr lang="en-GB" sz="2000" dirty="0" err="1"/>
              <a:t>governo</a:t>
            </a:r>
            <a:r>
              <a:rPr lang="en-GB" sz="2000" dirty="0"/>
              <a:t> </a:t>
            </a:r>
            <a:r>
              <a:rPr lang="en-GB" sz="2000" dirty="0" err="1"/>
              <a:t>città</a:t>
            </a:r>
            <a:r>
              <a:rPr lang="en-GB" sz="2000" dirty="0"/>
              <a:t>). </a:t>
            </a:r>
            <a:r>
              <a:rPr lang="en-GB" sz="2000" dirty="0" err="1"/>
              <a:t>Mentre</a:t>
            </a:r>
            <a:r>
              <a:rPr lang="en-GB" sz="2000" dirty="0"/>
              <a:t> </a:t>
            </a:r>
            <a:r>
              <a:rPr lang="en-GB" sz="2000" dirty="0" err="1"/>
              <a:t>nelle</a:t>
            </a:r>
            <a:r>
              <a:rPr lang="en-GB" sz="2000" dirty="0"/>
              <a:t> </a:t>
            </a:r>
            <a:r>
              <a:rPr lang="en-GB" sz="2000" dirty="0" err="1"/>
              <a:t>organizzazioni</a:t>
            </a:r>
            <a:r>
              <a:rPr lang="en-GB" sz="2000" dirty="0"/>
              <a:t> </a:t>
            </a:r>
            <a:r>
              <a:rPr lang="en-GB" sz="2000" dirty="0" err="1"/>
              <a:t>strumentali</a:t>
            </a:r>
            <a:r>
              <a:rPr lang="en-GB" sz="2000" dirty="0"/>
              <a:t> </a:t>
            </a:r>
            <a:r>
              <a:rPr lang="en-GB" sz="2000" dirty="0" err="1"/>
              <a:t>contano</a:t>
            </a:r>
            <a:r>
              <a:rPr lang="en-GB" sz="2000" dirty="0"/>
              <a:t> </a:t>
            </a:r>
            <a:r>
              <a:rPr lang="en-GB" sz="2000" dirty="0" err="1"/>
              <a:t>l’efficienza</a:t>
            </a:r>
            <a:r>
              <a:rPr lang="en-GB" sz="2000" dirty="0"/>
              <a:t> </a:t>
            </a:r>
            <a:r>
              <a:rPr lang="en-GB" sz="2000" dirty="0" err="1"/>
              <a:t>amministrativa</a:t>
            </a:r>
            <a:r>
              <a:rPr lang="en-GB" sz="2000" dirty="0"/>
              <a:t> e le procedure </a:t>
            </a:r>
            <a:r>
              <a:rPr lang="en-GB" sz="2000" dirty="0" err="1"/>
              <a:t>razionalmente</a:t>
            </a:r>
            <a:r>
              <a:rPr lang="en-GB" sz="2000" dirty="0"/>
              <a:t> orientate a </a:t>
            </a:r>
            <a:r>
              <a:rPr lang="en-GB" sz="2000" dirty="0" err="1"/>
              <a:t>fini</a:t>
            </a:r>
            <a:r>
              <a:rPr lang="en-GB" sz="2000" dirty="0"/>
              <a:t> </a:t>
            </a:r>
            <a:r>
              <a:rPr lang="en-GB" sz="2000" dirty="0" err="1"/>
              <a:t>tecnici</a:t>
            </a:r>
            <a:r>
              <a:rPr lang="en-GB" sz="2000" dirty="0"/>
              <a:t>, </a:t>
            </a:r>
            <a:r>
              <a:rPr lang="en-GB" sz="2000" dirty="0" err="1"/>
              <a:t>nelle</a:t>
            </a:r>
            <a:r>
              <a:rPr lang="en-GB" sz="2000" dirty="0"/>
              <a:t> </a:t>
            </a:r>
            <a:r>
              <a:rPr lang="en-GB" sz="2000" dirty="0" err="1"/>
              <a:t>istituzioni</a:t>
            </a:r>
            <a:r>
              <a:rPr lang="en-GB" sz="2000" dirty="0"/>
              <a:t> </a:t>
            </a:r>
            <a:r>
              <a:rPr lang="en-GB" sz="2000" dirty="0" err="1"/>
              <a:t>conta</a:t>
            </a:r>
            <a:r>
              <a:rPr lang="en-GB" sz="2000" dirty="0"/>
              <a:t> </a:t>
            </a:r>
            <a:r>
              <a:rPr lang="en-GB" sz="2000" dirty="0" err="1"/>
              <a:t>definire</a:t>
            </a:r>
            <a:r>
              <a:rPr lang="en-GB" sz="2000" dirty="0"/>
              <a:t> e </a:t>
            </a:r>
            <a:r>
              <a:rPr lang="en-GB" sz="2000" dirty="0" err="1"/>
              <a:t>proporre</a:t>
            </a:r>
            <a:r>
              <a:rPr lang="en-GB" sz="2000" dirty="0"/>
              <a:t> </a:t>
            </a:r>
            <a:r>
              <a:rPr lang="en-GB" sz="2000" dirty="0" err="1"/>
              <a:t>dei</a:t>
            </a:r>
            <a:r>
              <a:rPr lang="en-GB" sz="2000" dirty="0"/>
              <a:t> </a:t>
            </a:r>
            <a:r>
              <a:rPr lang="en-GB" sz="2000" dirty="0" err="1"/>
              <a:t>valori</a:t>
            </a:r>
            <a:r>
              <a:rPr lang="en-GB" sz="2000" dirty="0"/>
              <a:t>, </a:t>
            </a:r>
            <a:r>
              <a:rPr lang="en-GB" sz="2000" dirty="0" err="1"/>
              <a:t>avere</a:t>
            </a:r>
            <a:r>
              <a:rPr lang="en-GB" sz="2000" dirty="0"/>
              <a:t> una </a:t>
            </a:r>
            <a:r>
              <a:rPr lang="en-GB" sz="2000" dirty="0" err="1"/>
              <a:t>identità</a:t>
            </a:r>
            <a:r>
              <a:rPr lang="en-GB" sz="2000" dirty="0"/>
              <a:t> e un </a:t>
            </a:r>
            <a:r>
              <a:rPr lang="en-GB" sz="2000" dirty="0" err="1"/>
              <a:t>progetto</a:t>
            </a:r>
            <a:r>
              <a:rPr lang="en-GB" sz="2000" dirty="0"/>
              <a:t> </a:t>
            </a:r>
            <a:r>
              <a:rPr lang="en-GB" sz="2000" dirty="0" err="1"/>
              <a:t>che</a:t>
            </a:r>
            <a:r>
              <a:rPr lang="en-GB" sz="2000" dirty="0"/>
              <a:t> le </a:t>
            </a:r>
            <a:r>
              <a:rPr lang="en-GB" sz="2000" dirty="0" err="1"/>
              <a:t>distingua</a:t>
            </a:r>
            <a:r>
              <a:rPr lang="en-GB" sz="2000" dirty="0"/>
              <a:t> </a:t>
            </a:r>
            <a:r>
              <a:rPr lang="en-GB" sz="2000" dirty="0" err="1"/>
              <a:t>dall’essere</a:t>
            </a:r>
            <a:r>
              <a:rPr lang="en-GB" sz="2000" dirty="0"/>
              <a:t> </a:t>
            </a:r>
            <a:r>
              <a:rPr lang="en-GB" sz="2000" dirty="0" err="1"/>
              <a:t>semplici</a:t>
            </a:r>
            <a:r>
              <a:rPr lang="en-GB" sz="2000" dirty="0"/>
              <a:t> </a:t>
            </a:r>
            <a:r>
              <a:rPr lang="en-GB" sz="2000" dirty="0" err="1"/>
              <a:t>strumenti</a:t>
            </a:r>
            <a:r>
              <a:rPr lang="en-GB" sz="2000" dirty="0"/>
              <a:t> </a:t>
            </a:r>
            <a:r>
              <a:rPr lang="en-GB" sz="2000" dirty="0" err="1"/>
              <a:t>tecnici</a:t>
            </a:r>
            <a:r>
              <a:rPr lang="en-GB" sz="2000" dirty="0"/>
              <a:t>.</a:t>
            </a:r>
            <a:endParaRPr lang="it-IT" sz="2000" dirty="0"/>
          </a:p>
        </p:txBody>
      </p:sp>
      <p:sp>
        <p:nvSpPr>
          <p:cNvPr id="4" name="Slide Number Placeholder 3">
            <a:extLst>
              <a:ext uri="{FF2B5EF4-FFF2-40B4-BE49-F238E27FC236}">
                <a16:creationId xmlns:a16="http://schemas.microsoft.com/office/drawing/2014/main" id="{00F78300-A2FF-CD4B-BDD1-21170776D0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4000638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A2159-A4E1-9D4C-BB7B-1A55873C3A63}"/>
              </a:ext>
            </a:extLst>
          </p:cNvPr>
          <p:cNvSpPr>
            <a:spLocks noGrp="1"/>
          </p:cNvSpPr>
          <p:nvPr>
            <p:ph type="title"/>
          </p:nvPr>
        </p:nvSpPr>
        <p:spPr/>
        <p:txBody>
          <a:bodyPr/>
          <a:lstStyle/>
          <a:p>
            <a:r>
              <a:rPr lang="it-IT" dirty="0"/>
              <a:t>La distinzione tra organizzazioni e istituzioni per </a:t>
            </a:r>
            <a:r>
              <a:rPr lang="it-IT" dirty="0" err="1"/>
              <a:t>Selznick</a:t>
            </a:r>
            <a:endParaRPr lang="it-IT" dirty="0"/>
          </a:p>
        </p:txBody>
      </p:sp>
      <p:sp>
        <p:nvSpPr>
          <p:cNvPr id="3" name="Text Placeholder 2">
            <a:extLst>
              <a:ext uri="{FF2B5EF4-FFF2-40B4-BE49-F238E27FC236}">
                <a16:creationId xmlns:a16="http://schemas.microsoft.com/office/drawing/2014/main" id="{B83DCAF6-1E42-7E4F-ABD0-803B71D345FE}"/>
              </a:ext>
            </a:extLst>
          </p:cNvPr>
          <p:cNvSpPr>
            <a:spLocks noGrp="1"/>
          </p:cNvSpPr>
          <p:nvPr>
            <p:ph type="body" idx="1"/>
          </p:nvPr>
        </p:nvSpPr>
        <p:spPr/>
        <p:txBody>
          <a:bodyPr/>
          <a:lstStyle/>
          <a:p>
            <a:r>
              <a:rPr lang="it-IT" sz="1800" dirty="0"/>
              <a:t>Solo le istituzioni </a:t>
            </a:r>
            <a:r>
              <a:rPr lang="en-GB" sz="2000" err="1"/>
              <a:t>hanno</a:t>
            </a:r>
            <a:r>
              <a:rPr lang="en-GB" sz="2000" dirty="0"/>
              <a:t> una leadership ed </a:t>
            </a:r>
            <a:r>
              <a:rPr lang="en-GB" sz="2000" err="1"/>
              <a:t>esercitano</a:t>
            </a:r>
            <a:r>
              <a:rPr lang="en-GB" sz="2000" dirty="0"/>
              <a:t> </a:t>
            </a:r>
            <a:r>
              <a:rPr lang="en-GB" sz="2000" err="1"/>
              <a:t>un’influenza</a:t>
            </a:r>
            <a:r>
              <a:rPr lang="en-GB" sz="2000" dirty="0"/>
              <a:t> </a:t>
            </a:r>
            <a:r>
              <a:rPr lang="en-GB" sz="2000" err="1"/>
              <a:t>sull’ambiente</a:t>
            </a:r>
            <a:r>
              <a:rPr lang="en-GB" sz="2000" dirty="0"/>
              <a:t> </a:t>
            </a:r>
            <a:r>
              <a:rPr lang="en-GB" sz="2000" err="1"/>
              <a:t>circostante</a:t>
            </a:r>
            <a:r>
              <a:rPr lang="en-GB" sz="2000" dirty="0"/>
              <a:t>.</a:t>
            </a:r>
          </a:p>
          <a:p>
            <a:r>
              <a:rPr lang="en-GB" sz="2000" dirty="0"/>
              <a:t>Selznick </a:t>
            </a:r>
            <a:r>
              <a:rPr lang="en-GB" sz="2000" err="1"/>
              <a:t>distingue</a:t>
            </a:r>
            <a:r>
              <a:rPr lang="en-GB" sz="2000" dirty="0"/>
              <a:t> </a:t>
            </a:r>
            <a:r>
              <a:rPr lang="en-GB" sz="2000" err="1"/>
              <a:t>tra</a:t>
            </a:r>
            <a:r>
              <a:rPr lang="en-GB" sz="2000" dirty="0"/>
              <a:t> </a:t>
            </a:r>
            <a:r>
              <a:rPr lang="en-GB" sz="2000" err="1"/>
              <a:t>decisioni</a:t>
            </a:r>
            <a:r>
              <a:rPr lang="en-GB" sz="2000" dirty="0"/>
              <a:t> di routine e </a:t>
            </a:r>
            <a:r>
              <a:rPr lang="en-GB" sz="2000" err="1"/>
              <a:t>decisioni</a:t>
            </a:r>
            <a:r>
              <a:rPr lang="en-GB" sz="2000" dirty="0"/>
              <a:t> </a:t>
            </a:r>
            <a:r>
              <a:rPr lang="en-GB" sz="2000" err="1"/>
              <a:t>critiche</a:t>
            </a:r>
            <a:r>
              <a:rPr lang="en-GB" sz="2000" dirty="0"/>
              <a:t>. Le prime </a:t>
            </a:r>
            <a:r>
              <a:rPr lang="en-GB" sz="2000" err="1"/>
              <a:t>rientrano</a:t>
            </a:r>
            <a:r>
              <a:rPr lang="en-GB" sz="2000" dirty="0"/>
              <a:t> </a:t>
            </a:r>
            <a:r>
              <a:rPr lang="en-GB" sz="2000" err="1"/>
              <a:t>nell’ordinaria</a:t>
            </a:r>
            <a:r>
              <a:rPr lang="en-GB" sz="2000" dirty="0"/>
              <a:t> </a:t>
            </a:r>
            <a:r>
              <a:rPr lang="en-GB" sz="2000" err="1"/>
              <a:t>amministrazione</a:t>
            </a:r>
            <a:r>
              <a:rPr lang="en-GB" sz="2000" dirty="0"/>
              <a:t>, </a:t>
            </a:r>
            <a:r>
              <a:rPr lang="en-GB" sz="2000" err="1"/>
              <a:t>riguardano</a:t>
            </a:r>
            <a:r>
              <a:rPr lang="en-GB" sz="2000" dirty="0"/>
              <a:t> le </a:t>
            </a:r>
            <a:r>
              <a:rPr lang="en-GB" sz="2000" err="1"/>
              <a:t>organizzazioni</a:t>
            </a:r>
            <a:r>
              <a:rPr lang="en-GB" sz="2000" dirty="0"/>
              <a:t> di </a:t>
            </a:r>
            <a:r>
              <a:rPr lang="en-GB" sz="2000" err="1"/>
              <a:t>servizio</a:t>
            </a:r>
            <a:r>
              <a:rPr lang="en-GB" sz="2000" dirty="0"/>
              <a:t> e </a:t>
            </a:r>
            <a:r>
              <a:rPr lang="en-GB" sz="2000" err="1"/>
              <a:t>possono</a:t>
            </a:r>
            <a:r>
              <a:rPr lang="en-GB" sz="2000" dirty="0"/>
              <a:t> </a:t>
            </a:r>
            <a:r>
              <a:rPr lang="en-GB" sz="2000" err="1"/>
              <a:t>essere</a:t>
            </a:r>
            <a:r>
              <a:rPr lang="en-GB" sz="2000" dirty="0"/>
              <a:t> </a:t>
            </a:r>
            <a:r>
              <a:rPr lang="en-GB" sz="2000" err="1"/>
              <a:t>giudicate</a:t>
            </a:r>
            <a:r>
              <a:rPr lang="en-GB" sz="2000" dirty="0"/>
              <a:t> in termini di </a:t>
            </a:r>
            <a:r>
              <a:rPr lang="en-GB" sz="2000" err="1"/>
              <a:t>efficienza</a:t>
            </a:r>
            <a:r>
              <a:rPr lang="en-GB" sz="2000" dirty="0"/>
              <a:t> </a:t>
            </a:r>
            <a:r>
              <a:rPr lang="en-GB" sz="2000" err="1"/>
              <a:t>tecnica</a:t>
            </a:r>
            <a:r>
              <a:rPr lang="en-GB" sz="2000" dirty="0"/>
              <a:t>. Le </a:t>
            </a:r>
            <a:r>
              <a:rPr lang="en-GB" sz="2000" err="1"/>
              <a:t>seconde</a:t>
            </a:r>
            <a:r>
              <a:rPr lang="en-GB" sz="2000" dirty="0"/>
              <a:t> </a:t>
            </a:r>
            <a:r>
              <a:rPr lang="en-GB" sz="2000" err="1"/>
              <a:t>rientrano</a:t>
            </a:r>
            <a:r>
              <a:rPr lang="en-GB" sz="2000" dirty="0"/>
              <a:t> </a:t>
            </a:r>
            <a:r>
              <a:rPr lang="en-GB" sz="2000" err="1"/>
              <a:t>invece</a:t>
            </a:r>
            <a:r>
              <a:rPr lang="en-GB" sz="2000" dirty="0"/>
              <a:t> </a:t>
            </a:r>
            <a:r>
              <a:rPr lang="en-GB" sz="2000" err="1"/>
              <a:t>nella</a:t>
            </a:r>
            <a:r>
              <a:rPr lang="en-GB" sz="2000" dirty="0"/>
              <a:t> </a:t>
            </a:r>
            <a:r>
              <a:rPr lang="en-GB" sz="2000" err="1"/>
              <a:t>sfera</a:t>
            </a:r>
            <a:r>
              <a:rPr lang="en-GB" sz="2000" dirty="0"/>
              <a:t> </a:t>
            </a:r>
            <a:r>
              <a:rPr lang="en-GB" sz="2000" err="1"/>
              <a:t>della</a:t>
            </a:r>
            <a:r>
              <a:rPr lang="en-GB" sz="2000" dirty="0"/>
              <a:t> leadership </a:t>
            </a:r>
            <a:r>
              <a:rPr lang="en-GB" sz="2000" err="1"/>
              <a:t>perché</a:t>
            </a:r>
            <a:r>
              <a:rPr lang="en-GB" sz="2000" dirty="0"/>
              <a:t> </a:t>
            </a:r>
            <a:r>
              <a:rPr lang="en-GB" sz="2000" err="1"/>
              <a:t>riguardano</a:t>
            </a:r>
            <a:r>
              <a:rPr lang="en-GB" sz="2000" dirty="0"/>
              <a:t> la </a:t>
            </a:r>
            <a:r>
              <a:rPr lang="en-GB" sz="2000" err="1"/>
              <a:t>definizione</a:t>
            </a:r>
            <a:r>
              <a:rPr lang="en-GB" sz="2000" dirty="0"/>
              <a:t> </a:t>
            </a:r>
            <a:r>
              <a:rPr lang="en-GB" sz="2000" err="1"/>
              <a:t>dei</a:t>
            </a:r>
            <a:r>
              <a:rPr lang="en-GB" sz="2000" dirty="0"/>
              <a:t> </a:t>
            </a:r>
            <a:r>
              <a:rPr lang="en-GB" sz="2000" err="1"/>
              <a:t>valori</a:t>
            </a:r>
            <a:r>
              <a:rPr lang="en-GB" sz="2000" dirty="0"/>
              <a:t> e </a:t>
            </a:r>
            <a:r>
              <a:rPr lang="en-GB" sz="2000" err="1"/>
              <a:t>degli</a:t>
            </a:r>
            <a:r>
              <a:rPr lang="en-GB" sz="2000" dirty="0"/>
              <a:t> </a:t>
            </a:r>
            <a:r>
              <a:rPr lang="en-GB" sz="2000" err="1"/>
              <a:t>scopi</a:t>
            </a:r>
            <a:r>
              <a:rPr lang="en-GB" sz="2000" dirty="0"/>
              <a:t>. Proprio </a:t>
            </a:r>
            <a:r>
              <a:rPr lang="en-GB" sz="2000" err="1"/>
              <a:t>questo</a:t>
            </a:r>
            <a:r>
              <a:rPr lang="en-GB" sz="2000" dirty="0"/>
              <a:t> è il </a:t>
            </a:r>
            <a:r>
              <a:rPr lang="en-GB" sz="2000" err="1"/>
              <a:t>tratto</a:t>
            </a:r>
            <a:r>
              <a:rPr lang="en-GB" sz="2000" dirty="0"/>
              <a:t> </a:t>
            </a:r>
            <a:r>
              <a:rPr lang="en-GB" sz="2000" err="1"/>
              <a:t>caratterizzante</a:t>
            </a:r>
            <a:r>
              <a:rPr lang="en-GB" sz="2000" dirty="0"/>
              <a:t> </a:t>
            </a:r>
            <a:r>
              <a:rPr lang="en-GB" sz="2000" err="1"/>
              <a:t>delle</a:t>
            </a:r>
            <a:r>
              <a:rPr lang="en-GB" sz="2000" dirty="0"/>
              <a:t> </a:t>
            </a:r>
            <a:r>
              <a:rPr lang="en-GB" sz="2000" err="1"/>
              <a:t>istituzioni</a:t>
            </a:r>
            <a:r>
              <a:rPr lang="en-GB" sz="2000" dirty="0"/>
              <a:t> </a:t>
            </a:r>
            <a:r>
              <a:rPr lang="en-GB" sz="2000" err="1"/>
              <a:t>perché</a:t>
            </a:r>
            <a:r>
              <a:rPr lang="en-GB" sz="2000" dirty="0"/>
              <a:t> per </a:t>
            </a:r>
            <a:r>
              <a:rPr lang="en-GB" sz="2000" err="1"/>
              <a:t>definizione</a:t>
            </a:r>
            <a:r>
              <a:rPr lang="en-GB" sz="2000" dirty="0"/>
              <a:t> solo in </a:t>
            </a:r>
            <a:r>
              <a:rPr lang="en-GB" sz="2000" err="1"/>
              <a:t>queste</a:t>
            </a:r>
            <a:r>
              <a:rPr lang="en-GB" sz="2000" dirty="0"/>
              <a:t> </a:t>
            </a:r>
            <a:r>
              <a:rPr lang="en-GB" sz="2000" err="1"/>
              <a:t>ultime</a:t>
            </a:r>
            <a:r>
              <a:rPr lang="en-GB" sz="2000" dirty="0"/>
              <a:t> </a:t>
            </a:r>
            <a:r>
              <a:rPr lang="en-GB" sz="2000" err="1"/>
              <a:t>si</a:t>
            </a:r>
            <a:r>
              <a:rPr lang="en-GB" sz="2000" dirty="0"/>
              <a:t> </a:t>
            </a:r>
            <a:r>
              <a:rPr lang="en-GB" sz="2000" err="1"/>
              <a:t>esprime</a:t>
            </a:r>
            <a:r>
              <a:rPr lang="en-GB" sz="2000" dirty="0"/>
              <a:t> la </a:t>
            </a:r>
            <a:r>
              <a:rPr lang="en-GB" sz="2000" err="1"/>
              <a:t>volontà</a:t>
            </a:r>
            <a:r>
              <a:rPr lang="en-GB" sz="2000" dirty="0"/>
              <a:t> </a:t>
            </a:r>
            <a:r>
              <a:rPr lang="en-GB" sz="2000" err="1"/>
              <a:t>politica</a:t>
            </a:r>
            <a:r>
              <a:rPr lang="en-GB" sz="2000" dirty="0"/>
              <a:t> di </a:t>
            </a:r>
            <a:r>
              <a:rPr lang="en-GB" sz="2000" err="1"/>
              <a:t>mobilitarsi</a:t>
            </a:r>
            <a:r>
              <a:rPr lang="en-GB" sz="2000" dirty="0"/>
              <a:t> per </a:t>
            </a:r>
            <a:r>
              <a:rPr lang="en-GB" sz="2000" err="1"/>
              <a:t>definire</a:t>
            </a:r>
            <a:r>
              <a:rPr lang="en-GB" sz="2000" dirty="0"/>
              <a:t> </a:t>
            </a:r>
            <a:r>
              <a:rPr lang="en-GB" sz="2000" err="1"/>
              <a:t>degli</a:t>
            </a:r>
            <a:r>
              <a:rPr lang="en-GB" sz="2000" dirty="0"/>
              <a:t> </a:t>
            </a:r>
            <a:r>
              <a:rPr lang="en-GB" sz="2000" err="1"/>
              <a:t>scopi</a:t>
            </a:r>
            <a:r>
              <a:rPr lang="en-GB" sz="2000" dirty="0"/>
              <a:t> e per </a:t>
            </a:r>
            <a:r>
              <a:rPr lang="en-GB" sz="2000" err="1"/>
              <a:t>raggiungerli</a:t>
            </a:r>
            <a:r>
              <a:rPr lang="en-GB" sz="2000" dirty="0"/>
              <a:t>.</a:t>
            </a:r>
            <a:endParaRPr lang="it-IT" sz="2000" dirty="0"/>
          </a:p>
        </p:txBody>
      </p:sp>
      <p:sp>
        <p:nvSpPr>
          <p:cNvPr id="4" name="Slide Number Placeholder 3">
            <a:extLst>
              <a:ext uri="{FF2B5EF4-FFF2-40B4-BE49-F238E27FC236}">
                <a16:creationId xmlns:a16="http://schemas.microsoft.com/office/drawing/2014/main" id="{00F78300-A2FF-CD4B-BDD1-21170776D0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34</a:t>
            </a:fld>
            <a:endParaRPr lang="en"/>
          </a:p>
        </p:txBody>
      </p:sp>
    </p:spTree>
    <p:extLst>
      <p:ext uri="{BB962C8B-B14F-4D97-AF65-F5344CB8AC3E}">
        <p14:creationId xmlns:p14="http://schemas.microsoft.com/office/powerpoint/2010/main" val="390438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C7ED-F092-2D43-8514-4FEE32851435}"/>
              </a:ext>
            </a:extLst>
          </p:cNvPr>
          <p:cNvSpPr>
            <a:spLocks noGrp="1"/>
          </p:cNvSpPr>
          <p:nvPr>
            <p:ph type="title"/>
          </p:nvPr>
        </p:nvSpPr>
        <p:spPr/>
        <p:txBody>
          <a:bodyPr/>
          <a:lstStyle/>
          <a:p>
            <a:r>
              <a:rPr lang="it-IT" dirty="0"/>
              <a:t>Il ruolo della leadership</a:t>
            </a:r>
          </a:p>
        </p:txBody>
      </p:sp>
      <p:sp>
        <p:nvSpPr>
          <p:cNvPr id="3" name="Text Placeholder 2">
            <a:extLst>
              <a:ext uri="{FF2B5EF4-FFF2-40B4-BE49-F238E27FC236}">
                <a16:creationId xmlns:a16="http://schemas.microsoft.com/office/drawing/2014/main" id="{DC1A4BDB-0712-E049-BC6B-F32E2CAD836D}"/>
              </a:ext>
            </a:extLst>
          </p:cNvPr>
          <p:cNvSpPr>
            <a:spLocks noGrp="1"/>
          </p:cNvSpPr>
          <p:nvPr>
            <p:ph type="body" idx="1"/>
          </p:nvPr>
        </p:nvSpPr>
        <p:spPr/>
        <p:txBody>
          <a:bodyPr/>
          <a:lstStyle/>
          <a:p>
            <a:r>
              <a:rPr lang="en-GB" dirty="0"/>
              <a:t>Nel </a:t>
            </a:r>
            <a:r>
              <a:rPr lang="en-GB" dirty="0" err="1"/>
              <a:t>momento</a:t>
            </a:r>
            <a:r>
              <a:rPr lang="en-GB" dirty="0"/>
              <a:t> in cui Selznick </a:t>
            </a:r>
            <a:r>
              <a:rPr lang="en-GB" dirty="0" err="1"/>
              <a:t>distingue</a:t>
            </a:r>
            <a:r>
              <a:rPr lang="en-GB" dirty="0"/>
              <a:t> </a:t>
            </a:r>
            <a:r>
              <a:rPr lang="en-GB" dirty="0" err="1"/>
              <a:t>tra</a:t>
            </a:r>
            <a:r>
              <a:rPr lang="en-GB" dirty="0"/>
              <a:t> </a:t>
            </a:r>
            <a:r>
              <a:rPr lang="en-GB" dirty="0" err="1"/>
              <a:t>organizzazioni</a:t>
            </a:r>
            <a:r>
              <a:rPr lang="en-GB" dirty="0"/>
              <a:t> e </a:t>
            </a:r>
            <a:r>
              <a:rPr lang="en-GB" dirty="0" err="1"/>
              <a:t>istituzioni</a:t>
            </a:r>
            <a:r>
              <a:rPr lang="en-GB" dirty="0"/>
              <a:t> </a:t>
            </a:r>
            <a:r>
              <a:rPr lang="en-GB" dirty="0" err="1"/>
              <a:t>egli</a:t>
            </a:r>
            <a:r>
              <a:rPr lang="en-GB" dirty="0"/>
              <a:t> </a:t>
            </a:r>
            <a:r>
              <a:rPr lang="en-GB" dirty="0" err="1"/>
              <a:t>riconosce</a:t>
            </a:r>
            <a:r>
              <a:rPr lang="en-GB" dirty="0"/>
              <a:t> </a:t>
            </a:r>
            <a:r>
              <a:rPr lang="en-GB" dirty="0" err="1"/>
              <a:t>che</a:t>
            </a:r>
            <a:r>
              <a:rPr lang="en-GB" dirty="0"/>
              <a:t> </a:t>
            </a:r>
            <a:r>
              <a:rPr lang="en-GB" dirty="0" err="1"/>
              <a:t>queste</a:t>
            </a:r>
            <a:r>
              <a:rPr lang="en-GB" dirty="0"/>
              <a:t> </a:t>
            </a:r>
            <a:r>
              <a:rPr lang="en-GB" dirty="0" err="1"/>
              <a:t>ultime</a:t>
            </a:r>
            <a:r>
              <a:rPr lang="en-GB" dirty="0"/>
              <a:t>, </a:t>
            </a:r>
            <a:r>
              <a:rPr lang="en-GB" dirty="0" err="1"/>
              <a:t>grazie</a:t>
            </a:r>
            <a:r>
              <a:rPr lang="en-GB" dirty="0"/>
              <a:t> a una leadership </a:t>
            </a:r>
            <a:r>
              <a:rPr lang="en-GB" dirty="0" err="1"/>
              <a:t>efficace</a:t>
            </a:r>
            <a:r>
              <a:rPr lang="en-GB" dirty="0"/>
              <a:t>, non solo </a:t>
            </a:r>
            <a:r>
              <a:rPr lang="en-GB" dirty="0" err="1"/>
              <a:t>sono</a:t>
            </a:r>
            <a:r>
              <a:rPr lang="en-GB" dirty="0"/>
              <a:t> in </a:t>
            </a:r>
            <a:r>
              <a:rPr lang="en-GB" dirty="0" err="1"/>
              <a:t>grado</a:t>
            </a:r>
            <a:r>
              <a:rPr lang="en-GB" dirty="0"/>
              <a:t> di </a:t>
            </a:r>
            <a:r>
              <a:rPr lang="en-GB" dirty="0" err="1"/>
              <a:t>resistere</a:t>
            </a:r>
            <a:r>
              <a:rPr lang="en-GB" dirty="0"/>
              <a:t> alle </a:t>
            </a:r>
            <a:r>
              <a:rPr lang="en-GB" dirty="0" err="1"/>
              <a:t>pressioni</a:t>
            </a:r>
            <a:r>
              <a:rPr lang="en-GB" dirty="0"/>
              <a:t> </a:t>
            </a:r>
            <a:r>
              <a:rPr lang="en-GB" dirty="0" err="1"/>
              <a:t>esterne</a:t>
            </a:r>
            <a:r>
              <a:rPr lang="en-GB" dirty="0"/>
              <a:t>, ma </a:t>
            </a:r>
            <a:r>
              <a:rPr lang="en-GB" dirty="0" err="1"/>
              <a:t>sono</a:t>
            </a:r>
            <a:r>
              <a:rPr lang="en-GB" dirty="0"/>
              <a:t> </a:t>
            </a:r>
            <a:r>
              <a:rPr lang="en-GB" dirty="0" err="1"/>
              <a:t>anche</a:t>
            </a:r>
            <a:r>
              <a:rPr lang="en-GB" dirty="0"/>
              <a:t> </a:t>
            </a:r>
            <a:r>
              <a:rPr lang="en-GB" dirty="0" err="1"/>
              <a:t>capaci</a:t>
            </a:r>
            <a:r>
              <a:rPr lang="en-GB" dirty="0"/>
              <a:t> di </a:t>
            </a:r>
            <a:r>
              <a:rPr lang="en-GB" dirty="0" err="1"/>
              <a:t>definire</a:t>
            </a:r>
            <a:r>
              <a:rPr lang="en-GB" dirty="0"/>
              <a:t> </a:t>
            </a:r>
            <a:r>
              <a:rPr lang="en-GB" dirty="0" err="1"/>
              <a:t>i</a:t>
            </a:r>
            <a:r>
              <a:rPr lang="en-GB" dirty="0"/>
              <a:t> </a:t>
            </a:r>
            <a:r>
              <a:rPr lang="en-GB" dirty="0" err="1"/>
              <a:t>propri</a:t>
            </a:r>
            <a:r>
              <a:rPr lang="en-GB" dirty="0"/>
              <a:t> </a:t>
            </a:r>
            <a:r>
              <a:rPr lang="en-GB" dirty="0" err="1"/>
              <a:t>scopi</a:t>
            </a:r>
            <a:r>
              <a:rPr lang="en-GB" dirty="0"/>
              <a:t> e </a:t>
            </a:r>
            <a:r>
              <a:rPr lang="en-GB" dirty="0" err="1"/>
              <a:t>perseguirli</a:t>
            </a:r>
            <a:r>
              <a:rPr lang="en-GB" dirty="0"/>
              <a:t> con </a:t>
            </a:r>
            <a:r>
              <a:rPr lang="en-GB" dirty="0" err="1"/>
              <a:t>successo</a:t>
            </a:r>
            <a:r>
              <a:rPr lang="en-GB" dirty="0"/>
              <a:t>.</a:t>
            </a:r>
            <a:endParaRPr lang="it-IT" dirty="0"/>
          </a:p>
        </p:txBody>
      </p:sp>
      <p:sp>
        <p:nvSpPr>
          <p:cNvPr id="4" name="Slide Number Placeholder 3">
            <a:extLst>
              <a:ext uri="{FF2B5EF4-FFF2-40B4-BE49-F238E27FC236}">
                <a16:creationId xmlns:a16="http://schemas.microsoft.com/office/drawing/2014/main" id="{903460F2-9143-464C-B407-11AB343DCFB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35</a:t>
            </a:fld>
            <a:endParaRPr lang="en"/>
          </a:p>
        </p:txBody>
      </p:sp>
    </p:spTree>
    <p:extLst>
      <p:ext uri="{BB962C8B-B14F-4D97-AF65-F5344CB8AC3E}">
        <p14:creationId xmlns:p14="http://schemas.microsoft.com/office/powerpoint/2010/main" val="3862864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6A48-E7F1-0445-8F51-9B669F4CE781}"/>
              </a:ext>
            </a:extLst>
          </p:cNvPr>
          <p:cNvSpPr>
            <a:spLocks noGrp="1"/>
          </p:cNvSpPr>
          <p:nvPr>
            <p:ph type="title"/>
          </p:nvPr>
        </p:nvSpPr>
        <p:spPr/>
        <p:txBody>
          <a:bodyPr/>
          <a:lstStyle/>
          <a:p>
            <a:r>
              <a:rPr lang="it-IT" dirty="0"/>
              <a:t>Fondamentale</a:t>
            </a:r>
          </a:p>
        </p:txBody>
      </p:sp>
      <p:sp>
        <p:nvSpPr>
          <p:cNvPr id="3" name="Text Placeholder 2">
            <a:extLst>
              <a:ext uri="{FF2B5EF4-FFF2-40B4-BE49-F238E27FC236}">
                <a16:creationId xmlns:a16="http://schemas.microsoft.com/office/drawing/2014/main" id="{E21BA561-5E02-6045-A754-49CB551E75F0}"/>
              </a:ext>
            </a:extLst>
          </p:cNvPr>
          <p:cNvSpPr>
            <a:spLocks noGrp="1"/>
          </p:cNvSpPr>
          <p:nvPr>
            <p:ph type="body" idx="1"/>
          </p:nvPr>
        </p:nvSpPr>
        <p:spPr>
          <a:xfrm>
            <a:off x="753150" y="1087029"/>
            <a:ext cx="7637700" cy="3725700"/>
          </a:xfrm>
        </p:spPr>
        <p:txBody>
          <a:bodyPr/>
          <a:lstStyle/>
          <a:p>
            <a:r>
              <a:rPr lang="it-IT" sz="1600" dirty="0">
                <a:hlinkClick r:id="rId2"/>
              </a:rPr>
              <a:t>https://www.youtube.com/watch?v=_G08S-8yu58</a:t>
            </a:r>
            <a:r>
              <a:rPr lang="it-IT" sz="1600" dirty="0"/>
              <a:t> [GUARDATELO PER L’ESAME]</a:t>
            </a:r>
          </a:p>
          <a:p>
            <a:pPr marL="76200" indent="0">
              <a:buNone/>
            </a:pPr>
            <a:r>
              <a:rPr lang="it-IT" sz="1600" dirty="0"/>
              <a:t>Punti essenziali del video di </a:t>
            </a:r>
            <a:r>
              <a:rPr lang="it-IT" sz="1600" err="1"/>
              <a:t>Selznick</a:t>
            </a:r>
            <a:r>
              <a:rPr lang="it-IT" sz="1600" dirty="0"/>
              <a:t>:</a:t>
            </a:r>
          </a:p>
          <a:p>
            <a:pPr>
              <a:buFontTx/>
              <a:buChar char="-"/>
            </a:pPr>
            <a:r>
              <a:rPr lang="it-IT" sz="1600" dirty="0"/>
              <a:t>Organizzazioni sono l’aspetto razionale per coordinare le attività, questo in teoria. </a:t>
            </a:r>
          </a:p>
          <a:p>
            <a:pPr>
              <a:buFontTx/>
              <a:buChar char="-"/>
            </a:pPr>
            <a:r>
              <a:rPr lang="it-IT" sz="1600" dirty="0"/>
              <a:t>L’organizzazione «pura» non ha persone al proprio interno. La si può «pensare» ma non esiste. L’organizzazione pura è un «sistema strettamente razionale per organizzare gli sforzi umani verso obiettivi specifici»</a:t>
            </a:r>
          </a:p>
          <a:p>
            <a:pPr>
              <a:buFontTx/>
              <a:buChar char="-"/>
            </a:pPr>
            <a:r>
              <a:rPr lang="it-IT" sz="1600" dirty="0"/>
              <a:t>Quando si mette in «movimento» un’organizzazione, si creano processi sociali che influenzano tale razionalità e persino gli scopi.</a:t>
            </a:r>
          </a:p>
          <a:p>
            <a:pPr>
              <a:buFontTx/>
              <a:buChar char="-"/>
            </a:pPr>
            <a:r>
              <a:rPr lang="it-IT" sz="1600" dirty="0"/>
              <a:t>Ma nella realtà ci sono gli esseri umani. L’astrazione poi prende forme diverse a seconda delle scelte delle persone (agency).</a:t>
            </a:r>
          </a:p>
          <a:p>
            <a:pPr>
              <a:buFontTx/>
              <a:buChar char="-"/>
            </a:pPr>
            <a:r>
              <a:rPr lang="it-IT" sz="1600" dirty="0"/>
              <a:t>Istituzione o organizzazione? «La domanda non è se qualcosa sia o non sia un’istituzione. È un continuum. La domanda è: in che misura sono avvenuti i processi di istituzionalizzazione?»</a:t>
            </a:r>
          </a:p>
          <a:p>
            <a:pPr>
              <a:buFontTx/>
              <a:buChar char="-"/>
            </a:pPr>
            <a:r>
              <a:rPr lang="it-IT" sz="1600" dirty="0"/>
              <a:t>Il rapporto tra organizzazione e istituzione è meglio inteso come un continuum.</a:t>
            </a:r>
          </a:p>
          <a:p>
            <a:endParaRPr lang="it-IT" dirty="0"/>
          </a:p>
          <a:p>
            <a:endParaRPr lang="it-IT" dirty="0"/>
          </a:p>
        </p:txBody>
      </p:sp>
      <p:sp>
        <p:nvSpPr>
          <p:cNvPr id="4" name="Slide Number Placeholder 3">
            <a:extLst>
              <a:ext uri="{FF2B5EF4-FFF2-40B4-BE49-F238E27FC236}">
                <a16:creationId xmlns:a16="http://schemas.microsoft.com/office/drawing/2014/main" id="{2C836BFA-2D5D-4D43-8913-E156953060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36</a:t>
            </a:fld>
            <a:endParaRPr lang="en"/>
          </a:p>
        </p:txBody>
      </p:sp>
    </p:spTree>
    <p:extLst>
      <p:ext uri="{BB962C8B-B14F-4D97-AF65-F5344CB8AC3E}">
        <p14:creationId xmlns:p14="http://schemas.microsoft.com/office/powerpoint/2010/main" val="3745138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8266-FAC2-9B43-A5D8-1EAFF408D7B5}"/>
              </a:ext>
            </a:extLst>
          </p:cNvPr>
          <p:cNvSpPr>
            <a:spLocks noGrp="1"/>
          </p:cNvSpPr>
          <p:nvPr>
            <p:ph type="title"/>
          </p:nvPr>
        </p:nvSpPr>
        <p:spPr/>
        <p:txBody>
          <a:bodyPr/>
          <a:lstStyle/>
          <a:p>
            <a:r>
              <a:rPr lang="it-IT" dirty="0"/>
              <a:t>L’approccio istituzionalista</a:t>
            </a:r>
          </a:p>
        </p:txBody>
      </p:sp>
      <p:sp>
        <p:nvSpPr>
          <p:cNvPr id="3" name="Text Placeholder 2">
            <a:extLst>
              <a:ext uri="{FF2B5EF4-FFF2-40B4-BE49-F238E27FC236}">
                <a16:creationId xmlns:a16="http://schemas.microsoft.com/office/drawing/2014/main" id="{6A80AD59-770D-384B-B0F1-EEA06346CBDA}"/>
              </a:ext>
            </a:extLst>
          </p:cNvPr>
          <p:cNvSpPr>
            <a:spLocks noGrp="1"/>
          </p:cNvSpPr>
          <p:nvPr>
            <p:ph type="body" idx="1"/>
          </p:nvPr>
        </p:nvSpPr>
        <p:spPr/>
        <p:txBody>
          <a:bodyPr/>
          <a:lstStyle/>
          <a:p>
            <a:r>
              <a:rPr lang="it-IT" dirty="0"/>
              <a:t>L'istituzionalismo si differenzia:</a:t>
            </a:r>
          </a:p>
          <a:p>
            <a:pPr marL="533400" indent="-457200">
              <a:buAutoNum type="arabicParenR"/>
            </a:pPr>
            <a:r>
              <a:rPr lang="it-IT" dirty="0"/>
              <a:t>Dalle correnti razionaliste che spiegano i comportamenti umani in base a principi universali astratti della natura umana;</a:t>
            </a:r>
          </a:p>
          <a:p>
            <a:pPr marL="533400" indent="-457200">
              <a:buAutoNum type="arabicParenR"/>
            </a:pPr>
            <a:r>
              <a:rPr lang="it-IT" dirty="0"/>
              <a:t>Dalla visione riduttiva dell'ambiente come insieme di fattori produttivi dotati di maggiore o minore turbolenza.</a:t>
            </a:r>
          </a:p>
          <a:p>
            <a:endParaRPr lang="it-IT" dirty="0"/>
          </a:p>
        </p:txBody>
      </p:sp>
      <p:sp>
        <p:nvSpPr>
          <p:cNvPr id="4" name="Slide Number Placeholder 3">
            <a:extLst>
              <a:ext uri="{FF2B5EF4-FFF2-40B4-BE49-F238E27FC236}">
                <a16:creationId xmlns:a16="http://schemas.microsoft.com/office/drawing/2014/main" id="{960A627E-F1F6-8346-B1E7-185EC33037F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114192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83B97-C011-C04A-9D79-7401830421BD}"/>
              </a:ext>
            </a:extLst>
          </p:cNvPr>
          <p:cNvSpPr>
            <a:spLocks noGrp="1"/>
          </p:cNvSpPr>
          <p:nvPr>
            <p:ph type="title"/>
          </p:nvPr>
        </p:nvSpPr>
        <p:spPr>
          <a:xfrm>
            <a:off x="870450" y="222850"/>
            <a:ext cx="7951800" cy="730200"/>
          </a:xfrm>
        </p:spPr>
        <p:txBody>
          <a:bodyPr/>
          <a:lstStyle/>
          <a:p>
            <a:r>
              <a:rPr lang="it-IT"/>
              <a:t>Approccio istituzionalista</a:t>
            </a:r>
          </a:p>
        </p:txBody>
      </p:sp>
      <p:sp>
        <p:nvSpPr>
          <p:cNvPr id="3" name="Text Placeholder 2">
            <a:extLst>
              <a:ext uri="{FF2B5EF4-FFF2-40B4-BE49-F238E27FC236}">
                <a16:creationId xmlns:a16="http://schemas.microsoft.com/office/drawing/2014/main" id="{397DDC04-9636-DC42-81CD-4F3736DC671F}"/>
              </a:ext>
            </a:extLst>
          </p:cNvPr>
          <p:cNvSpPr>
            <a:spLocks noGrp="1"/>
          </p:cNvSpPr>
          <p:nvPr>
            <p:ph type="body" idx="1"/>
          </p:nvPr>
        </p:nvSpPr>
        <p:spPr/>
        <p:txBody>
          <a:bodyPr/>
          <a:lstStyle/>
          <a:p>
            <a:r>
              <a:rPr lang="it-IT" sz="2200" dirty="0"/>
              <a:t>Per l'istituzionalismo sono le istituzioni a plasmare la mappa mentale degli individui nei loro aspetti cognitivi e normativi, a suggerire sia i modi di agire che di conoscere, interpretare il mondo. </a:t>
            </a:r>
          </a:p>
          <a:p>
            <a:r>
              <a:rPr lang="it-IT" sz="2200" dirty="0"/>
              <a:t>L'istituzionalismo, ha avuto un particolare sviluppo nello studio delle organizzazioni, ha avuto due fasi, una tra gli anni '40 e '60 e l'altra dagli anni '70 ad oggi.</a:t>
            </a:r>
          </a:p>
          <a:p>
            <a:r>
              <a:rPr lang="it-IT" sz="2200" dirty="0"/>
              <a:t>Tratto comune tra le due è quello di spiegare sia l'ordine che i mutamenti nelle organizzazioni risalendo al più ampio quadro istituzionale inteso come ambiente sociale e culturale.</a:t>
            </a:r>
          </a:p>
          <a:p>
            <a:endParaRPr lang="it-IT" dirty="0"/>
          </a:p>
        </p:txBody>
      </p:sp>
      <p:sp>
        <p:nvSpPr>
          <p:cNvPr id="4" name="Slide Number Placeholder 3">
            <a:extLst>
              <a:ext uri="{FF2B5EF4-FFF2-40B4-BE49-F238E27FC236}">
                <a16:creationId xmlns:a16="http://schemas.microsoft.com/office/drawing/2014/main" id="{34DA907E-079C-504A-B550-D362F0FF76A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628596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dirty="0">
                <a:solidFill>
                  <a:srgbClr val="2F3848"/>
                </a:solidFill>
              </a:rPr>
              <a:t>2.Philip Selznick</a:t>
            </a:r>
            <a:endParaRPr sz="3600" dirty="0">
              <a:solidFill>
                <a:srgbClr val="2F3848"/>
              </a:solidFill>
            </a:endParaRPr>
          </a:p>
        </p:txBody>
      </p:sp>
      <p:sp>
        <p:nvSpPr>
          <p:cNvPr id="111" name="Google Shape;111;p18"/>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533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01B48-E3C6-3C42-94BB-D619B65C977A}"/>
              </a:ext>
            </a:extLst>
          </p:cNvPr>
          <p:cNvSpPr>
            <a:spLocks noGrp="1"/>
          </p:cNvSpPr>
          <p:nvPr>
            <p:ph type="title"/>
          </p:nvPr>
        </p:nvSpPr>
        <p:spPr/>
        <p:txBody>
          <a:bodyPr/>
          <a:lstStyle/>
          <a:p>
            <a:r>
              <a:rPr lang="it-IT" dirty="0" err="1"/>
              <a:t>Selznick</a:t>
            </a:r>
            <a:endParaRPr lang="it-IT" dirty="0"/>
          </a:p>
        </p:txBody>
      </p:sp>
      <p:sp>
        <p:nvSpPr>
          <p:cNvPr id="3" name="Text Placeholder 2">
            <a:extLst>
              <a:ext uri="{FF2B5EF4-FFF2-40B4-BE49-F238E27FC236}">
                <a16:creationId xmlns:a16="http://schemas.microsoft.com/office/drawing/2014/main" id="{1D78075B-D9ED-A849-8C39-D4DAD12B767D}"/>
              </a:ext>
            </a:extLst>
          </p:cNvPr>
          <p:cNvSpPr>
            <a:spLocks noGrp="1"/>
          </p:cNvSpPr>
          <p:nvPr>
            <p:ph type="body" idx="1"/>
          </p:nvPr>
        </p:nvSpPr>
        <p:spPr/>
        <p:txBody>
          <a:bodyPr/>
          <a:lstStyle/>
          <a:p>
            <a:r>
              <a:rPr lang="it-IT" sz="2100" dirty="0"/>
              <a:t>Fondatore della prima fase dell'istituzionalismo, il suo pensiero si incentra su tre aspetti, in particolare:</a:t>
            </a:r>
          </a:p>
          <a:p>
            <a:r>
              <a:rPr lang="it-IT" sz="2100" dirty="0"/>
              <a:t>1.Istituzionalismo, in base al quale le istituzioni sono concepite come sistemi sociali che per sopravvivere devono soddisfare alcuni bisogni fondamentali.</a:t>
            </a:r>
          </a:p>
          <a:p>
            <a:r>
              <a:rPr lang="it-IT" sz="2100" dirty="0"/>
              <a:t>2. l'enfasi sulle influenze che centri di potere esterno percepiti come istituzioni esercitano sulle organizzazioni.</a:t>
            </a:r>
          </a:p>
          <a:p>
            <a:r>
              <a:rPr lang="it-IT" sz="2100" dirty="0"/>
              <a:t>3. il pessimismo dell'analisi che concepisce il mutamento come risultato di logiche degenerative presenti nelle organizzazioni, che accettando compromessi esterni si allontanano dai loro scopi originari.</a:t>
            </a:r>
          </a:p>
        </p:txBody>
      </p:sp>
      <p:sp>
        <p:nvSpPr>
          <p:cNvPr id="4" name="Slide Number Placeholder 3">
            <a:extLst>
              <a:ext uri="{FF2B5EF4-FFF2-40B4-BE49-F238E27FC236}">
                <a16:creationId xmlns:a16="http://schemas.microsoft.com/office/drawing/2014/main" id="{435368E8-D5E5-3246-93AC-A203BE1BA77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700744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B046-D02C-5941-B4AE-20BE4CE376D5}"/>
              </a:ext>
            </a:extLst>
          </p:cNvPr>
          <p:cNvSpPr>
            <a:spLocks noGrp="1"/>
          </p:cNvSpPr>
          <p:nvPr>
            <p:ph type="title"/>
          </p:nvPr>
        </p:nvSpPr>
        <p:spPr/>
        <p:txBody>
          <a:bodyPr/>
          <a:lstStyle/>
          <a:p>
            <a:r>
              <a:rPr lang="it-IT" dirty="0"/>
              <a:t>Robert </a:t>
            </a:r>
            <a:r>
              <a:rPr lang="it-IT" dirty="0" err="1"/>
              <a:t>Michels</a:t>
            </a:r>
            <a:endParaRPr lang="it-IT" dirty="0"/>
          </a:p>
        </p:txBody>
      </p:sp>
      <p:sp>
        <p:nvSpPr>
          <p:cNvPr id="3" name="Text Placeholder 2">
            <a:extLst>
              <a:ext uri="{FF2B5EF4-FFF2-40B4-BE49-F238E27FC236}">
                <a16:creationId xmlns:a16="http://schemas.microsoft.com/office/drawing/2014/main" id="{7BD1BA6E-574B-8147-9DE6-A6AAD7639EFE}"/>
              </a:ext>
            </a:extLst>
          </p:cNvPr>
          <p:cNvSpPr>
            <a:spLocks noGrp="1"/>
          </p:cNvSpPr>
          <p:nvPr>
            <p:ph type="body" idx="1"/>
          </p:nvPr>
        </p:nvSpPr>
        <p:spPr/>
        <p:txBody>
          <a:bodyPr/>
          <a:lstStyle/>
          <a:p>
            <a:r>
              <a:rPr lang="it-IT" dirty="0"/>
              <a:t>Per </a:t>
            </a:r>
            <a:r>
              <a:rPr lang="it-IT" dirty="0" err="1"/>
              <a:t>Michels</a:t>
            </a:r>
            <a:r>
              <a:rPr lang="it-IT" dirty="0"/>
              <a:t> è l’organizzazione che consente alla classe politica d’imporsi sulla classe diretta, in base a una «legge ferrea dell’oligarchia», che egli svela studiando il Partito Socialdemocratico tedesco (SPD). </a:t>
            </a:r>
          </a:p>
          <a:p>
            <a:r>
              <a:rPr lang="it-IT" dirty="0"/>
              <a:t>La sopravvivenza e l’affermazione delle organizzazioni complesse, come i grandi partiti di massa, dipendono dall’emergere di un’oligarchia «stabile e inamovibile», che gestisca con abilità il potere interno, che sappia reperire risorse e sostegno esterno.</a:t>
            </a:r>
          </a:p>
          <a:p>
            <a:endParaRPr lang="en-GB" dirty="0"/>
          </a:p>
          <a:p>
            <a:endParaRPr lang="it-IT" dirty="0"/>
          </a:p>
        </p:txBody>
      </p:sp>
      <p:sp>
        <p:nvSpPr>
          <p:cNvPr id="4" name="Slide Number Placeholder 3">
            <a:extLst>
              <a:ext uri="{FF2B5EF4-FFF2-40B4-BE49-F238E27FC236}">
                <a16:creationId xmlns:a16="http://schemas.microsoft.com/office/drawing/2014/main" id="{550A56F6-5302-1449-90E0-E0F8B144747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36020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FF87-5825-0747-BFAC-7979A005A1DB}"/>
              </a:ext>
            </a:extLst>
          </p:cNvPr>
          <p:cNvSpPr>
            <a:spLocks noGrp="1"/>
          </p:cNvSpPr>
          <p:nvPr>
            <p:ph type="title"/>
          </p:nvPr>
        </p:nvSpPr>
        <p:spPr/>
        <p:txBody>
          <a:bodyPr/>
          <a:lstStyle/>
          <a:p>
            <a:r>
              <a:rPr lang="it-IT" dirty="0"/>
              <a:t>Robert </a:t>
            </a:r>
            <a:r>
              <a:rPr lang="it-IT" dirty="0" err="1"/>
              <a:t>Michels</a:t>
            </a:r>
            <a:endParaRPr lang="it-IT" dirty="0"/>
          </a:p>
        </p:txBody>
      </p:sp>
      <p:sp>
        <p:nvSpPr>
          <p:cNvPr id="3" name="Text Placeholder 2">
            <a:extLst>
              <a:ext uri="{FF2B5EF4-FFF2-40B4-BE49-F238E27FC236}">
                <a16:creationId xmlns:a16="http://schemas.microsoft.com/office/drawing/2014/main" id="{9EA8240A-696F-024D-B014-955F3AC67C86}"/>
              </a:ext>
            </a:extLst>
          </p:cNvPr>
          <p:cNvSpPr>
            <a:spLocks noGrp="1"/>
          </p:cNvSpPr>
          <p:nvPr>
            <p:ph type="body" idx="1"/>
          </p:nvPr>
        </p:nvSpPr>
        <p:spPr/>
        <p:txBody>
          <a:bodyPr/>
          <a:lstStyle/>
          <a:p>
            <a:pPr algn="just"/>
            <a:r>
              <a:rPr lang="it-IT" sz="2000" dirty="0"/>
              <a:t>Il profondo scetticismo di </a:t>
            </a:r>
            <a:r>
              <a:rPr lang="it-IT" sz="2000" dirty="0" err="1"/>
              <a:t>Michels</a:t>
            </a:r>
            <a:r>
              <a:rPr lang="it-IT" sz="2000" dirty="0"/>
              <a:t>  sulle possibilità di concreta affermazione della democrazia si espresse in maniera definitiva nella formulazione della </a:t>
            </a:r>
            <a:r>
              <a:rPr lang="it-IT" sz="2000" b="1" i="1" dirty="0"/>
              <a:t>legge ferrea dell’oligarchia</a:t>
            </a:r>
          </a:p>
          <a:p>
            <a:pPr algn="just"/>
            <a:r>
              <a:rPr lang="it-IT" sz="2000" dirty="0"/>
              <a:t>“Chi dice organizzazione dice tendenza all’oligarchia […] Il meccanismo dell’organizzazione, mentre crea una solida struttura, provoca nella massa organizzata mutamenti notevoli, quali il totale capovolgimento del rapporto del dirigente con la massa e la divisione di ogni partito o sindacato in due partiti: una minoranza che ha il compito di dirigere ed una maggioranza diretta dalla prima [</a:t>
            </a:r>
            <a:r>
              <a:rPr lang="it-IT" sz="2000" dirty="0" err="1"/>
              <a:t>Michels</a:t>
            </a:r>
            <a:r>
              <a:rPr lang="it-IT" sz="2000" dirty="0"/>
              <a:t> 1911; </a:t>
            </a:r>
            <a:r>
              <a:rPr lang="it-IT" sz="2000" dirty="0" err="1"/>
              <a:t>trad</a:t>
            </a:r>
            <a:r>
              <a:rPr lang="it-IT" sz="2000" dirty="0"/>
              <a:t>. </a:t>
            </a:r>
            <a:r>
              <a:rPr lang="it-IT" sz="2000" dirty="0" err="1"/>
              <a:t>it</a:t>
            </a:r>
            <a:r>
              <a:rPr lang="it-IT" sz="2000" dirty="0"/>
              <a:t>. 1966, 56-57].</a:t>
            </a:r>
          </a:p>
        </p:txBody>
      </p:sp>
      <p:sp>
        <p:nvSpPr>
          <p:cNvPr id="4" name="Slide Number Placeholder 3">
            <a:extLst>
              <a:ext uri="{FF2B5EF4-FFF2-40B4-BE49-F238E27FC236}">
                <a16:creationId xmlns:a16="http://schemas.microsoft.com/office/drawing/2014/main" id="{80BCBF48-9577-F640-B81D-6480E42108E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4070454280"/>
      </p:ext>
    </p:extLst>
  </p:cSld>
  <p:clrMapOvr>
    <a:masterClrMapping/>
  </p:clrMapOvr>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97A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C1D5FCF5B64C354FB92999EFD1A77C7A" ma:contentTypeVersion="2" ma:contentTypeDescription="Creare un nuovo documento." ma:contentTypeScope="" ma:versionID="d4fa99e6d91682ea719e7982ce33084f">
  <xsd:schema xmlns:xsd="http://www.w3.org/2001/XMLSchema" xmlns:xs="http://www.w3.org/2001/XMLSchema" xmlns:p="http://schemas.microsoft.com/office/2006/metadata/properties" xmlns:ns2="611b50a5-24d2-421e-8e8d-981ee1a47357" targetNamespace="http://schemas.microsoft.com/office/2006/metadata/properties" ma:root="true" ma:fieldsID="1e9f69d172dad2471dbc282f96c174d5" ns2:_="">
    <xsd:import namespace="611b50a5-24d2-421e-8e8d-981ee1a4735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b50a5-24d2-421e-8e8d-981ee1a473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5CDA29-2CC5-46A4-A91C-FD8E6B7EEAB6}">
  <ds:schemaRefs>
    <ds:schemaRef ds:uri="http://schemas.microsoft.com/sharepoint/v3/contenttype/forms"/>
  </ds:schemaRefs>
</ds:datastoreItem>
</file>

<file path=customXml/itemProps2.xml><?xml version="1.0" encoding="utf-8"?>
<ds:datastoreItem xmlns:ds="http://schemas.openxmlformats.org/officeDocument/2006/customXml" ds:itemID="{EFC94438-8F65-4F87-8A8F-D906D5EF68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1b50a5-24d2-421e-8e8d-981ee1a473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95EAC1-C5ED-4F11-A739-68136472968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522</TotalTime>
  <Words>3024</Words>
  <Application>Microsoft Office PowerPoint</Application>
  <PresentationFormat>Presentazione su schermo (16:9)</PresentationFormat>
  <Paragraphs>153</Paragraphs>
  <Slides>36</Slides>
  <Notes>5</Notes>
  <HiddenSlides>0</HiddenSlides>
  <MMClips>0</MMClips>
  <ScaleCrop>false</ScaleCrop>
  <HeadingPairs>
    <vt:vector size="4" baseType="variant">
      <vt:variant>
        <vt:lpstr>Tema</vt:lpstr>
      </vt:variant>
      <vt:variant>
        <vt:i4>1</vt:i4>
      </vt:variant>
      <vt:variant>
        <vt:lpstr>Titoli diapositive</vt:lpstr>
      </vt:variant>
      <vt:variant>
        <vt:i4>36</vt:i4>
      </vt:variant>
    </vt:vector>
  </HeadingPairs>
  <TitlesOfParts>
    <vt:vector size="37" baseType="lpstr">
      <vt:lpstr>Benedick template</vt:lpstr>
      <vt:lpstr>L’istituzionalismo</vt:lpstr>
      <vt:lpstr>1.L’istituzionalismo, tratti generali</vt:lpstr>
      <vt:lpstr>L’approccio istituzionalista</vt:lpstr>
      <vt:lpstr>L’approccio istituzionalista</vt:lpstr>
      <vt:lpstr>Approccio istituzionalista</vt:lpstr>
      <vt:lpstr>2.Philip Selznick</vt:lpstr>
      <vt:lpstr>Selznick</vt:lpstr>
      <vt:lpstr>Robert Michels</vt:lpstr>
      <vt:lpstr>Robert Michels</vt:lpstr>
      <vt:lpstr>Elementi essenziali della legge di Michels</vt:lpstr>
      <vt:lpstr>Selznick</vt:lpstr>
      <vt:lpstr>Selznick</vt:lpstr>
      <vt:lpstr>Selznick</vt:lpstr>
      <vt:lpstr>Paradossi e istituzionalizzazione</vt:lpstr>
      <vt:lpstr>I fattori perturbativi delle strutture formali: Le cricche</vt:lpstr>
      <vt:lpstr>I centri di potere esterno</vt:lpstr>
      <vt:lpstr>Le funzioni delle organizzazioni come sistemi sociali</vt:lpstr>
      <vt:lpstr>Conseguenze impreviste e spesso non desiderate</vt:lpstr>
      <vt:lpstr>Conseguenze impreviste e spesso indesiderate</vt:lpstr>
      <vt:lpstr>La recalcitranza dei mezzi</vt:lpstr>
      <vt:lpstr>Lo studio sulla TVA</vt:lpstr>
      <vt:lpstr>Lo studio sulla TVA</vt:lpstr>
      <vt:lpstr>Lo studio sulla TVA</vt:lpstr>
      <vt:lpstr>Le astrazioni indeterminate</vt:lpstr>
      <vt:lpstr>Cooptazione formale e informale</vt:lpstr>
      <vt:lpstr>Cooptazione formale</vt:lpstr>
      <vt:lpstr>Cooptazione informale</vt:lpstr>
      <vt:lpstr>Cooptazione e ideologia</vt:lpstr>
      <vt:lpstr>Le cooptazioni nella TVA</vt:lpstr>
      <vt:lpstr>Il rapporto clientelare</vt:lpstr>
      <vt:lpstr>La disillusione</vt:lpstr>
      <vt:lpstr>Istituzioni e funzioni della leadership</vt:lpstr>
      <vt:lpstr>Istituzioni e funzioni della leadership</vt:lpstr>
      <vt:lpstr>La distinzione tra organizzazioni e istituzioni per Selznick</vt:lpstr>
      <vt:lpstr>Il ruolo della leadership</vt:lpstr>
      <vt:lpstr>Fondamentale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organizzazioni come sistemi cooperativi</dc:title>
  <cp:lastModifiedBy>Mattia Zulianello</cp:lastModifiedBy>
  <cp:revision>59</cp:revision>
  <dcterms:modified xsi:type="dcterms:W3CDTF">2021-11-12T20:38:46Z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0x010100C1D5FCF5B64C354FB92999EFD1A77C7A</vt:lpwstr>
  </property>
</Properties>
</file>