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4"/>
  </p:sldMasterIdLst>
  <p:notesMasterIdLst>
    <p:notesMasterId r:id="rId37"/>
  </p:notesMasterIdLst>
  <p:sldIdLst>
    <p:sldId id="256" r:id="rId5"/>
    <p:sldId id="259" r:id="rId6"/>
    <p:sldId id="352" r:id="rId7"/>
    <p:sldId id="353" r:id="rId8"/>
    <p:sldId id="360" r:id="rId9"/>
    <p:sldId id="354" r:id="rId10"/>
    <p:sldId id="355" r:id="rId11"/>
    <p:sldId id="356" r:id="rId12"/>
    <p:sldId id="357" r:id="rId13"/>
    <p:sldId id="358" r:id="rId14"/>
    <p:sldId id="359" r:id="rId15"/>
    <p:sldId id="361" r:id="rId16"/>
    <p:sldId id="362" r:id="rId17"/>
    <p:sldId id="363" r:id="rId18"/>
    <p:sldId id="364" r:id="rId19"/>
    <p:sldId id="365" r:id="rId20"/>
    <p:sldId id="366" r:id="rId21"/>
    <p:sldId id="368" r:id="rId22"/>
    <p:sldId id="370" r:id="rId23"/>
    <p:sldId id="371" r:id="rId24"/>
    <p:sldId id="372" r:id="rId25"/>
    <p:sldId id="373" r:id="rId26"/>
    <p:sldId id="381" r:id="rId27"/>
    <p:sldId id="374" r:id="rId28"/>
    <p:sldId id="382" r:id="rId29"/>
    <p:sldId id="376" r:id="rId30"/>
    <p:sldId id="377" r:id="rId31"/>
    <p:sldId id="380" r:id="rId32"/>
    <p:sldId id="378" r:id="rId33"/>
    <p:sldId id="369" r:id="rId34"/>
    <p:sldId id="379" r:id="rId35"/>
    <p:sldId id="367" r:id="rId36"/>
  </p:sldIdLst>
  <p:sldSz cx="9144000" cy="5143500" type="screen16x9"/>
  <p:notesSz cx="6858000" cy="9144000"/>
  <p:embeddedFontLst>
    <p:embeddedFont>
      <p:font typeface="Source Sans Pro" panose="020B050303040302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ia Zulianello" initials="MZ" lastIdx="1" clrIdx="0">
    <p:extLst>
      <p:ext uri="{19B8F6BF-5375-455C-9EA6-DF929625EA0E}">
        <p15:presenceInfo xmlns:p15="http://schemas.microsoft.com/office/powerpoint/2012/main" userId="646cbadd906895c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464B5E-C6E6-4115-A21C-F8CF9991D2C3}" v="25" dt="2021-11-18T19:02:59.958"/>
  </p1510:revLst>
</p1510:revInfo>
</file>

<file path=ppt/tableStyles.xml><?xml version="1.0" encoding="utf-8"?>
<a:tblStyleLst xmlns:a="http://schemas.openxmlformats.org/drawingml/2006/main" def="{5DB2AE32-5F83-4F36-B0C4-EC3A7E9488D7}">
  <a:tblStyle styleId="{5DB2AE32-5F83-4F36-B0C4-EC3A7E9488D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07BAB3E-7E30-4776-B4C8-C32909BA5FB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98"/>
    <p:restoredTop sz="92128"/>
  </p:normalViewPr>
  <p:slideViewPr>
    <p:cSldViewPr snapToGrid="0" snapToObjects="1">
      <p:cViewPr varScale="1">
        <p:scale>
          <a:sx n="68" d="100"/>
          <a:sy n="68" d="100"/>
        </p:scale>
        <p:origin x="25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ULIANELLO MATTIA" userId="S::34753@ds.units.it::528d51dd-d01a-40ca-b6f4-4afeb984b8a7" providerId="AD" clId="Web-{BD464B5E-C6E6-4115-A21C-F8CF9991D2C3}"/>
    <pc:docChg chg="modSld">
      <pc:chgData name="ZULIANELLO MATTIA" userId="S::34753@ds.units.it::528d51dd-d01a-40ca-b6f4-4afeb984b8a7" providerId="AD" clId="Web-{BD464B5E-C6E6-4115-A21C-F8CF9991D2C3}" dt="2021-11-18T19:02:59.958" v="19" actId="14100"/>
      <pc:docMkLst>
        <pc:docMk/>
      </pc:docMkLst>
      <pc:sldChg chg="addSp delSp modSp">
        <pc:chgData name="ZULIANELLO MATTIA" userId="S::34753@ds.units.it::528d51dd-d01a-40ca-b6f4-4afeb984b8a7" providerId="AD" clId="Web-{BD464B5E-C6E6-4115-A21C-F8CF9991D2C3}" dt="2021-11-18T19:02:59.958" v="19" actId="14100"/>
        <pc:sldMkLst>
          <pc:docMk/>
          <pc:sldMk cId="4040883992" sldId="378"/>
        </pc:sldMkLst>
        <pc:spChg chg="del mod">
          <ac:chgData name="ZULIANELLO MATTIA" userId="S::34753@ds.units.it::528d51dd-d01a-40ca-b6f4-4afeb984b8a7" providerId="AD" clId="Web-{BD464B5E-C6E6-4115-A21C-F8CF9991D2C3}" dt="2021-11-18T19:02:38.567" v="8"/>
          <ac:spMkLst>
            <pc:docMk/>
            <pc:sldMk cId="4040883992" sldId="378"/>
            <ac:spMk id="3" creationId="{F3B16618-BA4D-B64A-ACD9-20CAA1824A4A}"/>
          </ac:spMkLst>
        </pc:spChg>
        <pc:spChg chg="del mod">
          <ac:chgData name="ZULIANELLO MATTIA" userId="S::34753@ds.units.it::528d51dd-d01a-40ca-b6f4-4afeb984b8a7" providerId="AD" clId="Web-{BD464B5E-C6E6-4115-A21C-F8CF9991D2C3}" dt="2021-11-18T19:02:31.567" v="4"/>
          <ac:spMkLst>
            <pc:docMk/>
            <pc:sldMk cId="4040883992" sldId="378"/>
            <ac:spMk id="6" creationId="{E9EF3FD0-EB00-874F-844F-7D2DD3550F81}"/>
          </ac:spMkLst>
        </pc:spChg>
        <pc:spChg chg="del">
          <ac:chgData name="ZULIANELLO MATTIA" userId="S::34753@ds.units.it::528d51dd-d01a-40ca-b6f4-4afeb984b8a7" providerId="AD" clId="Web-{BD464B5E-C6E6-4115-A21C-F8CF9991D2C3}" dt="2021-11-18T19:02:41.208" v="10"/>
          <ac:spMkLst>
            <pc:docMk/>
            <pc:sldMk cId="4040883992" sldId="378"/>
            <ac:spMk id="9" creationId="{1F570487-8818-C542-97C3-3853F5DB7BC1}"/>
          </ac:spMkLst>
        </pc:spChg>
        <pc:spChg chg="del mod">
          <ac:chgData name="ZULIANELLO MATTIA" userId="S::34753@ds.units.it::528d51dd-d01a-40ca-b6f4-4afeb984b8a7" providerId="AD" clId="Web-{BD464B5E-C6E6-4115-A21C-F8CF9991D2C3}" dt="2021-11-18T19:02:51.130" v="16"/>
          <ac:spMkLst>
            <pc:docMk/>
            <pc:sldMk cId="4040883992" sldId="378"/>
            <ac:spMk id="19" creationId="{B77A736D-917E-6440-A145-30C8748DA773}"/>
          </ac:spMkLst>
        </pc:spChg>
        <pc:picChg chg="del">
          <ac:chgData name="ZULIANELLO MATTIA" userId="S::34753@ds.units.it::528d51dd-d01a-40ca-b6f4-4afeb984b8a7" providerId="AD" clId="Web-{BD464B5E-C6E6-4115-A21C-F8CF9991D2C3}" dt="2021-11-18T19:02:39.489" v="9"/>
          <ac:picMkLst>
            <pc:docMk/>
            <pc:sldMk cId="4040883992" sldId="378"/>
            <ac:picMk id="5" creationId="{CAA554D4-D1A0-A34D-BBBD-CD064EE6544F}"/>
          </ac:picMkLst>
        </pc:picChg>
        <pc:picChg chg="add mod">
          <ac:chgData name="ZULIANELLO MATTIA" userId="S::34753@ds.units.it::528d51dd-d01a-40ca-b6f4-4afeb984b8a7" providerId="AD" clId="Web-{BD464B5E-C6E6-4115-A21C-F8CF9991D2C3}" dt="2021-11-18T19:02:59.958" v="19" actId="14100"/>
          <ac:picMkLst>
            <pc:docMk/>
            <pc:sldMk cId="4040883992" sldId="378"/>
            <ac:picMk id="7" creationId="{724B40C8-4F11-4D8A-9B2C-CCFDB4C7EF98}"/>
          </ac:picMkLst>
        </pc:picChg>
        <pc:cxnChg chg="del">
          <ac:chgData name="ZULIANELLO MATTIA" userId="S::34753@ds.units.it::528d51dd-d01a-40ca-b6f4-4afeb984b8a7" providerId="AD" clId="Web-{BD464B5E-C6E6-4115-A21C-F8CF9991D2C3}" dt="2021-11-18T19:02:43.630" v="12"/>
          <ac:cxnSpMkLst>
            <pc:docMk/>
            <pc:sldMk cId="4040883992" sldId="378"/>
            <ac:cxnSpMk id="8" creationId="{3D998612-4038-3D42-96A9-A6D80DD6A88B}"/>
          </ac:cxnSpMkLst>
        </pc:cxnChg>
        <pc:cxnChg chg="del">
          <ac:chgData name="ZULIANELLO MATTIA" userId="S::34753@ds.units.it::528d51dd-d01a-40ca-b6f4-4afeb984b8a7" providerId="AD" clId="Web-{BD464B5E-C6E6-4115-A21C-F8CF9991D2C3}" dt="2021-11-18T19:02:42.364" v="11"/>
          <ac:cxnSpMkLst>
            <pc:docMk/>
            <pc:sldMk cId="4040883992" sldId="378"/>
            <ac:cxnSpMk id="16" creationId="{41E46449-E6CF-9C41-A96C-FD88D8D0130D}"/>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6761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093592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856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710362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1348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504430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8250" y="0"/>
            <a:ext cx="9152400" cy="5143500"/>
          </a:xfrm>
          <a:prstGeom prst="frame">
            <a:avLst>
              <a:gd name="adj1" fmla="val 24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054325" y="2449025"/>
            <a:ext cx="7035300" cy="1159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3"/>
              </a:buClr>
              <a:buSzPts val="4800"/>
              <a:buNone/>
              <a:defRPr sz="4800">
                <a:solidFill>
                  <a:schemeClr val="accent3"/>
                </a:solidFill>
              </a:defRPr>
            </a:lvl1pPr>
            <a:lvl2pPr lvl="1" algn="ctr">
              <a:spcBef>
                <a:spcPts val="0"/>
              </a:spcBef>
              <a:spcAft>
                <a:spcPts val="0"/>
              </a:spcAft>
              <a:buClr>
                <a:schemeClr val="accent3"/>
              </a:buClr>
              <a:buSzPts val="4800"/>
              <a:buNone/>
              <a:defRPr sz="4800">
                <a:solidFill>
                  <a:schemeClr val="accent3"/>
                </a:solidFill>
              </a:defRPr>
            </a:lvl2pPr>
            <a:lvl3pPr lvl="2" algn="ctr">
              <a:spcBef>
                <a:spcPts val="0"/>
              </a:spcBef>
              <a:spcAft>
                <a:spcPts val="0"/>
              </a:spcAft>
              <a:buClr>
                <a:schemeClr val="accent3"/>
              </a:buClr>
              <a:buSzPts val="4800"/>
              <a:buNone/>
              <a:defRPr sz="4800">
                <a:solidFill>
                  <a:schemeClr val="accent3"/>
                </a:solidFill>
              </a:defRPr>
            </a:lvl3pPr>
            <a:lvl4pPr lvl="3" algn="ctr">
              <a:spcBef>
                <a:spcPts val="0"/>
              </a:spcBef>
              <a:spcAft>
                <a:spcPts val="0"/>
              </a:spcAft>
              <a:buClr>
                <a:schemeClr val="accent3"/>
              </a:buClr>
              <a:buSzPts val="4800"/>
              <a:buNone/>
              <a:defRPr sz="4800">
                <a:solidFill>
                  <a:schemeClr val="accent3"/>
                </a:solidFill>
              </a:defRPr>
            </a:lvl4pPr>
            <a:lvl5pPr lvl="4" algn="ctr">
              <a:spcBef>
                <a:spcPts val="0"/>
              </a:spcBef>
              <a:spcAft>
                <a:spcPts val="0"/>
              </a:spcAft>
              <a:buClr>
                <a:schemeClr val="accent3"/>
              </a:buClr>
              <a:buSzPts val="4800"/>
              <a:buNone/>
              <a:defRPr sz="4800">
                <a:solidFill>
                  <a:schemeClr val="accent3"/>
                </a:solidFill>
              </a:defRPr>
            </a:lvl5pPr>
            <a:lvl6pPr lvl="5" algn="ctr">
              <a:spcBef>
                <a:spcPts val="0"/>
              </a:spcBef>
              <a:spcAft>
                <a:spcPts val="0"/>
              </a:spcAft>
              <a:buClr>
                <a:schemeClr val="accent3"/>
              </a:buClr>
              <a:buSzPts val="4800"/>
              <a:buNone/>
              <a:defRPr sz="4800">
                <a:solidFill>
                  <a:schemeClr val="accent3"/>
                </a:solidFill>
              </a:defRPr>
            </a:lvl6pPr>
            <a:lvl7pPr lvl="6" algn="ctr">
              <a:spcBef>
                <a:spcPts val="0"/>
              </a:spcBef>
              <a:spcAft>
                <a:spcPts val="0"/>
              </a:spcAft>
              <a:buClr>
                <a:schemeClr val="accent3"/>
              </a:buClr>
              <a:buSzPts val="4800"/>
              <a:buNone/>
              <a:defRPr sz="4800">
                <a:solidFill>
                  <a:schemeClr val="accent3"/>
                </a:solidFill>
              </a:defRPr>
            </a:lvl7pPr>
            <a:lvl8pPr lvl="7" algn="ctr">
              <a:spcBef>
                <a:spcPts val="0"/>
              </a:spcBef>
              <a:spcAft>
                <a:spcPts val="0"/>
              </a:spcAft>
              <a:buClr>
                <a:schemeClr val="accent3"/>
              </a:buClr>
              <a:buSzPts val="4800"/>
              <a:buNone/>
              <a:defRPr sz="4800">
                <a:solidFill>
                  <a:schemeClr val="accent3"/>
                </a:solidFill>
              </a:defRPr>
            </a:lvl8pPr>
            <a:lvl9pPr lvl="8" algn="ctr">
              <a:spcBef>
                <a:spcPts val="0"/>
              </a:spcBef>
              <a:spcAft>
                <a:spcPts val="0"/>
              </a:spcAft>
              <a:buClr>
                <a:schemeClr val="accent3"/>
              </a:buClr>
              <a:buSzPts val="4800"/>
              <a:buNone/>
              <a:defRPr sz="4800">
                <a:solidFill>
                  <a:schemeClr val="accent3"/>
                </a:solidFill>
              </a:defRPr>
            </a:lvl9pPr>
          </a:lstStyle>
          <a:p>
            <a:endParaRPr/>
          </a:p>
        </p:txBody>
      </p:sp>
      <p:sp>
        <p:nvSpPr>
          <p:cNvPr id="12" name="Google Shape;12;p2"/>
          <p:cNvSpPr/>
          <p:nvPr/>
        </p:nvSpPr>
        <p:spPr>
          <a:xfrm>
            <a:off x="3855150" y="1151950"/>
            <a:ext cx="1433700" cy="944700"/>
          </a:xfrm>
          <a:prstGeom prst="wedgeRectCallout">
            <a:avLst>
              <a:gd name="adj1" fmla="val 8366"/>
              <a:gd name="adj2" fmla="val 80819"/>
            </a:avLst>
          </a:prstGeom>
          <a:noFill/>
          <a:ln w="1143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teal">
  <p:cSld name="TITLE_1">
    <p:bg>
      <p:bgPr>
        <a:solidFill>
          <a:schemeClr val="accent1"/>
        </a:solidFill>
        <a:effectLst/>
      </p:bgPr>
    </p:bg>
    <p:spTree>
      <p:nvGrpSpPr>
        <p:cNvPr id="1" name="Shape 13"/>
        <p:cNvGrpSpPr/>
        <p:nvPr/>
      </p:nvGrpSpPr>
      <p:grpSpPr>
        <a:xfrm>
          <a:off x="0" y="0"/>
          <a:ext cx="0" cy="0"/>
          <a:chOff x="0" y="0"/>
          <a:chExt cx="0" cy="0"/>
        </a:xfrm>
      </p:grpSpPr>
      <p:sp>
        <p:nvSpPr>
          <p:cNvPr id="14" name="Google Shape;14;p3"/>
          <p:cNvSpPr/>
          <p:nvPr/>
        </p:nvSpPr>
        <p:spPr>
          <a:xfrm>
            <a:off x="-8250" y="0"/>
            <a:ext cx="9152400" cy="5143500"/>
          </a:xfrm>
          <a:prstGeom prst="frame">
            <a:avLst>
              <a:gd name="adj1" fmla="val 2412"/>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ctrTitle"/>
          </p:nvPr>
        </p:nvSpPr>
        <p:spPr>
          <a:xfrm>
            <a:off x="665225" y="1513525"/>
            <a:ext cx="5880300" cy="11598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4800"/>
              <a:buNone/>
              <a:defRPr sz="4800">
                <a:solidFill>
                  <a:schemeClr val="lt1"/>
                </a:solidFill>
              </a:defRPr>
            </a:lvl1pPr>
            <a:lvl2pPr lvl="1" algn="l" rtl="0">
              <a:spcBef>
                <a:spcPts val="0"/>
              </a:spcBef>
              <a:spcAft>
                <a:spcPts val="0"/>
              </a:spcAft>
              <a:buClr>
                <a:schemeClr val="lt1"/>
              </a:buClr>
              <a:buSzPts val="4800"/>
              <a:buNone/>
              <a:defRPr sz="4800">
                <a:solidFill>
                  <a:schemeClr val="lt1"/>
                </a:solidFill>
              </a:defRPr>
            </a:lvl2pPr>
            <a:lvl3pPr lvl="2" algn="l" rtl="0">
              <a:spcBef>
                <a:spcPts val="0"/>
              </a:spcBef>
              <a:spcAft>
                <a:spcPts val="0"/>
              </a:spcAft>
              <a:buClr>
                <a:schemeClr val="lt1"/>
              </a:buClr>
              <a:buSzPts val="4800"/>
              <a:buNone/>
              <a:defRPr sz="4800">
                <a:solidFill>
                  <a:schemeClr val="lt1"/>
                </a:solidFill>
              </a:defRPr>
            </a:lvl3pPr>
            <a:lvl4pPr lvl="3" algn="l" rtl="0">
              <a:spcBef>
                <a:spcPts val="0"/>
              </a:spcBef>
              <a:spcAft>
                <a:spcPts val="0"/>
              </a:spcAft>
              <a:buClr>
                <a:schemeClr val="lt1"/>
              </a:buClr>
              <a:buSzPts val="4800"/>
              <a:buNone/>
              <a:defRPr sz="4800">
                <a:solidFill>
                  <a:schemeClr val="lt1"/>
                </a:solidFill>
              </a:defRPr>
            </a:lvl4pPr>
            <a:lvl5pPr lvl="4" algn="l" rtl="0">
              <a:spcBef>
                <a:spcPts val="0"/>
              </a:spcBef>
              <a:spcAft>
                <a:spcPts val="0"/>
              </a:spcAft>
              <a:buClr>
                <a:schemeClr val="lt1"/>
              </a:buClr>
              <a:buSzPts val="4800"/>
              <a:buNone/>
              <a:defRPr sz="4800">
                <a:solidFill>
                  <a:schemeClr val="lt1"/>
                </a:solidFill>
              </a:defRPr>
            </a:lvl5pPr>
            <a:lvl6pPr lvl="5" algn="l" rtl="0">
              <a:spcBef>
                <a:spcPts val="0"/>
              </a:spcBef>
              <a:spcAft>
                <a:spcPts val="0"/>
              </a:spcAft>
              <a:buClr>
                <a:schemeClr val="lt1"/>
              </a:buClr>
              <a:buSzPts val="4800"/>
              <a:buNone/>
              <a:defRPr sz="4800">
                <a:solidFill>
                  <a:schemeClr val="lt1"/>
                </a:solidFill>
              </a:defRPr>
            </a:lvl6pPr>
            <a:lvl7pPr lvl="6" algn="l" rtl="0">
              <a:spcBef>
                <a:spcPts val="0"/>
              </a:spcBef>
              <a:spcAft>
                <a:spcPts val="0"/>
              </a:spcAft>
              <a:buClr>
                <a:schemeClr val="lt1"/>
              </a:buClr>
              <a:buSzPts val="4800"/>
              <a:buNone/>
              <a:defRPr sz="4800">
                <a:solidFill>
                  <a:schemeClr val="lt1"/>
                </a:solidFill>
              </a:defRPr>
            </a:lvl7pPr>
            <a:lvl8pPr lvl="7" algn="l" rtl="0">
              <a:spcBef>
                <a:spcPts val="0"/>
              </a:spcBef>
              <a:spcAft>
                <a:spcPts val="0"/>
              </a:spcAft>
              <a:buClr>
                <a:schemeClr val="lt1"/>
              </a:buClr>
              <a:buSzPts val="4800"/>
              <a:buNone/>
              <a:defRPr sz="4800">
                <a:solidFill>
                  <a:schemeClr val="lt1"/>
                </a:solidFill>
              </a:defRPr>
            </a:lvl8pPr>
            <a:lvl9pPr lvl="8" algn="l" rtl="0">
              <a:spcBef>
                <a:spcPts val="0"/>
              </a:spcBef>
              <a:spcAft>
                <a:spcPts val="0"/>
              </a:spcAft>
              <a:buClr>
                <a:schemeClr val="lt1"/>
              </a:buClr>
              <a:buSzPts val="4800"/>
              <a:buNone/>
              <a:defRPr sz="4800">
                <a:solidFill>
                  <a:schemeClr val="lt1"/>
                </a:solidFill>
              </a:defRPr>
            </a:lvl9pPr>
          </a:lstStyle>
          <a:p>
            <a:endParaRPr/>
          </a:p>
        </p:txBody>
      </p:sp>
      <p:sp>
        <p:nvSpPr>
          <p:cNvPr id="16" name="Google Shape;16;p3"/>
          <p:cNvSpPr txBox="1">
            <a:spLocks noGrp="1"/>
          </p:cNvSpPr>
          <p:nvPr>
            <p:ph type="subTitle" idx="1"/>
          </p:nvPr>
        </p:nvSpPr>
        <p:spPr>
          <a:xfrm>
            <a:off x="854250" y="2941700"/>
            <a:ext cx="4738500" cy="745500"/>
          </a:xfrm>
          <a:prstGeom prst="rect">
            <a:avLst/>
          </a:prstGeom>
          <a:ln w="114300"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1pPr>
            <a:lvl2pPr lvl="1" rtl="0">
              <a:spcBef>
                <a:spcPts val="0"/>
              </a:spcBef>
              <a:spcAft>
                <a:spcPts val="0"/>
              </a:spcAft>
              <a:buClr>
                <a:schemeClr val="lt1"/>
              </a:buClr>
              <a:buSzPts val="2400"/>
              <a:buFont typeface="Source Sans Pro"/>
              <a:buNone/>
              <a:defRPr>
                <a:solidFill>
                  <a:schemeClr val="lt1"/>
                </a:solidFill>
                <a:latin typeface="Source Sans Pro"/>
                <a:ea typeface="Source Sans Pro"/>
                <a:cs typeface="Source Sans Pro"/>
                <a:sym typeface="Source Sans Pro"/>
              </a:defRPr>
            </a:lvl2pPr>
            <a:lvl3pPr lvl="2" rtl="0">
              <a:spcBef>
                <a:spcPts val="0"/>
              </a:spcBef>
              <a:spcAft>
                <a:spcPts val="0"/>
              </a:spcAft>
              <a:buClr>
                <a:schemeClr val="lt1"/>
              </a:buClr>
              <a:buSzPts val="2400"/>
              <a:buFont typeface="Source Sans Pro"/>
              <a:buNone/>
              <a:defRPr>
                <a:solidFill>
                  <a:schemeClr val="lt1"/>
                </a:solidFill>
                <a:latin typeface="Source Sans Pro"/>
                <a:ea typeface="Source Sans Pro"/>
                <a:cs typeface="Source Sans Pro"/>
                <a:sym typeface="Source Sans Pro"/>
              </a:defRPr>
            </a:lvl3pPr>
            <a:lvl4pPr lvl="3"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4pPr>
            <a:lvl5pPr lvl="4"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5pPr>
            <a:lvl6pPr lvl="5"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6pPr>
            <a:lvl7pPr lvl="6"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7pPr>
            <a:lvl8pPr lvl="7"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8pPr>
            <a:lvl9pPr lvl="8" rtl="0">
              <a:spcBef>
                <a:spcPts val="0"/>
              </a:spcBef>
              <a:spcAft>
                <a:spcPts val="0"/>
              </a:spcAft>
              <a:buClr>
                <a:schemeClr val="lt1"/>
              </a:buClr>
              <a:buSzPts val="2400"/>
              <a:buFont typeface="Source Sans Pro"/>
              <a:buNone/>
              <a:defRPr sz="2400">
                <a:solidFill>
                  <a:schemeClr val="lt1"/>
                </a:solidFill>
                <a:latin typeface="Source Sans Pro"/>
                <a:ea typeface="Source Sans Pro"/>
                <a:cs typeface="Source Sans Pro"/>
                <a:sym typeface="Source Sans Pro"/>
              </a:defRPr>
            </a:lvl9pPr>
          </a:lstStyle>
          <a:p>
            <a:endParaRPr/>
          </a:p>
        </p:txBody>
      </p:sp>
      <p:sp>
        <p:nvSpPr>
          <p:cNvPr id="17" name="Google Shape;17;p3"/>
          <p:cNvSpPr/>
          <p:nvPr/>
        </p:nvSpPr>
        <p:spPr>
          <a:xfrm>
            <a:off x="1139933" y="2730544"/>
            <a:ext cx="274800" cy="2061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solidFill>
          <a:schemeClr val="lt1"/>
        </a:solidFill>
        <a:effectLst/>
      </p:bgPr>
    </p:bg>
    <p:spTree>
      <p:nvGrpSpPr>
        <p:cNvPr id="1" name="Shape 29"/>
        <p:cNvGrpSpPr/>
        <p:nvPr/>
      </p:nvGrpSpPr>
      <p:grpSpPr>
        <a:xfrm>
          <a:off x="0" y="0"/>
          <a:ext cx="0" cy="0"/>
          <a:chOff x="0" y="0"/>
          <a:chExt cx="0" cy="0"/>
        </a:xfrm>
      </p:grpSpPr>
      <p:sp>
        <p:nvSpPr>
          <p:cNvPr id="30" name="Google Shape;30;p6"/>
          <p:cNvSpPr/>
          <p:nvPr/>
        </p:nvSpPr>
        <p:spPr>
          <a:xfrm>
            <a:off x="132602" y="998975"/>
            <a:ext cx="8878800" cy="401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31;p6"/>
          <p:cNvGrpSpPr/>
          <p:nvPr/>
        </p:nvGrpSpPr>
        <p:grpSpPr>
          <a:xfrm>
            <a:off x="132394" y="126350"/>
            <a:ext cx="8878501" cy="972488"/>
            <a:chOff x="180850" y="168450"/>
            <a:chExt cx="8781900" cy="1296650"/>
          </a:xfrm>
        </p:grpSpPr>
        <p:sp>
          <p:nvSpPr>
            <p:cNvPr id="32" name="Google Shape;32;p6"/>
            <p:cNvSpPr/>
            <p:nvPr/>
          </p:nvSpPr>
          <p:spPr>
            <a:xfrm>
              <a:off x="180850" y="168450"/>
              <a:ext cx="8781900" cy="97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rot="5400000">
              <a:off x="904149" y="1053500"/>
              <a:ext cx="442800" cy="3804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p:nvPr/>
          </p:nvSpPr>
          <p:spPr>
            <a:xfrm>
              <a:off x="328185" y="341583"/>
              <a:ext cx="8487000" cy="62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6"/>
          <p:cNvSpPr txBox="1">
            <a:spLocks noGrp="1"/>
          </p:cNvSpPr>
          <p:nvPr>
            <p:ph type="title"/>
          </p:nvPr>
        </p:nvSpPr>
        <p:spPr>
          <a:xfrm>
            <a:off x="832475" y="126338"/>
            <a:ext cx="7951800" cy="730200"/>
          </a:xfrm>
          <a:prstGeom prst="rect">
            <a:avLst/>
          </a:prstGeom>
        </p:spPr>
        <p:txBody>
          <a:bodyPr spcFirstLastPara="1" wrap="square" lIns="91425" tIns="91425" rIns="91425" bIns="91425" anchor="ctr" anchorCtr="0">
            <a:noAutofit/>
          </a:bodyPr>
          <a:lstStyle>
            <a:lvl1pPr lvl="0" algn="l">
              <a:spcBef>
                <a:spcPts val="0"/>
              </a:spcBef>
              <a:spcAft>
                <a:spcPts val="0"/>
              </a:spcAft>
              <a:buSzPts val="2400"/>
              <a:buNone/>
              <a:defRPr/>
            </a:lvl1pPr>
            <a:lvl2pPr lvl="1" algn="l">
              <a:spcBef>
                <a:spcPts val="0"/>
              </a:spcBef>
              <a:spcAft>
                <a:spcPts val="0"/>
              </a:spcAft>
              <a:buSzPts val="2400"/>
              <a:buNone/>
              <a:defRPr/>
            </a:lvl2pPr>
            <a:lvl3pPr lvl="2" algn="l">
              <a:spcBef>
                <a:spcPts val="0"/>
              </a:spcBef>
              <a:spcAft>
                <a:spcPts val="0"/>
              </a:spcAft>
              <a:buSzPts val="2400"/>
              <a:buNone/>
              <a:defRPr/>
            </a:lvl3pPr>
            <a:lvl4pPr lvl="3" algn="l">
              <a:spcBef>
                <a:spcPts val="0"/>
              </a:spcBef>
              <a:spcAft>
                <a:spcPts val="0"/>
              </a:spcAft>
              <a:buSzPts val="2400"/>
              <a:buNone/>
              <a:defRPr/>
            </a:lvl4pPr>
            <a:lvl5pPr lvl="4" algn="l">
              <a:spcBef>
                <a:spcPts val="0"/>
              </a:spcBef>
              <a:spcAft>
                <a:spcPts val="0"/>
              </a:spcAft>
              <a:buSzPts val="2400"/>
              <a:buNone/>
              <a:defRPr/>
            </a:lvl5pPr>
            <a:lvl6pPr lvl="5" algn="l">
              <a:spcBef>
                <a:spcPts val="0"/>
              </a:spcBef>
              <a:spcAft>
                <a:spcPts val="0"/>
              </a:spcAft>
              <a:buSzPts val="2400"/>
              <a:buNone/>
              <a:defRPr/>
            </a:lvl6pPr>
            <a:lvl7pPr lvl="6" algn="l">
              <a:spcBef>
                <a:spcPts val="0"/>
              </a:spcBef>
              <a:spcAft>
                <a:spcPts val="0"/>
              </a:spcAft>
              <a:buSzPts val="2400"/>
              <a:buNone/>
              <a:defRPr/>
            </a:lvl7pPr>
            <a:lvl8pPr lvl="7" algn="l">
              <a:spcBef>
                <a:spcPts val="0"/>
              </a:spcBef>
              <a:spcAft>
                <a:spcPts val="0"/>
              </a:spcAft>
              <a:buSzPts val="2400"/>
              <a:buNone/>
              <a:defRPr/>
            </a:lvl8pPr>
            <a:lvl9pPr lvl="8" algn="l">
              <a:spcBef>
                <a:spcPts val="0"/>
              </a:spcBef>
              <a:spcAft>
                <a:spcPts val="0"/>
              </a:spcAft>
              <a:buSzPts val="2400"/>
              <a:buNone/>
              <a:defRPr/>
            </a:lvl9pPr>
          </a:lstStyle>
          <a:p>
            <a:endParaRPr/>
          </a:p>
        </p:txBody>
      </p:sp>
      <p:sp>
        <p:nvSpPr>
          <p:cNvPr id="36" name="Google Shape;36;p6"/>
          <p:cNvSpPr txBox="1">
            <a:spLocks noGrp="1"/>
          </p:cNvSpPr>
          <p:nvPr>
            <p:ph type="body" idx="1"/>
          </p:nvPr>
        </p:nvSpPr>
        <p:spPr>
          <a:xfrm>
            <a:off x="753150" y="1200150"/>
            <a:ext cx="7637700" cy="37257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37" name="Google Shape;37;p6"/>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80050" y="205988"/>
            <a:ext cx="7383900" cy="8574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1pPr>
            <a:lvl2pPr lvl="1"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2pPr>
            <a:lvl3pPr lvl="2"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3pPr>
            <a:lvl4pPr lvl="3"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4pPr>
            <a:lvl5pPr lvl="4"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5pPr>
            <a:lvl6pPr lvl="5"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6pPr>
            <a:lvl7pPr lvl="6"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7pPr>
            <a:lvl8pPr lvl="7"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8pPr>
            <a:lvl9pPr lvl="8"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9pPr>
          </a:lstStyle>
          <a:p>
            <a:endParaRPr/>
          </a:p>
        </p:txBody>
      </p:sp>
      <p:sp>
        <p:nvSpPr>
          <p:cNvPr id="7" name="Google Shape;7;p1"/>
          <p:cNvSpPr txBox="1">
            <a:spLocks noGrp="1"/>
          </p:cNvSpPr>
          <p:nvPr>
            <p:ph type="body" idx="1"/>
          </p:nvPr>
        </p:nvSpPr>
        <p:spPr>
          <a:xfrm>
            <a:off x="880050" y="1200157"/>
            <a:ext cx="7383900" cy="37257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Source Sans Pro"/>
              <a:buChar char="▪"/>
              <a:defRPr sz="24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accent1"/>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4pPr>
            <a:lvl5pPr marL="2286000" lvl="4"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5pPr>
            <a:lvl6pPr marL="2743200" lvl="5"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6pPr>
            <a:lvl7pPr marL="3200400" lvl="6"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7pPr>
            <a:lvl8pPr marL="3657600" lvl="7"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8pPr>
            <a:lvl9pPr marL="4114800" lvl="8"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4297650" y="4673651"/>
            <a:ext cx="548700" cy="393600"/>
          </a:xfrm>
          <a:prstGeom prst="rect">
            <a:avLst/>
          </a:prstGeom>
          <a:noFill/>
          <a:ln>
            <a:noFill/>
          </a:ln>
        </p:spPr>
        <p:txBody>
          <a:bodyPr spcFirstLastPara="1" wrap="square" lIns="91425" tIns="91425" rIns="91425" bIns="91425" anchor="t" anchorCtr="0">
            <a:noAutofit/>
          </a:bodyPr>
          <a:lstStyle>
            <a:lvl1pPr lvl="0" algn="ctr">
              <a:buNone/>
              <a:defRPr sz="1100">
                <a:solidFill>
                  <a:schemeClr val="dk1"/>
                </a:solidFill>
                <a:latin typeface="Source Sans Pro"/>
                <a:ea typeface="Source Sans Pro"/>
                <a:cs typeface="Source Sans Pro"/>
                <a:sym typeface="Source Sans Pro"/>
              </a:defRPr>
            </a:lvl1pPr>
            <a:lvl2pPr lvl="1" algn="ctr">
              <a:buNone/>
              <a:defRPr sz="1100">
                <a:solidFill>
                  <a:schemeClr val="dk1"/>
                </a:solidFill>
                <a:latin typeface="Source Sans Pro"/>
                <a:ea typeface="Source Sans Pro"/>
                <a:cs typeface="Source Sans Pro"/>
                <a:sym typeface="Source Sans Pro"/>
              </a:defRPr>
            </a:lvl2pPr>
            <a:lvl3pPr lvl="2" algn="ctr">
              <a:buNone/>
              <a:defRPr sz="1100">
                <a:solidFill>
                  <a:schemeClr val="dk1"/>
                </a:solidFill>
                <a:latin typeface="Source Sans Pro"/>
                <a:ea typeface="Source Sans Pro"/>
                <a:cs typeface="Source Sans Pro"/>
                <a:sym typeface="Source Sans Pro"/>
              </a:defRPr>
            </a:lvl3pPr>
            <a:lvl4pPr lvl="3" algn="ctr">
              <a:buNone/>
              <a:defRPr sz="1100">
                <a:solidFill>
                  <a:schemeClr val="dk1"/>
                </a:solidFill>
                <a:latin typeface="Source Sans Pro"/>
                <a:ea typeface="Source Sans Pro"/>
                <a:cs typeface="Source Sans Pro"/>
                <a:sym typeface="Source Sans Pro"/>
              </a:defRPr>
            </a:lvl4pPr>
            <a:lvl5pPr lvl="4" algn="ctr">
              <a:buNone/>
              <a:defRPr sz="1100">
                <a:solidFill>
                  <a:schemeClr val="dk1"/>
                </a:solidFill>
                <a:latin typeface="Source Sans Pro"/>
                <a:ea typeface="Source Sans Pro"/>
                <a:cs typeface="Source Sans Pro"/>
                <a:sym typeface="Source Sans Pro"/>
              </a:defRPr>
            </a:lvl5pPr>
            <a:lvl6pPr lvl="5" algn="ctr">
              <a:buNone/>
              <a:defRPr sz="1100">
                <a:solidFill>
                  <a:schemeClr val="dk1"/>
                </a:solidFill>
                <a:latin typeface="Source Sans Pro"/>
                <a:ea typeface="Source Sans Pro"/>
                <a:cs typeface="Source Sans Pro"/>
                <a:sym typeface="Source Sans Pro"/>
              </a:defRPr>
            </a:lvl6pPr>
            <a:lvl7pPr lvl="6" algn="ctr">
              <a:buNone/>
              <a:defRPr sz="1100">
                <a:solidFill>
                  <a:schemeClr val="dk1"/>
                </a:solidFill>
                <a:latin typeface="Source Sans Pro"/>
                <a:ea typeface="Source Sans Pro"/>
                <a:cs typeface="Source Sans Pro"/>
                <a:sym typeface="Source Sans Pro"/>
              </a:defRPr>
            </a:lvl7pPr>
            <a:lvl8pPr lvl="7" algn="ctr">
              <a:buNone/>
              <a:defRPr sz="1100">
                <a:solidFill>
                  <a:schemeClr val="dk1"/>
                </a:solidFill>
                <a:latin typeface="Source Sans Pro"/>
                <a:ea typeface="Source Sans Pro"/>
                <a:cs typeface="Source Sans Pro"/>
                <a:sym typeface="Source Sans Pro"/>
              </a:defRPr>
            </a:lvl8pPr>
            <a:lvl9pPr lvl="8" algn="ctr">
              <a:buNone/>
              <a:defRPr sz="1100">
                <a:solidFill>
                  <a:schemeClr val="dk1"/>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5"/>
          <p:cNvSpPr txBox="1">
            <a:spLocks noGrp="1"/>
          </p:cNvSpPr>
          <p:nvPr>
            <p:ph type="ctrTitle"/>
          </p:nvPr>
        </p:nvSpPr>
        <p:spPr>
          <a:xfrm>
            <a:off x="1054325" y="2449025"/>
            <a:ext cx="7035300" cy="115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it-IT" sz="4600" dirty="0"/>
              <a:t>Il neoistituzionalismo</a:t>
            </a:r>
            <a:endParaRPr sz="4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E26CF-31F7-BE46-B28E-76D3165320FC}"/>
              </a:ext>
            </a:extLst>
          </p:cNvPr>
          <p:cNvSpPr>
            <a:spLocks noGrp="1"/>
          </p:cNvSpPr>
          <p:nvPr>
            <p:ph type="title"/>
          </p:nvPr>
        </p:nvSpPr>
        <p:spPr/>
        <p:txBody>
          <a:bodyPr/>
          <a:lstStyle/>
          <a:p>
            <a:r>
              <a:rPr lang="it-IT" dirty="0" err="1"/>
              <a:t>Meyer</a:t>
            </a:r>
            <a:r>
              <a:rPr lang="it-IT" dirty="0"/>
              <a:t> &amp; </a:t>
            </a:r>
            <a:r>
              <a:rPr lang="it-IT" dirty="0" err="1"/>
              <a:t>Rowan</a:t>
            </a:r>
            <a:r>
              <a:rPr lang="it-IT" dirty="0"/>
              <a:t> </a:t>
            </a:r>
          </a:p>
        </p:txBody>
      </p:sp>
      <p:sp>
        <p:nvSpPr>
          <p:cNvPr id="3" name="Text Placeholder 2">
            <a:extLst>
              <a:ext uri="{FF2B5EF4-FFF2-40B4-BE49-F238E27FC236}">
                <a16:creationId xmlns:a16="http://schemas.microsoft.com/office/drawing/2014/main" id="{3F1F957A-3A5F-BF4E-830E-A40BD50D7F9F}"/>
              </a:ext>
            </a:extLst>
          </p:cNvPr>
          <p:cNvSpPr>
            <a:spLocks noGrp="1"/>
          </p:cNvSpPr>
          <p:nvPr>
            <p:ph type="body" idx="1"/>
          </p:nvPr>
        </p:nvSpPr>
        <p:spPr>
          <a:xfrm>
            <a:off x="753150" y="1144751"/>
            <a:ext cx="7637700" cy="3725700"/>
          </a:xfrm>
        </p:spPr>
        <p:txBody>
          <a:bodyPr/>
          <a:lstStyle/>
          <a:p>
            <a:r>
              <a:rPr lang="it-IT" sz="2000" dirty="0"/>
              <a:t>Si sviluppa quindi la domanda di ricerca principale: le pressioni che le istituzioni esercitano sulle varie organizzazioni affinché si adeguino ai criteri di razionalità prevalente. </a:t>
            </a:r>
          </a:p>
          <a:p>
            <a:r>
              <a:rPr lang="it-IT" sz="2000" dirty="0"/>
              <a:t>Cioè: come si sviluppano i processi di isomorfismo.</a:t>
            </a:r>
          </a:p>
          <a:p>
            <a:r>
              <a:rPr lang="en-GB" sz="2000" dirty="0" err="1"/>
              <a:t>L’isomorfismo</a:t>
            </a:r>
            <a:r>
              <a:rPr lang="en-GB" sz="2000" dirty="0"/>
              <a:t> non </a:t>
            </a:r>
            <a:r>
              <a:rPr lang="en-GB" sz="2000" dirty="0" err="1"/>
              <a:t>è</a:t>
            </a:r>
            <a:r>
              <a:rPr lang="en-GB" sz="2000" dirty="0"/>
              <a:t> </a:t>
            </a:r>
            <a:r>
              <a:rPr lang="en-GB" sz="2000" dirty="0" err="1"/>
              <a:t>causato</a:t>
            </a:r>
            <a:r>
              <a:rPr lang="en-GB" sz="2000" dirty="0"/>
              <a:t> </a:t>
            </a:r>
            <a:r>
              <a:rPr lang="en-GB" sz="2000" dirty="0" err="1"/>
              <a:t>soltanto</a:t>
            </a:r>
            <a:r>
              <a:rPr lang="en-GB" sz="2000" dirty="0"/>
              <a:t> </a:t>
            </a:r>
            <a:r>
              <a:rPr lang="en-GB" sz="2000" dirty="0" err="1"/>
              <a:t>dalla</a:t>
            </a:r>
            <a:r>
              <a:rPr lang="en-GB" sz="2000" dirty="0"/>
              <a:t> </a:t>
            </a:r>
            <a:r>
              <a:rPr lang="en-GB" sz="2000" dirty="0" err="1"/>
              <a:t>tendenza</a:t>
            </a:r>
            <a:r>
              <a:rPr lang="en-GB" sz="2000" dirty="0"/>
              <a:t> </a:t>
            </a:r>
            <a:r>
              <a:rPr lang="en-GB" sz="2000" dirty="0" err="1"/>
              <a:t>delle</a:t>
            </a:r>
            <a:r>
              <a:rPr lang="en-GB" sz="2000" dirty="0"/>
              <a:t> </a:t>
            </a:r>
            <a:r>
              <a:rPr lang="en-GB" sz="2000" dirty="0" err="1"/>
              <a:t>organizzazioni</a:t>
            </a:r>
            <a:r>
              <a:rPr lang="en-GB" sz="2000" dirty="0"/>
              <a:t> </a:t>
            </a:r>
            <a:r>
              <a:rPr lang="en-GB" sz="2000" dirty="0" err="1"/>
              <a:t>esistenti</a:t>
            </a:r>
            <a:r>
              <a:rPr lang="en-GB" sz="2000" dirty="0"/>
              <a:t> a </a:t>
            </a:r>
            <a:r>
              <a:rPr lang="en-GB" sz="2000" dirty="0" err="1"/>
              <a:t>conformarsi</a:t>
            </a:r>
            <a:r>
              <a:rPr lang="en-GB" sz="2000" dirty="0"/>
              <a:t> alle </a:t>
            </a:r>
            <a:r>
              <a:rPr lang="en-GB" sz="2000" dirty="0" err="1"/>
              <a:t>prescrizioni</a:t>
            </a:r>
            <a:r>
              <a:rPr lang="en-GB" sz="2000" dirty="0"/>
              <a:t> </a:t>
            </a:r>
            <a:r>
              <a:rPr lang="en-GB" sz="2000" dirty="0" err="1"/>
              <a:t>esterne</a:t>
            </a:r>
            <a:r>
              <a:rPr lang="en-GB" sz="2000" dirty="0"/>
              <a:t>, ma </a:t>
            </a:r>
            <a:r>
              <a:rPr lang="en-GB" sz="2000" dirty="0" err="1"/>
              <a:t>anche</a:t>
            </a:r>
            <a:r>
              <a:rPr lang="en-GB" sz="2000" dirty="0"/>
              <a:t> dal </a:t>
            </a:r>
            <a:r>
              <a:rPr lang="en-GB" sz="2000" dirty="0" err="1"/>
              <a:t>fatto</a:t>
            </a:r>
            <a:r>
              <a:rPr lang="en-GB" sz="2000" dirty="0"/>
              <a:t> </a:t>
            </a:r>
            <a:r>
              <a:rPr lang="en-GB" sz="2000" dirty="0" err="1"/>
              <a:t>che</a:t>
            </a:r>
            <a:r>
              <a:rPr lang="en-GB" sz="2000" dirty="0"/>
              <a:t> le </a:t>
            </a:r>
            <a:r>
              <a:rPr lang="en-GB" sz="2000" dirty="0" err="1"/>
              <a:t>istituzioni</a:t>
            </a:r>
            <a:r>
              <a:rPr lang="en-GB" sz="2000" dirty="0"/>
              <a:t> </a:t>
            </a:r>
            <a:r>
              <a:rPr lang="en-GB" sz="2000" dirty="0" err="1"/>
              <a:t>operano</a:t>
            </a:r>
            <a:r>
              <a:rPr lang="en-GB" sz="2000" dirty="0"/>
              <a:t> </a:t>
            </a:r>
            <a:r>
              <a:rPr lang="en-GB" sz="2000" dirty="0" err="1"/>
              <a:t>spesso</a:t>
            </a:r>
            <a:r>
              <a:rPr lang="en-GB" sz="2000" dirty="0"/>
              <a:t> per </a:t>
            </a:r>
            <a:r>
              <a:rPr lang="en-GB" sz="2000" dirty="0" err="1"/>
              <a:t>favorire</a:t>
            </a:r>
            <a:r>
              <a:rPr lang="en-GB" sz="2000" dirty="0"/>
              <a:t> la </a:t>
            </a:r>
            <a:r>
              <a:rPr lang="en-GB" sz="2000" dirty="0" err="1"/>
              <a:t>comparsa</a:t>
            </a:r>
            <a:r>
              <a:rPr lang="en-GB" sz="2000" dirty="0"/>
              <a:t> di </a:t>
            </a:r>
            <a:r>
              <a:rPr lang="en-GB" sz="2000" dirty="0" err="1"/>
              <a:t>nuove</a:t>
            </a:r>
            <a:r>
              <a:rPr lang="en-GB" sz="2000" dirty="0"/>
              <a:t> </a:t>
            </a:r>
            <a:r>
              <a:rPr lang="en-GB" sz="2000" dirty="0" err="1"/>
              <a:t>organizzazioni</a:t>
            </a:r>
            <a:r>
              <a:rPr lang="en-GB" sz="2000" dirty="0"/>
              <a:t> </a:t>
            </a:r>
            <a:r>
              <a:rPr lang="en-GB" sz="2000" dirty="0" err="1"/>
              <a:t>chiamate</a:t>
            </a:r>
            <a:r>
              <a:rPr lang="en-GB" sz="2000" dirty="0"/>
              <a:t> a </a:t>
            </a:r>
            <a:r>
              <a:rPr lang="en-GB" sz="2000" dirty="0" err="1"/>
              <a:t>perseguire</a:t>
            </a:r>
            <a:r>
              <a:rPr lang="en-GB" sz="2000" dirty="0"/>
              <a:t> </a:t>
            </a:r>
            <a:r>
              <a:rPr lang="en-GB" sz="2000" dirty="0" err="1"/>
              <a:t>scopi</a:t>
            </a:r>
            <a:r>
              <a:rPr lang="en-GB" sz="2000" dirty="0"/>
              <a:t> </a:t>
            </a:r>
            <a:r>
              <a:rPr lang="en-GB" sz="2000" dirty="0" err="1"/>
              <a:t>indicati</a:t>
            </a:r>
            <a:r>
              <a:rPr lang="en-GB" sz="2000" dirty="0"/>
              <a:t> </a:t>
            </a:r>
            <a:r>
              <a:rPr lang="en-GB" sz="2000" dirty="0" err="1"/>
              <a:t>dalle</a:t>
            </a:r>
            <a:r>
              <a:rPr lang="en-GB" sz="2000" dirty="0"/>
              <a:t> </a:t>
            </a:r>
            <a:r>
              <a:rPr lang="en-GB" sz="2000" dirty="0" err="1"/>
              <a:t>istituzioni</a:t>
            </a:r>
            <a:r>
              <a:rPr lang="en-GB" sz="2000" dirty="0"/>
              <a:t> </a:t>
            </a:r>
            <a:r>
              <a:rPr lang="en-GB" sz="2000" dirty="0" err="1"/>
              <a:t>stesse</a:t>
            </a:r>
            <a:r>
              <a:rPr lang="en-GB" sz="2000" dirty="0"/>
              <a:t>.</a:t>
            </a:r>
          </a:p>
          <a:p>
            <a:r>
              <a:rPr lang="it-IT" sz="2000" dirty="0"/>
              <a:t>Ma quali criteri governano lo sviluppo dei processi di isomorfismo? </a:t>
            </a:r>
            <a:r>
              <a:rPr lang="it-IT" sz="2000" dirty="0" err="1"/>
              <a:t>Meyer</a:t>
            </a:r>
            <a:r>
              <a:rPr lang="it-IT" sz="2000" dirty="0"/>
              <a:t> e </a:t>
            </a:r>
            <a:r>
              <a:rPr lang="it-IT" sz="2000" dirty="0" err="1"/>
              <a:t>Rowan</a:t>
            </a:r>
            <a:r>
              <a:rPr lang="it-IT" sz="2000" dirty="0"/>
              <a:t> li indicano in alcune «potenti regole istituzionali» che fungono da miti razionalizzati.</a:t>
            </a:r>
          </a:p>
        </p:txBody>
      </p:sp>
      <p:sp>
        <p:nvSpPr>
          <p:cNvPr id="4" name="Slide Number Placeholder 3">
            <a:extLst>
              <a:ext uri="{FF2B5EF4-FFF2-40B4-BE49-F238E27FC236}">
                <a16:creationId xmlns:a16="http://schemas.microsoft.com/office/drawing/2014/main" id="{C5FE7B13-32AC-4C44-ADCA-0DD14B4A942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10</a:t>
            </a:fld>
            <a:endParaRPr lang="en"/>
          </a:p>
        </p:txBody>
      </p:sp>
    </p:spTree>
    <p:extLst>
      <p:ext uri="{BB962C8B-B14F-4D97-AF65-F5344CB8AC3E}">
        <p14:creationId xmlns:p14="http://schemas.microsoft.com/office/powerpoint/2010/main" val="2169428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0D4BA-D749-D24D-855B-1F39F8D3D7E6}"/>
              </a:ext>
            </a:extLst>
          </p:cNvPr>
          <p:cNvSpPr>
            <a:spLocks noGrp="1"/>
          </p:cNvSpPr>
          <p:nvPr>
            <p:ph type="title"/>
          </p:nvPr>
        </p:nvSpPr>
        <p:spPr/>
        <p:txBody>
          <a:bodyPr/>
          <a:lstStyle/>
          <a:p>
            <a:r>
              <a:rPr lang="it-IT" dirty="0"/>
              <a:t>I miti razionalizzati</a:t>
            </a:r>
          </a:p>
        </p:txBody>
      </p:sp>
      <p:sp>
        <p:nvSpPr>
          <p:cNvPr id="3" name="Text Placeholder 2">
            <a:extLst>
              <a:ext uri="{FF2B5EF4-FFF2-40B4-BE49-F238E27FC236}">
                <a16:creationId xmlns:a16="http://schemas.microsoft.com/office/drawing/2014/main" id="{471FA276-7889-7B48-8C7A-D7F45A162A56}"/>
              </a:ext>
            </a:extLst>
          </p:cNvPr>
          <p:cNvSpPr>
            <a:spLocks noGrp="1"/>
          </p:cNvSpPr>
          <p:nvPr>
            <p:ph type="body" idx="1"/>
          </p:nvPr>
        </p:nvSpPr>
        <p:spPr>
          <a:xfrm>
            <a:off x="753150" y="989814"/>
            <a:ext cx="7637700" cy="3936036"/>
          </a:xfrm>
        </p:spPr>
        <p:txBody>
          <a:bodyPr/>
          <a:lstStyle/>
          <a:p>
            <a:r>
              <a:rPr lang="it-IT" sz="1500" dirty="0"/>
              <a:t>Nascono i miti razionalizzati, legittimati dalla convinzione di essere efficaci o conformi a un mandato legale e favoriscono la creazione di nuovi campi di attività per soddisfare il business alimentato dai miti stessi</a:t>
            </a:r>
          </a:p>
          <a:p>
            <a:r>
              <a:rPr lang="it-IT" sz="1500" dirty="0"/>
              <a:t>Ci sono due tipi di organizzazioni:</a:t>
            </a:r>
          </a:p>
          <a:p>
            <a:pPr marL="76200" indent="0">
              <a:buNone/>
            </a:pPr>
            <a:r>
              <a:rPr lang="it-IT" sz="1500" dirty="0"/>
              <a:t>1) quelle che si adeguano a criteri esterni. Qui ci sono le organizzazioni prive di criteri intrinseci per valutare l’efficienza (scuole, teatri, musei, chiese, associazioni di volontariato ecc.) e che quindi si basano sulla capacità di  adeguarsi alle aspettative e alle esigenze cerimoniali prescritte da istituzioni esterne;</a:t>
            </a:r>
          </a:p>
          <a:p>
            <a:pPr marL="76200" indent="0">
              <a:buNone/>
            </a:pPr>
            <a:r>
              <a:rPr lang="it-IT" sz="1500" dirty="0"/>
              <a:t>2) e quelle con criteri propri che possono confliggere con quelli esterni (es. Imprese industriali, che hanno criteri autonomi percepiti come oggetti per valutare l’efficienza del sistema produttivo). A quest’ultime </a:t>
            </a:r>
            <a:r>
              <a:rPr lang="it-IT" sz="1500" dirty="0" err="1"/>
              <a:t>Meyer</a:t>
            </a:r>
            <a:r>
              <a:rPr lang="it-IT" sz="1500" dirty="0"/>
              <a:t> e </a:t>
            </a:r>
            <a:r>
              <a:rPr lang="it-IT" sz="1500" dirty="0" err="1"/>
              <a:t>Rowan</a:t>
            </a:r>
            <a:r>
              <a:rPr lang="it-IT" sz="1500" dirty="0"/>
              <a:t> suggeriscono di sviluppare nel limite del possibile due strutture parallele, una formale e visibile per rispettare i cerimoniali esterni e l’altra informale e discretamente nascosta per seguire le proprie regole di efficienza. La doppia struttura, essi osservano, non è ipocrita, ma si basa sul riconoscimento che esistono criteri multipli e divergenti per valutare le stesse prestazioni e rientra quindi nella normale complessità manageriale.</a:t>
            </a:r>
          </a:p>
        </p:txBody>
      </p:sp>
      <p:sp>
        <p:nvSpPr>
          <p:cNvPr id="4" name="Slide Number Placeholder 3">
            <a:extLst>
              <a:ext uri="{FF2B5EF4-FFF2-40B4-BE49-F238E27FC236}">
                <a16:creationId xmlns:a16="http://schemas.microsoft.com/office/drawing/2014/main" id="{0EE478F5-ADF4-2A4C-BE58-F3D79E04B31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11</a:t>
            </a:fld>
            <a:endParaRPr lang="en"/>
          </a:p>
        </p:txBody>
      </p:sp>
    </p:spTree>
    <p:extLst>
      <p:ext uri="{BB962C8B-B14F-4D97-AF65-F5344CB8AC3E}">
        <p14:creationId xmlns:p14="http://schemas.microsoft.com/office/powerpoint/2010/main" val="742886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ctrTitle"/>
          </p:nvPr>
        </p:nvSpPr>
        <p:spPr>
          <a:xfrm>
            <a:off x="665225" y="1513525"/>
            <a:ext cx="58803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rgbClr val="2F3848"/>
                </a:solidFill>
              </a:rPr>
              <a:t>3. Powell &amp; Di Maggio</a:t>
            </a:r>
            <a:endParaRPr sz="3600" dirty="0">
              <a:solidFill>
                <a:srgbClr val="2F3848"/>
              </a:solidFill>
            </a:endParaRPr>
          </a:p>
        </p:txBody>
      </p:sp>
      <p:sp>
        <p:nvSpPr>
          <p:cNvPr id="111" name="Google Shape;111;p18"/>
          <p:cNvSpPr txBox="1">
            <a:spLocks noGrp="1"/>
          </p:cNvSpPr>
          <p:nvPr>
            <p:ph type="subTitle" idx="1"/>
          </p:nvPr>
        </p:nvSpPr>
        <p:spPr>
          <a:xfrm>
            <a:off x="854250" y="2941700"/>
            <a:ext cx="4738500" cy="74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93514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29315-9ACF-A240-8891-64268EAA8F6C}"/>
              </a:ext>
            </a:extLst>
          </p:cNvPr>
          <p:cNvSpPr>
            <a:spLocks noGrp="1"/>
          </p:cNvSpPr>
          <p:nvPr>
            <p:ph type="title"/>
          </p:nvPr>
        </p:nvSpPr>
        <p:spPr/>
        <p:txBody>
          <a:bodyPr/>
          <a:lstStyle/>
          <a:p>
            <a:r>
              <a:rPr lang="it-IT" dirty="0"/>
              <a:t>Powell e Di Maggio	</a:t>
            </a:r>
          </a:p>
        </p:txBody>
      </p:sp>
      <p:sp>
        <p:nvSpPr>
          <p:cNvPr id="3" name="Text Placeholder 2">
            <a:extLst>
              <a:ext uri="{FF2B5EF4-FFF2-40B4-BE49-F238E27FC236}">
                <a16:creationId xmlns:a16="http://schemas.microsoft.com/office/drawing/2014/main" id="{D51557F9-0FC6-E746-9132-0C5576BF2C4F}"/>
              </a:ext>
            </a:extLst>
          </p:cNvPr>
          <p:cNvSpPr>
            <a:spLocks noGrp="1"/>
          </p:cNvSpPr>
          <p:nvPr>
            <p:ph type="body" idx="1"/>
          </p:nvPr>
        </p:nvSpPr>
        <p:spPr/>
        <p:txBody>
          <a:bodyPr/>
          <a:lstStyle/>
          <a:p>
            <a:r>
              <a:rPr lang="it-IT" sz="1800" dirty="0"/>
              <a:t>Sviluppano ulteriormente l’idea di isomorfismo (</a:t>
            </a:r>
            <a:r>
              <a:rPr lang="it-IT" sz="1800" dirty="0" err="1"/>
              <a:t>org</a:t>
            </a:r>
            <a:r>
              <a:rPr lang="it-IT" sz="1800" dirty="0"/>
              <a:t>. + simili ma non necessariamente + efficienti).</a:t>
            </a:r>
          </a:p>
          <a:p>
            <a:r>
              <a:rPr lang="en-GB" sz="1800" dirty="0"/>
              <a:t>A Powell e Di Maggio </a:t>
            </a:r>
            <a:r>
              <a:rPr lang="en-GB" sz="1800" dirty="0" err="1"/>
              <a:t>si</a:t>
            </a:r>
            <a:r>
              <a:rPr lang="en-GB" sz="1800" dirty="0"/>
              <a:t> </a:t>
            </a:r>
            <a:r>
              <a:rPr lang="en-GB" sz="1800" dirty="0" err="1"/>
              <a:t>deve</a:t>
            </a:r>
            <a:r>
              <a:rPr lang="en-GB" sz="1800" dirty="0"/>
              <a:t> il </a:t>
            </a:r>
            <a:r>
              <a:rPr lang="en-GB" sz="1800" dirty="0" err="1"/>
              <a:t>concetto</a:t>
            </a:r>
            <a:r>
              <a:rPr lang="en-GB" sz="1800" dirty="0"/>
              <a:t> di campo </a:t>
            </a:r>
            <a:r>
              <a:rPr lang="en-GB" sz="1800" dirty="0" err="1"/>
              <a:t>organizzativo</a:t>
            </a:r>
            <a:r>
              <a:rPr lang="en-GB" sz="1800" dirty="0"/>
              <a:t>, da </a:t>
            </a:r>
            <a:r>
              <a:rPr lang="en-GB" sz="1800" dirty="0" err="1"/>
              <a:t>essi</a:t>
            </a:r>
            <a:r>
              <a:rPr lang="en-GB" sz="1800" dirty="0"/>
              <a:t> </a:t>
            </a:r>
            <a:r>
              <a:rPr lang="en-GB" sz="1800" dirty="0" err="1"/>
              <a:t>definito</a:t>
            </a:r>
            <a:r>
              <a:rPr lang="en-GB" sz="1800" dirty="0"/>
              <a:t> come </a:t>
            </a:r>
            <a:r>
              <a:rPr lang="en-GB" sz="1800" dirty="0" err="1"/>
              <a:t>un’area</a:t>
            </a:r>
            <a:r>
              <a:rPr lang="en-GB" sz="1800" dirty="0"/>
              <a:t> </a:t>
            </a:r>
            <a:r>
              <a:rPr lang="en-GB" sz="1800" dirty="0" err="1"/>
              <a:t>riconosciuta</a:t>
            </a:r>
            <a:r>
              <a:rPr lang="en-GB" sz="1800" dirty="0"/>
              <a:t> di vita </a:t>
            </a:r>
            <a:r>
              <a:rPr lang="en-GB" sz="1800" dirty="0" err="1"/>
              <a:t>istituzionale</a:t>
            </a:r>
            <a:r>
              <a:rPr lang="en-GB" sz="1800" dirty="0"/>
              <a:t> </a:t>
            </a:r>
            <a:r>
              <a:rPr lang="en-GB" sz="1800" dirty="0" err="1"/>
              <a:t>caratterizzata</a:t>
            </a:r>
            <a:r>
              <a:rPr lang="en-GB" sz="1800" dirty="0"/>
              <a:t> da </a:t>
            </a:r>
            <a:r>
              <a:rPr lang="en-GB" sz="1800" dirty="0" err="1"/>
              <a:t>confini</a:t>
            </a:r>
            <a:r>
              <a:rPr lang="en-GB" sz="1800" dirty="0"/>
              <a:t> </a:t>
            </a:r>
            <a:r>
              <a:rPr lang="en-GB" sz="1800" dirty="0" err="1"/>
              <a:t>fluidi</a:t>
            </a:r>
            <a:r>
              <a:rPr lang="en-GB" sz="1800" dirty="0"/>
              <a:t> e </a:t>
            </a:r>
            <a:r>
              <a:rPr lang="en-GB" sz="1800" dirty="0" err="1"/>
              <a:t>indistinti</a:t>
            </a:r>
            <a:r>
              <a:rPr lang="en-GB" sz="1800" dirty="0"/>
              <a:t> ma con una </a:t>
            </a:r>
            <a:r>
              <a:rPr lang="en-GB" sz="1800" dirty="0" err="1"/>
              <a:t>fitta</a:t>
            </a:r>
            <a:r>
              <a:rPr lang="en-GB" sz="1800" dirty="0"/>
              <a:t> e stabile rete di </a:t>
            </a:r>
            <a:r>
              <a:rPr lang="en-GB" sz="1800" dirty="0" err="1"/>
              <a:t>comunicazione</a:t>
            </a:r>
            <a:r>
              <a:rPr lang="en-GB" sz="1800" dirty="0"/>
              <a:t> </a:t>
            </a:r>
            <a:r>
              <a:rPr lang="en-GB" sz="1800" dirty="0" err="1"/>
              <a:t>nell’ambito</a:t>
            </a:r>
            <a:r>
              <a:rPr lang="en-GB" sz="1800" dirty="0"/>
              <a:t> </a:t>
            </a:r>
            <a:r>
              <a:rPr lang="en-GB" sz="1800" dirty="0" err="1"/>
              <a:t>della</a:t>
            </a:r>
            <a:r>
              <a:rPr lang="en-GB" sz="1800" dirty="0"/>
              <a:t> quale un </a:t>
            </a:r>
            <a:r>
              <a:rPr lang="en-GB" sz="1800" dirty="0" err="1"/>
              <a:t>insieme</a:t>
            </a:r>
            <a:r>
              <a:rPr lang="en-GB" sz="1800" dirty="0"/>
              <a:t> </a:t>
            </a:r>
            <a:r>
              <a:rPr lang="en-GB" sz="1800" dirty="0" err="1"/>
              <a:t>estremamente</a:t>
            </a:r>
            <a:r>
              <a:rPr lang="en-GB" sz="1800" dirty="0"/>
              <a:t> </a:t>
            </a:r>
            <a:r>
              <a:rPr lang="en-GB" sz="1800" dirty="0" err="1"/>
              <a:t>variegato</a:t>
            </a:r>
            <a:r>
              <a:rPr lang="en-GB" sz="1800" dirty="0"/>
              <a:t> di </a:t>
            </a:r>
            <a:r>
              <a:rPr lang="en-GB" sz="1800" dirty="0" err="1"/>
              <a:t>attori</a:t>
            </a:r>
            <a:r>
              <a:rPr lang="en-GB" sz="1800" dirty="0"/>
              <a:t> </a:t>
            </a:r>
            <a:r>
              <a:rPr lang="en-GB" sz="1800" dirty="0" err="1"/>
              <a:t>sociali</a:t>
            </a:r>
            <a:r>
              <a:rPr lang="en-GB" sz="1800" dirty="0"/>
              <a:t>, economici, </a:t>
            </a:r>
            <a:r>
              <a:rPr lang="en-GB" sz="1800" dirty="0" err="1"/>
              <a:t>politici</a:t>
            </a:r>
            <a:r>
              <a:rPr lang="en-GB" sz="1800" dirty="0"/>
              <a:t>, </a:t>
            </a:r>
            <a:r>
              <a:rPr lang="en-GB" sz="1800" dirty="0" err="1"/>
              <a:t>culturali</a:t>
            </a:r>
            <a:r>
              <a:rPr lang="en-GB" sz="1800" dirty="0"/>
              <a:t>, </a:t>
            </a:r>
            <a:r>
              <a:rPr lang="en-GB" sz="1800" dirty="0" err="1"/>
              <a:t>contribuisce</a:t>
            </a:r>
            <a:r>
              <a:rPr lang="en-GB" sz="1800" dirty="0"/>
              <a:t>, in </a:t>
            </a:r>
            <a:r>
              <a:rPr lang="en-GB" sz="1800" dirty="0" err="1"/>
              <a:t>maniera</a:t>
            </a:r>
            <a:r>
              <a:rPr lang="en-GB" sz="1800" dirty="0"/>
              <a:t> </a:t>
            </a:r>
            <a:r>
              <a:rPr lang="en-GB" sz="1800" dirty="0" err="1"/>
              <a:t>più</a:t>
            </a:r>
            <a:r>
              <a:rPr lang="en-GB" sz="1800" dirty="0"/>
              <a:t> o </a:t>
            </a:r>
            <a:r>
              <a:rPr lang="en-GB" sz="1800" dirty="0" err="1"/>
              <a:t>meno</a:t>
            </a:r>
            <a:r>
              <a:rPr lang="en-GB" sz="1800" dirty="0"/>
              <a:t> </a:t>
            </a:r>
            <a:r>
              <a:rPr lang="en-GB" sz="1800" dirty="0" err="1"/>
              <a:t>consapevole</a:t>
            </a:r>
            <a:r>
              <a:rPr lang="en-GB" sz="1800" dirty="0"/>
              <a:t>, a </a:t>
            </a:r>
            <a:r>
              <a:rPr lang="en-GB" sz="1800" dirty="0" err="1"/>
              <a:t>determinare</a:t>
            </a:r>
            <a:r>
              <a:rPr lang="en-GB" sz="1800" dirty="0"/>
              <a:t> </a:t>
            </a:r>
            <a:r>
              <a:rPr lang="en-GB" sz="1800" dirty="0" err="1"/>
              <a:t>processi</a:t>
            </a:r>
            <a:r>
              <a:rPr lang="en-GB" sz="1800" dirty="0"/>
              <a:t> di </a:t>
            </a:r>
            <a:r>
              <a:rPr lang="en-GB" sz="1800" dirty="0" err="1"/>
              <a:t>cambiamento</a:t>
            </a:r>
            <a:r>
              <a:rPr lang="en-GB" sz="1800" dirty="0"/>
              <a:t>. </a:t>
            </a:r>
          </a:p>
          <a:p>
            <a:r>
              <a:rPr lang="en-GB" sz="1800" dirty="0"/>
              <a:t>A </a:t>
            </a:r>
            <a:r>
              <a:rPr lang="en-GB" sz="1800" dirty="0" err="1"/>
              <a:t>loro</a:t>
            </a:r>
            <a:r>
              <a:rPr lang="en-GB" sz="1800" dirty="0"/>
              <a:t> </a:t>
            </a:r>
            <a:r>
              <a:rPr lang="en-GB" sz="1800" dirty="0" err="1"/>
              <a:t>avviso</a:t>
            </a:r>
            <a:r>
              <a:rPr lang="en-GB" sz="1800" dirty="0"/>
              <a:t>, il </a:t>
            </a:r>
            <a:r>
              <a:rPr lang="en-GB" sz="1800" dirty="0" err="1"/>
              <a:t>rapporto</a:t>
            </a:r>
            <a:r>
              <a:rPr lang="en-GB" sz="1800" dirty="0"/>
              <a:t> </a:t>
            </a:r>
            <a:r>
              <a:rPr lang="en-GB" sz="1800" dirty="0" err="1"/>
              <a:t>tra</a:t>
            </a:r>
            <a:r>
              <a:rPr lang="en-GB" sz="1800" dirty="0"/>
              <a:t> </a:t>
            </a:r>
            <a:r>
              <a:rPr lang="en-GB" sz="1800" dirty="0" err="1"/>
              <a:t>dipendenza</a:t>
            </a:r>
            <a:r>
              <a:rPr lang="en-GB" sz="1800" dirty="0"/>
              <a:t> </a:t>
            </a:r>
            <a:r>
              <a:rPr lang="en-GB" sz="1800" dirty="0" err="1"/>
              <a:t>dalle</a:t>
            </a:r>
            <a:r>
              <a:rPr lang="en-GB" sz="1800" dirty="0"/>
              <a:t> </a:t>
            </a:r>
            <a:r>
              <a:rPr lang="en-GB" sz="1800" dirty="0" err="1"/>
              <a:t>risorse</a:t>
            </a:r>
            <a:r>
              <a:rPr lang="en-GB" sz="1800" dirty="0"/>
              <a:t> </a:t>
            </a:r>
            <a:r>
              <a:rPr lang="en-GB" sz="1800" dirty="0" err="1"/>
              <a:t>esterne</a:t>
            </a:r>
            <a:r>
              <a:rPr lang="en-GB" sz="1800" dirty="0"/>
              <a:t>, </a:t>
            </a:r>
            <a:r>
              <a:rPr lang="en-GB" sz="1800" dirty="0" err="1"/>
              <a:t>ambiguità</a:t>
            </a:r>
            <a:r>
              <a:rPr lang="en-GB" sz="1800" dirty="0"/>
              <a:t> e </a:t>
            </a:r>
            <a:r>
              <a:rPr lang="en-GB" sz="1800" dirty="0" err="1"/>
              <a:t>incertezza</a:t>
            </a:r>
            <a:r>
              <a:rPr lang="en-GB" sz="1800" dirty="0"/>
              <a:t> </a:t>
            </a:r>
            <a:r>
              <a:rPr lang="en-GB" sz="1800" dirty="0" err="1"/>
              <a:t>dell’organizzazione</a:t>
            </a:r>
            <a:r>
              <a:rPr lang="en-GB" sz="1800" dirty="0"/>
              <a:t> e </a:t>
            </a:r>
            <a:r>
              <a:rPr lang="en-GB" sz="1800" dirty="0" err="1"/>
              <a:t>velocità</a:t>
            </a:r>
            <a:r>
              <a:rPr lang="en-GB" sz="1800" dirty="0"/>
              <a:t> </a:t>
            </a:r>
            <a:r>
              <a:rPr lang="en-GB" sz="1800" dirty="0" err="1"/>
              <a:t>dei</a:t>
            </a:r>
            <a:r>
              <a:rPr lang="en-GB" sz="1800" dirty="0"/>
              <a:t> </a:t>
            </a:r>
            <a:r>
              <a:rPr lang="en-GB" sz="1800" dirty="0" err="1"/>
              <a:t>processi</a:t>
            </a:r>
            <a:r>
              <a:rPr lang="en-GB" sz="1800" dirty="0"/>
              <a:t> di </a:t>
            </a:r>
            <a:r>
              <a:rPr lang="en-GB" sz="1800" dirty="0" err="1"/>
              <a:t>isomorfismo</a:t>
            </a:r>
            <a:r>
              <a:rPr lang="en-GB" sz="1800" dirty="0"/>
              <a:t>, fa </a:t>
            </a:r>
            <a:r>
              <a:rPr lang="en-GB" sz="1800" dirty="0" err="1"/>
              <a:t>sì</a:t>
            </a:r>
            <a:r>
              <a:rPr lang="en-GB" sz="1800" dirty="0"/>
              <a:t> </a:t>
            </a:r>
            <a:r>
              <a:rPr lang="en-GB" sz="1800" dirty="0" err="1"/>
              <a:t>che</a:t>
            </a:r>
            <a:r>
              <a:rPr lang="en-GB" sz="1800" dirty="0"/>
              <a:t> </a:t>
            </a:r>
            <a:r>
              <a:rPr lang="en-GB" sz="1800" dirty="0" err="1"/>
              <a:t>i</a:t>
            </a:r>
            <a:r>
              <a:rPr lang="en-GB" sz="1800" dirty="0"/>
              <a:t> </a:t>
            </a:r>
            <a:r>
              <a:rPr lang="en-GB" sz="1800" dirty="0" err="1"/>
              <a:t>campi</a:t>
            </a:r>
            <a:r>
              <a:rPr lang="en-GB" sz="1800" dirty="0"/>
              <a:t> </a:t>
            </a:r>
            <a:r>
              <a:rPr lang="en-GB" sz="1800" dirty="0" err="1"/>
              <a:t>organizzativi</a:t>
            </a:r>
            <a:r>
              <a:rPr lang="en-GB" sz="1800" dirty="0"/>
              <a:t> </a:t>
            </a:r>
            <a:r>
              <a:rPr lang="en-GB" sz="1800" dirty="0" err="1"/>
              <a:t>siano</a:t>
            </a:r>
            <a:r>
              <a:rPr lang="en-GB" sz="1800" dirty="0"/>
              <a:t> </a:t>
            </a:r>
            <a:r>
              <a:rPr lang="en-GB" sz="1800" dirty="0" err="1"/>
              <a:t>analogamente</a:t>
            </a:r>
            <a:r>
              <a:rPr lang="en-GB" sz="1800" dirty="0"/>
              <a:t> tanto </a:t>
            </a:r>
            <a:r>
              <a:rPr lang="en-GB" sz="1800" dirty="0" err="1"/>
              <a:t>più</a:t>
            </a:r>
            <a:r>
              <a:rPr lang="en-GB" sz="1800" dirty="0"/>
              <a:t> </a:t>
            </a:r>
            <a:r>
              <a:rPr lang="en-GB" sz="1800" dirty="0" err="1"/>
              <a:t>integrati</a:t>
            </a:r>
            <a:r>
              <a:rPr lang="en-GB" sz="1800" dirty="0"/>
              <a:t> </a:t>
            </a:r>
            <a:r>
              <a:rPr lang="en-GB" sz="1800" dirty="0" err="1"/>
              <a:t>quanto</a:t>
            </a:r>
            <a:r>
              <a:rPr lang="en-GB" sz="1800" dirty="0"/>
              <a:t> </a:t>
            </a:r>
            <a:r>
              <a:rPr lang="en-GB" sz="1800" dirty="0" err="1"/>
              <a:t>minori</a:t>
            </a:r>
            <a:r>
              <a:rPr lang="en-GB" sz="1800" dirty="0"/>
              <a:t> </a:t>
            </a:r>
            <a:r>
              <a:rPr lang="en-GB" sz="1800" dirty="0" err="1"/>
              <a:t>sono</a:t>
            </a:r>
            <a:r>
              <a:rPr lang="en-GB" sz="1800" dirty="0"/>
              <a:t> </a:t>
            </a:r>
            <a:r>
              <a:rPr lang="en-GB" sz="1800" dirty="0" err="1"/>
              <a:t>i</a:t>
            </a:r>
            <a:r>
              <a:rPr lang="en-GB" sz="1800" dirty="0"/>
              <a:t> </a:t>
            </a:r>
            <a:r>
              <a:rPr lang="en-GB" sz="1800" dirty="0" err="1"/>
              <a:t>modelli</a:t>
            </a:r>
            <a:r>
              <a:rPr lang="en-GB" sz="1800" dirty="0"/>
              <a:t> </a:t>
            </a:r>
            <a:r>
              <a:rPr lang="en-GB" sz="1800" dirty="0" err="1"/>
              <a:t>alternativi</a:t>
            </a:r>
            <a:r>
              <a:rPr lang="en-GB" sz="1800" dirty="0"/>
              <a:t> </a:t>
            </a:r>
            <a:r>
              <a:rPr lang="en-GB" sz="1800" dirty="0" err="1"/>
              <a:t>possibili</a:t>
            </a:r>
            <a:r>
              <a:rPr lang="en-GB" sz="1800" dirty="0"/>
              <a:t> e </a:t>
            </a:r>
            <a:r>
              <a:rPr lang="en-GB" sz="1800" dirty="0" err="1"/>
              <a:t>più</a:t>
            </a:r>
            <a:r>
              <a:rPr lang="en-GB" sz="1800" dirty="0"/>
              <a:t> </a:t>
            </a:r>
            <a:r>
              <a:rPr lang="en-GB" sz="1800" dirty="0" err="1"/>
              <a:t>elevata</a:t>
            </a:r>
            <a:r>
              <a:rPr lang="en-GB" sz="1800" dirty="0"/>
              <a:t> </a:t>
            </a:r>
            <a:r>
              <a:rPr lang="en-GB" sz="1800" dirty="0" err="1"/>
              <a:t>è</a:t>
            </a:r>
            <a:r>
              <a:rPr lang="en-GB" sz="1800" dirty="0"/>
              <a:t> la </a:t>
            </a:r>
            <a:r>
              <a:rPr lang="en-GB" sz="1800" dirty="0" err="1"/>
              <a:t>professionalità</a:t>
            </a:r>
            <a:r>
              <a:rPr lang="en-GB" sz="1800" dirty="0"/>
              <a:t> di chi vi opera.</a:t>
            </a:r>
            <a:endParaRPr lang="it-IT" sz="1800" dirty="0"/>
          </a:p>
          <a:p>
            <a:endParaRPr lang="it-IT" dirty="0"/>
          </a:p>
        </p:txBody>
      </p:sp>
      <p:sp>
        <p:nvSpPr>
          <p:cNvPr id="4" name="Slide Number Placeholder 3">
            <a:extLst>
              <a:ext uri="{FF2B5EF4-FFF2-40B4-BE49-F238E27FC236}">
                <a16:creationId xmlns:a16="http://schemas.microsoft.com/office/drawing/2014/main" id="{BE3E6A7C-DA5C-8C42-ADDA-95F47FE40A3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3131844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B82EB-52B2-6E49-8214-7E723AB49E24}"/>
              </a:ext>
            </a:extLst>
          </p:cNvPr>
          <p:cNvSpPr>
            <a:spLocks noGrp="1"/>
          </p:cNvSpPr>
          <p:nvPr>
            <p:ph type="title"/>
          </p:nvPr>
        </p:nvSpPr>
        <p:spPr/>
        <p:txBody>
          <a:bodyPr/>
          <a:lstStyle/>
          <a:p>
            <a:r>
              <a:rPr lang="it-IT" dirty="0"/>
              <a:t>Powell &amp; Di Maggio 	</a:t>
            </a:r>
          </a:p>
        </p:txBody>
      </p:sp>
      <p:sp>
        <p:nvSpPr>
          <p:cNvPr id="3" name="Text Placeholder 2">
            <a:extLst>
              <a:ext uri="{FF2B5EF4-FFF2-40B4-BE49-F238E27FC236}">
                <a16:creationId xmlns:a16="http://schemas.microsoft.com/office/drawing/2014/main" id="{29B985C3-4F7D-0A4F-9B30-C48A91EF4870}"/>
              </a:ext>
            </a:extLst>
          </p:cNvPr>
          <p:cNvSpPr>
            <a:spLocks noGrp="1"/>
          </p:cNvSpPr>
          <p:nvPr>
            <p:ph type="body" idx="1"/>
          </p:nvPr>
        </p:nvSpPr>
        <p:spPr/>
        <p:txBody>
          <a:bodyPr/>
          <a:lstStyle/>
          <a:p>
            <a:r>
              <a:rPr lang="it-IT" sz="1600" dirty="0"/>
              <a:t>«Il campo organizzativo è dato da un insieme di organizzazioni che, considerate complessivamente, costituiscono un’area riconosciuta di vita istituzionale: fornitori chiave, consumatori di risorse e prodotti, agenzie di controllo e altre organizzazioni che producono prodotti o servizi simili».</a:t>
            </a:r>
          </a:p>
          <a:p>
            <a:r>
              <a:rPr lang="it-IT" sz="1600" dirty="0"/>
              <a:t>Un campo organizzativo è una galassia vasta ed eterogenea, dai confini fluidi e indistinti ma con fitte e stabili comunicazioni interne.</a:t>
            </a:r>
          </a:p>
          <a:p>
            <a:r>
              <a:rPr lang="it-IT" sz="1600" dirty="0"/>
              <a:t>Cosa implica?</a:t>
            </a:r>
          </a:p>
          <a:p>
            <a:pPr marL="533400" indent="-457200">
              <a:buAutoNum type="arabicParenR"/>
            </a:pPr>
            <a:r>
              <a:rPr lang="it-IT" sz="1600" dirty="0"/>
              <a:t>Il concetto di organizzazione si estende a tutto il campo organizzativo;</a:t>
            </a:r>
          </a:p>
          <a:p>
            <a:pPr marL="533400" indent="-457200">
              <a:buAutoNum type="arabicParenR"/>
            </a:pPr>
            <a:r>
              <a:rPr lang="it-IT" sz="1600" dirty="0"/>
              <a:t>Scompare distinzione tra organizzazioni che esercitano pressione e quelle che le subiscono</a:t>
            </a:r>
          </a:p>
          <a:p>
            <a:pPr marL="533400" indent="-457200">
              <a:buAutoNum type="arabicParenR"/>
            </a:pPr>
            <a:r>
              <a:rPr lang="it-IT" sz="1600" dirty="0"/>
              <a:t>Ricerca sul cambiamento </a:t>
            </a:r>
            <a:r>
              <a:rPr lang="it-IT" sz="1600" dirty="0" err="1"/>
              <a:t>org</a:t>
            </a:r>
            <a:r>
              <a:rPr lang="it-IT" sz="1600" dirty="0"/>
              <a:t>. diventa lo studio della ricostruzione di un intero pezzo di storia della società</a:t>
            </a:r>
            <a:r>
              <a:rPr lang="it-IT" dirty="0"/>
              <a:t>.</a:t>
            </a:r>
          </a:p>
        </p:txBody>
      </p:sp>
      <p:sp>
        <p:nvSpPr>
          <p:cNvPr id="4" name="Slide Number Placeholder 3">
            <a:extLst>
              <a:ext uri="{FF2B5EF4-FFF2-40B4-BE49-F238E27FC236}">
                <a16:creationId xmlns:a16="http://schemas.microsoft.com/office/drawing/2014/main" id="{DE42192A-C9BD-884E-9B25-A26786B1AAA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a:p>
        </p:txBody>
      </p:sp>
    </p:spTree>
    <p:extLst>
      <p:ext uri="{BB962C8B-B14F-4D97-AF65-F5344CB8AC3E}">
        <p14:creationId xmlns:p14="http://schemas.microsoft.com/office/powerpoint/2010/main" val="2089730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6C10E-9618-6E45-9F83-81B38D4DC35E}"/>
              </a:ext>
            </a:extLst>
          </p:cNvPr>
          <p:cNvSpPr>
            <a:spLocks noGrp="1"/>
          </p:cNvSpPr>
          <p:nvPr>
            <p:ph type="title"/>
          </p:nvPr>
        </p:nvSpPr>
        <p:spPr/>
        <p:txBody>
          <a:bodyPr/>
          <a:lstStyle/>
          <a:p>
            <a:r>
              <a:rPr lang="it-IT" dirty="0"/>
              <a:t>Tipi di isomorfismo (è una tipologia analitica)	</a:t>
            </a:r>
          </a:p>
        </p:txBody>
      </p:sp>
      <p:sp>
        <p:nvSpPr>
          <p:cNvPr id="3" name="Text Placeholder 2">
            <a:extLst>
              <a:ext uri="{FF2B5EF4-FFF2-40B4-BE49-F238E27FC236}">
                <a16:creationId xmlns:a16="http://schemas.microsoft.com/office/drawing/2014/main" id="{7EB4CBF6-82D9-E744-8C89-3F97061E001C}"/>
              </a:ext>
            </a:extLst>
          </p:cNvPr>
          <p:cNvSpPr>
            <a:spLocks noGrp="1"/>
          </p:cNvSpPr>
          <p:nvPr>
            <p:ph type="body" idx="1"/>
          </p:nvPr>
        </p:nvSpPr>
        <p:spPr>
          <a:xfrm>
            <a:off x="673825" y="937223"/>
            <a:ext cx="7637700" cy="3725700"/>
          </a:xfrm>
        </p:spPr>
        <p:txBody>
          <a:bodyPr/>
          <a:lstStyle/>
          <a:p>
            <a:r>
              <a:rPr lang="it-IT" sz="1600" dirty="0"/>
              <a:t>Coercitivo - </a:t>
            </a:r>
            <a:r>
              <a:rPr lang="en-GB" sz="1600" dirty="0" err="1"/>
              <a:t>quando</a:t>
            </a:r>
            <a:r>
              <a:rPr lang="en-GB" sz="1600" dirty="0"/>
              <a:t> </a:t>
            </a:r>
            <a:r>
              <a:rPr lang="en-GB" sz="1600" dirty="0" err="1"/>
              <a:t>l’organizzazione</a:t>
            </a:r>
            <a:r>
              <a:rPr lang="en-GB" sz="1600" dirty="0"/>
              <a:t> </a:t>
            </a:r>
            <a:r>
              <a:rPr lang="en-GB" sz="1600" dirty="0" err="1"/>
              <a:t>è</a:t>
            </a:r>
            <a:r>
              <a:rPr lang="en-GB" sz="1600" dirty="0"/>
              <a:t> </a:t>
            </a:r>
            <a:r>
              <a:rPr lang="en-GB" sz="1600" dirty="0" err="1"/>
              <a:t>sottoposta</a:t>
            </a:r>
            <a:r>
              <a:rPr lang="en-GB" sz="1600" dirty="0"/>
              <a:t> a </a:t>
            </a:r>
            <a:r>
              <a:rPr lang="en-GB" sz="1600" dirty="0" err="1"/>
              <a:t>pressioni</a:t>
            </a:r>
            <a:r>
              <a:rPr lang="en-GB" sz="1600" dirty="0"/>
              <a:t> </a:t>
            </a:r>
            <a:r>
              <a:rPr lang="en-GB" sz="1600" dirty="0" err="1"/>
              <a:t>esterne</a:t>
            </a:r>
            <a:r>
              <a:rPr lang="en-GB" sz="1600" dirty="0"/>
              <a:t> </a:t>
            </a:r>
            <a:r>
              <a:rPr lang="en-GB" sz="1600" dirty="0" err="1"/>
              <a:t>che</a:t>
            </a:r>
            <a:r>
              <a:rPr lang="en-GB" sz="1600" dirty="0"/>
              <a:t> la </a:t>
            </a:r>
            <a:r>
              <a:rPr lang="en-GB" sz="1600" dirty="0" err="1"/>
              <a:t>obbligano</a:t>
            </a:r>
            <a:r>
              <a:rPr lang="en-GB" sz="1600" dirty="0"/>
              <a:t> a </a:t>
            </a:r>
            <a:r>
              <a:rPr lang="en-GB" sz="1600" dirty="0" err="1"/>
              <a:t>conformarsi</a:t>
            </a:r>
            <a:r>
              <a:rPr lang="en-GB" sz="1600" dirty="0"/>
              <a:t>: </a:t>
            </a:r>
            <a:r>
              <a:rPr lang="en-GB" sz="1600" dirty="0" err="1"/>
              <a:t>tipicamente</a:t>
            </a:r>
            <a:r>
              <a:rPr lang="en-GB" sz="1600" dirty="0"/>
              <a:t> </a:t>
            </a:r>
            <a:r>
              <a:rPr lang="en-GB" sz="1600" dirty="0" err="1"/>
              <a:t>vincoli</a:t>
            </a:r>
            <a:r>
              <a:rPr lang="en-GB" sz="1600" dirty="0"/>
              <a:t> di </a:t>
            </a:r>
            <a:r>
              <a:rPr lang="en-GB" sz="1600" dirty="0" err="1"/>
              <a:t>legge</a:t>
            </a:r>
            <a:r>
              <a:rPr lang="en-GB" sz="1600" dirty="0"/>
              <a:t> o </a:t>
            </a:r>
            <a:r>
              <a:rPr lang="en-GB" sz="1600" dirty="0" err="1"/>
              <a:t>clausole</a:t>
            </a:r>
            <a:r>
              <a:rPr lang="en-GB" sz="1600" dirty="0"/>
              <a:t> </a:t>
            </a:r>
            <a:r>
              <a:rPr lang="en-GB" sz="1600" dirty="0" err="1"/>
              <a:t>contrattuali</a:t>
            </a:r>
            <a:r>
              <a:rPr lang="en-GB" sz="1600" dirty="0"/>
              <a:t> con </a:t>
            </a:r>
            <a:r>
              <a:rPr lang="en-GB" sz="1600" dirty="0" err="1"/>
              <a:t>imprese</a:t>
            </a:r>
            <a:r>
              <a:rPr lang="en-GB" sz="1600" dirty="0"/>
              <a:t> </a:t>
            </a:r>
            <a:r>
              <a:rPr lang="en-GB" sz="1600" dirty="0" err="1"/>
              <a:t>più</a:t>
            </a:r>
            <a:r>
              <a:rPr lang="en-GB" sz="1600" dirty="0"/>
              <a:t> </a:t>
            </a:r>
            <a:r>
              <a:rPr lang="en-GB" sz="1600" dirty="0" err="1"/>
              <a:t>potenti</a:t>
            </a:r>
            <a:r>
              <a:rPr lang="en-GB" sz="1600" dirty="0"/>
              <a:t>, es. quelle </a:t>
            </a:r>
            <a:r>
              <a:rPr lang="en-GB" sz="1600" dirty="0" err="1"/>
              <a:t>che</a:t>
            </a:r>
            <a:r>
              <a:rPr lang="en-GB" sz="1600" dirty="0"/>
              <a:t> </a:t>
            </a:r>
            <a:r>
              <a:rPr lang="en-GB" sz="1600" dirty="0" err="1"/>
              <a:t>l’impresa</a:t>
            </a:r>
            <a:r>
              <a:rPr lang="en-GB" sz="1600" dirty="0"/>
              <a:t> </a:t>
            </a:r>
            <a:r>
              <a:rPr lang="en-GB" sz="1600" dirty="0" err="1"/>
              <a:t>madre</a:t>
            </a:r>
            <a:r>
              <a:rPr lang="en-GB" sz="1600" dirty="0"/>
              <a:t> </a:t>
            </a:r>
            <a:r>
              <a:rPr lang="en-GB" sz="1600" dirty="0" err="1"/>
              <a:t>impone</a:t>
            </a:r>
            <a:r>
              <a:rPr lang="en-GB" sz="1600" dirty="0"/>
              <a:t> alle </a:t>
            </a:r>
            <a:r>
              <a:rPr lang="en-GB" sz="1600" dirty="0" err="1"/>
              <a:t>imprese</a:t>
            </a:r>
            <a:r>
              <a:rPr lang="en-GB" sz="1600" dirty="0"/>
              <a:t> </a:t>
            </a:r>
            <a:r>
              <a:rPr lang="en-GB" sz="1600" dirty="0" err="1"/>
              <a:t>fornitrici</a:t>
            </a:r>
            <a:r>
              <a:rPr lang="en-GB" sz="1600" dirty="0"/>
              <a:t>.</a:t>
            </a:r>
          </a:p>
          <a:p>
            <a:r>
              <a:rPr lang="en-GB" sz="1600" dirty="0" err="1"/>
              <a:t>Mimetico</a:t>
            </a:r>
            <a:r>
              <a:rPr lang="en-GB" sz="1600" dirty="0"/>
              <a:t> - </a:t>
            </a:r>
            <a:r>
              <a:rPr lang="en-GB" sz="1600" dirty="0" err="1"/>
              <a:t>quando</a:t>
            </a:r>
            <a:r>
              <a:rPr lang="en-GB" sz="1600" dirty="0"/>
              <a:t> le </a:t>
            </a:r>
            <a:r>
              <a:rPr lang="en-GB" sz="1600" dirty="0" err="1"/>
              <a:t>organizzazioni</a:t>
            </a:r>
            <a:r>
              <a:rPr lang="en-GB" sz="1600" dirty="0"/>
              <a:t> al fine di </a:t>
            </a:r>
            <a:r>
              <a:rPr lang="en-GB" sz="1600" dirty="0" err="1"/>
              <a:t>fronteggiare</a:t>
            </a:r>
            <a:r>
              <a:rPr lang="en-GB" sz="1600" dirty="0"/>
              <a:t> </a:t>
            </a:r>
            <a:r>
              <a:rPr lang="en-GB" sz="1600" dirty="0" err="1"/>
              <a:t>l’incertezza</a:t>
            </a:r>
            <a:r>
              <a:rPr lang="en-GB" sz="1600" dirty="0"/>
              <a:t> </a:t>
            </a:r>
            <a:r>
              <a:rPr lang="en-GB" sz="1600" dirty="0" err="1"/>
              <a:t>dell’ambiente</a:t>
            </a:r>
            <a:r>
              <a:rPr lang="en-GB" sz="1600" dirty="0"/>
              <a:t> </a:t>
            </a:r>
            <a:r>
              <a:rPr lang="en-GB" sz="1600" dirty="0" err="1"/>
              <a:t>iniziano</a:t>
            </a:r>
            <a:r>
              <a:rPr lang="en-GB" sz="1600" dirty="0"/>
              <a:t> </a:t>
            </a:r>
            <a:r>
              <a:rPr lang="en-GB" sz="1600" dirty="0" err="1"/>
              <a:t>spontaneamente</a:t>
            </a:r>
            <a:r>
              <a:rPr lang="en-GB" sz="1600" dirty="0"/>
              <a:t> </a:t>
            </a:r>
            <a:r>
              <a:rPr lang="en-GB" sz="1600" dirty="0" err="1"/>
              <a:t>dei</a:t>
            </a:r>
            <a:r>
              <a:rPr lang="en-GB" sz="1600" dirty="0"/>
              <a:t> </a:t>
            </a:r>
            <a:r>
              <a:rPr lang="en-GB" sz="1600" dirty="0" err="1"/>
              <a:t>processi</a:t>
            </a:r>
            <a:r>
              <a:rPr lang="en-GB" sz="1600" dirty="0"/>
              <a:t> </a:t>
            </a:r>
            <a:r>
              <a:rPr lang="en-GB" sz="1600" dirty="0" err="1"/>
              <a:t>imitativi</a:t>
            </a:r>
            <a:r>
              <a:rPr lang="en-GB" sz="1600" dirty="0"/>
              <a:t>. </a:t>
            </a:r>
            <a:r>
              <a:rPr lang="en-GB" sz="1600" dirty="0" err="1"/>
              <a:t>L’imitazione</a:t>
            </a:r>
            <a:r>
              <a:rPr lang="en-GB" sz="1600" dirty="0"/>
              <a:t> in </a:t>
            </a:r>
            <a:r>
              <a:rPr lang="en-GB" sz="1600" dirty="0" err="1"/>
              <a:t>questi</a:t>
            </a:r>
            <a:r>
              <a:rPr lang="en-GB" sz="1600" dirty="0"/>
              <a:t> </a:t>
            </a:r>
            <a:r>
              <a:rPr lang="en-GB" sz="1600" dirty="0" err="1"/>
              <a:t>casi</a:t>
            </a:r>
            <a:r>
              <a:rPr lang="en-GB" sz="1600" dirty="0"/>
              <a:t> </a:t>
            </a:r>
            <a:r>
              <a:rPr lang="en-GB" sz="1600" dirty="0" err="1"/>
              <a:t>agisce</a:t>
            </a:r>
            <a:r>
              <a:rPr lang="en-GB" sz="1600" dirty="0"/>
              <a:t> come un </a:t>
            </a:r>
            <a:r>
              <a:rPr lang="en-GB" sz="1600" dirty="0" err="1"/>
              <a:t>surrogato</a:t>
            </a:r>
            <a:r>
              <a:rPr lang="en-GB" sz="1600" dirty="0"/>
              <a:t> di </a:t>
            </a:r>
            <a:r>
              <a:rPr lang="en-GB" sz="1600" dirty="0" err="1"/>
              <a:t>certezza</a:t>
            </a:r>
            <a:r>
              <a:rPr lang="en-GB" sz="1600" dirty="0"/>
              <a:t> secondo il </a:t>
            </a:r>
            <a:r>
              <a:rPr lang="en-GB" sz="1600" dirty="0" err="1"/>
              <a:t>tipico</a:t>
            </a:r>
            <a:r>
              <a:rPr lang="en-GB" sz="1600" dirty="0"/>
              <a:t> </a:t>
            </a:r>
            <a:r>
              <a:rPr lang="en-GB" sz="1600" dirty="0" err="1"/>
              <a:t>ragionamento</a:t>
            </a:r>
            <a:r>
              <a:rPr lang="en-GB" sz="1600" dirty="0"/>
              <a:t> </a:t>
            </a:r>
            <a:r>
              <a:rPr lang="en-GB" sz="1600" dirty="0" err="1"/>
              <a:t>che</a:t>
            </a:r>
            <a:r>
              <a:rPr lang="en-GB" sz="1600" dirty="0"/>
              <a:t> se tutti </a:t>
            </a:r>
            <a:r>
              <a:rPr lang="en-GB" sz="1600" dirty="0" err="1"/>
              <a:t>agiscono</a:t>
            </a:r>
            <a:r>
              <a:rPr lang="en-GB" sz="1600" dirty="0"/>
              <a:t> in un </a:t>
            </a:r>
            <a:r>
              <a:rPr lang="en-GB" sz="1600" dirty="0" err="1"/>
              <a:t>dato</a:t>
            </a:r>
            <a:r>
              <a:rPr lang="en-GB" sz="1600" dirty="0"/>
              <a:t> modo </a:t>
            </a:r>
            <a:r>
              <a:rPr lang="en-GB" sz="1600" dirty="0" err="1"/>
              <a:t>vuol</a:t>
            </a:r>
            <a:r>
              <a:rPr lang="en-GB" sz="1600" dirty="0"/>
              <a:t> dire </a:t>
            </a:r>
            <a:r>
              <a:rPr lang="en-GB" sz="1600" dirty="0" err="1"/>
              <a:t>che</a:t>
            </a:r>
            <a:r>
              <a:rPr lang="en-GB" sz="1600" dirty="0"/>
              <a:t> </a:t>
            </a:r>
            <a:r>
              <a:rPr lang="en-GB" sz="1600" dirty="0" err="1"/>
              <a:t>c’è</a:t>
            </a:r>
            <a:r>
              <a:rPr lang="en-GB" sz="1600" dirty="0"/>
              <a:t> una </a:t>
            </a:r>
            <a:r>
              <a:rPr lang="en-GB" sz="1600" dirty="0" err="1"/>
              <a:t>ragione</a:t>
            </a:r>
            <a:r>
              <a:rPr lang="en-GB" sz="1600" dirty="0"/>
              <a:t> ed </a:t>
            </a:r>
            <a:r>
              <a:rPr lang="en-GB" sz="1600" dirty="0" err="1"/>
              <a:t>è</a:t>
            </a:r>
            <a:r>
              <a:rPr lang="en-GB" sz="1600" dirty="0"/>
              <a:t> bene </a:t>
            </a:r>
            <a:r>
              <a:rPr lang="en-GB" sz="1600" dirty="0" err="1"/>
              <a:t>conformarsi</a:t>
            </a:r>
            <a:r>
              <a:rPr lang="en-GB" sz="1600" dirty="0"/>
              <a:t>.</a:t>
            </a:r>
          </a:p>
          <a:p>
            <a:r>
              <a:rPr lang="en-GB" sz="1600" dirty="0" err="1"/>
              <a:t>Normativo</a:t>
            </a:r>
            <a:r>
              <a:rPr lang="en-GB" sz="1600" dirty="0"/>
              <a:t> - </a:t>
            </a:r>
            <a:r>
              <a:rPr lang="en-GB" sz="1600" dirty="0" err="1"/>
              <a:t>quando</a:t>
            </a:r>
            <a:r>
              <a:rPr lang="en-GB" sz="1600" dirty="0"/>
              <a:t> </a:t>
            </a:r>
            <a:r>
              <a:rPr lang="en-GB" sz="1600" dirty="0" err="1"/>
              <a:t>nasce</a:t>
            </a:r>
            <a:r>
              <a:rPr lang="en-GB" sz="1600" dirty="0"/>
              <a:t> da </a:t>
            </a:r>
            <a:r>
              <a:rPr lang="en-GB" sz="1600" dirty="0" err="1"/>
              <a:t>processi</a:t>
            </a:r>
            <a:r>
              <a:rPr lang="en-GB" sz="1600" dirty="0"/>
              <a:t> di </a:t>
            </a:r>
            <a:r>
              <a:rPr lang="en-GB" sz="1600" dirty="0" err="1"/>
              <a:t>professionalizzazione</a:t>
            </a:r>
            <a:r>
              <a:rPr lang="en-GB" sz="1600" dirty="0"/>
              <a:t>, ossia </a:t>
            </a:r>
            <a:r>
              <a:rPr lang="en-GB" sz="1600" dirty="0" err="1"/>
              <a:t>quando</a:t>
            </a:r>
            <a:r>
              <a:rPr lang="en-GB" sz="1600" dirty="0"/>
              <a:t> </a:t>
            </a:r>
            <a:r>
              <a:rPr lang="en-GB" sz="1600" dirty="0" err="1"/>
              <a:t>i</a:t>
            </a:r>
            <a:r>
              <a:rPr lang="en-GB" sz="1600" dirty="0"/>
              <a:t> </a:t>
            </a:r>
            <a:r>
              <a:rPr lang="en-GB" sz="1600" dirty="0" err="1"/>
              <a:t>responsabili</a:t>
            </a:r>
            <a:r>
              <a:rPr lang="en-GB" sz="1600" dirty="0"/>
              <a:t> </a:t>
            </a:r>
            <a:r>
              <a:rPr lang="en-GB" sz="1600" dirty="0" err="1"/>
              <a:t>dell’organizzazione</a:t>
            </a:r>
            <a:r>
              <a:rPr lang="en-GB" sz="1600" dirty="0"/>
              <a:t> </a:t>
            </a:r>
            <a:r>
              <a:rPr lang="en-GB" sz="1600" dirty="0" err="1"/>
              <a:t>apprendono</a:t>
            </a:r>
            <a:r>
              <a:rPr lang="en-GB" sz="1600" dirty="0"/>
              <a:t> in </a:t>
            </a:r>
            <a:r>
              <a:rPr lang="en-GB" sz="1600" dirty="0" err="1"/>
              <a:t>centri</a:t>
            </a:r>
            <a:r>
              <a:rPr lang="en-GB" sz="1600" dirty="0"/>
              <a:t> </a:t>
            </a:r>
            <a:r>
              <a:rPr lang="en-GB" sz="1600" dirty="0" err="1"/>
              <a:t>specializzati</a:t>
            </a:r>
            <a:r>
              <a:rPr lang="en-GB" sz="1600" dirty="0"/>
              <a:t> </a:t>
            </a:r>
            <a:r>
              <a:rPr lang="en-GB" sz="1600" dirty="0" err="1"/>
              <a:t>dell’esistenza</a:t>
            </a:r>
            <a:r>
              <a:rPr lang="en-GB" sz="1600" dirty="0"/>
              <a:t> e </a:t>
            </a:r>
            <a:r>
              <a:rPr lang="en-GB" sz="1600" dirty="0" err="1"/>
              <a:t>della</a:t>
            </a:r>
            <a:r>
              <a:rPr lang="en-GB" sz="1600" dirty="0"/>
              <a:t> </a:t>
            </a:r>
            <a:r>
              <a:rPr lang="en-GB" sz="1600" dirty="0" err="1"/>
              <a:t>convenienza</a:t>
            </a:r>
            <a:r>
              <a:rPr lang="en-GB" sz="1600" dirty="0"/>
              <a:t> di </a:t>
            </a:r>
            <a:r>
              <a:rPr lang="en-GB" sz="1600" dirty="0" err="1"/>
              <a:t>nuovi</a:t>
            </a:r>
            <a:r>
              <a:rPr lang="en-GB" sz="1600" dirty="0"/>
              <a:t> </a:t>
            </a:r>
            <a:r>
              <a:rPr lang="en-GB" sz="1600" dirty="0" err="1"/>
              <a:t>metodi</a:t>
            </a:r>
            <a:r>
              <a:rPr lang="en-GB" sz="1600" dirty="0"/>
              <a:t> di </a:t>
            </a:r>
            <a:r>
              <a:rPr lang="en-GB" sz="1600" dirty="0" err="1"/>
              <a:t>conduzione</a:t>
            </a:r>
            <a:r>
              <a:rPr lang="en-GB" sz="1600" dirty="0"/>
              <a:t>, di </a:t>
            </a:r>
            <a:r>
              <a:rPr lang="en-GB" sz="1600" dirty="0" err="1"/>
              <a:t>nuove</a:t>
            </a:r>
            <a:r>
              <a:rPr lang="en-GB" sz="1600" dirty="0"/>
              <a:t> </a:t>
            </a:r>
            <a:r>
              <a:rPr lang="en-GB" sz="1600" dirty="0" err="1"/>
              <a:t>tecnologie</a:t>
            </a:r>
            <a:r>
              <a:rPr lang="en-GB" sz="1600" dirty="0"/>
              <a:t> o di </a:t>
            </a:r>
            <a:r>
              <a:rPr lang="en-GB" sz="1600" dirty="0" err="1"/>
              <a:t>nuovi</a:t>
            </a:r>
            <a:r>
              <a:rPr lang="en-GB" sz="1600" dirty="0"/>
              <a:t> </a:t>
            </a:r>
            <a:r>
              <a:rPr lang="en-GB" sz="1600" dirty="0" err="1"/>
              <a:t>orizzonti</a:t>
            </a:r>
            <a:r>
              <a:rPr lang="en-GB" sz="1600" dirty="0"/>
              <a:t> di </a:t>
            </a:r>
            <a:r>
              <a:rPr lang="en-GB" sz="1600" dirty="0" err="1"/>
              <a:t>ricerca</a:t>
            </a:r>
            <a:r>
              <a:rPr lang="en-GB" sz="1600" dirty="0"/>
              <a:t>. </a:t>
            </a:r>
            <a:r>
              <a:rPr lang="en-GB" sz="1600" dirty="0" err="1"/>
              <a:t>Nell’isomorfismo</a:t>
            </a:r>
            <a:r>
              <a:rPr lang="en-GB" sz="1600" dirty="0"/>
              <a:t> </a:t>
            </a:r>
            <a:r>
              <a:rPr lang="en-GB" sz="1600" dirty="0" err="1"/>
              <a:t>normativo</a:t>
            </a:r>
            <a:r>
              <a:rPr lang="en-GB" sz="1600" dirty="0"/>
              <a:t> la </a:t>
            </a:r>
            <a:r>
              <a:rPr lang="en-GB" sz="1600" dirty="0" err="1"/>
              <a:t>scelta</a:t>
            </a:r>
            <a:r>
              <a:rPr lang="en-GB" sz="1600" dirty="0"/>
              <a:t> </a:t>
            </a:r>
            <a:r>
              <a:rPr lang="en-GB" sz="1600" dirty="0" err="1"/>
              <a:t>della</a:t>
            </a:r>
            <a:r>
              <a:rPr lang="en-GB" sz="1600" dirty="0"/>
              <a:t> </a:t>
            </a:r>
            <a:r>
              <a:rPr lang="en-GB" sz="1600" dirty="0" err="1"/>
              <a:t>novità</a:t>
            </a:r>
            <a:r>
              <a:rPr lang="en-GB" sz="1600" dirty="0"/>
              <a:t> non </a:t>
            </a:r>
            <a:r>
              <a:rPr lang="en-GB" sz="1600" dirty="0" err="1"/>
              <a:t>deriva</a:t>
            </a:r>
            <a:r>
              <a:rPr lang="en-GB" sz="1600" dirty="0"/>
              <a:t> da </a:t>
            </a:r>
            <a:r>
              <a:rPr lang="en-GB" sz="1600" dirty="0" err="1"/>
              <a:t>costrizione</a:t>
            </a:r>
            <a:r>
              <a:rPr lang="en-GB" sz="1600" dirty="0"/>
              <a:t> né da </a:t>
            </a:r>
            <a:r>
              <a:rPr lang="en-GB" sz="1600" dirty="0" err="1"/>
              <a:t>incertezza</a:t>
            </a:r>
            <a:r>
              <a:rPr lang="en-GB" sz="1600" dirty="0"/>
              <a:t>, ma </a:t>
            </a:r>
            <a:r>
              <a:rPr lang="en-GB" sz="1600" dirty="0" err="1"/>
              <a:t>dalla</a:t>
            </a:r>
            <a:r>
              <a:rPr lang="en-GB" sz="1600" dirty="0"/>
              <a:t> </a:t>
            </a:r>
            <a:r>
              <a:rPr lang="en-GB" sz="1600" dirty="0" err="1"/>
              <a:t>comprovata</a:t>
            </a:r>
            <a:r>
              <a:rPr lang="en-GB" sz="1600" dirty="0"/>
              <a:t> </a:t>
            </a:r>
            <a:r>
              <a:rPr lang="en-GB" sz="1600" dirty="0" err="1"/>
              <a:t>consapevolezza</a:t>
            </a:r>
            <a:r>
              <a:rPr lang="en-GB" sz="1600" dirty="0"/>
              <a:t> </a:t>
            </a:r>
            <a:r>
              <a:rPr lang="en-GB" sz="1600" dirty="0" err="1"/>
              <a:t>della</a:t>
            </a:r>
            <a:r>
              <a:rPr lang="en-GB" sz="1600" dirty="0"/>
              <a:t> </a:t>
            </a:r>
            <a:r>
              <a:rPr lang="en-GB" sz="1600" dirty="0" err="1"/>
              <a:t>superiorità</a:t>
            </a:r>
            <a:r>
              <a:rPr lang="en-GB" sz="1600" dirty="0"/>
              <a:t> </a:t>
            </a:r>
            <a:r>
              <a:rPr lang="en-GB" sz="1600" dirty="0" err="1"/>
              <a:t>delle</a:t>
            </a:r>
            <a:r>
              <a:rPr lang="en-GB" sz="1600" dirty="0"/>
              <a:t> </a:t>
            </a:r>
            <a:r>
              <a:rPr lang="en-GB" sz="1600" dirty="0" err="1"/>
              <a:t>nuove</a:t>
            </a:r>
            <a:r>
              <a:rPr lang="en-GB" sz="1600" dirty="0"/>
              <a:t> </a:t>
            </a:r>
            <a:r>
              <a:rPr lang="en-GB" sz="1600" dirty="0" err="1"/>
              <a:t>pratiche</a:t>
            </a:r>
            <a:r>
              <a:rPr lang="en-GB" sz="1600" dirty="0"/>
              <a:t> rispetto alle </a:t>
            </a:r>
            <a:r>
              <a:rPr lang="en-GB" sz="1600" dirty="0" err="1"/>
              <a:t>vecchie</a:t>
            </a:r>
            <a:r>
              <a:rPr lang="en-GB" sz="1600" dirty="0"/>
              <a:t>. (Es. </a:t>
            </a:r>
            <a:r>
              <a:rPr lang="en-GB" sz="1600" dirty="0" err="1"/>
              <a:t>Ricerca</a:t>
            </a:r>
            <a:r>
              <a:rPr lang="en-GB" sz="1600" dirty="0"/>
              <a:t> sui </a:t>
            </a:r>
            <a:r>
              <a:rPr lang="en-GB" sz="1600" dirty="0" err="1"/>
              <a:t>musei</a:t>
            </a:r>
            <a:r>
              <a:rPr lang="en-GB" sz="1600" dirty="0"/>
              <a:t>)</a:t>
            </a:r>
          </a:p>
          <a:p>
            <a:r>
              <a:rPr lang="en-GB" sz="1600" dirty="0"/>
              <a:t>NB: </a:t>
            </a:r>
            <a:r>
              <a:rPr lang="en-GB" sz="1600" dirty="0" err="1"/>
              <a:t>L’isomorfismo</a:t>
            </a:r>
            <a:r>
              <a:rPr lang="en-GB" sz="1600" dirty="0"/>
              <a:t> </a:t>
            </a:r>
            <a:r>
              <a:rPr lang="en-GB" sz="1600" dirty="0" err="1"/>
              <a:t>delle</a:t>
            </a:r>
            <a:r>
              <a:rPr lang="en-GB" sz="1600" dirty="0"/>
              <a:t> </a:t>
            </a:r>
            <a:r>
              <a:rPr lang="en-GB" sz="1600" dirty="0" err="1"/>
              <a:t>organizzazioni</a:t>
            </a:r>
            <a:r>
              <a:rPr lang="en-GB" sz="1600" dirty="0"/>
              <a:t> </a:t>
            </a:r>
            <a:r>
              <a:rPr lang="en-GB" sz="1600" dirty="0" err="1"/>
              <a:t>si</a:t>
            </a:r>
            <a:r>
              <a:rPr lang="en-GB" sz="1600" dirty="0"/>
              <a:t> </a:t>
            </a:r>
            <a:r>
              <a:rPr lang="en-GB" sz="1600" dirty="0" err="1"/>
              <a:t>riproduce</a:t>
            </a:r>
            <a:r>
              <a:rPr lang="en-GB" sz="1600" dirty="0"/>
              <a:t> in </a:t>
            </a:r>
            <a:r>
              <a:rPr lang="en-GB" sz="1600" dirty="0" err="1"/>
              <a:t>quello</a:t>
            </a:r>
            <a:r>
              <a:rPr lang="en-GB" sz="1600" dirty="0"/>
              <a:t> </a:t>
            </a:r>
            <a:r>
              <a:rPr lang="en-GB" sz="1600" dirty="0" err="1"/>
              <a:t>dei</a:t>
            </a:r>
            <a:r>
              <a:rPr lang="en-GB" sz="1600" dirty="0"/>
              <a:t> </a:t>
            </a:r>
            <a:r>
              <a:rPr lang="en-GB" sz="1600" dirty="0" err="1"/>
              <a:t>singoli</a:t>
            </a:r>
            <a:r>
              <a:rPr lang="en-GB" sz="1600" dirty="0"/>
              <a:t> </a:t>
            </a:r>
            <a:r>
              <a:rPr lang="en-GB" sz="1600" dirty="0" err="1"/>
              <a:t>soggetti</a:t>
            </a:r>
            <a:r>
              <a:rPr lang="en-GB" sz="1600" dirty="0"/>
              <a:t>. </a:t>
            </a:r>
          </a:p>
        </p:txBody>
      </p:sp>
      <p:sp>
        <p:nvSpPr>
          <p:cNvPr id="4" name="Slide Number Placeholder 3">
            <a:extLst>
              <a:ext uri="{FF2B5EF4-FFF2-40B4-BE49-F238E27FC236}">
                <a16:creationId xmlns:a16="http://schemas.microsoft.com/office/drawing/2014/main" id="{AFE39BF9-7747-E442-A199-2C2AF74973C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a:p>
        </p:txBody>
      </p:sp>
    </p:spTree>
    <p:extLst>
      <p:ext uri="{BB962C8B-B14F-4D97-AF65-F5344CB8AC3E}">
        <p14:creationId xmlns:p14="http://schemas.microsoft.com/office/powerpoint/2010/main" val="4165798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ctrTitle"/>
          </p:nvPr>
        </p:nvSpPr>
        <p:spPr>
          <a:xfrm>
            <a:off x="665225" y="1513525"/>
            <a:ext cx="58803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rgbClr val="2F3848"/>
                </a:solidFill>
              </a:rPr>
              <a:t>4. Il </a:t>
            </a:r>
            <a:r>
              <a:rPr lang="en" sz="3600" dirty="0" err="1">
                <a:solidFill>
                  <a:srgbClr val="2F3848"/>
                </a:solidFill>
              </a:rPr>
              <a:t>neoistituzionalismo</a:t>
            </a:r>
            <a:r>
              <a:rPr lang="en" sz="3600" dirty="0">
                <a:solidFill>
                  <a:srgbClr val="2F3848"/>
                </a:solidFill>
              </a:rPr>
              <a:t> </a:t>
            </a:r>
            <a:r>
              <a:rPr lang="en" sz="3600" dirty="0" err="1">
                <a:solidFill>
                  <a:srgbClr val="2F3848"/>
                </a:solidFill>
              </a:rPr>
              <a:t>storico</a:t>
            </a:r>
            <a:r>
              <a:rPr lang="en" sz="3600" dirty="0">
                <a:solidFill>
                  <a:srgbClr val="2F3848"/>
                </a:solidFill>
              </a:rPr>
              <a:t> </a:t>
            </a:r>
            <a:r>
              <a:rPr lang="en" sz="3600" dirty="0" err="1">
                <a:solidFill>
                  <a:srgbClr val="2F3848"/>
                </a:solidFill>
              </a:rPr>
              <a:t>nella</a:t>
            </a:r>
            <a:r>
              <a:rPr lang="en" sz="3600" dirty="0">
                <a:solidFill>
                  <a:srgbClr val="2F3848"/>
                </a:solidFill>
              </a:rPr>
              <a:t> </a:t>
            </a:r>
            <a:r>
              <a:rPr lang="en" sz="3600" dirty="0" err="1">
                <a:solidFill>
                  <a:srgbClr val="2F3848"/>
                </a:solidFill>
              </a:rPr>
              <a:t>scienza</a:t>
            </a:r>
            <a:r>
              <a:rPr lang="en" sz="3600" dirty="0">
                <a:solidFill>
                  <a:srgbClr val="2F3848"/>
                </a:solidFill>
              </a:rPr>
              <a:t> </a:t>
            </a:r>
            <a:r>
              <a:rPr lang="en" sz="3600" dirty="0" err="1">
                <a:solidFill>
                  <a:srgbClr val="2F3848"/>
                </a:solidFill>
              </a:rPr>
              <a:t>politica</a:t>
            </a:r>
            <a:endParaRPr sz="3600" dirty="0">
              <a:solidFill>
                <a:srgbClr val="2F3848"/>
              </a:solidFill>
            </a:endParaRPr>
          </a:p>
        </p:txBody>
      </p:sp>
      <p:sp>
        <p:nvSpPr>
          <p:cNvPr id="111" name="Google Shape;111;p18"/>
          <p:cNvSpPr txBox="1">
            <a:spLocks noGrp="1"/>
          </p:cNvSpPr>
          <p:nvPr>
            <p:ph type="subTitle" idx="1"/>
          </p:nvPr>
        </p:nvSpPr>
        <p:spPr>
          <a:xfrm>
            <a:off x="854250" y="2941700"/>
            <a:ext cx="4738500" cy="74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9510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6C10E-9618-6E45-9F83-81B38D4DC35E}"/>
              </a:ext>
            </a:extLst>
          </p:cNvPr>
          <p:cNvSpPr>
            <a:spLocks noGrp="1"/>
          </p:cNvSpPr>
          <p:nvPr>
            <p:ph type="title"/>
          </p:nvPr>
        </p:nvSpPr>
        <p:spPr/>
        <p:txBody>
          <a:bodyPr/>
          <a:lstStyle/>
          <a:p>
            <a:r>
              <a:rPr lang="it-IT" dirty="0"/>
              <a:t>Cos’è il neoistituzionalismo storico (NIS)</a:t>
            </a:r>
          </a:p>
        </p:txBody>
      </p:sp>
      <p:sp>
        <p:nvSpPr>
          <p:cNvPr id="3" name="Text Placeholder 2">
            <a:extLst>
              <a:ext uri="{FF2B5EF4-FFF2-40B4-BE49-F238E27FC236}">
                <a16:creationId xmlns:a16="http://schemas.microsoft.com/office/drawing/2014/main" id="{7EB4CBF6-82D9-E744-8C89-3F97061E001C}"/>
              </a:ext>
            </a:extLst>
          </p:cNvPr>
          <p:cNvSpPr>
            <a:spLocks noGrp="1"/>
          </p:cNvSpPr>
          <p:nvPr>
            <p:ph type="body" idx="1"/>
          </p:nvPr>
        </p:nvSpPr>
        <p:spPr>
          <a:xfrm>
            <a:off x="673825" y="937223"/>
            <a:ext cx="7637700" cy="3725700"/>
          </a:xfrm>
        </p:spPr>
        <p:txBody>
          <a:bodyPr/>
          <a:lstStyle/>
          <a:p>
            <a:r>
              <a:rPr lang="it-IT" sz="1800" dirty="0"/>
              <a:t>Il ‘Vecchio’ istituzionalismo era incentrato soprattutto sulla dettagliata spiegazione delle istituzioni, con una scarsa attenzione comparata.</a:t>
            </a:r>
          </a:p>
          <a:p>
            <a:r>
              <a:rPr lang="it-IT" sz="1800" dirty="0"/>
              <a:t>Il presupposto dell’neoistituzionalismo storico [da adesso in poi solo «istituzionalismo storico» per brevità, è che la storia non si sviluppi necessariamente in un senso «diretto», lineare. </a:t>
            </a:r>
          </a:p>
          <a:p>
            <a:r>
              <a:rPr lang="it-IT" sz="1800" dirty="0"/>
              <a:t>Gli istituzionalisti storici tendono a rifiutare le prospettive funzionaliste delle istituzioni. Sono sospettosi delle spiegazioni riguardo all'emergere delle istituzioni che vanno a ricercare, a ritroso, le funzioni delle istituzioni nella loro fase nascente. Gli istituzionalisti storici tendono a vedere le origini delle istituzioni come il risultato di conflitti e contestazioni, i quali poi si cristallizzano e persistono anche se le circostanze che hanno portato alla nascita dell’istituzione cambiano.</a:t>
            </a:r>
          </a:p>
        </p:txBody>
      </p:sp>
      <p:sp>
        <p:nvSpPr>
          <p:cNvPr id="4" name="Slide Number Placeholder 3">
            <a:extLst>
              <a:ext uri="{FF2B5EF4-FFF2-40B4-BE49-F238E27FC236}">
                <a16:creationId xmlns:a16="http://schemas.microsoft.com/office/drawing/2014/main" id="{AFE39BF9-7747-E442-A199-2C2AF74973C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17</a:t>
            </a:fld>
            <a:endParaRPr lang="en"/>
          </a:p>
        </p:txBody>
      </p:sp>
    </p:spTree>
    <p:extLst>
      <p:ext uri="{BB962C8B-B14F-4D97-AF65-F5344CB8AC3E}">
        <p14:creationId xmlns:p14="http://schemas.microsoft.com/office/powerpoint/2010/main" val="3739230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05987-A833-0A4F-80C3-6CBC3282D970}"/>
              </a:ext>
            </a:extLst>
          </p:cNvPr>
          <p:cNvSpPr>
            <a:spLocks noGrp="1"/>
          </p:cNvSpPr>
          <p:nvPr>
            <p:ph type="title"/>
          </p:nvPr>
        </p:nvSpPr>
        <p:spPr/>
        <p:txBody>
          <a:bodyPr/>
          <a:lstStyle/>
          <a:p>
            <a:r>
              <a:rPr lang="it-IT" dirty="0"/>
              <a:t>La </a:t>
            </a:r>
            <a:r>
              <a:rPr lang="it-IT" dirty="0" err="1"/>
              <a:t>path</a:t>
            </a:r>
            <a:r>
              <a:rPr lang="it-IT" dirty="0"/>
              <a:t> </a:t>
            </a:r>
            <a:r>
              <a:rPr lang="it-IT" dirty="0" err="1"/>
              <a:t>dependence</a:t>
            </a:r>
            <a:endParaRPr lang="it-IT" dirty="0"/>
          </a:p>
        </p:txBody>
      </p:sp>
      <p:sp>
        <p:nvSpPr>
          <p:cNvPr id="3" name="Text Placeholder 2">
            <a:extLst>
              <a:ext uri="{FF2B5EF4-FFF2-40B4-BE49-F238E27FC236}">
                <a16:creationId xmlns:a16="http://schemas.microsoft.com/office/drawing/2014/main" id="{764E8E00-61F5-E744-B2C8-CC8D197C317F}"/>
              </a:ext>
            </a:extLst>
          </p:cNvPr>
          <p:cNvSpPr>
            <a:spLocks noGrp="1"/>
          </p:cNvSpPr>
          <p:nvPr>
            <p:ph type="body" idx="1"/>
          </p:nvPr>
        </p:nvSpPr>
        <p:spPr/>
        <p:txBody>
          <a:bodyPr/>
          <a:lstStyle/>
          <a:p>
            <a:r>
              <a:rPr lang="it-IT" sz="1800" dirty="0"/>
              <a:t>Il concetto di </a:t>
            </a:r>
            <a:r>
              <a:rPr lang="it-IT" sz="1800" dirty="0" err="1"/>
              <a:t>path</a:t>
            </a:r>
            <a:r>
              <a:rPr lang="it-IT" sz="1800" dirty="0"/>
              <a:t> </a:t>
            </a:r>
            <a:r>
              <a:rPr lang="it-IT" sz="1800" dirty="0" err="1"/>
              <a:t>dependence</a:t>
            </a:r>
            <a:r>
              <a:rPr lang="it-IT" sz="1800" dirty="0"/>
              <a:t> (dipendenza dal percorso) è essenziale per le analisi storiche istituzionaliste. </a:t>
            </a:r>
          </a:p>
          <a:p>
            <a:r>
              <a:rPr lang="it-IT" sz="1800" dirty="0"/>
              <a:t>"Le scelte politiche fatte quando un'istituzione si sta formando o quando una politica è iniziata, avranno un'influenza continua e largamente determinante sulle policy anche nel futuro. (</a:t>
            </a:r>
            <a:r>
              <a:rPr lang="it-IT" sz="1800" dirty="0" err="1"/>
              <a:t>Peters</a:t>
            </a:r>
            <a:r>
              <a:rPr lang="it-IT" sz="1800" dirty="0"/>
              <a:t>, 2005). - Per la natura persistente delle politiche iniziali le le scelte successive sono spinte lungo una serie di "percorsi" [</a:t>
            </a:r>
            <a:r>
              <a:rPr lang="it-IT" sz="1800" dirty="0" err="1"/>
              <a:t>paths</a:t>
            </a:r>
            <a:r>
              <a:rPr lang="it-IT" sz="1800" dirty="0"/>
              <a:t>] (Hall e Taylor, 1996). Come? "incoraggiando le forze sociali a organizzarsi lungo alcune linee piuttosto che altre, ad adottare particolari identità..." (Hall e Taylor, 1996).</a:t>
            </a:r>
          </a:p>
          <a:p>
            <a:endParaRPr lang="it-IT" sz="1800" dirty="0"/>
          </a:p>
          <a:p>
            <a:endParaRPr lang="it-IT" sz="1800" dirty="0"/>
          </a:p>
        </p:txBody>
      </p:sp>
      <p:sp>
        <p:nvSpPr>
          <p:cNvPr id="4" name="Slide Number Placeholder 3">
            <a:extLst>
              <a:ext uri="{FF2B5EF4-FFF2-40B4-BE49-F238E27FC236}">
                <a16:creationId xmlns:a16="http://schemas.microsoft.com/office/drawing/2014/main" id="{23B860D1-595A-6B44-8192-05C0173FEFF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a:p>
        </p:txBody>
      </p:sp>
    </p:spTree>
    <p:extLst>
      <p:ext uri="{BB962C8B-B14F-4D97-AF65-F5344CB8AC3E}">
        <p14:creationId xmlns:p14="http://schemas.microsoft.com/office/powerpoint/2010/main" val="4168803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0FF20-3F23-654F-A3B5-C78938B326F1}"/>
              </a:ext>
            </a:extLst>
          </p:cNvPr>
          <p:cNvSpPr>
            <a:spLocks noGrp="1"/>
          </p:cNvSpPr>
          <p:nvPr>
            <p:ph type="title"/>
          </p:nvPr>
        </p:nvSpPr>
        <p:spPr/>
        <p:txBody>
          <a:bodyPr/>
          <a:lstStyle/>
          <a:p>
            <a:r>
              <a:rPr lang="it-IT" dirty="0" err="1"/>
              <a:t>Path</a:t>
            </a:r>
            <a:r>
              <a:rPr lang="it-IT" dirty="0"/>
              <a:t> </a:t>
            </a:r>
            <a:r>
              <a:rPr lang="it-IT" dirty="0" err="1"/>
              <a:t>dependence</a:t>
            </a:r>
            <a:endParaRPr lang="it-IT" dirty="0"/>
          </a:p>
        </p:txBody>
      </p:sp>
      <p:sp>
        <p:nvSpPr>
          <p:cNvPr id="3" name="Text Placeholder 2">
            <a:extLst>
              <a:ext uri="{FF2B5EF4-FFF2-40B4-BE49-F238E27FC236}">
                <a16:creationId xmlns:a16="http://schemas.microsoft.com/office/drawing/2014/main" id="{F5969488-5FB1-0843-9FBB-CB896CD6D019}"/>
              </a:ext>
            </a:extLst>
          </p:cNvPr>
          <p:cNvSpPr>
            <a:spLocks noGrp="1"/>
          </p:cNvSpPr>
          <p:nvPr>
            <p:ph type="body" idx="1"/>
          </p:nvPr>
        </p:nvSpPr>
        <p:spPr/>
        <p:txBody>
          <a:bodyPr/>
          <a:lstStyle/>
          <a:p>
            <a:r>
              <a:rPr lang="it-IT" sz="1800" dirty="0"/>
              <a:t>A causa della </a:t>
            </a:r>
            <a:r>
              <a:rPr lang="it-IT" sz="1800" dirty="0" err="1"/>
              <a:t>path</a:t>
            </a:r>
            <a:r>
              <a:rPr lang="it-IT" sz="1800" dirty="0"/>
              <a:t> </a:t>
            </a:r>
            <a:r>
              <a:rPr lang="it-IT" sz="1800" dirty="0" err="1"/>
              <a:t>dependence</a:t>
            </a:r>
            <a:r>
              <a:rPr lang="it-IT" sz="1800" dirty="0"/>
              <a:t>, le istituzioni possono avere una notevole stabilità e "vischiosità", anche in situazioni in cui l'istituzione porta ha esiti subottimali. Per Paul </a:t>
            </a:r>
            <a:r>
              <a:rPr lang="it-IT" sz="1800" dirty="0" err="1"/>
              <a:t>Pierson</a:t>
            </a:r>
            <a:r>
              <a:rPr lang="it-IT" sz="1800" dirty="0"/>
              <a:t>, la dipendenza dal percorso implica che "i risultati in una "giuntura critica" innescano meccanismi di feedback [negativi o positivi] che rafforzano il ripetersi di un particolare schema [pattern] nel futuro". </a:t>
            </a:r>
          </a:p>
          <a:p>
            <a:r>
              <a:rPr lang="it-IT" sz="1800" dirty="0"/>
              <a:t>Così, la dipendenza dal percorso rende più difficile invertire un certo percorso una volta che è stato intrapreso, perché ci sono maggiori costi nel caso in cui si volesse cambiare percorso. Questi percorsi dipendenti possono portare a risultati inefficienti, ma comunque persistono, a causa dei costi derivanti da eventuali revisioni sostanziali.</a:t>
            </a:r>
          </a:p>
          <a:p>
            <a:endParaRPr lang="it-IT" dirty="0"/>
          </a:p>
        </p:txBody>
      </p:sp>
      <p:sp>
        <p:nvSpPr>
          <p:cNvPr id="4" name="Slide Number Placeholder 3">
            <a:extLst>
              <a:ext uri="{FF2B5EF4-FFF2-40B4-BE49-F238E27FC236}">
                <a16:creationId xmlns:a16="http://schemas.microsoft.com/office/drawing/2014/main" id="{25B76D4F-6040-3546-B34B-1E8101319B3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672195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ctrTitle"/>
          </p:nvPr>
        </p:nvSpPr>
        <p:spPr>
          <a:xfrm>
            <a:off x="665225" y="1513525"/>
            <a:ext cx="58803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rgbClr val="2F3848"/>
                </a:solidFill>
              </a:rPr>
              <a:t>1.Il </a:t>
            </a:r>
            <a:r>
              <a:rPr lang="en" sz="3600" dirty="0" err="1">
                <a:solidFill>
                  <a:srgbClr val="2F3848"/>
                </a:solidFill>
              </a:rPr>
              <a:t>neoistituzionalismo</a:t>
            </a:r>
            <a:endParaRPr sz="3600" dirty="0">
              <a:solidFill>
                <a:srgbClr val="2F3848"/>
              </a:solidFill>
            </a:endParaRPr>
          </a:p>
        </p:txBody>
      </p:sp>
      <p:sp>
        <p:nvSpPr>
          <p:cNvPr id="111" name="Google Shape;111;p18"/>
          <p:cNvSpPr txBox="1">
            <a:spLocks noGrp="1"/>
          </p:cNvSpPr>
          <p:nvPr>
            <p:ph type="subTitle" idx="1"/>
          </p:nvPr>
        </p:nvSpPr>
        <p:spPr>
          <a:xfrm>
            <a:off x="854250" y="2941700"/>
            <a:ext cx="4738500" cy="74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82AA-001B-5643-BF93-BC06F6B0B637}"/>
              </a:ext>
            </a:extLst>
          </p:cNvPr>
          <p:cNvSpPr>
            <a:spLocks noGrp="1"/>
          </p:cNvSpPr>
          <p:nvPr>
            <p:ph type="title"/>
          </p:nvPr>
        </p:nvSpPr>
        <p:spPr/>
        <p:txBody>
          <a:bodyPr/>
          <a:lstStyle/>
          <a:p>
            <a:r>
              <a:rPr lang="it-IT" dirty="0" err="1"/>
              <a:t>Path</a:t>
            </a:r>
            <a:r>
              <a:rPr lang="it-IT" dirty="0"/>
              <a:t> </a:t>
            </a:r>
            <a:r>
              <a:rPr lang="it-IT" dirty="0" err="1"/>
              <a:t>dependence</a:t>
            </a:r>
            <a:endParaRPr lang="it-IT" dirty="0"/>
          </a:p>
        </p:txBody>
      </p:sp>
      <p:sp>
        <p:nvSpPr>
          <p:cNvPr id="3" name="Text Placeholder 2">
            <a:extLst>
              <a:ext uri="{FF2B5EF4-FFF2-40B4-BE49-F238E27FC236}">
                <a16:creationId xmlns:a16="http://schemas.microsoft.com/office/drawing/2014/main" id="{7837EDCC-5D0A-7745-ADCC-4B067BF3585C}"/>
              </a:ext>
            </a:extLst>
          </p:cNvPr>
          <p:cNvSpPr>
            <a:spLocks noGrp="1"/>
          </p:cNvSpPr>
          <p:nvPr>
            <p:ph type="body" idx="1"/>
          </p:nvPr>
        </p:nvSpPr>
        <p:spPr/>
        <p:txBody>
          <a:bodyPr/>
          <a:lstStyle/>
          <a:p>
            <a:r>
              <a:rPr lang="it-IT" sz="1800" dirty="0"/>
              <a:t>Un esempio di questo è il layout della tastiera QWERTY, che era efficiente per le macchine da scrivere per evitare inceppamenti nel XIX° secolo ed è stato implementato nelle tastiere dei computer nel 20° secolo. </a:t>
            </a:r>
          </a:p>
          <a:p>
            <a:r>
              <a:rPr lang="it-IT" sz="1800" dirty="0"/>
              <a:t>Tuttavia, la tastiera QWERTY non è probabilmente così efficiente come potrebbe essere la tastiera di un computer, ma il layout della tastiera ha persistito nel tempo a causa dei costi coinvolti nella revisione delle tastiere dei computer. </a:t>
            </a:r>
          </a:p>
          <a:p>
            <a:r>
              <a:rPr lang="it-IT" sz="1800" dirty="0"/>
              <a:t>Jacob Hacker e Paul </a:t>
            </a:r>
            <a:r>
              <a:rPr lang="it-IT" sz="1800" dirty="0" err="1"/>
              <a:t>Pierson</a:t>
            </a:r>
            <a:r>
              <a:rPr lang="it-IT" sz="1800" dirty="0"/>
              <a:t> sostengono che altri approcci alle istituzioni possono essere colpevoli di trattare la politica come se fosse il film Il giorno della marmotta in cui ogni giorno i partecipanti ricominciano da capo; in realtà, la politica passata e le eredità politiche modellano gli interessi, gli incentivi, il potere e le capacità organizzative degli attori politici.</a:t>
            </a:r>
          </a:p>
        </p:txBody>
      </p:sp>
      <p:sp>
        <p:nvSpPr>
          <p:cNvPr id="4" name="Slide Number Placeholder 3">
            <a:extLst>
              <a:ext uri="{FF2B5EF4-FFF2-40B4-BE49-F238E27FC236}">
                <a16:creationId xmlns:a16="http://schemas.microsoft.com/office/drawing/2014/main" id="{E0872F07-42B8-0A46-B76D-B8BC3C25D14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20</a:t>
            </a:fld>
            <a:endParaRPr lang="en"/>
          </a:p>
        </p:txBody>
      </p:sp>
    </p:spTree>
    <p:extLst>
      <p:ext uri="{BB962C8B-B14F-4D97-AF65-F5344CB8AC3E}">
        <p14:creationId xmlns:p14="http://schemas.microsoft.com/office/powerpoint/2010/main" val="3333850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609FD-47FA-1C49-9D02-81B7E4E218BB}"/>
              </a:ext>
            </a:extLst>
          </p:cNvPr>
          <p:cNvSpPr>
            <a:spLocks noGrp="1"/>
          </p:cNvSpPr>
          <p:nvPr>
            <p:ph type="title"/>
          </p:nvPr>
        </p:nvSpPr>
        <p:spPr/>
        <p:txBody>
          <a:bodyPr/>
          <a:lstStyle/>
          <a:p>
            <a:r>
              <a:rPr lang="it-IT" sz="2200" dirty="0"/>
              <a:t>La stabilità istituzionale secondo l’istituzionalismo storico</a:t>
            </a:r>
          </a:p>
        </p:txBody>
      </p:sp>
      <p:sp>
        <p:nvSpPr>
          <p:cNvPr id="3" name="Text Placeholder 2">
            <a:extLst>
              <a:ext uri="{FF2B5EF4-FFF2-40B4-BE49-F238E27FC236}">
                <a16:creationId xmlns:a16="http://schemas.microsoft.com/office/drawing/2014/main" id="{F7595690-EC94-3142-B4D9-CBC9D3343CF8}"/>
              </a:ext>
            </a:extLst>
          </p:cNvPr>
          <p:cNvSpPr>
            <a:spLocks noGrp="1"/>
          </p:cNvSpPr>
          <p:nvPr>
            <p:ph type="body" idx="1"/>
          </p:nvPr>
        </p:nvSpPr>
        <p:spPr>
          <a:xfrm>
            <a:off x="753150" y="954498"/>
            <a:ext cx="7419889" cy="3621193"/>
          </a:xfrm>
        </p:spPr>
        <p:txBody>
          <a:bodyPr/>
          <a:lstStyle/>
          <a:p>
            <a:r>
              <a:rPr lang="it-IT" sz="1600" dirty="0"/>
              <a:t>Secondo Paul </a:t>
            </a:r>
            <a:r>
              <a:rPr lang="it-IT" sz="1600" dirty="0" err="1"/>
              <a:t>Pierson</a:t>
            </a:r>
            <a:r>
              <a:rPr lang="it-IT" sz="1600" dirty="0"/>
              <a:t>, i seguenti fattori contribuiscono alla stabilità istituzionale:</a:t>
            </a:r>
          </a:p>
          <a:p>
            <a:pPr marL="76200" indent="0">
              <a:buNone/>
            </a:pPr>
            <a:r>
              <a:rPr lang="it-IT" sz="1600" dirty="0"/>
              <a:t>a) Grandi costi iniziali [large setup </a:t>
            </a:r>
            <a:r>
              <a:rPr lang="it-IT" sz="1600" dirty="0" err="1"/>
              <a:t>costs</a:t>
            </a:r>
            <a:r>
              <a:rPr lang="it-IT" sz="1600" dirty="0"/>
              <a:t>]: gli attori possono mantenere le istituzioni esistenti perché ci sono grandi costi iniziali associati alla creazione di nuove istituzioni.</a:t>
            </a:r>
          </a:p>
          <a:p>
            <a:pPr marL="76200" indent="0">
              <a:buNone/>
            </a:pPr>
            <a:r>
              <a:rPr lang="it-IT" sz="1600" dirty="0"/>
              <a:t>b) Effetti di apprendimento: gli attori possono mantenere le istituzioni esistenti perché è costoso imparare le procedure e i processi nelle nuove </a:t>
            </a:r>
            <a:r>
              <a:rPr lang="it-IT" sz="1600" dirty="0" err="1"/>
              <a:t>istituzion</a:t>
            </a:r>
            <a:r>
              <a:rPr lang="it-IT" sz="1600" dirty="0"/>
              <a:t>.</a:t>
            </a:r>
          </a:p>
          <a:p>
            <a:pPr marL="76200" indent="0">
              <a:buNone/>
            </a:pPr>
            <a:r>
              <a:rPr lang="it-IT" sz="1600" dirty="0"/>
              <a:t>c) Effetti di coordinamento: gli attori possono rimanere fedeli alle istituzioni esistenti perché è troppo complesso coordinare più attori nella creazione di nuove istituzioni.</a:t>
            </a:r>
          </a:p>
          <a:p>
            <a:pPr marL="76200" indent="0">
              <a:buNone/>
            </a:pPr>
            <a:r>
              <a:rPr lang="it-IT" sz="1600" dirty="0"/>
              <a:t>d) Aspettative adattative: gli attori possono spendere risorse per un'istituzione piuttosto che un'altra perché è probabile che rimanga o diventi l'istituzione dominante.</a:t>
            </a:r>
          </a:p>
          <a:p>
            <a:r>
              <a:rPr lang="it-IT" sz="1600" dirty="0"/>
              <a:t>Questi fattori implicano che gli attori abbiano dedicato risorse allo sviluppo di certe abilità specifiche delle istituzioni ed è improbabile che spendano risorse in istituzioni alternative.</a:t>
            </a:r>
          </a:p>
        </p:txBody>
      </p:sp>
      <p:sp>
        <p:nvSpPr>
          <p:cNvPr id="4" name="Slide Number Placeholder 3">
            <a:extLst>
              <a:ext uri="{FF2B5EF4-FFF2-40B4-BE49-F238E27FC236}">
                <a16:creationId xmlns:a16="http://schemas.microsoft.com/office/drawing/2014/main" id="{68444FFA-5E14-B642-9EF4-1F3CD126DB3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21</a:t>
            </a:fld>
            <a:endParaRPr lang="en"/>
          </a:p>
        </p:txBody>
      </p:sp>
    </p:spTree>
    <p:extLst>
      <p:ext uri="{BB962C8B-B14F-4D97-AF65-F5344CB8AC3E}">
        <p14:creationId xmlns:p14="http://schemas.microsoft.com/office/powerpoint/2010/main" val="3531876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D0960-4249-0A4E-93B2-5AB02BE13296}"/>
              </a:ext>
            </a:extLst>
          </p:cNvPr>
          <p:cNvSpPr>
            <a:spLocks noGrp="1"/>
          </p:cNvSpPr>
          <p:nvPr>
            <p:ph type="title"/>
          </p:nvPr>
        </p:nvSpPr>
        <p:spPr/>
        <p:txBody>
          <a:bodyPr/>
          <a:lstStyle/>
          <a:p>
            <a:r>
              <a:rPr lang="it-IT" sz="2000" dirty="0"/>
              <a:t>L’importanza delle sequenze e dell’effetto </a:t>
            </a:r>
            <a:r>
              <a:rPr lang="it-IT" sz="2000" dirty="0" err="1"/>
              <a:t>lock</a:t>
            </a:r>
            <a:r>
              <a:rPr lang="it-IT" sz="2000" dirty="0"/>
              <a:t>-in (serrata o blocco)</a:t>
            </a:r>
          </a:p>
        </p:txBody>
      </p:sp>
      <p:sp>
        <p:nvSpPr>
          <p:cNvPr id="3" name="Text Placeholder 2">
            <a:extLst>
              <a:ext uri="{FF2B5EF4-FFF2-40B4-BE49-F238E27FC236}">
                <a16:creationId xmlns:a16="http://schemas.microsoft.com/office/drawing/2014/main" id="{46106049-932F-494E-BDA1-1B61540EBD15}"/>
              </a:ext>
            </a:extLst>
          </p:cNvPr>
          <p:cNvSpPr>
            <a:spLocks noGrp="1"/>
          </p:cNvSpPr>
          <p:nvPr>
            <p:ph type="body" idx="1"/>
          </p:nvPr>
        </p:nvSpPr>
        <p:spPr/>
        <p:txBody>
          <a:bodyPr/>
          <a:lstStyle/>
          <a:p>
            <a:r>
              <a:rPr lang="it-IT" sz="1800" dirty="0"/>
              <a:t>Un punto cruciale dell'istituzionalismo storico è che le sequenze temporali contano: i risultati dipendono dalla tempistica dei fattori esogeni (es. crisi economica) in relazione a particolari configurazioni istituzionali (es. prerogative del governo).</a:t>
            </a:r>
          </a:p>
          <a:p>
            <a:r>
              <a:rPr lang="it-IT" sz="1800" dirty="0"/>
              <a:t>Un altro elemento importante dell'istituzionalismo storico è che può cementare certe distribuzioni di potere o aumentare le asimmetrie di potere attraverso i feedback di policy politiche, gli effetti "</a:t>
            </a:r>
            <a:r>
              <a:rPr lang="it-IT" sz="1800" dirty="0" err="1"/>
              <a:t>lock</a:t>
            </a:r>
            <a:r>
              <a:rPr lang="it-IT" sz="1800" dirty="0"/>
              <a:t>-in" e la viscosità. Per esempio, la Francia ha un seggio permanente nel Consiglio di Sicurezza delle Nazioni Unite grazie al suo potere e status alla fine della Seconda Guerra Mondiale, ma probabilmente non l'avrebbe ottenuto  se il Consiglio di Sicurezza delle Nazioni Unite fosse stato ridisegnato decenni dopo.</a:t>
            </a:r>
          </a:p>
          <a:p>
            <a:endParaRPr lang="it-IT" dirty="0"/>
          </a:p>
          <a:p>
            <a:endParaRPr lang="it-IT" dirty="0"/>
          </a:p>
        </p:txBody>
      </p:sp>
      <p:sp>
        <p:nvSpPr>
          <p:cNvPr id="4" name="Slide Number Placeholder 3">
            <a:extLst>
              <a:ext uri="{FF2B5EF4-FFF2-40B4-BE49-F238E27FC236}">
                <a16:creationId xmlns:a16="http://schemas.microsoft.com/office/drawing/2014/main" id="{68ADA427-3624-4E4B-ABD6-FED7EE9475F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22</a:t>
            </a:fld>
            <a:endParaRPr lang="en"/>
          </a:p>
        </p:txBody>
      </p:sp>
    </p:spTree>
    <p:extLst>
      <p:ext uri="{BB962C8B-B14F-4D97-AF65-F5344CB8AC3E}">
        <p14:creationId xmlns:p14="http://schemas.microsoft.com/office/powerpoint/2010/main" val="2940052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13890-4380-E847-9C42-AA50BCB5033A}"/>
              </a:ext>
            </a:extLst>
          </p:cNvPr>
          <p:cNvSpPr>
            <a:spLocks noGrp="1"/>
          </p:cNvSpPr>
          <p:nvPr>
            <p:ph type="title"/>
          </p:nvPr>
        </p:nvSpPr>
        <p:spPr/>
        <p:txBody>
          <a:bodyPr/>
          <a:lstStyle/>
          <a:p>
            <a:r>
              <a:rPr lang="it-IT" sz="1700" dirty="0"/>
              <a:t>La riduzione dello spazio delle decisioni nei processi «</a:t>
            </a:r>
            <a:r>
              <a:rPr lang="it-IT" sz="1700" dirty="0" err="1"/>
              <a:t>path</a:t>
            </a:r>
            <a:r>
              <a:rPr lang="it-IT" sz="1700" dirty="0"/>
              <a:t> </a:t>
            </a:r>
            <a:r>
              <a:rPr lang="it-IT" sz="1700" dirty="0" err="1"/>
              <a:t>dependent</a:t>
            </a:r>
            <a:r>
              <a:rPr lang="it-IT" sz="1700" dirty="0"/>
              <a:t>»</a:t>
            </a:r>
          </a:p>
        </p:txBody>
      </p:sp>
      <p:pic>
        <p:nvPicPr>
          <p:cNvPr id="5" name="Picture 4">
            <a:extLst>
              <a:ext uri="{FF2B5EF4-FFF2-40B4-BE49-F238E27FC236}">
                <a16:creationId xmlns:a16="http://schemas.microsoft.com/office/drawing/2014/main" id="{D1DB8831-962D-454F-A497-C19BB849617D}"/>
              </a:ext>
            </a:extLst>
          </p:cNvPr>
          <p:cNvPicPr>
            <a:picLocks noChangeAspect="1"/>
          </p:cNvPicPr>
          <p:nvPr/>
        </p:nvPicPr>
        <p:blipFill>
          <a:blip r:embed="rId2"/>
          <a:stretch>
            <a:fillRect/>
          </a:stretch>
        </p:blipFill>
        <p:spPr>
          <a:xfrm>
            <a:off x="857866" y="1431453"/>
            <a:ext cx="7428267" cy="3010896"/>
          </a:xfrm>
          <a:prstGeom prst="rect">
            <a:avLst/>
          </a:prstGeom>
        </p:spPr>
      </p:pic>
      <p:sp>
        <p:nvSpPr>
          <p:cNvPr id="3" name="Text Placeholder 2">
            <a:extLst>
              <a:ext uri="{FF2B5EF4-FFF2-40B4-BE49-F238E27FC236}">
                <a16:creationId xmlns:a16="http://schemas.microsoft.com/office/drawing/2014/main" id="{663045A6-16BF-0F4D-A198-545AA451BB24}"/>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1B719977-87C2-834D-AE9E-FB8B118CD5B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633598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D02B6-3C49-224F-813A-9BAFCCEC18AA}"/>
              </a:ext>
            </a:extLst>
          </p:cNvPr>
          <p:cNvSpPr>
            <a:spLocks noGrp="1"/>
          </p:cNvSpPr>
          <p:nvPr>
            <p:ph type="title"/>
          </p:nvPr>
        </p:nvSpPr>
        <p:spPr/>
        <p:txBody>
          <a:bodyPr/>
          <a:lstStyle/>
          <a:p>
            <a:r>
              <a:rPr lang="it-IT" sz="2000" dirty="0"/>
              <a:t>Meccanismi di cambiamento istituzionale: giunture critiche</a:t>
            </a:r>
          </a:p>
        </p:txBody>
      </p:sp>
      <p:sp>
        <p:nvSpPr>
          <p:cNvPr id="3" name="Text Placeholder 2">
            <a:extLst>
              <a:ext uri="{FF2B5EF4-FFF2-40B4-BE49-F238E27FC236}">
                <a16:creationId xmlns:a16="http://schemas.microsoft.com/office/drawing/2014/main" id="{E9F68325-BCF5-4644-B251-3B65B7BA28AE}"/>
              </a:ext>
            </a:extLst>
          </p:cNvPr>
          <p:cNvSpPr>
            <a:spLocks noGrp="1"/>
          </p:cNvSpPr>
          <p:nvPr>
            <p:ph type="body" idx="1"/>
          </p:nvPr>
        </p:nvSpPr>
        <p:spPr/>
        <p:txBody>
          <a:bodyPr/>
          <a:lstStyle/>
          <a:p>
            <a:r>
              <a:rPr lang="it-IT" sz="1600" dirty="0"/>
              <a:t>Gli istituzionalisti storici hanno identificato i grandi shock, come le guerre e le rivoluzioni, come fattori importanti che portano al cambiamento istituzionale perché questi shock creano "giunture critiche" in cui si creano certe dipendenze di percorso.</a:t>
            </a:r>
          </a:p>
          <a:p>
            <a:r>
              <a:rPr lang="it-IT" sz="1600" dirty="0"/>
              <a:t>Es. di studi con giunture critiche: le «fratture» di </a:t>
            </a:r>
            <a:r>
              <a:rPr lang="it-IT" sz="1600" dirty="0" err="1"/>
              <a:t>Lipset</a:t>
            </a:r>
            <a:r>
              <a:rPr lang="it-IT" sz="1600" dirty="0"/>
              <a:t> e </a:t>
            </a:r>
            <a:r>
              <a:rPr lang="it-IT" sz="1600" dirty="0" err="1"/>
              <a:t>Rokkan</a:t>
            </a:r>
            <a:r>
              <a:rPr lang="it-IT" sz="1600" dirty="0"/>
              <a:t>, le quali hanno dato ai sistemi partitici dell’Europa Occidentale.  </a:t>
            </a:r>
          </a:p>
          <a:p>
            <a:r>
              <a:rPr lang="it-IT" sz="1600" dirty="0" err="1"/>
              <a:t>Stinchcombe</a:t>
            </a:r>
            <a:r>
              <a:rPr lang="it-IT" sz="1600" dirty="0"/>
              <a:t> evidenzia che le cause storiche (come le giunture critiche) producono una serie di «</a:t>
            </a:r>
            <a:r>
              <a:rPr lang="it-IT" sz="1600" dirty="0" err="1"/>
              <a:t>loop</a:t>
            </a:r>
            <a:r>
              <a:rPr lang="it-IT" sz="1600" dirty="0"/>
              <a:t> causali autoreplicanti». Una caratteristica essenziali di quest’ultimi è che «un effetto creato da cause in un qualche periodo precedente diventa una causa di quello stesso effetto nei periodi successivi»</a:t>
            </a:r>
          </a:p>
          <a:p>
            <a:r>
              <a:rPr lang="it-IT" sz="1600" dirty="0"/>
              <a:t>Es. </a:t>
            </a:r>
            <a:r>
              <a:rPr lang="it-IT" sz="1600" dirty="0" err="1"/>
              <a:t>loop</a:t>
            </a:r>
            <a:r>
              <a:rPr lang="it-IT" sz="1600" dirty="0"/>
              <a:t> causale autoreplicante </a:t>
            </a:r>
            <a:r>
              <a:rPr lang="en-GB" sz="1600" dirty="0"/>
              <a:t>X </a:t>
            </a:r>
            <a:r>
              <a:rPr lang="en-GB" sz="1600" baseline="-25000" dirty="0"/>
              <a:t>t1</a:t>
            </a:r>
            <a:r>
              <a:rPr lang="en-GB" sz="1600" dirty="0"/>
              <a:t> ––&gt; Y </a:t>
            </a:r>
            <a:r>
              <a:rPr lang="en-GB" sz="1600" baseline="-25000" dirty="0"/>
              <a:t>t2</a:t>
            </a:r>
            <a:r>
              <a:rPr lang="en-GB" sz="1600" dirty="0"/>
              <a:t> ––&gt; D </a:t>
            </a:r>
            <a:r>
              <a:rPr lang="en-GB" sz="1600" baseline="-25000" dirty="0"/>
              <a:t>t3</a:t>
            </a:r>
            <a:r>
              <a:rPr lang="en-GB" sz="1600" dirty="0"/>
              <a:t> ––&gt; Y </a:t>
            </a:r>
            <a:r>
              <a:rPr lang="en-GB" sz="1600" baseline="-25000" dirty="0"/>
              <a:t>t4</a:t>
            </a:r>
            <a:r>
              <a:rPr lang="en-GB" sz="1600" dirty="0"/>
              <a:t> ––&gt; D </a:t>
            </a:r>
            <a:r>
              <a:rPr lang="en-GB" sz="1600" baseline="-25000" dirty="0"/>
              <a:t>t5</a:t>
            </a:r>
            <a:r>
              <a:rPr lang="en-GB" sz="1600" dirty="0"/>
              <a:t> ––&gt; Y </a:t>
            </a:r>
            <a:r>
              <a:rPr lang="en-GB" sz="1600" baseline="-25000" dirty="0"/>
              <a:t>t6</a:t>
            </a:r>
          </a:p>
          <a:p>
            <a:r>
              <a:rPr lang="it-IT" sz="1600" dirty="0" err="1"/>
              <a:t>Stinchcombe</a:t>
            </a:r>
            <a:r>
              <a:rPr lang="it-IT" sz="1600" dirty="0"/>
              <a:t> sosteneva che la causa (X) che spiega l'adozione iniziale di una certa caratteristica (Y) non è la stessa che spiega la persistenza di questa caratteristica. La persistenza è spiegata dall'effetto ripetuto di Y su D e di D su Y.</a:t>
            </a:r>
          </a:p>
          <a:p>
            <a:endParaRPr lang="it-IT" sz="2000" dirty="0"/>
          </a:p>
        </p:txBody>
      </p:sp>
      <p:sp>
        <p:nvSpPr>
          <p:cNvPr id="4" name="Slide Number Placeholder 3">
            <a:extLst>
              <a:ext uri="{FF2B5EF4-FFF2-40B4-BE49-F238E27FC236}">
                <a16:creationId xmlns:a16="http://schemas.microsoft.com/office/drawing/2014/main" id="{B27EE9A5-B0A4-8D4B-915C-2D20C265B76B}"/>
              </a:ext>
            </a:extLst>
          </p:cNvPr>
          <p:cNvSpPr>
            <a:spLocks noGrp="1"/>
          </p:cNvSpPr>
          <p:nvPr>
            <p:ph type="sldNum" idx="12"/>
          </p:nvPr>
        </p:nvSpPr>
        <p:spPr/>
        <p:txBody>
          <a:bodyPr/>
          <a:lstStyle/>
          <a:p>
            <a:pPr marL="0" lvl="0" indent="0" algn="ctr" rtl="0">
              <a:spcBef>
                <a:spcPts val="0"/>
              </a:spcBef>
              <a:spcAft>
                <a:spcPts val="0"/>
              </a:spcAft>
              <a:buNone/>
            </a:pPr>
            <a:endParaRPr lang="en" dirty="0"/>
          </a:p>
        </p:txBody>
      </p:sp>
    </p:spTree>
    <p:extLst>
      <p:ext uri="{BB962C8B-B14F-4D97-AF65-F5344CB8AC3E}">
        <p14:creationId xmlns:p14="http://schemas.microsoft.com/office/powerpoint/2010/main" val="1711320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667E8-E6F7-EB4F-9D11-FD92DEE188F3}"/>
              </a:ext>
            </a:extLst>
          </p:cNvPr>
          <p:cNvSpPr>
            <a:spLocks noGrp="1"/>
          </p:cNvSpPr>
          <p:nvPr>
            <p:ph type="title"/>
          </p:nvPr>
        </p:nvSpPr>
        <p:spPr/>
        <p:txBody>
          <a:bodyPr/>
          <a:lstStyle/>
          <a:p>
            <a:r>
              <a:rPr lang="it-IT" sz="1500" dirty="0"/>
              <a:t>La logica causale delle spiegazioni che utilizzano la «</a:t>
            </a:r>
            <a:r>
              <a:rPr lang="it-IT" sz="1500" dirty="0" err="1"/>
              <a:t>path</a:t>
            </a:r>
            <a:r>
              <a:rPr lang="it-IT" sz="1500" dirty="0"/>
              <a:t> </a:t>
            </a:r>
            <a:r>
              <a:rPr lang="it-IT" sz="1500" dirty="0" err="1"/>
              <a:t>dependency</a:t>
            </a:r>
            <a:r>
              <a:rPr lang="it-IT" sz="1500" dirty="0"/>
              <a:t>» e la «policy </a:t>
            </a:r>
            <a:r>
              <a:rPr lang="it-IT" sz="1500" dirty="0" err="1"/>
              <a:t>legacy</a:t>
            </a:r>
            <a:r>
              <a:rPr lang="it-IT" sz="1500" dirty="0"/>
              <a:t>»</a:t>
            </a:r>
          </a:p>
        </p:txBody>
      </p:sp>
      <p:pic>
        <p:nvPicPr>
          <p:cNvPr id="5" name="Picture 4">
            <a:extLst>
              <a:ext uri="{FF2B5EF4-FFF2-40B4-BE49-F238E27FC236}">
                <a16:creationId xmlns:a16="http://schemas.microsoft.com/office/drawing/2014/main" id="{B3B81D7C-1F7C-2844-82D1-1352F9BEBEB7}"/>
              </a:ext>
            </a:extLst>
          </p:cNvPr>
          <p:cNvPicPr>
            <a:picLocks noChangeAspect="1"/>
          </p:cNvPicPr>
          <p:nvPr/>
        </p:nvPicPr>
        <p:blipFill>
          <a:blip r:embed="rId2"/>
          <a:stretch>
            <a:fillRect/>
          </a:stretch>
        </p:blipFill>
        <p:spPr>
          <a:xfrm>
            <a:off x="1451728" y="2074188"/>
            <a:ext cx="6080289" cy="995123"/>
          </a:xfrm>
          <a:prstGeom prst="rect">
            <a:avLst/>
          </a:prstGeom>
        </p:spPr>
      </p:pic>
      <p:sp>
        <p:nvSpPr>
          <p:cNvPr id="4" name="Slide Number Placeholder 3">
            <a:extLst>
              <a:ext uri="{FF2B5EF4-FFF2-40B4-BE49-F238E27FC236}">
                <a16:creationId xmlns:a16="http://schemas.microsoft.com/office/drawing/2014/main" id="{429F734B-64AD-7241-B4A1-427DD49AF61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25</a:t>
            </a:fld>
            <a:endParaRPr lang="en"/>
          </a:p>
        </p:txBody>
      </p:sp>
    </p:spTree>
    <p:extLst>
      <p:ext uri="{BB962C8B-B14F-4D97-AF65-F5344CB8AC3E}">
        <p14:creationId xmlns:p14="http://schemas.microsoft.com/office/powerpoint/2010/main" val="1996057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D8DA5-365A-6240-9985-A76DDC9121BA}"/>
              </a:ext>
            </a:extLst>
          </p:cNvPr>
          <p:cNvSpPr>
            <a:spLocks noGrp="1"/>
          </p:cNvSpPr>
          <p:nvPr>
            <p:ph type="title"/>
          </p:nvPr>
        </p:nvSpPr>
        <p:spPr/>
        <p:txBody>
          <a:bodyPr/>
          <a:lstStyle/>
          <a:p>
            <a:r>
              <a:rPr lang="it-IT" dirty="0"/>
              <a:t>La teoria degli equilibri punteggiati</a:t>
            </a:r>
          </a:p>
        </p:txBody>
      </p:sp>
      <p:sp>
        <p:nvSpPr>
          <p:cNvPr id="3" name="Text Placeholder 2">
            <a:extLst>
              <a:ext uri="{FF2B5EF4-FFF2-40B4-BE49-F238E27FC236}">
                <a16:creationId xmlns:a16="http://schemas.microsoft.com/office/drawing/2014/main" id="{E3AF3BB8-D30F-CB48-9A7D-7BF116E51EF1}"/>
              </a:ext>
            </a:extLst>
          </p:cNvPr>
          <p:cNvSpPr>
            <a:spLocks noGrp="1"/>
          </p:cNvSpPr>
          <p:nvPr>
            <p:ph type="body" idx="1"/>
          </p:nvPr>
        </p:nvSpPr>
        <p:spPr/>
        <p:txBody>
          <a:bodyPr/>
          <a:lstStyle/>
          <a:p>
            <a:r>
              <a:rPr lang="en-GB" sz="1800" dirty="0"/>
              <a:t>Si </a:t>
            </a:r>
            <a:r>
              <a:rPr lang="en-GB" sz="1800" dirty="0" err="1"/>
              <a:t>ispira</a:t>
            </a:r>
            <a:r>
              <a:rPr lang="en-GB" sz="1800" dirty="0"/>
              <a:t> a una </a:t>
            </a:r>
            <a:r>
              <a:rPr lang="en-GB" sz="1800" dirty="0" err="1"/>
              <a:t>teoria</a:t>
            </a:r>
            <a:r>
              <a:rPr lang="en-GB" sz="1800" dirty="0"/>
              <a:t> </a:t>
            </a:r>
            <a:r>
              <a:rPr lang="en-GB" sz="1800" dirty="0" err="1"/>
              <a:t>elaborata</a:t>
            </a:r>
            <a:r>
              <a:rPr lang="en-GB" sz="1800" dirty="0"/>
              <a:t> </a:t>
            </a:r>
            <a:r>
              <a:rPr lang="en-GB" sz="1800" dirty="0" err="1"/>
              <a:t>qualche</a:t>
            </a:r>
            <a:r>
              <a:rPr lang="en-GB" sz="1800" dirty="0"/>
              <a:t> </a:t>
            </a:r>
            <a:r>
              <a:rPr lang="en-GB" sz="1800" dirty="0" err="1"/>
              <a:t>decennio</a:t>
            </a:r>
            <a:r>
              <a:rPr lang="en-GB" sz="1800" dirty="0"/>
              <a:t> fa </a:t>
            </a:r>
            <a:r>
              <a:rPr lang="en-GB" sz="1800" dirty="0" err="1"/>
              <a:t>nell’ambito</a:t>
            </a:r>
            <a:r>
              <a:rPr lang="en-GB" sz="1800" dirty="0"/>
              <a:t> </a:t>
            </a:r>
            <a:r>
              <a:rPr lang="en-GB" sz="1800" dirty="0" err="1"/>
              <a:t>della</a:t>
            </a:r>
            <a:r>
              <a:rPr lang="en-GB" sz="1800" dirty="0"/>
              <a:t> </a:t>
            </a:r>
            <a:r>
              <a:rPr lang="en-GB" sz="1800" dirty="0" err="1"/>
              <a:t>biologia</a:t>
            </a:r>
            <a:r>
              <a:rPr lang="en-GB" sz="1800" dirty="0"/>
              <a:t> e poi </a:t>
            </a:r>
            <a:r>
              <a:rPr lang="en-GB" sz="1800" dirty="0" err="1"/>
              <a:t>mutuata</a:t>
            </a:r>
            <a:r>
              <a:rPr lang="en-GB" sz="1800" dirty="0"/>
              <a:t> e </a:t>
            </a:r>
            <a:r>
              <a:rPr lang="en-GB" sz="1800" dirty="0" err="1"/>
              <a:t>adattata</a:t>
            </a:r>
            <a:r>
              <a:rPr lang="en-GB" sz="1800" dirty="0"/>
              <a:t> da </a:t>
            </a:r>
            <a:r>
              <a:rPr lang="en-GB" sz="1800" dirty="0" err="1"/>
              <a:t>numerose</a:t>
            </a:r>
            <a:r>
              <a:rPr lang="en-GB" sz="1800" dirty="0"/>
              <a:t> </a:t>
            </a:r>
            <a:r>
              <a:rPr lang="en-GB" sz="1800" dirty="0" err="1"/>
              <a:t>altre</a:t>
            </a:r>
            <a:r>
              <a:rPr lang="en-GB" sz="1800" dirty="0"/>
              <a:t> discipline.</a:t>
            </a:r>
          </a:p>
          <a:p>
            <a:r>
              <a:rPr lang="en-GB" sz="1800" dirty="0" err="1"/>
              <a:t>Negli</a:t>
            </a:r>
            <a:r>
              <a:rPr lang="en-GB" sz="1800" dirty="0"/>
              <a:t> anni </a:t>
            </a:r>
            <a:r>
              <a:rPr lang="en-GB" sz="1800" dirty="0" err="1"/>
              <a:t>Settanta</a:t>
            </a:r>
            <a:r>
              <a:rPr lang="en-GB" sz="1800" dirty="0"/>
              <a:t> del Novecento, </a:t>
            </a:r>
            <a:r>
              <a:rPr lang="en-GB" sz="1800" dirty="0" err="1"/>
              <a:t>i</a:t>
            </a:r>
            <a:r>
              <a:rPr lang="en-GB" sz="1800" dirty="0"/>
              <a:t> </a:t>
            </a:r>
            <a:r>
              <a:rPr lang="en-GB" sz="1800" dirty="0" err="1"/>
              <a:t>paleontologi</a:t>
            </a:r>
            <a:r>
              <a:rPr lang="en-GB" sz="1800" dirty="0"/>
              <a:t> Niles Eldredge e Stephen Jay Gould </a:t>
            </a:r>
            <a:r>
              <a:rPr lang="en-GB" sz="1800" dirty="0" err="1"/>
              <a:t>avevano</a:t>
            </a:r>
            <a:r>
              <a:rPr lang="en-GB" sz="1800" dirty="0"/>
              <a:t> </a:t>
            </a:r>
            <a:r>
              <a:rPr lang="en-GB" sz="1800" dirty="0" err="1"/>
              <a:t>sfidato</a:t>
            </a:r>
            <a:r>
              <a:rPr lang="en-GB" sz="1800" dirty="0"/>
              <a:t> </a:t>
            </a:r>
            <a:r>
              <a:rPr lang="en-GB" sz="1800" dirty="0" err="1"/>
              <a:t>l’allora</a:t>
            </a:r>
            <a:r>
              <a:rPr lang="en-GB" sz="1800" dirty="0"/>
              <a:t> </a:t>
            </a:r>
            <a:r>
              <a:rPr lang="en-GB" sz="1800" dirty="0" err="1"/>
              <a:t>dominante</a:t>
            </a:r>
            <a:r>
              <a:rPr lang="en-GB" sz="1800" dirty="0"/>
              <a:t> </a:t>
            </a:r>
            <a:r>
              <a:rPr lang="en-GB" sz="1800" dirty="0" err="1"/>
              <a:t>teoria</a:t>
            </a:r>
            <a:r>
              <a:rPr lang="en-GB" sz="1800" dirty="0"/>
              <a:t> </a:t>
            </a:r>
            <a:r>
              <a:rPr lang="en-GB" sz="1800" dirty="0" err="1"/>
              <a:t>darwiniana</a:t>
            </a:r>
            <a:r>
              <a:rPr lang="en-GB" sz="1800" dirty="0"/>
              <a:t> </a:t>
            </a:r>
            <a:r>
              <a:rPr lang="en-GB" sz="1800" dirty="0" err="1"/>
              <a:t>formulando</a:t>
            </a:r>
            <a:r>
              <a:rPr lang="en-GB" sz="1800" dirty="0"/>
              <a:t> un </a:t>
            </a:r>
            <a:r>
              <a:rPr lang="en-GB" sz="1800" dirty="0" err="1"/>
              <a:t>modello</a:t>
            </a:r>
            <a:r>
              <a:rPr lang="en-GB" sz="1800" dirty="0"/>
              <a:t> alternativo, secondo cui </a:t>
            </a:r>
            <a:r>
              <a:rPr lang="en-GB" sz="1800" dirty="0" err="1"/>
              <a:t>l’evoluzione</a:t>
            </a:r>
            <a:r>
              <a:rPr lang="en-GB" sz="1800" dirty="0"/>
              <a:t> </a:t>
            </a:r>
            <a:r>
              <a:rPr lang="en-GB" sz="1800" dirty="0" err="1"/>
              <a:t>delle</a:t>
            </a:r>
            <a:r>
              <a:rPr lang="en-GB" sz="1800" dirty="0"/>
              <a:t> specie </a:t>
            </a:r>
            <a:r>
              <a:rPr lang="en-GB" sz="1800" dirty="0" err="1"/>
              <a:t>procederebbe</a:t>
            </a:r>
            <a:r>
              <a:rPr lang="en-GB" sz="1800" dirty="0"/>
              <a:t> per </a:t>
            </a:r>
            <a:r>
              <a:rPr lang="en-GB" sz="1800" dirty="0" err="1"/>
              <a:t>lunghi</a:t>
            </a:r>
            <a:r>
              <a:rPr lang="en-GB" sz="1800" dirty="0"/>
              <a:t> </a:t>
            </a:r>
            <a:r>
              <a:rPr lang="en-GB" sz="1800" dirty="0" err="1"/>
              <a:t>periodi</a:t>
            </a:r>
            <a:r>
              <a:rPr lang="en-GB" sz="1800" dirty="0"/>
              <a:t> </a:t>
            </a:r>
            <a:r>
              <a:rPr lang="en-GB" sz="1800" dirty="0" err="1"/>
              <a:t>attraverso</a:t>
            </a:r>
            <a:r>
              <a:rPr lang="en-GB" sz="1800" dirty="0"/>
              <a:t> </a:t>
            </a:r>
            <a:r>
              <a:rPr lang="en-GB" sz="1800" dirty="0" err="1"/>
              <a:t>innovazioni</a:t>
            </a:r>
            <a:r>
              <a:rPr lang="en-GB" sz="1800" dirty="0"/>
              <a:t> </a:t>
            </a:r>
            <a:r>
              <a:rPr lang="en-GB" sz="1800" dirty="0" err="1"/>
              <a:t>che</a:t>
            </a:r>
            <a:r>
              <a:rPr lang="en-GB" sz="1800" dirty="0"/>
              <a:t> non </a:t>
            </a:r>
            <a:r>
              <a:rPr lang="en-GB" sz="1800" dirty="0" err="1"/>
              <a:t>modificano</a:t>
            </a:r>
            <a:r>
              <a:rPr lang="en-GB" sz="1800" dirty="0"/>
              <a:t> le specie, ma </a:t>
            </a:r>
            <a:r>
              <a:rPr lang="en-GB" sz="1800" dirty="0" err="1"/>
              <a:t>sarebbe</a:t>
            </a:r>
            <a:r>
              <a:rPr lang="en-GB" sz="1800" dirty="0"/>
              <a:t> </a:t>
            </a:r>
            <a:r>
              <a:rPr lang="en-GB" sz="1800" dirty="0" err="1"/>
              <a:t>anche</a:t>
            </a:r>
            <a:r>
              <a:rPr lang="en-GB" sz="1800" dirty="0"/>
              <a:t> </a:t>
            </a:r>
            <a:r>
              <a:rPr lang="en-GB" sz="1800" dirty="0" err="1"/>
              <a:t>intervallata</a:t>
            </a:r>
            <a:r>
              <a:rPr lang="en-GB" sz="1800" dirty="0"/>
              <a:t> da </a:t>
            </a:r>
            <a:r>
              <a:rPr lang="en-GB" sz="1800" dirty="0" err="1"/>
              <a:t>periodi</a:t>
            </a:r>
            <a:r>
              <a:rPr lang="en-GB" sz="1800" dirty="0"/>
              <a:t> di </a:t>
            </a:r>
            <a:r>
              <a:rPr lang="en-GB" sz="1800" dirty="0" err="1"/>
              <a:t>grande</a:t>
            </a:r>
            <a:r>
              <a:rPr lang="en-GB" sz="1800" dirty="0"/>
              <a:t> </a:t>
            </a:r>
            <a:r>
              <a:rPr lang="en-GB" sz="1800" dirty="0" err="1"/>
              <a:t>mutamento</a:t>
            </a:r>
            <a:r>
              <a:rPr lang="en-GB" sz="1800" dirty="0"/>
              <a:t>.</a:t>
            </a:r>
          </a:p>
          <a:p>
            <a:r>
              <a:rPr lang="en-GB" sz="1800" dirty="0"/>
              <a:t>La </a:t>
            </a:r>
            <a:r>
              <a:rPr lang="en-GB" sz="1800" dirty="0" err="1"/>
              <a:t>prospettiva</a:t>
            </a:r>
            <a:r>
              <a:rPr lang="en-GB" sz="1800" dirty="0"/>
              <a:t> </a:t>
            </a:r>
            <a:r>
              <a:rPr lang="en-GB" sz="1800" dirty="0" err="1"/>
              <a:t>degli</a:t>
            </a:r>
            <a:r>
              <a:rPr lang="en-GB" sz="1800" dirty="0"/>
              <a:t> </a:t>
            </a:r>
            <a:r>
              <a:rPr lang="en-GB" sz="1800" dirty="0" err="1"/>
              <a:t>equilibri</a:t>
            </a:r>
            <a:r>
              <a:rPr lang="en-GB" sz="1800" dirty="0"/>
              <a:t> </a:t>
            </a:r>
            <a:r>
              <a:rPr lang="en-GB" sz="1800" dirty="0" err="1"/>
              <a:t>punteggiati</a:t>
            </a:r>
            <a:r>
              <a:rPr lang="en-GB" sz="1800" dirty="0"/>
              <a:t> </a:t>
            </a:r>
            <a:r>
              <a:rPr lang="en-GB" sz="1800" dirty="0" err="1"/>
              <a:t>applicata</a:t>
            </a:r>
            <a:r>
              <a:rPr lang="en-GB" sz="1800" dirty="0"/>
              <a:t> </a:t>
            </a:r>
            <a:r>
              <a:rPr lang="en-GB" sz="1800" dirty="0" err="1"/>
              <a:t>all’analisi</a:t>
            </a:r>
            <a:r>
              <a:rPr lang="en-GB" sz="1800" dirty="0"/>
              <a:t> </a:t>
            </a:r>
            <a:r>
              <a:rPr lang="en-GB" sz="1800" dirty="0" err="1"/>
              <a:t>della</a:t>
            </a:r>
            <a:r>
              <a:rPr lang="en-GB" sz="1800" dirty="0"/>
              <a:t> </a:t>
            </a:r>
            <a:r>
              <a:rPr lang="en-GB" sz="1800" dirty="0" err="1"/>
              <a:t>politica</a:t>
            </a:r>
            <a:r>
              <a:rPr lang="en-GB" sz="1800" dirty="0"/>
              <a:t> </a:t>
            </a:r>
            <a:r>
              <a:rPr lang="en-GB" sz="1800" dirty="0" err="1"/>
              <a:t>suggerisce</a:t>
            </a:r>
            <a:r>
              <a:rPr lang="en-GB" sz="1800" dirty="0"/>
              <a:t> </a:t>
            </a:r>
            <a:r>
              <a:rPr lang="en-GB" sz="1800" dirty="0" err="1"/>
              <a:t>che</a:t>
            </a:r>
            <a:r>
              <a:rPr lang="en-GB" sz="1800" dirty="0"/>
              <a:t>, </a:t>
            </a:r>
            <a:r>
              <a:rPr lang="en-GB" sz="1800" dirty="0" err="1"/>
              <a:t>nel</a:t>
            </a:r>
            <a:r>
              <a:rPr lang="en-GB" sz="1800" dirty="0"/>
              <a:t> breve </a:t>
            </a:r>
            <a:r>
              <a:rPr lang="en-GB" sz="1800" dirty="0" err="1"/>
              <a:t>periodo</a:t>
            </a:r>
            <a:r>
              <a:rPr lang="en-GB" sz="1800" dirty="0"/>
              <a:t>, </a:t>
            </a:r>
            <a:r>
              <a:rPr lang="en-GB" sz="1800" dirty="0" err="1"/>
              <a:t>è</a:t>
            </a:r>
            <a:r>
              <a:rPr lang="en-GB" sz="1800" dirty="0"/>
              <a:t> </a:t>
            </a:r>
            <a:r>
              <a:rPr lang="en-GB" sz="1800" dirty="0" err="1"/>
              <a:t>possibile</a:t>
            </a:r>
            <a:r>
              <a:rPr lang="en-GB" sz="1800" dirty="0"/>
              <a:t> </a:t>
            </a:r>
            <a:r>
              <a:rPr lang="en-GB" sz="1800" dirty="0" err="1"/>
              <a:t>identificare</a:t>
            </a:r>
            <a:r>
              <a:rPr lang="en-GB" sz="1800" dirty="0"/>
              <a:t> solo </a:t>
            </a:r>
            <a:r>
              <a:rPr lang="en-GB" sz="1800" dirty="0" err="1"/>
              <a:t>piccoli</a:t>
            </a:r>
            <a:r>
              <a:rPr lang="en-GB" sz="1800" dirty="0"/>
              <a:t> </a:t>
            </a:r>
            <a:r>
              <a:rPr lang="en-GB" sz="1800" dirty="0" err="1"/>
              <a:t>aggiustamenti</a:t>
            </a:r>
            <a:r>
              <a:rPr lang="en-GB" sz="1800" dirty="0"/>
              <a:t> </a:t>
            </a:r>
            <a:r>
              <a:rPr lang="en-GB" sz="1800" dirty="0" err="1"/>
              <a:t>incrementali</a:t>
            </a:r>
            <a:r>
              <a:rPr lang="en-GB" sz="1800" dirty="0"/>
              <a:t> </a:t>
            </a:r>
            <a:r>
              <a:rPr lang="en-GB" sz="1800" dirty="0" err="1"/>
              <a:t>nella</a:t>
            </a:r>
            <a:r>
              <a:rPr lang="en-GB" sz="1800" dirty="0"/>
              <a:t> </a:t>
            </a:r>
            <a:r>
              <a:rPr lang="en-GB" sz="1800" dirty="0" err="1"/>
              <a:t>politica</a:t>
            </a:r>
            <a:r>
              <a:rPr lang="en-GB" sz="1800" dirty="0"/>
              <a:t> (le </a:t>
            </a:r>
            <a:r>
              <a:rPr lang="en-GB" sz="1800" dirty="0" err="1"/>
              <a:t>politiche</a:t>
            </a:r>
            <a:r>
              <a:rPr lang="en-GB" sz="1800" dirty="0"/>
              <a:t> </a:t>
            </a:r>
            <a:r>
              <a:rPr lang="en-GB" sz="1800" dirty="0" err="1"/>
              <a:t>restano</a:t>
            </a:r>
            <a:r>
              <a:rPr lang="en-GB" sz="1800" dirty="0"/>
              <a:t> </a:t>
            </a:r>
            <a:r>
              <a:rPr lang="en-GB" sz="1800" dirty="0" err="1"/>
              <a:t>cioè</a:t>
            </a:r>
            <a:r>
              <a:rPr lang="en-GB" sz="1800" dirty="0"/>
              <a:t> in «</a:t>
            </a:r>
            <a:r>
              <a:rPr lang="en-GB" sz="1800" dirty="0" err="1"/>
              <a:t>equilibrio</a:t>
            </a:r>
            <a:r>
              <a:rPr lang="en-GB" sz="1800" dirty="0"/>
              <a:t>»), ma </a:t>
            </a:r>
            <a:r>
              <a:rPr lang="en-GB" sz="1800" dirty="0" err="1"/>
              <a:t>nel</a:t>
            </a:r>
            <a:r>
              <a:rPr lang="en-GB" sz="1800" dirty="0"/>
              <a:t> </a:t>
            </a:r>
            <a:r>
              <a:rPr lang="en-GB" sz="1800" dirty="0" err="1"/>
              <a:t>lungo</a:t>
            </a:r>
            <a:r>
              <a:rPr lang="en-GB" sz="1800" dirty="0"/>
              <a:t> </a:t>
            </a:r>
            <a:r>
              <a:rPr lang="en-GB" sz="1800" dirty="0" err="1"/>
              <a:t>periodo</a:t>
            </a:r>
            <a:r>
              <a:rPr lang="en-GB" sz="1800" dirty="0"/>
              <a:t> </a:t>
            </a:r>
            <a:r>
              <a:rPr lang="en-GB" sz="1800" dirty="0" err="1"/>
              <a:t>possono</a:t>
            </a:r>
            <a:r>
              <a:rPr lang="en-GB" sz="1800" dirty="0"/>
              <a:t> </a:t>
            </a:r>
            <a:r>
              <a:rPr lang="en-GB" sz="1800" dirty="0" err="1"/>
              <a:t>emergere</a:t>
            </a:r>
            <a:r>
              <a:rPr lang="en-GB" sz="1800" dirty="0"/>
              <a:t> </a:t>
            </a:r>
            <a:r>
              <a:rPr lang="en-GB" sz="1800" dirty="0" err="1"/>
              <a:t>mutamenti</a:t>
            </a:r>
            <a:r>
              <a:rPr lang="en-GB" sz="1800" dirty="0"/>
              <a:t> </a:t>
            </a:r>
            <a:r>
              <a:rPr lang="en-GB" sz="1800" dirty="0" err="1"/>
              <a:t>significativi</a:t>
            </a:r>
            <a:r>
              <a:rPr lang="en-GB" sz="1800" dirty="0"/>
              <a:t> (le «</a:t>
            </a:r>
            <a:r>
              <a:rPr lang="en-GB" sz="1800" dirty="0" err="1"/>
              <a:t>puntuazioni</a:t>
            </a:r>
            <a:r>
              <a:rPr lang="en-GB" sz="1800" dirty="0"/>
              <a:t>»).</a:t>
            </a:r>
            <a:endParaRPr lang="it-IT" sz="1800" dirty="0"/>
          </a:p>
        </p:txBody>
      </p:sp>
      <p:sp>
        <p:nvSpPr>
          <p:cNvPr id="4" name="Slide Number Placeholder 3">
            <a:extLst>
              <a:ext uri="{FF2B5EF4-FFF2-40B4-BE49-F238E27FC236}">
                <a16:creationId xmlns:a16="http://schemas.microsoft.com/office/drawing/2014/main" id="{03389B8A-D663-5342-A346-4D68174B268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26</a:t>
            </a:fld>
            <a:endParaRPr lang="en"/>
          </a:p>
        </p:txBody>
      </p:sp>
    </p:spTree>
    <p:extLst>
      <p:ext uri="{BB962C8B-B14F-4D97-AF65-F5344CB8AC3E}">
        <p14:creationId xmlns:p14="http://schemas.microsoft.com/office/powerpoint/2010/main" val="2728161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D8DA5-365A-6240-9985-A76DDC9121BA}"/>
              </a:ext>
            </a:extLst>
          </p:cNvPr>
          <p:cNvSpPr>
            <a:spLocks noGrp="1"/>
          </p:cNvSpPr>
          <p:nvPr>
            <p:ph type="title"/>
          </p:nvPr>
        </p:nvSpPr>
        <p:spPr/>
        <p:txBody>
          <a:bodyPr/>
          <a:lstStyle/>
          <a:p>
            <a:r>
              <a:rPr lang="it-IT" dirty="0"/>
              <a:t>La teoria degli equilibri punteggiati</a:t>
            </a:r>
          </a:p>
        </p:txBody>
      </p:sp>
      <p:pic>
        <p:nvPicPr>
          <p:cNvPr id="5" name="Picture 4">
            <a:extLst>
              <a:ext uri="{FF2B5EF4-FFF2-40B4-BE49-F238E27FC236}">
                <a16:creationId xmlns:a16="http://schemas.microsoft.com/office/drawing/2014/main" id="{DD9C1034-AADE-9444-9EFE-0250B503F3B2}"/>
              </a:ext>
            </a:extLst>
          </p:cNvPr>
          <p:cNvPicPr>
            <a:picLocks noChangeAspect="1"/>
          </p:cNvPicPr>
          <p:nvPr/>
        </p:nvPicPr>
        <p:blipFill>
          <a:blip r:embed="rId2"/>
          <a:stretch>
            <a:fillRect/>
          </a:stretch>
        </p:blipFill>
        <p:spPr>
          <a:xfrm>
            <a:off x="1460500" y="1418350"/>
            <a:ext cx="6223000" cy="3289300"/>
          </a:xfrm>
          <a:prstGeom prst="rect">
            <a:avLst/>
          </a:prstGeom>
        </p:spPr>
      </p:pic>
      <p:sp>
        <p:nvSpPr>
          <p:cNvPr id="3" name="Text Placeholder 2">
            <a:extLst>
              <a:ext uri="{FF2B5EF4-FFF2-40B4-BE49-F238E27FC236}">
                <a16:creationId xmlns:a16="http://schemas.microsoft.com/office/drawing/2014/main" id="{E3AF3BB8-D30F-CB48-9A7D-7BF116E51EF1}"/>
              </a:ext>
            </a:extLst>
          </p:cNvPr>
          <p:cNvSpPr>
            <a:spLocks noGrp="1"/>
          </p:cNvSpPr>
          <p:nvPr>
            <p:ph type="body" idx="1"/>
          </p:nvPr>
        </p:nvSpPr>
        <p:spPr/>
        <p:txBody>
          <a:bodyPr/>
          <a:lstStyle/>
          <a:p>
            <a:endParaRPr lang="it-IT" sz="1600" dirty="0"/>
          </a:p>
        </p:txBody>
      </p:sp>
      <p:sp>
        <p:nvSpPr>
          <p:cNvPr id="4" name="Slide Number Placeholder 3">
            <a:extLst>
              <a:ext uri="{FF2B5EF4-FFF2-40B4-BE49-F238E27FC236}">
                <a16:creationId xmlns:a16="http://schemas.microsoft.com/office/drawing/2014/main" id="{03389B8A-D663-5342-A346-4D68174B268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27</a:t>
            </a:fld>
            <a:endParaRPr lang="en"/>
          </a:p>
        </p:txBody>
      </p:sp>
    </p:spTree>
    <p:extLst>
      <p:ext uri="{BB962C8B-B14F-4D97-AF65-F5344CB8AC3E}">
        <p14:creationId xmlns:p14="http://schemas.microsoft.com/office/powerpoint/2010/main" val="3636334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22FD1-050A-1544-B2BB-110C951A299B}"/>
              </a:ext>
            </a:extLst>
          </p:cNvPr>
          <p:cNvSpPr>
            <a:spLocks noGrp="1"/>
          </p:cNvSpPr>
          <p:nvPr>
            <p:ph type="title"/>
          </p:nvPr>
        </p:nvSpPr>
        <p:spPr/>
        <p:txBody>
          <a:bodyPr/>
          <a:lstStyle/>
          <a:p>
            <a:r>
              <a:rPr lang="it-IT" dirty="0"/>
              <a:t>La teoria degli equilibri punteggiati</a:t>
            </a:r>
          </a:p>
        </p:txBody>
      </p:sp>
      <p:sp>
        <p:nvSpPr>
          <p:cNvPr id="3" name="Text Placeholder 2">
            <a:extLst>
              <a:ext uri="{FF2B5EF4-FFF2-40B4-BE49-F238E27FC236}">
                <a16:creationId xmlns:a16="http://schemas.microsoft.com/office/drawing/2014/main" id="{7ECFA287-B0FD-494F-84EA-D2E4123F3880}"/>
              </a:ext>
            </a:extLst>
          </p:cNvPr>
          <p:cNvSpPr>
            <a:spLocks noGrp="1"/>
          </p:cNvSpPr>
          <p:nvPr>
            <p:ph type="body" idx="1"/>
          </p:nvPr>
        </p:nvSpPr>
        <p:spPr>
          <a:xfrm>
            <a:off x="1163121" y="1913660"/>
            <a:ext cx="6322756" cy="2913815"/>
          </a:xfrm>
        </p:spPr>
        <p:txBody>
          <a:bodyPr/>
          <a:lstStyle/>
          <a:p>
            <a:endParaRPr lang="it-IT" dirty="0"/>
          </a:p>
        </p:txBody>
      </p:sp>
      <p:sp>
        <p:nvSpPr>
          <p:cNvPr id="4" name="Slide Number Placeholder 3">
            <a:extLst>
              <a:ext uri="{FF2B5EF4-FFF2-40B4-BE49-F238E27FC236}">
                <a16:creationId xmlns:a16="http://schemas.microsoft.com/office/drawing/2014/main" id="{7120422B-819E-5844-9C8E-ABAA96459F5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28</a:t>
            </a:fld>
            <a:endParaRPr lang="en"/>
          </a:p>
        </p:txBody>
      </p:sp>
      <p:pic>
        <p:nvPicPr>
          <p:cNvPr id="2050" name="Picture 2" descr="Invitation to Submit a Paper to a Panel on Historical Institutionalism: 7th  Biennial ACSPRI Social Science Methodology Conference - Le Flâneur Politique">
            <a:extLst>
              <a:ext uri="{FF2B5EF4-FFF2-40B4-BE49-F238E27FC236}">
                <a16:creationId xmlns:a16="http://schemas.microsoft.com/office/drawing/2014/main" id="{7AEA605F-225B-324B-A617-9656F046E7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303" y="1029408"/>
            <a:ext cx="7569724" cy="364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495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51C6B-FBB9-4143-8D93-38BF7C850A1B}"/>
              </a:ext>
            </a:extLst>
          </p:cNvPr>
          <p:cNvSpPr>
            <a:spLocks noGrp="1"/>
          </p:cNvSpPr>
          <p:nvPr>
            <p:ph type="title"/>
          </p:nvPr>
        </p:nvSpPr>
        <p:spPr/>
        <p:txBody>
          <a:bodyPr/>
          <a:lstStyle/>
          <a:p>
            <a:r>
              <a:rPr lang="it-IT" dirty="0"/>
              <a:t>La teoria dei cambiamenti punteggiati vs gradualismo</a:t>
            </a:r>
          </a:p>
        </p:txBody>
      </p:sp>
      <p:sp>
        <p:nvSpPr>
          <p:cNvPr id="4" name="Slide Number Placeholder 3">
            <a:extLst>
              <a:ext uri="{FF2B5EF4-FFF2-40B4-BE49-F238E27FC236}">
                <a16:creationId xmlns:a16="http://schemas.microsoft.com/office/drawing/2014/main" id="{D7834F6E-CBDC-6C47-B58F-0BF524F1CF4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29</a:t>
            </a:fld>
            <a:endParaRPr lang="en"/>
          </a:p>
        </p:txBody>
      </p:sp>
      <p:sp>
        <p:nvSpPr>
          <p:cNvPr id="17" name="TextBox 16">
            <a:extLst>
              <a:ext uri="{FF2B5EF4-FFF2-40B4-BE49-F238E27FC236}">
                <a16:creationId xmlns:a16="http://schemas.microsoft.com/office/drawing/2014/main" id="{05F7EC4C-8772-8141-BD87-3D6E9F8BD7C7}"/>
              </a:ext>
            </a:extLst>
          </p:cNvPr>
          <p:cNvSpPr txBox="1"/>
          <p:nvPr/>
        </p:nvSpPr>
        <p:spPr>
          <a:xfrm>
            <a:off x="3777343" y="2522705"/>
            <a:ext cx="184731" cy="307777"/>
          </a:xfrm>
          <a:prstGeom prst="rect">
            <a:avLst/>
          </a:prstGeom>
          <a:noFill/>
        </p:spPr>
        <p:txBody>
          <a:bodyPr wrap="none" rtlCol="0">
            <a:spAutoFit/>
          </a:bodyPr>
          <a:lstStyle/>
          <a:p>
            <a:endParaRPr lang="it-IT" dirty="0"/>
          </a:p>
        </p:txBody>
      </p:sp>
      <p:pic>
        <p:nvPicPr>
          <p:cNvPr id="7" name="Immagine 9">
            <a:extLst>
              <a:ext uri="{FF2B5EF4-FFF2-40B4-BE49-F238E27FC236}">
                <a16:creationId xmlns:a16="http://schemas.microsoft.com/office/drawing/2014/main" id="{724B40C8-4F11-4D8A-9B2C-CCFDB4C7EF98}"/>
              </a:ext>
            </a:extLst>
          </p:cNvPr>
          <p:cNvPicPr>
            <a:picLocks noChangeAspect="1"/>
          </p:cNvPicPr>
          <p:nvPr/>
        </p:nvPicPr>
        <p:blipFill>
          <a:blip r:embed="rId2"/>
          <a:stretch>
            <a:fillRect/>
          </a:stretch>
        </p:blipFill>
        <p:spPr>
          <a:xfrm>
            <a:off x="2506785" y="1552876"/>
            <a:ext cx="4545622" cy="2242901"/>
          </a:xfrm>
          <a:prstGeom prst="rect">
            <a:avLst/>
          </a:prstGeom>
        </p:spPr>
      </p:pic>
    </p:spTree>
    <p:extLst>
      <p:ext uri="{BB962C8B-B14F-4D97-AF65-F5344CB8AC3E}">
        <p14:creationId xmlns:p14="http://schemas.microsoft.com/office/powerpoint/2010/main" val="4040883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A6F5-59C8-D245-8A48-0885CA9EFFDB}"/>
              </a:ext>
            </a:extLst>
          </p:cNvPr>
          <p:cNvSpPr>
            <a:spLocks noGrp="1"/>
          </p:cNvSpPr>
          <p:nvPr>
            <p:ph type="title"/>
          </p:nvPr>
        </p:nvSpPr>
        <p:spPr/>
        <p:txBody>
          <a:bodyPr/>
          <a:lstStyle/>
          <a:p>
            <a:r>
              <a:rPr lang="it-IT" dirty="0"/>
              <a:t>Istituzionalismo vs neoistituzionalismo</a:t>
            </a:r>
          </a:p>
        </p:txBody>
      </p:sp>
      <p:sp>
        <p:nvSpPr>
          <p:cNvPr id="3" name="Text Placeholder 2">
            <a:extLst>
              <a:ext uri="{FF2B5EF4-FFF2-40B4-BE49-F238E27FC236}">
                <a16:creationId xmlns:a16="http://schemas.microsoft.com/office/drawing/2014/main" id="{3D49A2EE-AC92-B04C-87B9-CCBC4F5E8BE4}"/>
              </a:ext>
            </a:extLst>
          </p:cNvPr>
          <p:cNvSpPr>
            <a:spLocks noGrp="1"/>
          </p:cNvSpPr>
          <p:nvPr>
            <p:ph type="body" idx="1"/>
          </p:nvPr>
        </p:nvSpPr>
        <p:spPr/>
        <p:txBody>
          <a:bodyPr/>
          <a:lstStyle/>
          <a:p>
            <a:r>
              <a:rPr lang="it-IT" sz="1700" dirty="0"/>
              <a:t>Le ricerche istituzionaliste «di prima maniera» avevano, come tratti comuni:</a:t>
            </a:r>
          </a:p>
          <a:p>
            <a:pPr marL="533400" indent="-457200">
              <a:buAutoNum type="arabicParenR"/>
            </a:pPr>
            <a:r>
              <a:rPr lang="it-IT" sz="1700" dirty="0"/>
              <a:t>Un impianto discorsivo e olistico. Non individuano specifiche variabili ma enfasi su tutte le vicende, anche dirette e indirette, che hanno portato all’abbandono/cambiamento degli obiettivi originari.</a:t>
            </a:r>
          </a:p>
          <a:p>
            <a:pPr marL="533400" indent="-457200">
              <a:buAutoNum type="arabicParenR"/>
            </a:pPr>
            <a:r>
              <a:rPr lang="it-IT" sz="1700" dirty="0"/>
              <a:t>Enfasi sull’ambiente esterno visto come insieme di istituzioni capaci di condizionare le organizzazioni. Es. centri di potere esterni citati da </a:t>
            </a:r>
            <a:r>
              <a:rPr lang="it-IT" sz="1700" dirty="0" err="1"/>
              <a:t>Selznick</a:t>
            </a:r>
            <a:r>
              <a:rPr lang="it-IT" sz="1700" dirty="0"/>
              <a:t> ma non solo, anche pressioni da membri della stessa organizzazione.</a:t>
            </a:r>
          </a:p>
          <a:p>
            <a:pPr marL="533400" indent="-457200">
              <a:buAutoNum type="arabicParenR"/>
            </a:pPr>
            <a:r>
              <a:rPr lang="it-IT" sz="1700" dirty="0"/>
              <a:t>La logica delle organizzazioni che subiscono le pressioni e quella delle istituzioni che esercitano tali pressioni trascende la volontà dei singoli individui. Istituzioni solitamente viste come entità impersonali e oggettive, che orientano azione senza necessitare di leadership (diverso il caso della ricerca di </a:t>
            </a:r>
            <a:r>
              <a:rPr lang="it-IT" sz="1700" dirty="0" err="1"/>
              <a:t>Selznick</a:t>
            </a:r>
            <a:r>
              <a:rPr lang="it-IT" sz="1700" dirty="0"/>
              <a:t>).</a:t>
            </a:r>
          </a:p>
        </p:txBody>
      </p:sp>
      <p:sp>
        <p:nvSpPr>
          <p:cNvPr id="4" name="Slide Number Placeholder 3">
            <a:extLst>
              <a:ext uri="{FF2B5EF4-FFF2-40B4-BE49-F238E27FC236}">
                <a16:creationId xmlns:a16="http://schemas.microsoft.com/office/drawing/2014/main" id="{F90AFD0C-26F8-7945-8DEB-22ECCA755B6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1012754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2A34-5A8F-6447-936C-DE5482C85EC6}"/>
              </a:ext>
            </a:extLst>
          </p:cNvPr>
          <p:cNvSpPr>
            <a:spLocks noGrp="1"/>
          </p:cNvSpPr>
          <p:nvPr>
            <p:ph type="title"/>
          </p:nvPr>
        </p:nvSpPr>
        <p:spPr/>
        <p:txBody>
          <a:bodyPr/>
          <a:lstStyle/>
          <a:p>
            <a:r>
              <a:rPr lang="it-IT" dirty="0"/>
              <a:t>Esempio di </a:t>
            </a:r>
            <a:r>
              <a:rPr lang="it-IT" dirty="0" err="1"/>
              <a:t>path</a:t>
            </a:r>
            <a:r>
              <a:rPr lang="it-IT" dirty="0"/>
              <a:t> </a:t>
            </a:r>
            <a:r>
              <a:rPr lang="it-IT" dirty="0" err="1"/>
              <a:t>dependency</a:t>
            </a:r>
            <a:endParaRPr lang="it-IT" dirty="0"/>
          </a:p>
        </p:txBody>
      </p:sp>
      <p:sp>
        <p:nvSpPr>
          <p:cNvPr id="3" name="Text Placeholder 2">
            <a:extLst>
              <a:ext uri="{FF2B5EF4-FFF2-40B4-BE49-F238E27FC236}">
                <a16:creationId xmlns:a16="http://schemas.microsoft.com/office/drawing/2014/main" id="{5C3D39BC-88B3-BF42-A636-0ED665165172}"/>
              </a:ext>
            </a:extLst>
          </p:cNvPr>
          <p:cNvSpPr>
            <a:spLocks noGrp="1"/>
          </p:cNvSpPr>
          <p:nvPr>
            <p:ph type="body" idx="1"/>
          </p:nvPr>
        </p:nvSpPr>
        <p:spPr>
          <a:xfrm>
            <a:off x="1306105" y="2165104"/>
            <a:ext cx="6220395" cy="2740769"/>
          </a:xfrm>
        </p:spPr>
        <p:txBody>
          <a:bodyPr/>
          <a:lstStyle/>
          <a:p>
            <a:endParaRPr lang="it-IT" dirty="0"/>
          </a:p>
        </p:txBody>
      </p:sp>
      <p:sp>
        <p:nvSpPr>
          <p:cNvPr id="4" name="Slide Number Placeholder 3">
            <a:extLst>
              <a:ext uri="{FF2B5EF4-FFF2-40B4-BE49-F238E27FC236}">
                <a16:creationId xmlns:a16="http://schemas.microsoft.com/office/drawing/2014/main" id="{9CBB8054-4B4F-A14E-A76C-0068B7EADA1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30</a:t>
            </a:fld>
            <a:endParaRPr lang="en"/>
          </a:p>
        </p:txBody>
      </p:sp>
      <p:pic>
        <p:nvPicPr>
          <p:cNvPr id="1026" name="Picture 2" descr="PDF] The Place of Path Dependence in an Evolutionary Perspective on the  Economic Landscape | Semantic Scholar">
            <a:extLst>
              <a:ext uri="{FF2B5EF4-FFF2-40B4-BE49-F238E27FC236}">
                <a16:creationId xmlns:a16="http://schemas.microsoft.com/office/drawing/2014/main" id="{3E9DD3D2-9ED3-1A4B-96D6-47DA5F1DA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350" y="1076596"/>
            <a:ext cx="7101299" cy="3829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842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9D6A0-0CBD-9145-8ED2-7363306A93A9}"/>
              </a:ext>
            </a:extLst>
          </p:cNvPr>
          <p:cNvSpPr>
            <a:spLocks noGrp="1"/>
          </p:cNvSpPr>
          <p:nvPr>
            <p:ph type="title"/>
          </p:nvPr>
        </p:nvSpPr>
        <p:spPr/>
        <p:txBody>
          <a:bodyPr/>
          <a:lstStyle/>
          <a:p>
            <a:r>
              <a:rPr lang="it-IT" dirty="0"/>
              <a:t>Altri meccanismi di cambiamento più «sottili»</a:t>
            </a:r>
          </a:p>
        </p:txBody>
      </p:sp>
      <p:sp>
        <p:nvSpPr>
          <p:cNvPr id="3" name="Text Placeholder 2">
            <a:extLst>
              <a:ext uri="{FF2B5EF4-FFF2-40B4-BE49-F238E27FC236}">
                <a16:creationId xmlns:a16="http://schemas.microsoft.com/office/drawing/2014/main" id="{99EB46B4-E695-2E4F-97F2-4BC95A336E21}"/>
              </a:ext>
            </a:extLst>
          </p:cNvPr>
          <p:cNvSpPr>
            <a:spLocks noGrp="1"/>
          </p:cNvSpPr>
          <p:nvPr>
            <p:ph type="body" idx="1"/>
          </p:nvPr>
        </p:nvSpPr>
        <p:spPr/>
        <p:txBody>
          <a:bodyPr/>
          <a:lstStyle/>
          <a:p>
            <a:r>
              <a:rPr lang="it-IT" sz="1500" dirty="0"/>
              <a:t>Oltre agli shock, gli istituzionalisti storici hanno anche identificato numerosi fattori che portano al cambiamento istituzionale in modo più sottile:</a:t>
            </a:r>
          </a:p>
          <a:p>
            <a:r>
              <a:rPr lang="it-IT" sz="1500" dirty="0"/>
              <a:t>Stratificazione: innesto di nuove regole su vecchie regole</a:t>
            </a:r>
          </a:p>
          <a:p>
            <a:r>
              <a:rPr lang="it-IT" sz="1500" dirty="0"/>
              <a:t>Dislocamento: quando gli attori rilevanti lasciano le istituzioni esistenti e vanno verso istituzioni nuove o alternative</a:t>
            </a:r>
          </a:p>
          <a:p>
            <a:r>
              <a:rPr lang="it-IT" sz="1500" dirty="0"/>
              <a:t>Conversione: le vecchie regole vengono reinterpretate e reindirizzate per essere applicate a nuovi obiettivi, funzioni e scopi</a:t>
            </a:r>
          </a:p>
          <a:p>
            <a:r>
              <a:rPr lang="it-IT" sz="1500" dirty="0"/>
              <a:t>Deriva: le vecchie regole non si applicano alle situazioni per le quali erano state pensate a causa del cambiamento delle condizioni sociali</a:t>
            </a:r>
          </a:p>
          <a:p>
            <a:r>
              <a:rPr lang="it-IT" sz="1500" dirty="0"/>
              <a:t>Esaurimento: un'istituzione si estende eccessivamente al punto che non ha la capacità di adempiere ai suoi scopi e alla fine si rompe</a:t>
            </a:r>
          </a:p>
          <a:p>
            <a:pPr marL="76200" indent="0">
              <a:buNone/>
            </a:pPr>
            <a:r>
              <a:rPr lang="it-IT" sz="1500" dirty="0"/>
              <a:t>Come parte di questi sottili cambiamenti, ci può essere una diffusa inosservanza delle regole formali di un'istituzione, spingendo al cambiamento. Ci possono anche essere spostamenti nell'equilibrio di potere tra le coalizioni sociali che compongono l'istituzione.</a:t>
            </a:r>
          </a:p>
        </p:txBody>
      </p:sp>
      <p:sp>
        <p:nvSpPr>
          <p:cNvPr id="4" name="Slide Number Placeholder 3">
            <a:extLst>
              <a:ext uri="{FF2B5EF4-FFF2-40B4-BE49-F238E27FC236}">
                <a16:creationId xmlns:a16="http://schemas.microsoft.com/office/drawing/2014/main" id="{A7EAB047-0C1F-5F4D-8FD6-DE99BD62320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31</a:t>
            </a:fld>
            <a:endParaRPr lang="en"/>
          </a:p>
        </p:txBody>
      </p:sp>
    </p:spTree>
    <p:extLst>
      <p:ext uri="{BB962C8B-B14F-4D97-AF65-F5344CB8AC3E}">
        <p14:creationId xmlns:p14="http://schemas.microsoft.com/office/powerpoint/2010/main" val="3492680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DC6B2-2969-6E43-A20E-D4698509117F}"/>
              </a:ext>
            </a:extLst>
          </p:cNvPr>
          <p:cNvSpPr>
            <a:spLocks noGrp="1"/>
          </p:cNvSpPr>
          <p:nvPr>
            <p:ph type="title"/>
          </p:nvPr>
        </p:nvSpPr>
        <p:spPr/>
        <p:txBody>
          <a:bodyPr/>
          <a:lstStyle/>
          <a:p>
            <a:r>
              <a:rPr lang="it-IT" dirty="0"/>
              <a:t>Prendere la complessità causale sul serio: i pilastri</a:t>
            </a:r>
          </a:p>
        </p:txBody>
      </p:sp>
      <p:sp>
        <p:nvSpPr>
          <p:cNvPr id="3" name="Text Placeholder 2">
            <a:extLst>
              <a:ext uri="{FF2B5EF4-FFF2-40B4-BE49-F238E27FC236}">
                <a16:creationId xmlns:a16="http://schemas.microsoft.com/office/drawing/2014/main" id="{D09B5CA1-6B50-4B41-A185-52EC4F70770A}"/>
              </a:ext>
            </a:extLst>
          </p:cNvPr>
          <p:cNvSpPr>
            <a:spLocks noGrp="1"/>
          </p:cNvSpPr>
          <p:nvPr>
            <p:ph type="body" idx="1"/>
          </p:nvPr>
        </p:nvSpPr>
        <p:spPr>
          <a:xfrm>
            <a:off x="753150" y="856538"/>
            <a:ext cx="7637700" cy="4069312"/>
          </a:xfrm>
        </p:spPr>
        <p:txBody>
          <a:bodyPr/>
          <a:lstStyle/>
          <a:p>
            <a:r>
              <a:rPr lang="it-IT" sz="1950" dirty="0" err="1"/>
              <a:t>Equifinalità</a:t>
            </a:r>
            <a:r>
              <a:rPr lang="it-IT" sz="1950" dirty="0"/>
              <a:t>: ci sono diversi percorsi per uno stesso esito (Y). Es. X </a:t>
            </a:r>
            <a:r>
              <a:rPr lang="it-IT" sz="1950" dirty="0">
                <a:sym typeface="Wingdings" pitchFamily="2" charset="2"/>
              </a:rPr>
              <a:t>Y ma potrebbe anche essere KY oppure JY </a:t>
            </a:r>
            <a:endParaRPr lang="it-IT" sz="1950" dirty="0"/>
          </a:p>
          <a:p>
            <a:r>
              <a:rPr lang="it-IT" sz="1950" dirty="0"/>
              <a:t>Causazione congiunturale: un certo esito (Y) potrebbe essere ottenuto solo per l’effetto congiunto di A e B. A e B congiuntamente</a:t>
            </a:r>
            <a:r>
              <a:rPr lang="it-IT" sz="1950" b="1" dirty="0"/>
              <a:t> </a:t>
            </a:r>
            <a:r>
              <a:rPr lang="it-IT" sz="1950" dirty="0"/>
              <a:t>portano a Y, ma non singolarmente. In logica formale, </a:t>
            </a:r>
            <a:r>
              <a:rPr lang="en-GB" sz="1950" b="1" dirty="0"/>
              <a:t>∧</a:t>
            </a:r>
            <a:r>
              <a:rPr lang="en-GB" sz="1950" dirty="0"/>
              <a:t> = &amp;</a:t>
            </a:r>
          </a:p>
          <a:p>
            <a:pPr marL="76200" indent="0">
              <a:buNone/>
            </a:pPr>
            <a:r>
              <a:rPr lang="en-GB" sz="1950" dirty="0"/>
              <a:t>	In </a:t>
            </a:r>
            <a:r>
              <a:rPr lang="en-GB" sz="1950" dirty="0" err="1"/>
              <a:t>questo</a:t>
            </a:r>
            <a:r>
              <a:rPr lang="en-GB" sz="1950" dirty="0"/>
              <a:t> </a:t>
            </a:r>
            <a:r>
              <a:rPr lang="en-GB" sz="1950" dirty="0" err="1"/>
              <a:t>esempio</a:t>
            </a:r>
            <a:r>
              <a:rPr lang="en-GB" sz="1950" dirty="0"/>
              <a:t>, </a:t>
            </a:r>
            <a:r>
              <a:rPr lang="en-GB" sz="1950" dirty="0" err="1"/>
              <a:t>formalmente</a:t>
            </a:r>
            <a:r>
              <a:rPr lang="en-GB" sz="1950" dirty="0"/>
              <a:t>: Solo A∧B</a:t>
            </a:r>
            <a:r>
              <a:rPr lang="it-IT" sz="1950" dirty="0">
                <a:sym typeface="Wingdings" pitchFamily="2" charset="2"/>
              </a:rPr>
              <a:t>Y; AY è falso e lo 	è anche 	BY</a:t>
            </a:r>
            <a:endParaRPr lang="it-IT" sz="1950" dirty="0"/>
          </a:p>
          <a:p>
            <a:r>
              <a:rPr lang="it-IT" sz="1950" dirty="0"/>
              <a:t>Asimmetria: una variabile spiega un dato esito, (es. C</a:t>
            </a:r>
            <a:r>
              <a:rPr lang="it-IT" sz="1950" dirty="0">
                <a:sym typeface="Wingdings" pitchFamily="2" charset="2"/>
              </a:rPr>
              <a:t>Y) ma l’eventuale assenza dell’esito, (es. assenza di Y) non può essere spiegato automaticamente per l’assenza della variabile C. Al contrario, l’assenza di Y potrebbe essere dovuta, ad esempio, al ruolo di una diversa variabile (es. B) o a un effetto congiunturale di altre (es. </a:t>
            </a:r>
            <a:r>
              <a:rPr lang="en-GB" sz="1950" dirty="0"/>
              <a:t>A∧C)</a:t>
            </a:r>
            <a:endParaRPr lang="it-IT" sz="1950" dirty="0"/>
          </a:p>
        </p:txBody>
      </p:sp>
      <p:sp>
        <p:nvSpPr>
          <p:cNvPr id="4" name="Slide Number Placeholder 3">
            <a:extLst>
              <a:ext uri="{FF2B5EF4-FFF2-40B4-BE49-F238E27FC236}">
                <a16:creationId xmlns:a16="http://schemas.microsoft.com/office/drawing/2014/main" id="{3759BF2D-9C47-7444-9261-E563C425840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32</a:t>
            </a:fld>
            <a:endParaRPr lang="en"/>
          </a:p>
        </p:txBody>
      </p:sp>
    </p:spTree>
    <p:extLst>
      <p:ext uri="{BB962C8B-B14F-4D97-AF65-F5344CB8AC3E}">
        <p14:creationId xmlns:p14="http://schemas.microsoft.com/office/powerpoint/2010/main" val="333202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A6F5-59C8-D245-8A48-0885CA9EFFDB}"/>
              </a:ext>
            </a:extLst>
          </p:cNvPr>
          <p:cNvSpPr>
            <a:spLocks noGrp="1"/>
          </p:cNvSpPr>
          <p:nvPr>
            <p:ph type="title"/>
          </p:nvPr>
        </p:nvSpPr>
        <p:spPr/>
        <p:txBody>
          <a:bodyPr/>
          <a:lstStyle/>
          <a:p>
            <a:r>
              <a:rPr lang="it-IT" dirty="0"/>
              <a:t>Istituzionalismo vs neoistituzionalismo</a:t>
            </a:r>
          </a:p>
        </p:txBody>
      </p:sp>
      <p:sp>
        <p:nvSpPr>
          <p:cNvPr id="3" name="Text Placeholder 2">
            <a:extLst>
              <a:ext uri="{FF2B5EF4-FFF2-40B4-BE49-F238E27FC236}">
                <a16:creationId xmlns:a16="http://schemas.microsoft.com/office/drawing/2014/main" id="{3D49A2EE-AC92-B04C-87B9-CCBC4F5E8BE4}"/>
              </a:ext>
            </a:extLst>
          </p:cNvPr>
          <p:cNvSpPr>
            <a:spLocks noGrp="1"/>
          </p:cNvSpPr>
          <p:nvPr>
            <p:ph type="body" idx="1"/>
          </p:nvPr>
        </p:nvSpPr>
        <p:spPr/>
        <p:txBody>
          <a:bodyPr/>
          <a:lstStyle/>
          <a:p>
            <a:r>
              <a:rPr lang="it-IT" sz="1600" dirty="0"/>
              <a:t>Cambia la domanda fondamentale. Da «come le organizzazioni modificano i loro scopi originari» a «per quale motivo le organizzazioni dello stesso tipo (ospedali, scuole, giornali, imprese) sono tutte così simili tra loro?»</a:t>
            </a:r>
          </a:p>
          <a:p>
            <a:r>
              <a:rPr lang="it-IT" sz="1600" dirty="0"/>
              <a:t>La ridefinizione della domanda porta:</a:t>
            </a:r>
          </a:p>
          <a:p>
            <a:pPr marL="76200" indent="0">
              <a:buNone/>
            </a:pPr>
            <a:r>
              <a:rPr lang="it-IT" sz="1600" dirty="0"/>
              <a:t>1. alla scomparsa del funzionalismo, che induceva a pensare alle organizzazioni come a sistemi organici.</a:t>
            </a:r>
          </a:p>
          <a:p>
            <a:pPr marL="76200" indent="0">
              <a:buNone/>
            </a:pPr>
            <a:r>
              <a:rPr lang="it-IT" sz="1600" dirty="0"/>
              <a:t>2. Alla caduta della centralità di un potere volto a dominare le organizzazioni esistenti e le nuove</a:t>
            </a:r>
          </a:p>
          <a:p>
            <a:pPr marL="76200" indent="0">
              <a:buNone/>
            </a:pPr>
            <a:r>
              <a:rPr lang="it-IT" sz="1600" dirty="0"/>
              <a:t>3. Alla scomparsa del pessimismo di principio che portava a vedere le organizzazioni come condannate a  tradire i propri scopi.</a:t>
            </a:r>
          </a:p>
          <a:p>
            <a:pPr marL="76200" indent="0">
              <a:buNone/>
            </a:pPr>
            <a:r>
              <a:rPr lang="it-IT" sz="1600" dirty="0"/>
              <a:t>4. all’emergere di una visione più articolata dei rapporti tra le organizzazioni.</a:t>
            </a:r>
          </a:p>
          <a:p>
            <a:pPr marL="76200" indent="0">
              <a:buNone/>
            </a:pPr>
            <a:r>
              <a:rPr lang="it-IT" sz="1600" dirty="0"/>
              <a:t>5. Ad un maggiore spazio ai processi cognitivi degli attori, riconoscendo l'importanza delle mappe mentali nella costruzione sociale della realtà.</a:t>
            </a:r>
          </a:p>
        </p:txBody>
      </p:sp>
      <p:sp>
        <p:nvSpPr>
          <p:cNvPr id="4" name="Slide Number Placeholder 3">
            <a:extLst>
              <a:ext uri="{FF2B5EF4-FFF2-40B4-BE49-F238E27FC236}">
                <a16:creationId xmlns:a16="http://schemas.microsoft.com/office/drawing/2014/main" id="{F90AFD0C-26F8-7945-8DEB-22ECCA755B6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1473095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ctrTitle"/>
          </p:nvPr>
        </p:nvSpPr>
        <p:spPr>
          <a:xfrm>
            <a:off x="665225" y="1513525"/>
            <a:ext cx="58803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rgbClr val="2F3848"/>
                </a:solidFill>
              </a:rPr>
              <a:t>2.Meyer &amp; Rowan</a:t>
            </a:r>
            <a:endParaRPr sz="3600" dirty="0">
              <a:solidFill>
                <a:srgbClr val="2F3848"/>
              </a:solidFill>
            </a:endParaRPr>
          </a:p>
        </p:txBody>
      </p:sp>
      <p:sp>
        <p:nvSpPr>
          <p:cNvPr id="111" name="Google Shape;111;p18"/>
          <p:cNvSpPr txBox="1">
            <a:spLocks noGrp="1"/>
          </p:cNvSpPr>
          <p:nvPr>
            <p:ph type="subTitle" idx="1"/>
          </p:nvPr>
        </p:nvSpPr>
        <p:spPr>
          <a:xfrm>
            <a:off x="854250" y="2941700"/>
            <a:ext cx="4738500" cy="74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0626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E45F2-5D3E-704E-947B-E5B0B45164A2}"/>
              </a:ext>
            </a:extLst>
          </p:cNvPr>
          <p:cNvSpPr>
            <a:spLocks noGrp="1"/>
          </p:cNvSpPr>
          <p:nvPr>
            <p:ph type="title"/>
          </p:nvPr>
        </p:nvSpPr>
        <p:spPr/>
        <p:txBody>
          <a:bodyPr/>
          <a:lstStyle/>
          <a:p>
            <a:r>
              <a:rPr lang="it-IT" dirty="0" err="1"/>
              <a:t>Meyer</a:t>
            </a:r>
            <a:r>
              <a:rPr lang="it-IT" dirty="0"/>
              <a:t> &amp; </a:t>
            </a:r>
            <a:r>
              <a:rPr lang="it-IT" dirty="0" err="1"/>
              <a:t>Rowan</a:t>
            </a:r>
            <a:r>
              <a:rPr lang="it-IT" dirty="0"/>
              <a:t>  </a:t>
            </a:r>
          </a:p>
        </p:txBody>
      </p:sp>
      <p:sp>
        <p:nvSpPr>
          <p:cNvPr id="3" name="Text Placeholder 2">
            <a:extLst>
              <a:ext uri="{FF2B5EF4-FFF2-40B4-BE49-F238E27FC236}">
                <a16:creationId xmlns:a16="http://schemas.microsoft.com/office/drawing/2014/main" id="{E291B70B-0D35-1942-A282-263921980CB9}"/>
              </a:ext>
            </a:extLst>
          </p:cNvPr>
          <p:cNvSpPr>
            <a:spLocks noGrp="1"/>
          </p:cNvSpPr>
          <p:nvPr>
            <p:ph type="body" idx="1"/>
          </p:nvPr>
        </p:nvSpPr>
        <p:spPr/>
        <p:txBody>
          <a:bodyPr/>
          <a:lstStyle/>
          <a:p>
            <a:r>
              <a:rPr lang="it-IT" dirty="0" err="1"/>
              <a:t>Meyer</a:t>
            </a:r>
            <a:r>
              <a:rPr lang="it-IT" dirty="0"/>
              <a:t> e </a:t>
            </a:r>
            <a:r>
              <a:rPr lang="it-IT" dirty="0" err="1"/>
              <a:t>Rowan</a:t>
            </a:r>
            <a:r>
              <a:rPr lang="it-IT" dirty="0"/>
              <a:t> lanciano il neoistituzionalismo con un articolo in cui introducono il concetto di isomorfismo.</a:t>
            </a:r>
          </a:p>
          <a:p>
            <a:r>
              <a:rPr lang="it-IT" dirty="0"/>
              <a:t>Con il termine si riferiscono alle ragioni e ai processi per i quali le unità che costituiscono una data popolazione (singoli individui o organizzazioni) sono spinte ad assomigliarsi sempre più tra loro.</a:t>
            </a:r>
          </a:p>
          <a:p>
            <a:r>
              <a:rPr lang="it-IT" dirty="0"/>
              <a:t>Ricerca sul sistema scolastico americano.  </a:t>
            </a:r>
          </a:p>
        </p:txBody>
      </p:sp>
      <p:sp>
        <p:nvSpPr>
          <p:cNvPr id="4" name="Slide Number Placeholder 3">
            <a:extLst>
              <a:ext uri="{FF2B5EF4-FFF2-40B4-BE49-F238E27FC236}">
                <a16:creationId xmlns:a16="http://schemas.microsoft.com/office/drawing/2014/main" id="{539560D4-29AD-824E-837D-450C4F49CED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3022992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11277-9A9B-024F-B85C-0241C962E800}"/>
              </a:ext>
            </a:extLst>
          </p:cNvPr>
          <p:cNvSpPr>
            <a:spLocks noGrp="1"/>
          </p:cNvSpPr>
          <p:nvPr>
            <p:ph type="title"/>
          </p:nvPr>
        </p:nvSpPr>
        <p:spPr/>
        <p:txBody>
          <a:bodyPr/>
          <a:lstStyle/>
          <a:p>
            <a:r>
              <a:rPr lang="it-IT" dirty="0"/>
              <a:t>La ricerca sul sistema scolastico americano	</a:t>
            </a:r>
          </a:p>
        </p:txBody>
      </p:sp>
      <p:sp>
        <p:nvSpPr>
          <p:cNvPr id="3" name="Text Placeholder 2">
            <a:extLst>
              <a:ext uri="{FF2B5EF4-FFF2-40B4-BE49-F238E27FC236}">
                <a16:creationId xmlns:a16="http://schemas.microsoft.com/office/drawing/2014/main" id="{1C958210-7ED3-E24F-A8C7-E4CC2E4A6EC6}"/>
              </a:ext>
            </a:extLst>
          </p:cNvPr>
          <p:cNvSpPr>
            <a:spLocks noGrp="1"/>
          </p:cNvSpPr>
          <p:nvPr>
            <p:ph type="body" idx="1"/>
          </p:nvPr>
        </p:nvSpPr>
        <p:spPr/>
        <p:txBody>
          <a:bodyPr/>
          <a:lstStyle/>
          <a:p>
            <a:r>
              <a:rPr lang="it-IT" sz="1900" dirty="0"/>
              <a:t>Data l'impossibilità di controllare l'effettiva efficacia dell'insegnamento sul futuro professionale degli studenti, il sistema scolastico ha elaborato delle procedure sostitutive nella presunzione che queste garantiscano l'efficacia dell'insegnamento. </a:t>
            </a:r>
          </a:p>
          <a:p>
            <a:r>
              <a:rPr lang="it-IT" sz="1900" dirty="0"/>
              <a:t>Ma queste rispecchiano le convinzioni socialmente prevalenti.</a:t>
            </a:r>
          </a:p>
          <a:p>
            <a:r>
              <a:rPr lang="it-IT" sz="1900" dirty="0"/>
              <a:t>Poiché non possono essere testate empiricamente, sono soltanto un mito.</a:t>
            </a:r>
          </a:p>
          <a:p>
            <a:r>
              <a:rPr lang="it-IT" sz="1900" dirty="0"/>
              <a:t>Il grado per valutare la qualità e l’efficacia di una scuola non è altro che il grado in cui essa si conforma al cerimoniale delle procedure stabilite per onorare il mito di ciò che si ritiene sia la qualità e l’efficienza dell’insegnamento. </a:t>
            </a:r>
          </a:p>
        </p:txBody>
      </p:sp>
      <p:sp>
        <p:nvSpPr>
          <p:cNvPr id="4" name="Slide Number Placeholder 3">
            <a:extLst>
              <a:ext uri="{FF2B5EF4-FFF2-40B4-BE49-F238E27FC236}">
                <a16:creationId xmlns:a16="http://schemas.microsoft.com/office/drawing/2014/main" id="{DFED802B-4841-FD40-BFDF-5165841BCC1D}"/>
              </a:ext>
            </a:extLst>
          </p:cNvPr>
          <p:cNvSpPr>
            <a:spLocks noGrp="1"/>
          </p:cNvSpPr>
          <p:nvPr>
            <p:ph type="sldNum" idx="12"/>
          </p:nvPr>
        </p:nvSpPr>
        <p:spPr>
          <a:xfrm flipH="1" flipV="1">
            <a:off x="4846350" y="5067250"/>
            <a:ext cx="1211550" cy="4286299"/>
          </a:xfrm>
        </p:spPr>
        <p:txBody>
          <a:bodyPr/>
          <a:lstStyle/>
          <a:p>
            <a:pPr marL="0" lvl="0" indent="0" algn="ctr" rtl="0">
              <a:spcBef>
                <a:spcPts val="0"/>
              </a:spcBef>
              <a:spcAft>
                <a:spcPts val="0"/>
              </a:spcAft>
              <a:buNone/>
            </a:pPr>
            <a:fld id="{00000000-1234-1234-1234-123412341234}" type="slidenum">
              <a:rPr lang="en" smtClean="0"/>
              <a:t>7</a:t>
            </a:fld>
            <a:endParaRPr lang="en" dirty="0"/>
          </a:p>
        </p:txBody>
      </p:sp>
    </p:spTree>
    <p:extLst>
      <p:ext uri="{BB962C8B-B14F-4D97-AF65-F5344CB8AC3E}">
        <p14:creationId xmlns:p14="http://schemas.microsoft.com/office/powerpoint/2010/main" val="3273276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7EB01-714B-AC47-A6F4-BF8E90C5BE41}"/>
              </a:ext>
            </a:extLst>
          </p:cNvPr>
          <p:cNvSpPr>
            <a:spLocks noGrp="1"/>
          </p:cNvSpPr>
          <p:nvPr>
            <p:ph type="title"/>
          </p:nvPr>
        </p:nvSpPr>
        <p:spPr/>
        <p:txBody>
          <a:bodyPr/>
          <a:lstStyle/>
          <a:p>
            <a:r>
              <a:rPr lang="it-IT" dirty="0"/>
              <a:t>La ricerca sul sistema scolastico americano	</a:t>
            </a:r>
          </a:p>
        </p:txBody>
      </p:sp>
      <p:sp>
        <p:nvSpPr>
          <p:cNvPr id="3" name="Text Placeholder 2">
            <a:extLst>
              <a:ext uri="{FF2B5EF4-FFF2-40B4-BE49-F238E27FC236}">
                <a16:creationId xmlns:a16="http://schemas.microsoft.com/office/drawing/2014/main" id="{761F5AE9-01E0-544E-8695-BB7E8060924E}"/>
              </a:ext>
            </a:extLst>
          </p:cNvPr>
          <p:cNvSpPr>
            <a:spLocks noGrp="1"/>
          </p:cNvSpPr>
          <p:nvPr>
            <p:ph type="body" idx="1"/>
          </p:nvPr>
        </p:nvSpPr>
        <p:spPr/>
        <p:txBody>
          <a:bodyPr/>
          <a:lstStyle/>
          <a:p>
            <a:r>
              <a:rPr lang="it-IT" dirty="0"/>
              <a:t>Maggiore è la conformità, maggiore la </a:t>
            </a:r>
            <a:r>
              <a:rPr lang="it-IT" dirty="0" err="1"/>
              <a:t>possibiltà</a:t>
            </a:r>
            <a:r>
              <a:rPr lang="it-IT" dirty="0"/>
              <a:t> di avere riconoscimenti simbolici e sovvenzioni</a:t>
            </a:r>
          </a:p>
          <a:p>
            <a:r>
              <a:rPr lang="it-IT" dirty="0"/>
              <a:t>Ma non solo: maggiore è la conformità, maggiori sono le possibilità che gli allievi siano richiesti dal mondo del lavoro a fine corso</a:t>
            </a:r>
          </a:p>
          <a:p>
            <a:r>
              <a:rPr lang="it-IT" dirty="0"/>
              <a:t>Più una scuola si conforma ai criteri prevalenti su cos’è l’istruzione, tanto più il suo orientamento è giudicato corretto dalle istituzioni operanti nell’ambiente, ed è premiato</a:t>
            </a:r>
          </a:p>
          <a:p>
            <a:endParaRPr lang="it-IT" dirty="0"/>
          </a:p>
        </p:txBody>
      </p:sp>
      <p:sp>
        <p:nvSpPr>
          <p:cNvPr id="4" name="Slide Number Placeholder 3">
            <a:extLst>
              <a:ext uri="{FF2B5EF4-FFF2-40B4-BE49-F238E27FC236}">
                <a16:creationId xmlns:a16="http://schemas.microsoft.com/office/drawing/2014/main" id="{361B4F56-879E-CB49-93DD-A7534FEEF7A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8</a:t>
            </a:fld>
            <a:endParaRPr lang="en"/>
          </a:p>
        </p:txBody>
      </p:sp>
    </p:spTree>
    <p:extLst>
      <p:ext uri="{BB962C8B-B14F-4D97-AF65-F5344CB8AC3E}">
        <p14:creationId xmlns:p14="http://schemas.microsoft.com/office/powerpoint/2010/main" val="3079644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E39F7-2653-094C-A4B2-807CFF1798C8}"/>
              </a:ext>
            </a:extLst>
          </p:cNvPr>
          <p:cNvSpPr>
            <a:spLocks noGrp="1"/>
          </p:cNvSpPr>
          <p:nvPr>
            <p:ph type="title"/>
          </p:nvPr>
        </p:nvSpPr>
        <p:spPr/>
        <p:txBody>
          <a:bodyPr/>
          <a:lstStyle/>
          <a:p>
            <a:r>
              <a:rPr lang="it-IT" dirty="0" err="1"/>
              <a:t>Meyer</a:t>
            </a:r>
            <a:r>
              <a:rPr lang="it-IT" dirty="0"/>
              <a:t> &amp; </a:t>
            </a:r>
            <a:r>
              <a:rPr lang="it-IT" dirty="0" err="1"/>
              <a:t>Rowan</a:t>
            </a:r>
            <a:r>
              <a:rPr lang="it-IT" dirty="0"/>
              <a:t> </a:t>
            </a:r>
          </a:p>
        </p:txBody>
      </p:sp>
      <p:sp>
        <p:nvSpPr>
          <p:cNvPr id="3" name="Text Placeholder 2">
            <a:extLst>
              <a:ext uri="{FF2B5EF4-FFF2-40B4-BE49-F238E27FC236}">
                <a16:creationId xmlns:a16="http://schemas.microsoft.com/office/drawing/2014/main" id="{CD1D5789-1EF9-894D-A63B-5B5B6F7F5C0E}"/>
              </a:ext>
            </a:extLst>
          </p:cNvPr>
          <p:cNvSpPr>
            <a:spLocks noGrp="1"/>
          </p:cNvSpPr>
          <p:nvPr>
            <p:ph type="body" idx="1"/>
          </p:nvPr>
        </p:nvSpPr>
        <p:spPr/>
        <p:txBody>
          <a:bodyPr/>
          <a:lstStyle/>
          <a:p>
            <a:r>
              <a:rPr lang="it-IT" sz="1800" dirty="0"/>
              <a:t>Giungono quindi alla conclusione che </a:t>
            </a:r>
            <a:r>
              <a:rPr lang="en-GB" sz="1800" dirty="0"/>
              <a:t>le </a:t>
            </a:r>
            <a:r>
              <a:rPr lang="en-GB" sz="1800" dirty="0" err="1"/>
              <a:t>organizzazioni</a:t>
            </a:r>
            <a:r>
              <a:rPr lang="en-GB" sz="1800" dirty="0"/>
              <a:t> </a:t>
            </a:r>
            <a:r>
              <a:rPr lang="en-GB" sz="1800" dirty="0" err="1"/>
              <a:t>operano</a:t>
            </a:r>
            <a:r>
              <a:rPr lang="en-GB" sz="1800" dirty="0"/>
              <a:t> in </a:t>
            </a:r>
            <a:r>
              <a:rPr lang="en-GB" sz="1800" dirty="0" err="1"/>
              <a:t>contesti</a:t>
            </a:r>
            <a:r>
              <a:rPr lang="en-GB" sz="1800" dirty="0"/>
              <a:t> </a:t>
            </a:r>
            <a:r>
              <a:rPr lang="en-GB" sz="1800" dirty="0" err="1"/>
              <a:t>altamente</a:t>
            </a:r>
            <a:r>
              <a:rPr lang="en-GB" sz="1800" dirty="0"/>
              <a:t> </a:t>
            </a:r>
            <a:r>
              <a:rPr lang="en-GB" sz="1800" dirty="0" err="1"/>
              <a:t>istituzionalizzati</a:t>
            </a:r>
            <a:r>
              <a:rPr lang="en-GB" sz="1800" dirty="0"/>
              <a:t> </a:t>
            </a:r>
            <a:r>
              <a:rPr lang="en-GB" sz="1800" dirty="0" err="1"/>
              <a:t>che</a:t>
            </a:r>
            <a:r>
              <a:rPr lang="en-GB" sz="1800" dirty="0"/>
              <a:t> </a:t>
            </a:r>
            <a:r>
              <a:rPr lang="en-GB" sz="1800" dirty="0" err="1"/>
              <a:t>stabiliscono</a:t>
            </a:r>
            <a:r>
              <a:rPr lang="en-GB" sz="1800" dirty="0"/>
              <a:t> </a:t>
            </a:r>
            <a:r>
              <a:rPr lang="en-GB" sz="1800" dirty="0" err="1"/>
              <a:t>i</a:t>
            </a:r>
            <a:r>
              <a:rPr lang="en-GB" sz="1800" dirty="0"/>
              <a:t> </a:t>
            </a:r>
            <a:r>
              <a:rPr lang="en-GB" sz="1800" dirty="0" err="1"/>
              <a:t>criteri</a:t>
            </a:r>
            <a:r>
              <a:rPr lang="en-GB" sz="1800" dirty="0"/>
              <a:t> di </a:t>
            </a:r>
            <a:r>
              <a:rPr lang="en-GB" sz="1800" dirty="0" err="1"/>
              <a:t>razionalità</a:t>
            </a:r>
            <a:r>
              <a:rPr lang="en-GB" sz="1800" dirty="0"/>
              <a:t> </a:t>
            </a:r>
            <a:r>
              <a:rPr lang="en-GB" sz="1800" dirty="0" err="1"/>
              <a:t>che</a:t>
            </a:r>
            <a:r>
              <a:rPr lang="en-GB" sz="1800" dirty="0"/>
              <a:t> le </a:t>
            </a:r>
            <a:r>
              <a:rPr lang="en-GB" sz="1800" dirty="0" err="1"/>
              <a:t>organizzazioni</a:t>
            </a:r>
            <a:r>
              <a:rPr lang="en-GB" sz="1800" dirty="0"/>
              <a:t> </a:t>
            </a:r>
            <a:r>
              <a:rPr lang="en-GB" sz="1800" dirty="0" err="1"/>
              <a:t>stesse</a:t>
            </a:r>
            <a:r>
              <a:rPr lang="en-GB" sz="1800" dirty="0"/>
              <a:t> </a:t>
            </a:r>
            <a:r>
              <a:rPr lang="en-GB" sz="1800" dirty="0" err="1"/>
              <a:t>sono</a:t>
            </a:r>
            <a:r>
              <a:rPr lang="en-GB" sz="1800" dirty="0"/>
              <a:t> </a:t>
            </a:r>
            <a:r>
              <a:rPr lang="en-GB" sz="1800" dirty="0" err="1"/>
              <a:t>tenute</a:t>
            </a:r>
            <a:r>
              <a:rPr lang="en-GB" sz="1800" dirty="0"/>
              <a:t> a </a:t>
            </a:r>
            <a:r>
              <a:rPr lang="en-GB" sz="1800" dirty="0" err="1"/>
              <a:t>rispettare</a:t>
            </a:r>
            <a:r>
              <a:rPr lang="en-GB" sz="1800" dirty="0"/>
              <a:t> per </a:t>
            </a:r>
            <a:r>
              <a:rPr lang="en-GB" sz="1800" dirty="0" err="1"/>
              <a:t>essere</a:t>
            </a:r>
            <a:r>
              <a:rPr lang="en-GB" sz="1800" dirty="0"/>
              <a:t> </a:t>
            </a:r>
            <a:r>
              <a:rPr lang="en-GB" sz="1800" dirty="0" err="1"/>
              <a:t>giudicate</a:t>
            </a:r>
            <a:r>
              <a:rPr lang="en-GB" sz="1800" dirty="0"/>
              <a:t> </a:t>
            </a:r>
            <a:r>
              <a:rPr lang="en-GB" sz="1800" dirty="0" err="1"/>
              <a:t>efficienti</a:t>
            </a:r>
            <a:r>
              <a:rPr lang="en-GB" sz="1800" dirty="0"/>
              <a:t>. </a:t>
            </a:r>
          </a:p>
          <a:p>
            <a:r>
              <a:rPr lang="en-GB" sz="1800" dirty="0"/>
              <a:t>Ma </a:t>
            </a:r>
            <a:r>
              <a:rPr lang="en-GB" sz="1800" dirty="0" err="1"/>
              <a:t>assumere</a:t>
            </a:r>
            <a:r>
              <a:rPr lang="en-GB" sz="1800" dirty="0"/>
              <a:t> </a:t>
            </a:r>
            <a:r>
              <a:rPr lang="en-GB" sz="1800" dirty="0" err="1"/>
              <a:t>che</a:t>
            </a:r>
            <a:r>
              <a:rPr lang="en-GB" sz="1800" dirty="0"/>
              <a:t> </a:t>
            </a:r>
            <a:r>
              <a:rPr lang="en-GB" sz="1800" dirty="0" err="1"/>
              <a:t>i</a:t>
            </a:r>
            <a:r>
              <a:rPr lang="en-GB" sz="1800" dirty="0"/>
              <a:t> </a:t>
            </a:r>
            <a:r>
              <a:rPr lang="en-GB" sz="1800" dirty="0" err="1"/>
              <a:t>criteri</a:t>
            </a:r>
            <a:r>
              <a:rPr lang="en-GB" sz="1800" dirty="0"/>
              <a:t> di </a:t>
            </a:r>
            <a:r>
              <a:rPr lang="en-GB" sz="1800" dirty="0" err="1"/>
              <a:t>razionalità</a:t>
            </a:r>
            <a:r>
              <a:rPr lang="en-GB" sz="1800" dirty="0"/>
              <a:t> </a:t>
            </a:r>
            <a:r>
              <a:rPr lang="en-GB" sz="1800" dirty="0" err="1"/>
              <a:t>siano</a:t>
            </a:r>
            <a:r>
              <a:rPr lang="en-GB" sz="1800" dirty="0"/>
              <a:t> </a:t>
            </a:r>
            <a:r>
              <a:rPr lang="en-GB" sz="1800" dirty="0" err="1"/>
              <a:t>stabiliti</a:t>
            </a:r>
            <a:r>
              <a:rPr lang="en-GB" sz="1800" dirty="0"/>
              <a:t> </a:t>
            </a:r>
            <a:r>
              <a:rPr lang="en-GB" sz="1800" dirty="0" err="1"/>
              <a:t>all’esterno</a:t>
            </a:r>
            <a:r>
              <a:rPr lang="en-GB" sz="1800" dirty="0"/>
              <a:t> </a:t>
            </a:r>
            <a:r>
              <a:rPr lang="en-GB" sz="1800" dirty="0" err="1"/>
              <a:t>delle</a:t>
            </a:r>
            <a:r>
              <a:rPr lang="en-GB" sz="1800" dirty="0"/>
              <a:t> </a:t>
            </a:r>
            <a:r>
              <a:rPr lang="en-GB" sz="1800" dirty="0" err="1"/>
              <a:t>organizzazioni</a:t>
            </a:r>
            <a:r>
              <a:rPr lang="en-GB" sz="1800" dirty="0"/>
              <a:t> </a:t>
            </a:r>
            <a:r>
              <a:rPr lang="en-GB" sz="1800" dirty="0" err="1"/>
              <a:t>apre</a:t>
            </a:r>
            <a:r>
              <a:rPr lang="en-GB" sz="1800" dirty="0"/>
              <a:t> una </a:t>
            </a:r>
            <a:r>
              <a:rPr lang="en-GB" sz="1800" dirty="0" err="1"/>
              <a:t>prospettiva</a:t>
            </a:r>
            <a:r>
              <a:rPr lang="en-GB" sz="1800" dirty="0"/>
              <a:t> di </a:t>
            </a:r>
            <a:r>
              <a:rPr lang="en-GB" sz="1800" dirty="0" err="1"/>
              <a:t>ricerca</a:t>
            </a:r>
            <a:r>
              <a:rPr lang="en-GB" sz="1800" dirty="0"/>
              <a:t> </a:t>
            </a:r>
            <a:r>
              <a:rPr lang="en-GB" sz="1800" dirty="0" err="1"/>
              <a:t>totalmente</a:t>
            </a:r>
            <a:r>
              <a:rPr lang="en-GB" sz="1800" dirty="0"/>
              <a:t> </a:t>
            </a:r>
            <a:r>
              <a:rPr lang="en-GB" sz="1800" dirty="0" err="1"/>
              <a:t>nuova</a:t>
            </a:r>
            <a:r>
              <a:rPr lang="en-GB" sz="1800" dirty="0"/>
              <a:t> rispetto </a:t>
            </a:r>
            <a:r>
              <a:rPr lang="en-GB" sz="1800" dirty="0" err="1"/>
              <a:t>agli</a:t>
            </a:r>
            <a:r>
              <a:rPr lang="en-GB" sz="1800" dirty="0"/>
              <a:t> </a:t>
            </a:r>
            <a:r>
              <a:rPr lang="en-GB" sz="1800" dirty="0" err="1"/>
              <a:t>orientamenti</a:t>
            </a:r>
            <a:r>
              <a:rPr lang="en-GB" sz="1800" dirty="0"/>
              <a:t> </a:t>
            </a:r>
            <a:r>
              <a:rPr lang="en-GB" sz="1800" dirty="0" err="1"/>
              <a:t>tradizionali</a:t>
            </a:r>
            <a:r>
              <a:rPr lang="en-GB" sz="1800" dirty="0"/>
              <a:t>.</a:t>
            </a:r>
          </a:p>
          <a:p>
            <a:r>
              <a:rPr lang="en-GB" sz="1800" dirty="0"/>
              <a:t>Per Meyer e Rowan, </a:t>
            </a:r>
            <a:r>
              <a:rPr lang="en-GB" sz="1800" dirty="0" err="1"/>
              <a:t>spesso</a:t>
            </a:r>
            <a:r>
              <a:rPr lang="en-GB" sz="1800" dirty="0"/>
              <a:t> le </a:t>
            </a:r>
            <a:r>
              <a:rPr lang="en-GB" sz="1800" dirty="0" err="1"/>
              <a:t>organizzazioni</a:t>
            </a:r>
            <a:r>
              <a:rPr lang="en-GB" sz="1800" dirty="0"/>
              <a:t>:</a:t>
            </a:r>
          </a:p>
          <a:p>
            <a:pPr marL="76200" indent="0">
              <a:buNone/>
            </a:pPr>
            <a:r>
              <a:rPr lang="en-GB" sz="1800" dirty="0"/>
              <a:t>1) non </a:t>
            </a:r>
            <a:r>
              <a:rPr lang="en-GB" sz="1800" dirty="0" err="1"/>
              <a:t>hanno</a:t>
            </a:r>
            <a:r>
              <a:rPr lang="en-GB" sz="1800" dirty="0"/>
              <a:t> </a:t>
            </a:r>
            <a:r>
              <a:rPr lang="en-GB" sz="1800" dirty="0" err="1"/>
              <a:t>criteri</a:t>
            </a:r>
            <a:r>
              <a:rPr lang="en-GB" sz="1800" dirty="0"/>
              <a:t> </a:t>
            </a:r>
            <a:r>
              <a:rPr lang="en-GB" sz="1800" dirty="0" err="1"/>
              <a:t>propri</a:t>
            </a:r>
            <a:r>
              <a:rPr lang="en-GB" sz="1800" dirty="0"/>
              <a:t> di </a:t>
            </a:r>
            <a:r>
              <a:rPr lang="en-GB" sz="1800" dirty="0" err="1"/>
              <a:t>razionalità</a:t>
            </a:r>
            <a:r>
              <a:rPr lang="en-GB" sz="1800" dirty="0"/>
              <a:t> e </a:t>
            </a:r>
            <a:r>
              <a:rPr lang="en-GB" sz="1800" dirty="0" err="1"/>
              <a:t>seguono</a:t>
            </a:r>
            <a:r>
              <a:rPr lang="en-GB" sz="1800" dirty="0"/>
              <a:t> </a:t>
            </a:r>
            <a:r>
              <a:rPr lang="en-GB" sz="1800" dirty="0" err="1"/>
              <a:t>i</a:t>
            </a:r>
            <a:r>
              <a:rPr lang="en-GB" sz="1800" dirty="0"/>
              <a:t> </a:t>
            </a:r>
            <a:r>
              <a:rPr lang="en-GB" sz="1800" dirty="0" err="1"/>
              <a:t>criteri</a:t>
            </a:r>
            <a:r>
              <a:rPr lang="en-GB" sz="1800" dirty="0"/>
              <a:t> </a:t>
            </a:r>
            <a:r>
              <a:rPr lang="en-GB" sz="1800" dirty="0" err="1"/>
              <a:t>suggeriti</a:t>
            </a:r>
            <a:r>
              <a:rPr lang="en-GB" sz="1800" dirty="0"/>
              <a:t> </a:t>
            </a:r>
            <a:r>
              <a:rPr lang="en-GB" sz="1800" dirty="0" err="1"/>
              <a:t>dall’ambiente</a:t>
            </a:r>
            <a:r>
              <a:rPr lang="en-GB" sz="1800" dirty="0"/>
              <a:t> </a:t>
            </a:r>
            <a:r>
              <a:rPr lang="en-GB" sz="1800" dirty="0" err="1"/>
              <a:t>esterno</a:t>
            </a:r>
            <a:r>
              <a:rPr lang="en-GB" sz="1800" dirty="0"/>
              <a:t>; </a:t>
            </a:r>
          </a:p>
          <a:p>
            <a:pPr marL="76200" indent="0">
              <a:buNone/>
            </a:pPr>
            <a:r>
              <a:rPr lang="en-GB" sz="1800" dirty="0"/>
              <a:t>2) </a:t>
            </a:r>
            <a:r>
              <a:rPr lang="en-GB" sz="1800" dirty="0" err="1"/>
              <a:t>oppure</a:t>
            </a:r>
            <a:r>
              <a:rPr lang="en-GB" sz="1800" dirty="0"/>
              <a:t> </a:t>
            </a:r>
            <a:r>
              <a:rPr lang="en-GB" sz="1800" dirty="0" err="1"/>
              <a:t>hanno</a:t>
            </a:r>
            <a:r>
              <a:rPr lang="en-GB" sz="1800" dirty="0"/>
              <a:t> </a:t>
            </a:r>
            <a:r>
              <a:rPr lang="en-GB" sz="1800" dirty="0" err="1"/>
              <a:t>criteri</a:t>
            </a:r>
            <a:r>
              <a:rPr lang="en-GB" sz="1800" dirty="0"/>
              <a:t> </a:t>
            </a:r>
            <a:r>
              <a:rPr lang="en-GB" sz="1800" dirty="0" err="1"/>
              <a:t>propri</a:t>
            </a:r>
            <a:r>
              <a:rPr lang="en-GB" sz="1800" dirty="0"/>
              <a:t>, ma </a:t>
            </a:r>
            <a:r>
              <a:rPr lang="en-GB" sz="1800" dirty="0" err="1"/>
              <a:t>questi</a:t>
            </a:r>
            <a:r>
              <a:rPr lang="en-GB" sz="1800" dirty="0"/>
              <a:t> </a:t>
            </a:r>
            <a:r>
              <a:rPr lang="en-GB" sz="1800" dirty="0" err="1"/>
              <a:t>differiscono</a:t>
            </a:r>
            <a:r>
              <a:rPr lang="en-GB" sz="1800" dirty="0"/>
              <a:t> da </a:t>
            </a:r>
            <a:r>
              <a:rPr lang="en-GB" sz="1800" dirty="0" err="1"/>
              <a:t>quelli</a:t>
            </a:r>
            <a:r>
              <a:rPr lang="en-GB" sz="1800" dirty="0"/>
              <a:t> </a:t>
            </a:r>
            <a:r>
              <a:rPr lang="en-GB" sz="1800" dirty="0" err="1"/>
              <a:t>prevalenti</a:t>
            </a:r>
            <a:r>
              <a:rPr lang="en-GB" sz="1800" dirty="0"/>
              <a:t> </a:t>
            </a:r>
            <a:r>
              <a:rPr lang="en-GB" sz="1800" dirty="0" err="1"/>
              <a:t>nell’ambiente</a:t>
            </a:r>
            <a:r>
              <a:rPr lang="en-GB" sz="1800" dirty="0"/>
              <a:t>.</a:t>
            </a:r>
            <a:endParaRPr lang="it-IT" sz="1800" dirty="0"/>
          </a:p>
        </p:txBody>
      </p:sp>
      <p:sp>
        <p:nvSpPr>
          <p:cNvPr id="4" name="Slide Number Placeholder 3">
            <a:extLst>
              <a:ext uri="{FF2B5EF4-FFF2-40B4-BE49-F238E27FC236}">
                <a16:creationId xmlns:a16="http://schemas.microsoft.com/office/drawing/2014/main" id="{E1D6B057-3D18-F146-A838-801FB6DFA49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9</a:t>
            </a:fld>
            <a:endParaRPr lang="en"/>
          </a:p>
        </p:txBody>
      </p:sp>
    </p:spTree>
    <p:extLst>
      <p:ext uri="{BB962C8B-B14F-4D97-AF65-F5344CB8AC3E}">
        <p14:creationId xmlns:p14="http://schemas.microsoft.com/office/powerpoint/2010/main" val="1517664393"/>
      </p:ext>
    </p:extLst>
  </p:cSld>
  <p:clrMapOvr>
    <a:masterClrMapping/>
  </p:clrMapOvr>
</p:sld>
</file>

<file path=ppt/theme/theme1.xml><?xml version="1.0" encoding="utf-8"?>
<a:theme xmlns:a="http://schemas.openxmlformats.org/drawingml/2006/main" name="Benedick template">
  <a:themeElements>
    <a:clrScheme name="Custom 347">
      <a:dk1>
        <a:srgbClr val="2F3848"/>
      </a:dk1>
      <a:lt1>
        <a:srgbClr val="FFFFFF"/>
      </a:lt1>
      <a:dk2>
        <a:srgbClr val="6A717C"/>
      </a:dk2>
      <a:lt2>
        <a:srgbClr val="EFEFEF"/>
      </a:lt2>
      <a:accent1>
        <a:srgbClr val="00C5B9"/>
      </a:accent1>
      <a:accent2>
        <a:srgbClr val="6CF3CE"/>
      </a:accent2>
      <a:accent3>
        <a:srgbClr val="F05768"/>
      </a:accent3>
      <a:accent4>
        <a:srgbClr val="FD8E80"/>
      </a:accent4>
      <a:accent5>
        <a:srgbClr val="2F3848"/>
      </a:accent5>
      <a:accent6>
        <a:srgbClr val="6A717C"/>
      </a:accent6>
      <a:hlink>
        <a:srgbClr val="0097A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C1D5FCF5B64C354FB92999EFD1A77C7A" ma:contentTypeVersion="2" ma:contentTypeDescription="Creare un nuovo documento." ma:contentTypeScope="" ma:versionID="d4fa99e6d91682ea719e7982ce33084f">
  <xsd:schema xmlns:xsd="http://www.w3.org/2001/XMLSchema" xmlns:xs="http://www.w3.org/2001/XMLSchema" xmlns:p="http://schemas.microsoft.com/office/2006/metadata/properties" xmlns:ns2="611b50a5-24d2-421e-8e8d-981ee1a47357" targetNamespace="http://schemas.microsoft.com/office/2006/metadata/properties" ma:root="true" ma:fieldsID="1e9f69d172dad2471dbc282f96c174d5" ns2:_="">
    <xsd:import namespace="611b50a5-24d2-421e-8e8d-981ee1a4735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1b50a5-24d2-421e-8e8d-981ee1a473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CFF275B-BAEB-4FAB-A669-DECAD8CCB698}">
  <ds:schemaRefs>
    <ds:schemaRef ds:uri="http://schemas.microsoft.com/sharepoint/v3/contenttype/forms"/>
  </ds:schemaRefs>
</ds:datastoreItem>
</file>

<file path=customXml/itemProps2.xml><?xml version="1.0" encoding="utf-8"?>
<ds:datastoreItem xmlns:ds="http://schemas.openxmlformats.org/officeDocument/2006/customXml" ds:itemID="{E2D3429C-35C4-4222-BC2F-3EF7B8E150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1b50a5-24d2-421e-8e8d-981ee1a473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954DE35-03D1-48A7-BAFE-3EDBA409BA0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965</TotalTime>
  <Words>2959</Words>
  <Application>Microsoft Office PowerPoint</Application>
  <PresentationFormat>Presentazione su schermo (16:9)</PresentationFormat>
  <Paragraphs>153</Paragraphs>
  <Slides>32</Slides>
  <Notes>8</Notes>
  <HiddenSlides>0</HiddenSlides>
  <MMClips>0</MMClips>
  <ScaleCrop>false</ScaleCrop>
  <HeadingPairs>
    <vt:vector size="4" baseType="variant">
      <vt:variant>
        <vt:lpstr>Tema</vt:lpstr>
      </vt:variant>
      <vt:variant>
        <vt:i4>1</vt:i4>
      </vt:variant>
      <vt:variant>
        <vt:lpstr>Titoli diapositive</vt:lpstr>
      </vt:variant>
      <vt:variant>
        <vt:i4>32</vt:i4>
      </vt:variant>
    </vt:vector>
  </HeadingPairs>
  <TitlesOfParts>
    <vt:vector size="33" baseType="lpstr">
      <vt:lpstr>Benedick template</vt:lpstr>
      <vt:lpstr>Il neoistituzionalismo</vt:lpstr>
      <vt:lpstr>1.Il neoistituzionalismo</vt:lpstr>
      <vt:lpstr>Istituzionalismo vs neoistituzionalismo</vt:lpstr>
      <vt:lpstr>Istituzionalismo vs neoistituzionalismo</vt:lpstr>
      <vt:lpstr>2.Meyer &amp; Rowan</vt:lpstr>
      <vt:lpstr>Meyer &amp; Rowan  </vt:lpstr>
      <vt:lpstr>La ricerca sul sistema scolastico americano </vt:lpstr>
      <vt:lpstr>La ricerca sul sistema scolastico americano </vt:lpstr>
      <vt:lpstr>Meyer &amp; Rowan </vt:lpstr>
      <vt:lpstr>Meyer &amp; Rowan </vt:lpstr>
      <vt:lpstr>I miti razionalizzati</vt:lpstr>
      <vt:lpstr>3. Powell &amp; Di Maggio</vt:lpstr>
      <vt:lpstr>Powell e Di Maggio </vt:lpstr>
      <vt:lpstr>Powell &amp; Di Maggio  </vt:lpstr>
      <vt:lpstr>Tipi di isomorfismo (è una tipologia analitica) </vt:lpstr>
      <vt:lpstr>4. Il neoistituzionalismo storico nella scienza politica</vt:lpstr>
      <vt:lpstr>Cos’è il neoistituzionalismo storico (NIS)</vt:lpstr>
      <vt:lpstr>La path dependence</vt:lpstr>
      <vt:lpstr>Path dependence</vt:lpstr>
      <vt:lpstr>Path dependence</vt:lpstr>
      <vt:lpstr>La stabilità istituzionale secondo l’istituzionalismo storico</vt:lpstr>
      <vt:lpstr>L’importanza delle sequenze e dell’effetto lock-in (serrata o blocco)</vt:lpstr>
      <vt:lpstr>La riduzione dello spazio delle decisioni nei processi «path dependent»</vt:lpstr>
      <vt:lpstr>Meccanismi di cambiamento istituzionale: giunture critiche</vt:lpstr>
      <vt:lpstr>La logica causale delle spiegazioni che utilizzano la «path dependency» e la «policy legacy»</vt:lpstr>
      <vt:lpstr>La teoria degli equilibri punteggiati</vt:lpstr>
      <vt:lpstr>La teoria degli equilibri punteggiati</vt:lpstr>
      <vt:lpstr>La teoria degli equilibri punteggiati</vt:lpstr>
      <vt:lpstr>La teoria dei cambiamenti punteggiati vs gradualismo</vt:lpstr>
      <vt:lpstr>Esempio di path dependency</vt:lpstr>
      <vt:lpstr>Altri meccanismi di cambiamento più «sottili»</vt:lpstr>
      <vt:lpstr>Prendere la complessità causale sul serio: i pilastri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organizzazioni come sistemi cooperativi</dc:title>
  <cp:lastModifiedBy>Mattia Zulianello</cp:lastModifiedBy>
  <cp:revision>67</cp:revision>
  <dcterms:modified xsi:type="dcterms:W3CDTF">2021-11-18T19:03:00Z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0x010100C1D5FCF5B64C354FB92999EFD1A77C7A</vt:lpwstr>
  </property>
</Properties>
</file>