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5"/>
  </p:notesMasterIdLst>
  <p:sldIdLst>
    <p:sldId id="256" r:id="rId2"/>
    <p:sldId id="259"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7" r:id="rId17"/>
    <p:sldId id="366" r:id="rId18"/>
    <p:sldId id="369" r:id="rId19"/>
    <p:sldId id="370" r:id="rId20"/>
    <p:sldId id="371" r:id="rId21"/>
    <p:sldId id="372" r:id="rId22"/>
    <p:sldId id="373" r:id="rId23"/>
    <p:sldId id="374" r:id="rId24"/>
    <p:sldId id="375" r:id="rId25"/>
    <p:sldId id="377" r:id="rId26"/>
    <p:sldId id="376" r:id="rId27"/>
    <p:sldId id="378" r:id="rId28"/>
    <p:sldId id="380" r:id="rId29"/>
    <p:sldId id="381" r:id="rId30"/>
    <p:sldId id="382" r:id="rId31"/>
    <p:sldId id="383" r:id="rId32"/>
    <p:sldId id="384" r:id="rId33"/>
    <p:sldId id="379" r:id="rId34"/>
  </p:sldIdLst>
  <p:sldSz cx="9144000" cy="5143500" type="screen16x9"/>
  <p:notesSz cx="6858000" cy="9144000"/>
  <p:embeddedFontLs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a Zulianello" initials="MZ" lastIdx="1" clrIdx="0">
    <p:extLst>
      <p:ext uri="{19B8F6BF-5375-455C-9EA6-DF929625EA0E}">
        <p15:presenceInfo xmlns:p15="http://schemas.microsoft.com/office/powerpoint/2012/main" userId="646cbadd90689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p:restoredTop sz="86452"/>
  </p:normalViewPr>
  <p:slideViewPr>
    <p:cSldViewPr snapToGrid="0" snapToObjects="1">
      <p:cViewPr varScale="1">
        <p:scale>
          <a:sx n="99" d="100"/>
          <a:sy n="99" d="100"/>
        </p:scale>
        <p:origin x="496" y="176"/>
      </p:cViewPr>
      <p:guideLst/>
    </p:cSldViewPr>
  </p:slideViewPr>
  <p:outlineViewPr>
    <p:cViewPr>
      <p:scale>
        <a:sx n="33" d="100"/>
        <a:sy n="33" d="100"/>
      </p:scale>
      <p:origin x="0" y="-2468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91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388600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370944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389680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12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04272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70708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80747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312011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20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191639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4600" noProof="0" dirty="0"/>
              <a:t>Approcci morbidi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0732-826F-EF41-A7C6-E371F1A788AD}"/>
              </a:ext>
            </a:extLst>
          </p:cNvPr>
          <p:cNvSpPr>
            <a:spLocks noGrp="1"/>
          </p:cNvSpPr>
          <p:nvPr>
            <p:ph type="title"/>
          </p:nvPr>
        </p:nvSpPr>
        <p:spPr/>
        <p:txBody>
          <a:bodyPr/>
          <a:lstStyle/>
          <a:p>
            <a:r>
              <a:rPr lang="it-IT" dirty="0"/>
              <a:t>La coerenza</a:t>
            </a:r>
          </a:p>
        </p:txBody>
      </p:sp>
      <p:sp>
        <p:nvSpPr>
          <p:cNvPr id="3" name="Text Placeholder 2">
            <a:extLst>
              <a:ext uri="{FF2B5EF4-FFF2-40B4-BE49-F238E27FC236}">
                <a16:creationId xmlns:a16="http://schemas.microsoft.com/office/drawing/2014/main" id="{E8881D30-F681-A340-91BB-E127FF4E586B}"/>
              </a:ext>
            </a:extLst>
          </p:cNvPr>
          <p:cNvSpPr>
            <a:spLocks noGrp="1"/>
          </p:cNvSpPr>
          <p:nvPr>
            <p:ph type="body" idx="1"/>
          </p:nvPr>
        </p:nvSpPr>
        <p:spPr/>
        <p:txBody>
          <a:bodyPr/>
          <a:lstStyle/>
          <a:p>
            <a:r>
              <a:rPr lang="it-IT" dirty="0"/>
              <a:t>I sistemi di convinzione devono però sempre soddisfare il requisito fondamentale della coerenza interna, e questa riguarda tanto la combinazione degli assunti tra di loro quanto il rapporto tra questi ultimi e i livelli dei valori espliciti e degli artefatti. Incoerenze e contraddizioni portano a sfiducia, tensioni, scetticismo e cinismo, con crisi che possono provocare il declino e la fine dell’organizzazione.</a:t>
            </a:r>
          </a:p>
          <a:p>
            <a:endParaRPr lang="it-IT" dirty="0"/>
          </a:p>
        </p:txBody>
      </p:sp>
      <p:sp>
        <p:nvSpPr>
          <p:cNvPr id="4" name="Slide Number Placeholder 3">
            <a:extLst>
              <a:ext uri="{FF2B5EF4-FFF2-40B4-BE49-F238E27FC236}">
                <a16:creationId xmlns:a16="http://schemas.microsoft.com/office/drawing/2014/main" id="{52E1A02D-0601-CC4F-963B-D71D5F8F4E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72551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407B-AB0D-7348-9CF5-F574269B747C}"/>
              </a:ext>
            </a:extLst>
          </p:cNvPr>
          <p:cNvSpPr>
            <a:spLocks noGrp="1"/>
          </p:cNvSpPr>
          <p:nvPr>
            <p:ph type="title"/>
          </p:nvPr>
        </p:nvSpPr>
        <p:spPr/>
        <p:txBody>
          <a:bodyPr/>
          <a:lstStyle/>
          <a:p>
            <a:r>
              <a:rPr lang="it-IT" dirty="0"/>
              <a:t>La formazione di una cultura organizzativa</a:t>
            </a:r>
          </a:p>
        </p:txBody>
      </p:sp>
      <p:sp>
        <p:nvSpPr>
          <p:cNvPr id="3" name="Text Placeholder 2">
            <a:extLst>
              <a:ext uri="{FF2B5EF4-FFF2-40B4-BE49-F238E27FC236}">
                <a16:creationId xmlns:a16="http://schemas.microsoft.com/office/drawing/2014/main" id="{63974888-9637-C94F-BB9A-1703CEE4E5FC}"/>
              </a:ext>
            </a:extLst>
          </p:cNvPr>
          <p:cNvSpPr>
            <a:spLocks noGrp="1"/>
          </p:cNvSpPr>
          <p:nvPr>
            <p:ph type="body" idx="1"/>
          </p:nvPr>
        </p:nvSpPr>
        <p:spPr/>
        <p:txBody>
          <a:bodyPr/>
          <a:lstStyle/>
          <a:p>
            <a:r>
              <a:rPr lang="it-IT" sz="2000" dirty="0"/>
              <a:t>La cultura si forma sempre in un gruppo.</a:t>
            </a:r>
          </a:p>
          <a:p>
            <a:r>
              <a:rPr lang="it-IT" sz="2000" dirty="0"/>
              <a:t>È tanto più forte quanto più il gruppo condivide esperienze comuni</a:t>
            </a:r>
          </a:p>
          <a:p>
            <a:r>
              <a:rPr lang="it-IT" sz="2000" dirty="0"/>
              <a:t>La cultura serve a risolvere i problemi pratici, ma anche dal grado in cui riducono l’ansia dei membri. L’ansia nasce in ambienti sconosciuti o ostili, quando non si riesce a percepire un ordine o una coerenza interna. Si spiegano così gli aspetti ritualistici e simbolici sempre presenti in una cultura organizzativa: le danze propiziatorie prima della battuta di caccia in una tribù primitiva, ma anche le ricorrenti cerimonie rituali in una grande impresa moderna tuffata nel vortice della concorrenza.</a:t>
            </a:r>
          </a:p>
        </p:txBody>
      </p:sp>
      <p:sp>
        <p:nvSpPr>
          <p:cNvPr id="4" name="Slide Number Placeholder 3">
            <a:extLst>
              <a:ext uri="{FF2B5EF4-FFF2-40B4-BE49-F238E27FC236}">
                <a16:creationId xmlns:a16="http://schemas.microsoft.com/office/drawing/2014/main" id="{5DA2A4A2-BC28-9A4B-9DE3-B6EEB590C7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6013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B202-848B-AD47-9399-74F171894883}"/>
              </a:ext>
            </a:extLst>
          </p:cNvPr>
          <p:cNvSpPr>
            <a:spLocks noGrp="1"/>
          </p:cNvSpPr>
          <p:nvPr>
            <p:ph type="title"/>
          </p:nvPr>
        </p:nvSpPr>
        <p:spPr/>
        <p:txBody>
          <a:bodyPr/>
          <a:lstStyle/>
          <a:p>
            <a:r>
              <a:rPr lang="it-IT" dirty="0"/>
              <a:t>La formazione di una cultura organizzativa</a:t>
            </a:r>
          </a:p>
        </p:txBody>
      </p:sp>
      <p:sp>
        <p:nvSpPr>
          <p:cNvPr id="3" name="Text Placeholder 2">
            <a:extLst>
              <a:ext uri="{FF2B5EF4-FFF2-40B4-BE49-F238E27FC236}">
                <a16:creationId xmlns:a16="http://schemas.microsoft.com/office/drawing/2014/main" id="{43ED35EF-276C-194E-A3D2-C16E571817AF}"/>
              </a:ext>
            </a:extLst>
          </p:cNvPr>
          <p:cNvSpPr>
            <a:spLocks noGrp="1"/>
          </p:cNvSpPr>
          <p:nvPr>
            <p:ph type="body" idx="1"/>
          </p:nvPr>
        </p:nvSpPr>
        <p:spPr/>
        <p:txBody>
          <a:bodyPr/>
          <a:lstStyle/>
          <a:p>
            <a:r>
              <a:rPr lang="it-IT" dirty="0"/>
              <a:t>La cultura non è soltanto un patrimonio condiviso dai membri già presenti nell’organizzazione, essa richiede di essere trasmessa ai nuovi membri in modo da garantire la sopravvivenza del gruppo. La trasmissione è relativamente semplice quando i nuovi membri sono persone giovani, non ancora formate.</a:t>
            </a:r>
          </a:p>
        </p:txBody>
      </p:sp>
      <p:sp>
        <p:nvSpPr>
          <p:cNvPr id="4" name="Slide Number Placeholder 3">
            <a:extLst>
              <a:ext uri="{FF2B5EF4-FFF2-40B4-BE49-F238E27FC236}">
                <a16:creationId xmlns:a16="http://schemas.microsoft.com/office/drawing/2014/main" id="{678C2A8E-35CA-094D-A4B4-836939BED2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9642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F9CD-5E1A-AE48-9FEC-7A8B774ED921}"/>
              </a:ext>
            </a:extLst>
          </p:cNvPr>
          <p:cNvSpPr>
            <a:spLocks noGrp="1"/>
          </p:cNvSpPr>
          <p:nvPr>
            <p:ph type="title"/>
          </p:nvPr>
        </p:nvSpPr>
        <p:spPr/>
        <p:txBody>
          <a:bodyPr/>
          <a:lstStyle/>
          <a:p>
            <a:r>
              <a:rPr lang="it-IT" dirty="0"/>
              <a:t>Come si studia la cultura?</a:t>
            </a:r>
          </a:p>
        </p:txBody>
      </p:sp>
      <p:sp>
        <p:nvSpPr>
          <p:cNvPr id="3" name="Text Placeholder 2">
            <a:extLst>
              <a:ext uri="{FF2B5EF4-FFF2-40B4-BE49-F238E27FC236}">
                <a16:creationId xmlns:a16="http://schemas.microsoft.com/office/drawing/2014/main" id="{BAA5C6A3-8788-2940-8381-116B6ED49C69}"/>
              </a:ext>
            </a:extLst>
          </p:cNvPr>
          <p:cNvSpPr>
            <a:spLocks noGrp="1"/>
          </p:cNvSpPr>
          <p:nvPr>
            <p:ph type="body" idx="1"/>
          </p:nvPr>
        </p:nvSpPr>
        <p:spPr/>
        <p:txBody>
          <a:bodyPr/>
          <a:lstStyle/>
          <a:p>
            <a:r>
              <a:rPr lang="it-IT" dirty="0"/>
              <a:t>Non è facile studiare la cultura, data la sua natura pervasiva che permea ogni aspetto dei rapporti umani, avverte </a:t>
            </a:r>
            <a:r>
              <a:rPr lang="it-IT" dirty="0" err="1"/>
              <a:t>Schein</a:t>
            </a:r>
            <a:r>
              <a:rPr lang="it-IT" dirty="0"/>
              <a:t>. Non basta, come si accennava prima, intervistare i fondatori o i leader sui valori e sugli obiettivi dell’organizzazione, perché in questo caso si rimarrebbe solo al livello manifesto.</a:t>
            </a:r>
          </a:p>
          <a:p>
            <a:endParaRPr lang="it-IT" dirty="0"/>
          </a:p>
        </p:txBody>
      </p:sp>
      <p:sp>
        <p:nvSpPr>
          <p:cNvPr id="4" name="Slide Number Placeholder 3">
            <a:extLst>
              <a:ext uri="{FF2B5EF4-FFF2-40B4-BE49-F238E27FC236}">
                <a16:creationId xmlns:a16="http://schemas.microsoft.com/office/drawing/2014/main" id="{D017097F-3D92-8D41-8344-EF919E2CD1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38454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F9CD-5E1A-AE48-9FEC-7A8B774ED921}"/>
              </a:ext>
            </a:extLst>
          </p:cNvPr>
          <p:cNvSpPr>
            <a:spLocks noGrp="1"/>
          </p:cNvSpPr>
          <p:nvPr>
            <p:ph type="title"/>
          </p:nvPr>
        </p:nvSpPr>
        <p:spPr/>
        <p:txBody>
          <a:bodyPr/>
          <a:lstStyle/>
          <a:p>
            <a:r>
              <a:rPr lang="it-IT" dirty="0"/>
              <a:t>Come si studia la cultura? I tre aspetti da studiare</a:t>
            </a:r>
          </a:p>
        </p:txBody>
      </p:sp>
      <p:sp>
        <p:nvSpPr>
          <p:cNvPr id="3" name="Text Placeholder 2">
            <a:extLst>
              <a:ext uri="{FF2B5EF4-FFF2-40B4-BE49-F238E27FC236}">
                <a16:creationId xmlns:a16="http://schemas.microsoft.com/office/drawing/2014/main" id="{BAA5C6A3-8788-2940-8381-116B6ED49C69}"/>
              </a:ext>
            </a:extLst>
          </p:cNvPr>
          <p:cNvSpPr>
            <a:spLocks noGrp="1"/>
          </p:cNvSpPr>
          <p:nvPr>
            <p:ph type="body" idx="1"/>
          </p:nvPr>
        </p:nvSpPr>
        <p:spPr/>
        <p:txBody>
          <a:bodyPr/>
          <a:lstStyle/>
          <a:p>
            <a:r>
              <a:rPr lang="it-IT" sz="1800" dirty="0"/>
              <a:t>i processi di socializzazione dei nuovi membri, ossia come la cultura organizzativa viene trasmessa, recepita e adattata</a:t>
            </a:r>
          </a:p>
          <a:p>
            <a:r>
              <a:rPr lang="it-IT" sz="1800" dirty="0"/>
              <a:t>le risposte date a eventi critici nella storia dell’organizzazione, e questo perché quelle risposte formano un patrimonio di ricordi che concorrono a formare l’identità collettiva dell’organizzazione;</a:t>
            </a:r>
          </a:p>
          <a:p>
            <a:r>
              <a:rPr lang="it-IT" sz="1800" dirty="0"/>
              <a:t>le risposte date a eventi critici nella storia dell’organizzazione, e questo perché quelle risposte formano un patrimonio di ricordi che concorrono a formare l’identità collettiva dell’organizzazione</a:t>
            </a:r>
          </a:p>
          <a:p>
            <a:pPr marL="76200" indent="0">
              <a:buNone/>
            </a:pPr>
            <a:r>
              <a:rPr lang="it-IT" sz="1800" dirty="0"/>
              <a:t>Infine tutti questi elementi devono essere ricondotti al modo in cui viene esercitata la leadership. Per </a:t>
            </a:r>
            <a:r>
              <a:rPr lang="it-IT" sz="1800" dirty="0" err="1"/>
              <a:t>Schein</a:t>
            </a:r>
            <a:r>
              <a:rPr lang="it-IT" sz="1800" dirty="0"/>
              <a:t> leadership e cultura non sono che due aspetti della medesima realtà: studiando la leadership di una organizzazione si studia la sua cultura e viceversa.</a:t>
            </a:r>
          </a:p>
          <a:p>
            <a:endParaRPr lang="it-IT" dirty="0"/>
          </a:p>
        </p:txBody>
      </p:sp>
      <p:sp>
        <p:nvSpPr>
          <p:cNvPr id="4" name="Slide Number Placeholder 3">
            <a:extLst>
              <a:ext uri="{FF2B5EF4-FFF2-40B4-BE49-F238E27FC236}">
                <a16:creationId xmlns:a16="http://schemas.microsoft.com/office/drawing/2014/main" id="{D017097F-3D92-8D41-8344-EF919E2CD1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44534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3BEF-ECAD-0D42-9337-6F2697E7614E}"/>
              </a:ext>
            </a:extLst>
          </p:cNvPr>
          <p:cNvSpPr>
            <a:spLocks noGrp="1"/>
          </p:cNvSpPr>
          <p:nvPr>
            <p:ph type="title"/>
          </p:nvPr>
        </p:nvSpPr>
        <p:spPr/>
        <p:txBody>
          <a:bodyPr/>
          <a:lstStyle/>
          <a:p>
            <a:r>
              <a:rPr lang="it-IT" dirty="0" err="1"/>
              <a:t>Schein</a:t>
            </a:r>
            <a:endParaRPr lang="it-IT" dirty="0"/>
          </a:p>
        </p:txBody>
      </p:sp>
      <p:sp>
        <p:nvSpPr>
          <p:cNvPr id="3" name="Text Placeholder 2">
            <a:extLst>
              <a:ext uri="{FF2B5EF4-FFF2-40B4-BE49-F238E27FC236}">
                <a16:creationId xmlns:a16="http://schemas.microsoft.com/office/drawing/2014/main" id="{0BE4B4D4-7E6C-7547-9B5D-A2A0E32ECEA8}"/>
              </a:ext>
            </a:extLst>
          </p:cNvPr>
          <p:cNvSpPr>
            <a:spLocks noGrp="1"/>
          </p:cNvSpPr>
          <p:nvPr>
            <p:ph type="body" idx="1"/>
          </p:nvPr>
        </p:nvSpPr>
        <p:spPr/>
        <p:txBody>
          <a:bodyPr/>
          <a:lstStyle/>
          <a:p>
            <a:r>
              <a:rPr lang="it-IT" sz="2000" dirty="0"/>
              <a:t>Quello di </a:t>
            </a:r>
            <a:r>
              <a:rPr lang="it-IT" sz="2000" dirty="0" err="1"/>
              <a:t>Schein</a:t>
            </a:r>
            <a:r>
              <a:rPr lang="it-IT" sz="2000" dirty="0"/>
              <a:t> l’approccio più oggettivistico perché assume la cultura organizzativa come qualcosa di dato nella realtà esterna e che al ricercatore spetta solo scoprire e interpretare.</a:t>
            </a:r>
          </a:p>
          <a:p>
            <a:r>
              <a:rPr lang="it-IT" sz="2000" dirty="0"/>
              <a:t>La cultura è per </a:t>
            </a:r>
            <a:r>
              <a:rPr lang="it-IT" sz="2000" dirty="0" err="1"/>
              <a:t>Schein</a:t>
            </a:r>
            <a:r>
              <a:rPr lang="it-IT" sz="2000" dirty="0"/>
              <a:t> </a:t>
            </a:r>
            <a:r>
              <a:rPr lang="it-IT" sz="2000" i="1" dirty="0"/>
              <a:t>cumulativa</a:t>
            </a:r>
            <a:r>
              <a:rPr lang="it-IT" sz="2000" dirty="0"/>
              <a:t>, </a:t>
            </a:r>
            <a:r>
              <a:rPr lang="it-IT" sz="2000" i="1" dirty="0"/>
              <a:t>consensuale</a:t>
            </a:r>
            <a:r>
              <a:rPr lang="it-IT" sz="2000" dirty="0"/>
              <a:t> e </a:t>
            </a:r>
            <a:r>
              <a:rPr lang="it-IT" sz="2000" i="1" dirty="0"/>
              <a:t>pragmatica</a:t>
            </a:r>
            <a:r>
              <a:rPr lang="it-IT" sz="2000" dirty="0"/>
              <a:t> nel senso che nasce in modo spontaneo e diffuso dall’esperienza di tutto un gruppo e in modo analogo si trasmette alle nuove generazioni. È assente in </a:t>
            </a:r>
            <a:r>
              <a:rPr lang="it-IT" sz="2000" dirty="0" err="1"/>
              <a:t>Schein</a:t>
            </a:r>
            <a:r>
              <a:rPr lang="it-IT" sz="2000" dirty="0"/>
              <a:t> l’idea che la cultura possa essere il risultato ideologico e consapevolmente costruito da parte di un gruppo di potere che la usa come strumento di controllo normativo. È assente quindi l’esigenza di esaminare i diversi modi in cui i soggetti reagiscono a quel controllo, e meno ancora di sviluppare una riflessione critica su quelle dinamiche.</a:t>
            </a:r>
          </a:p>
        </p:txBody>
      </p:sp>
      <p:sp>
        <p:nvSpPr>
          <p:cNvPr id="4" name="Slide Number Placeholder 3">
            <a:extLst>
              <a:ext uri="{FF2B5EF4-FFF2-40B4-BE49-F238E27FC236}">
                <a16:creationId xmlns:a16="http://schemas.microsoft.com/office/drawing/2014/main" id="{0DCA7235-7757-5940-BF9D-B561EB06FB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54560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BACF-CA8E-3D4A-8538-2836B986D501}"/>
              </a:ext>
            </a:extLst>
          </p:cNvPr>
          <p:cNvSpPr>
            <a:spLocks noGrp="1"/>
          </p:cNvSpPr>
          <p:nvPr>
            <p:ph type="title"/>
          </p:nvPr>
        </p:nvSpPr>
        <p:spPr/>
        <p:txBody>
          <a:bodyPr/>
          <a:lstStyle/>
          <a:p>
            <a:r>
              <a:rPr lang="it-IT" dirty="0"/>
              <a:t>L’esigenza riflessiva</a:t>
            </a:r>
          </a:p>
        </p:txBody>
      </p:sp>
      <p:sp>
        <p:nvSpPr>
          <p:cNvPr id="3" name="Text Placeholder 2">
            <a:extLst>
              <a:ext uri="{FF2B5EF4-FFF2-40B4-BE49-F238E27FC236}">
                <a16:creationId xmlns:a16="http://schemas.microsoft.com/office/drawing/2014/main" id="{AF185B43-DB6B-CA42-9BFD-3AC0B5140313}"/>
              </a:ext>
            </a:extLst>
          </p:cNvPr>
          <p:cNvSpPr>
            <a:spLocks noGrp="1"/>
          </p:cNvSpPr>
          <p:nvPr>
            <p:ph type="body" idx="1"/>
          </p:nvPr>
        </p:nvSpPr>
        <p:spPr/>
        <p:txBody>
          <a:bodyPr/>
          <a:lstStyle/>
          <a:p>
            <a:r>
              <a:rPr lang="it-IT" sz="1800" dirty="0"/>
              <a:t>È assente in </a:t>
            </a:r>
            <a:r>
              <a:rPr lang="it-IT" sz="1800" dirty="0" err="1"/>
              <a:t>Schein</a:t>
            </a:r>
            <a:r>
              <a:rPr lang="it-IT" sz="1800" dirty="0"/>
              <a:t> l’idea che la cultura possa essere il risultato ideologico e consapevolmente costruito da parte di un gruppo di potere che la usa come strumento di controllo normativo. È assente quindi l’esigenza di esaminare i diversi modi in cui i soggetti reagiscono a quel controllo, e meno ancora di sviluppare una riflessione critica su quelle dinamiche.</a:t>
            </a:r>
          </a:p>
          <a:p>
            <a:r>
              <a:rPr lang="it-IT" sz="1800" dirty="0"/>
              <a:t>L’esigenza riflessiva è presente invece sia in Martin che in Kunda. In Martin assume la forma postmoderna di un </a:t>
            </a:r>
            <a:r>
              <a:rPr lang="it-IT" sz="1800" dirty="0" err="1"/>
              <a:t>metadiscorso</a:t>
            </a:r>
            <a:r>
              <a:rPr lang="it-IT" sz="1800" dirty="0"/>
              <a:t> costruito sul passaggio fra tre discorsi differenti, in Kunda quella di una esplorazione tra le pieghe mentali dei soggetti sottoposti alle pressioni culturali della </a:t>
            </a:r>
            <a:r>
              <a:rPr lang="it-IT" sz="1800" dirty="0" err="1"/>
              <a:t>Tech</a:t>
            </a:r>
            <a:r>
              <a:rPr lang="it-IT" sz="1800" dirty="0"/>
              <a:t>. Questa riflessività allontana Martin e Kunda dall’oggettivismo di </a:t>
            </a:r>
            <a:r>
              <a:rPr lang="it-IT" sz="1800" dirty="0" err="1"/>
              <a:t>Schein</a:t>
            </a:r>
            <a:r>
              <a:rPr lang="it-IT" sz="1800" dirty="0"/>
              <a:t> e li avvicina a posizioni più soggettivistiche sensibili ai processi cognitivi con cui si dà senso a una data realtà sociale.</a:t>
            </a:r>
          </a:p>
        </p:txBody>
      </p:sp>
      <p:sp>
        <p:nvSpPr>
          <p:cNvPr id="4" name="Slide Number Placeholder 3">
            <a:extLst>
              <a:ext uri="{FF2B5EF4-FFF2-40B4-BE49-F238E27FC236}">
                <a16:creationId xmlns:a16="http://schemas.microsoft.com/office/drawing/2014/main" id="{7C3A2975-7435-A843-9AC1-0C5BD74AFA2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82914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3600" dirty="0">
                <a:solidFill>
                  <a:srgbClr val="2F3848"/>
                </a:solidFill>
              </a:rPr>
              <a:t>3</a:t>
            </a:r>
            <a:r>
              <a:rPr lang="it-IT" sz="3600" noProof="0" dirty="0">
                <a:solidFill>
                  <a:srgbClr val="2F3848"/>
                </a:solidFill>
              </a:rPr>
              <a:t>.Karl </a:t>
            </a:r>
            <a:r>
              <a:rPr lang="it-IT" sz="3600" noProof="0" dirty="0" err="1">
                <a:solidFill>
                  <a:srgbClr val="2F3848"/>
                </a:solidFill>
              </a:rPr>
              <a:t>Weick</a:t>
            </a:r>
            <a:endParaRPr lang="it-IT" sz="3600" noProof="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019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5541-C42C-D847-A09E-53AE70B43902}"/>
              </a:ext>
            </a:extLst>
          </p:cNvPr>
          <p:cNvSpPr>
            <a:spLocks noGrp="1"/>
          </p:cNvSpPr>
          <p:nvPr>
            <p:ph type="title"/>
          </p:nvPr>
        </p:nvSpPr>
        <p:spPr/>
        <p:txBody>
          <a:bodyPr/>
          <a:lstStyle/>
          <a:p>
            <a:r>
              <a:rPr lang="it-IT" dirty="0" err="1"/>
              <a:t>Weick</a:t>
            </a:r>
            <a:r>
              <a:rPr lang="it-IT" dirty="0"/>
              <a:t> e il soggettivismo più radicale</a:t>
            </a:r>
          </a:p>
        </p:txBody>
      </p:sp>
      <p:sp>
        <p:nvSpPr>
          <p:cNvPr id="3" name="Text Placeholder 2">
            <a:extLst>
              <a:ext uri="{FF2B5EF4-FFF2-40B4-BE49-F238E27FC236}">
                <a16:creationId xmlns:a16="http://schemas.microsoft.com/office/drawing/2014/main" id="{E9453AB2-23D2-C14D-9F3E-3BCFD472B5CA}"/>
              </a:ext>
            </a:extLst>
          </p:cNvPr>
          <p:cNvSpPr>
            <a:spLocks noGrp="1"/>
          </p:cNvSpPr>
          <p:nvPr>
            <p:ph type="body" idx="1"/>
          </p:nvPr>
        </p:nvSpPr>
        <p:spPr/>
        <p:txBody>
          <a:bodyPr/>
          <a:lstStyle/>
          <a:p>
            <a:r>
              <a:rPr lang="it-IT" sz="2000" dirty="0" err="1"/>
              <a:t>Weick</a:t>
            </a:r>
            <a:r>
              <a:rPr lang="it-IT" sz="2000" dirty="0"/>
              <a:t> è un autore piuttosto difficile da capire a causa della novità del suo impianto teorico, ma proprio per questa ragione egli è uno degli autori più importanti e citati nel pensiero organizzativo contemporaneo. </a:t>
            </a:r>
          </a:p>
          <a:p>
            <a:r>
              <a:rPr lang="it-IT" sz="2000" dirty="0"/>
              <a:t>Per </a:t>
            </a:r>
            <a:r>
              <a:rPr lang="it-IT" sz="2000" dirty="0" err="1"/>
              <a:t>Weick</a:t>
            </a:r>
            <a:r>
              <a:rPr lang="it-IT" sz="2000" dirty="0"/>
              <a:t> l’oggetto di studio sono i processi cognitivi attraverso cui i soggetti conferiscono senso ai loro flussi di esperienza. Di conseguenza la cultura, come qualsiasi altra realtà esterna, prende senso solo attraverso tali processi. Ma che cosa è un processo cognitivo? Per capirlo bisogna partire dal presupposto che per </a:t>
            </a:r>
            <a:r>
              <a:rPr lang="it-IT" sz="2000" dirty="0" err="1"/>
              <a:t>Weick</a:t>
            </a:r>
            <a:r>
              <a:rPr lang="it-IT" sz="2000" dirty="0"/>
              <a:t> non esiste nulla al di fuori dei flussi di esperienza, e che le categorie interno/esterno, dentro/fuori hanno una natura puramente logica, di scansione della realtà per darle significato.</a:t>
            </a:r>
          </a:p>
        </p:txBody>
      </p:sp>
      <p:sp>
        <p:nvSpPr>
          <p:cNvPr id="4" name="Slide Number Placeholder 3">
            <a:extLst>
              <a:ext uri="{FF2B5EF4-FFF2-40B4-BE49-F238E27FC236}">
                <a16:creationId xmlns:a16="http://schemas.microsoft.com/office/drawing/2014/main" id="{934936DF-8AFF-2F41-95C6-6BDEB729D97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92434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5060-9481-A74F-99B3-B2F9EB658149}"/>
              </a:ext>
            </a:extLst>
          </p:cNvPr>
          <p:cNvSpPr>
            <a:spLocks noGrp="1"/>
          </p:cNvSpPr>
          <p:nvPr>
            <p:ph type="title"/>
          </p:nvPr>
        </p:nvSpPr>
        <p:spPr/>
        <p:txBody>
          <a:bodyPr/>
          <a:lstStyle/>
          <a:p>
            <a:r>
              <a:rPr lang="it-IT" dirty="0" err="1"/>
              <a:t>Weick</a:t>
            </a:r>
            <a:endParaRPr lang="it-IT" dirty="0"/>
          </a:p>
        </p:txBody>
      </p:sp>
      <p:sp>
        <p:nvSpPr>
          <p:cNvPr id="3" name="Text Placeholder 2">
            <a:extLst>
              <a:ext uri="{FF2B5EF4-FFF2-40B4-BE49-F238E27FC236}">
                <a16:creationId xmlns:a16="http://schemas.microsoft.com/office/drawing/2014/main" id="{D23B7CE5-4D3C-6444-86FE-7C2355798A33}"/>
              </a:ext>
            </a:extLst>
          </p:cNvPr>
          <p:cNvSpPr>
            <a:spLocks noGrp="1"/>
          </p:cNvSpPr>
          <p:nvPr>
            <p:ph type="body" idx="1"/>
          </p:nvPr>
        </p:nvSpPr>
        <p:spPr/>
        <p:txBody>
          <a:bodyPr/>
          <a:lstStyle/>
          <a:p>
            <a:r>
              <a:rPr lang="it-IT" sz="2000" dirty="0"/>
              <a:t>l mondo esterno non possiede un suo senso intrinseco, ma ha sempre e soltanto il  senso che noi gli attribuiamo: non è possibile conoscere il mondo esterno e interagire con esso se non all’interno dei nostri processi di creazione di senso. </a:t>
            </a:r>
          </a:p>
          <a:p>
            <a:r>
              <a:rPr lang="it-IT" sz="2000" dirty="0"/>
              <a:t>Alla nostra mente arriva un flusso di esperienza caotico e informe, al quale noi diamo ordine e forma man mano che procede il processo cognitivo. In questo processo noi sviluppiamo delle deduzioni che vengono sistemate in «mappe causali», ossia in costruzioni dotate di senso e di ordine logico. Tali mappe – dette anche mappe cognitivo-normative – predispongono il nostro comportamento futuro e sono a loro volta modificate dall’ininterrotto flusso di nuova esperienza.</a:t>
            </a:r>
          </a:p>
        </p:txBody>
      </p:sp>
      <p:sp>
        <p:nvSpPr>
          <p:cNvPr id="4" name="Slide Number Placeholder 3">
            <a:extLst>
              <a:ext uri="{FF2B5EF4-FFF2-40B4-BE49-F238E27FC236}">
                <a16:creationId xmlns:a16="http://schemas.microsoft.com/office/drawing/2014/main" id="{9C94D1B9-D176-9E40-BA15-81DC7FB85E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09364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3600" noProof="0" dirty="0">
                <a:solidFill>
                  <a:srgbClr val="2F3848"/>
                </a:solidFill>
              </a:rPr>
              <a:t>1.Gli approcci morbidi</a:t>
            </a: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67D9-A63A-D945-95C5-660843697555}"/>
              </a:ext>
            </a:extLst>
          </p:cNvPr>
          <p:cNvSpPr>
            <a:spLocks noGrp="1"/>
          </p:cNvSpPr>
          <p:nvPr>
            <p:ph type="title"/>
          </p:nvPr>
        </p:nvSpPr>
        <p:spPr/>
        <p:txBody>
          <a:bodyPr/>
          <a:lstStyle/>
          <a:p>
            <a:r>
              <a:rPr lang="it-IT" dirty="0" err="1"/>
              <a:t>Sense-making</a:t>
            </a:r>
            <a:endParaRPr lang="it-IT" dirty="0"/>
          </a:p>
        </p:txBody>
      </p:sp>
      <p:sp>
        <p:nvSpPr>
          <p:cNvPr id="3" name="Text Placeholder 2">
            <a:extLst>
              <a:ext uri="{FF2B5EF4-FFF2-40B4-BE49-F238E27FC236}">
                <a16:creationId xmlns:a16="http://schemas.microsoft.com/office/drawing/2014/main" id="{A5EACC42-BFD7-B34C-801F-B80EB52B7DFA}"/>
              </a:ext>
            </a:extLst>
          </p:cNvPr>
          <p:cNvSpPr>
            <a:spLocks noGrp="1"/>
          </p:cNvSpPr>
          <p:nvPr>
            <p:ph type="body" idx="1"/>
          </p:nvPr>
        </p:nvSpPr>
        <p:spPr>
          <a:xfrm>
            <a:off x="753150" y="856538"/>
            <a:ext cx="7637700" cy="4069312"/>
          </a:xfrm>
        </p:spPr>
        <p:txBody>
          <a:bodyPr/>
          <a:lstStyle/>
          <a:p>
            <a:r>
              <a:rPr lang="it-IT" sz="1700" dirty="0"/>
              <a:t>Da questa impostazione teorica discendono due conseguenze. La prima è la centralità dell’analisi dei processi di creazione di senso (</a:t>
            </a:r>
            <a:r>
              <a:rPr lang="it-IT" sz="1700" i="1" dirty="0" err="1"/>
              <a:t>sensemaking</a:t>
            </a:r>
            <a:r>
              <a:rPr lang="it-IT" sz="1700" dirty="0"/>
              <a:t>); la seconda è la totale equivalenza tra processi di creazione di senso e processi di organizzazione (</a:t>
            </a:r>
            <a:r>
              <a:rPr lang="it-IT" sz="1700" i="1" dirty="0" err="1"/>
              <a:t>organizing</a:t>
            </a:r>
            <a:r>
              <a:rPr lang="it-IT" sz="1700" dirty="0"/>
              <a:t>).</a:t>
            </a:r>
          </a:p>
          <a:p>
            <a:r>
              <a:rPr lang="it-IT" sz="1700" dirty="0"/>
              <a:t>Per </a:t>
            </a:r>
            <a:r>
              <a:rPr lang="it-IT" sz="1700" dirty="0" err="1"/>
              <a:t>Weick</a:t>
            </a:r>
            <a:r>
              <a:rPr lang="it-IT" sz="1700" dirty="0"/>
              <a:t> dare senso a un flusso di esperienza e organizzare la realtà in cui noi ci troviamo non sono che i due lati della stessa medaglia. Non c’è differenza tra i processi con cui una persona, poniamo un manager, organizza la sua impresa – attribuendo compiti ai collaboratori, negoziando i rapporti con imprese esterne, decidendo investimenti – e i processi con cui quello stesso manager conferisce senso ai rapporti che ha con i suoi collaboratori, competitori, rappresentanti di banche o di imprese esterne.    Per </a:t>
            </a:r>
            <a:r>
              <a:rPr lang="it-IT" sz="1700" dirty="0" err="1"/>
              <a:t>Weick</a:t>
            </a:r>
            <a:r>
              <a:rPr lang="it-IT" sz="1700" dirty="0"/>
              <a:t> dare senso equivale a organizzare, e viceversa</a:t>
            </a:r>
          </a:p>
          <a:p>
            <a:r>
              <a:rPr lang="it-IT" sz="1700" dirty="0"/>
              <a:t>Creare senso e organizzare non sono uno la metafora dell’altro: sono esattamente </a:t>
            </a:r>
            <a:r>
              <a:rPr lang="it-IT" sz="1700" i="1" dirty="0"/>
              <a:t>la stessa cosa</a:t>
            </a:r>
            <a:r>
              <a:rPr lang="it-IT" sz="1700" dirty="0"/>
              <a:t>, e ciò vale per il manager più potente della terra come per l’ultimo uomo della strada.</a:t>
            </a:r>
          </a:p>
        </p:txBody>
      </p:sp>
      <p:sp>
        <p:nvSpPr>
          <p:cNvPr id="4" name="Slide Number Placeholder 3">
            <a:extLst>
              <a:ext uri="{FF2B5EF4-FFF2-40B4-BE49-F238E27FC236}">
                <a16:creationId xmlns:a16="http://schemas.microsoft.com/office/drawing/2014/main" id="{98D28870-34FB-B84D-B404-8D4FA9517F3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1072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83D9-C0EB-A04E-893D-8E26EF82EB60}"/>
              </a:ext>
            </a:extLst>
          </p:cNvPr>
          <p:cNvSpPr>
            <a:spLocks noGrp="1"/>
          </p:cNvSpPr>
          <p:nvPr>
            <p:ph type="title"/>
          </p:nvPr>
        </p:nvSpPr>
        <p:spPr/>
        <p:txBody>
          <a:bodyPr/>
          <a:lstStyle/>
          <a:p>
            <a:r>
              <a:rPr lang="it-IT" dirty="0" err="1"/>
              <a:t>Sense-making</a:t>
            </a:r>
            <a:r>
              <a:rPr lang="it-IT" dirty="0"/>
              <a:t> = organizzare</a:t>
            </a:r>
          </a:p>
        </p:txBody>
      </p:sp>
      <p:sp>
        <p:nvSpPr>
          <p:cNvPr id="3" name="Text Placeholder 2">
            <a:extLst>
              <a:ext uri="{FF2B5EF4-FFF2-40B4-BE49-F238E27FC236}">
                <a16:creationId xmlns:a16="http://schemas.microsoft.com/office/drawing/2014/main" id="{8B1C1A4C-924A-C44A-9B50-4190D86D9C41}"/>
              </a:ext>
            </a:extLst>
          </p:cNvPr>
          <p:cNvSpPr>
            <a:spLocks noGrp="1"/>
          </p:cNvSpPr>
          <p:nvPr>
            <p:ph type="body" idx="1"/>
          </p:nvPr>
        </p:nvSpPr>
        <p:spPr/>
        <p:txBody>
          <a:bodyPr/>
          <a:lstStyle/>
          <a:p>
            <a:r>
              <a:rPr lang="it-IT" sz="1600" dirty="0"/>
              <a:t>Al cuore del pensiero di </a:t>
            </a:r>
            <a:r>
              <a:rPr lang="it-IT" sz="1600" dirty="0" err="1"/>
              <a:t>Weick</a:t>
            </a:r>
            <a:r>
              <a:rPr lang="it-IT" sz="1600" dirty="0"/>
              <a:t> vi è dunque l’equivalenza tra dare senso a un flusso di esperienza e organizzare. Da questa equivalenza derivano alcune importanti conseguenze. La prima è che </a:t>
            </a:r>
            <a:r>
              <a:rPr lang="it-IT" sz="1600" dirty="0" err="1"/>
              <a:t>Weick</a:t>
            </a:r>
            <a:r>
              <a:rPr lang="it-IT" sz="1600" dirty="0"/>
              <a:t> è molto più interessato alla dinamica del processo di organizzare che non alla statica delle organizzazioni generata da quel processo.    </a:t>
            </a:r>
          </a:p>
          <a:p>
            <a:r>
              <a:rPr lang="it-IT" sz="1600" i="1" dirty="0" err="1"/>
              <a:t>Organizing</a:t>
            </a:r>
            <a:r>
              <a:rPr lang="it-IT" sz="1600" dirty="0"/>
              <a:t> (processo dinamico) è più importante di organizzazione (struttura statica)</a:t>
            </a:r>
          </a:p>
          <a:p>
            <a:r>
              <a:rPr lang="it-IT" sz="1600" i="1" dirty="0" err="1"/>
              <a:t>Organizing</a:t>
            </a:r>
            <a:r>
              <a:rPr lang="it-IT" sz="1600" dirty="0"/>
              <a:t> è più importante di </a:t>
            </a:r>
            <a:r>
              <a:rPr lang="it-IT" sz="1600" i="1" dirty="0" err="1"/>
              <a:t>organization</a:t>
            </a:r>
            <a:r>
              <a:rPr lang="it-IT" sz="1600" dirty="0"/>
              <a:t>, i verbi che esprimono azione sono più pregnanti dei sostantivi che indicano cose o strutture. La seconda conseguenza è che l’organizzare aspetti o momenti della vita quotidiana    L’organizzare investe l’intera vita quotidiana (il ménage familiare, la spesa, una cena con amici) non è in linea di principio differente dal gestire un’organizzazione in senso proprio come un’impresa di profitto o qualsiasi altra amministrazione. Le diversità sono puramente fattuali e riguardano il grado di complessità e di formalità delle procedure da seguire</a:t>
            </a:r>
          </a:p>
        </p:txBody>
      </p:sp>
      <p:sp>
        <p:nvSpPr>
          <p:cNvPr id="4" name="Slide Number Placeholder 3">
            <a:extLst>
              <a:ext uri="{FF2B5EF4-FFF2-40B4-BE49-F238E27FC236}">
                <a16:creationId xmlns:a16="http://schemas.microsoft.com/office/drawing/2014/main" id="{B3C8AC4A-9970-2F4A-BDD9-5DC14CC7EB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64290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679A-99D8-C744-85E8-98E8E64C5C4D}"/>
              </a:ext>
            </a:extLst>
          </p:cNvPr>
          <p:cNvSpPr>
            <a:spLocks noGrp="1"/>
          </p:cNvSpPr>
          <p:nvPr>
            <p:ph type="title"/>
          </p:nvPr>
        </p:nvSpPr>
        <p:spPr/>
        <p:txBody>
          <a:bodyPr/>
          <a:lstStyle/>
          <a:p>
            <a:r>
              <a:rPr lang="it-IT" dirty="0"/>
              <a:t>Gli organigrammi e strutture formali</a:t>
            </a:r>
          </a:p>
        </p:txBody>
      </p:sp>
      <p:sp>
        <p:nvSpPr>
          <p:cNvPr id="3" name="Text Placeholder 2">
            <a:extLst>
              <a:ext uri="{FF2B5EF4-FFF2-40B4-BE49-F238E27FC236}">
                <a16:creationId xmlns:a16="http://schemas.microsoft.com/office/drawing/2014/main" id="{1701F050-A25F-DA4C-938C-924156C3FD75}"/>
              </a:ext>
            </a:extLst>
          </p:cNvPr>
          <p:cNvSpPr>
            <a:spLocks noGrp="1"/>
          </p:cNvSpPr>
          <p:nvPr>
            <p:ph type="body" idx="1"/>
          </p:nvPr>
        </p:nvSpPr>
        <p:spPr/>
        <p:txBody>
          <a:bodyPr/>
          <a:lstStyle/>
          <a:p>
            <a:r>
              <a:rPr lang="it-IT" sz="1800" dirty="0"/>
              <a:t>Tutto ciò che siamo abituati a pensare come una realtà esterna a noi – strutture, norme, gerarchie, articolazioni formali dell’organigramma ecc. – non esiste se non all’interno dell’esperienza dei soggetti che le esperiscono. </a:t>
            </a:r>
          </a:p>
          <a:p>
            <a:r>
              <a:rPr lang="it-IT" sz="1800" dirty="0"/>
              <a:t>L’organizzazione non va vista come un’entità dotata a priori di strutture formali che esistono al di fuori dei soggetti. L’organizzazione va vista piuttosto come «un corpo di pensiero pensato da pensatori pensanti» [</a:t>
            </a:r>
            <a:r>
              <a:rPr lang="it-IT" sz="1800" dirty="0" err="1"/>
              <a:t>Weick</a:t>
            </a:r>
            <a:r>
              <a:rPr lang="it-IT" sz="1800" dirty="0"/>
              <a:t> 1977] e poco più avanti egli aggiunge che i tanto reclamizzati    Gli organigrammi non sono che dei cartellini, delle istantanee nel flusso di esperienza</a:t>
            </a:r>
          </a:p>
          <a:p>
            <a:r>
              <a:rPr lang="it-IT" sz="1800" dirty="0"/>
              <a:t>Gli organigrammi di un’organizzazione non sono altro che dei simboli, dei cartellini, delle istantanee all’interno del flusso di esperienza</a:t>
            </a:r>
          </a:p>
        </p:txBody>
      </p:sp>
      <p:sp>
        <p:nvSpPr>
          <p:cNvPr id="4" name="Slide Number Placeholder 3">
            <a:extLst>
              <a:ext uri="{FF2B5EF4-FFF2-40B4-BE49-F238E27FC236}">
                <a16:creationId xmlns:a16="http://schemas.microsoft.com/office/drawing/2014/main" id="{DB62CDE8-0AE7-9B48-98BB-0A417D1600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259956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FEB4-82AF-184F-8A70-76F20DC8D37B}"/>
              </a:ext>
            </a:extLst>
          </p:cNvPr>
          <p:cNvSpPr>
            <a:spLocks noGrp="1"/>
          </p:cNvSpPr>
          <p:nvPr>
            <p:ph type="title"/>
          </p:nvPr>
        </p:nvSpPr>
        <p:spPr/>
        <p:txBody>
          <a:bodyPr/>
          <a:lstStyle/>
          <a:p>
            <a:r>
              <a:rPr lang="it-IT" dirty="0"/>
              <a:t>Quattro punti importanti</a:t>
            </a:r>
          </a:p>
        </p:txBody>
      </p:sp>
      <p:sp>
        <p:nvSpPr>
          <p:cNvPr id="3" name="Text Placeholder 2">
            <a:extLst>
              <a:ext uri="{FF2B5EF4-FFF2-40B4-BE49-F238E27FC236}">
                <a16:creationId xmlns:a16="http://schemas.microsoft.com/office/drawing/2014/main" id="{4C32F556-F0DE-044F-97EB-DE5D114519CD}"/>
              </a:ext>
            </a:extLst>
          </p:cNvPr>
          <p:cNvSpPr>
            <a:spLocks noGrp="1"/>
          </p:cNvSpPr>
          <p:nvPr>
            <p:ph type="body" idx="1"/>
          </p:nvPr>
        </p:nvSpPr>
        <p:spPr/>
        <p:txBody>
          <a:bodyPr/>
          <a:lstStyle/>
          <a:p>
            <a:r>
              <a:rPr lang="it-IT" sz="1800" dirty="0"/>
              <a:t>la realtà attivata dal conferimento di senso retroagisce sui soggetti che la hanno attivata e i flussi di esperienza si prestano a essere reinterpretati retroattivamente</a:t>
            </a:r>
          </a:p>
          <a:p>
            <a:r>
              <a:rPr lang="it-IT" sz="1800" dirty="0"/>
              <a:t>la centralità del linguaggio nei processi di </a:t>
            </a:r>
            <a:r>
              <a:rPr lang="it-IT" sz="1800" i="1" dirty="0" err="1"/>
              <a:t>sensemaking</a:t>
            </a:r>
            <a:r>
              <a:rPr lang="it-IT" sz="1800" dirty="0"/>
              <a:t>, le parole sono presenti in ogni fase del processo cognitivo</a:t>
            </a:r>
          </a:p>
          <a:p>
            <a:r>
              <a:rPr lang="it-IT" sz="1800" dirty="0"/>
              <a:t>il </a:t>
            </a:r>
            <a:r>
              <a:rPr lang="it-IT" sz="1800" i="1" dirty="0" err="1"/>
              <a:t>sensemaking</a:t>
            </a:r>
            <a:r>
              <a:rPr lang="it-IT" sz="1800" dirty="0"/>
              <a:t> è un processo continuo ma può subire stasi e sussulti, perfino dei collassi; ci sono degli shock che generano </a:t>
            </a:r>
            <a:r>
              <a:rPr lang="it-IT" sz="1800" i="1" dirty="0" err="1"/>
              <a:t>sensemaking</a:t>
            </a:r>
            <a:r>
              <a:rPr lang="it-IT" sz="1800" i="1" dirty="0"/>
              <a:t> e </a:t>
            </a:r>
            <a:r>
              <a:rPr lang="it-IT" sz="1800" dirty="0"/>
              <a:t>e invitano a rivedere il nostro flusso di esperienza in modo </a:t>
            </a:r>
            <a:r>
              <a:rPr lang="it-IT" sz="1800" dirty="0" err="1"/>
              <a:t>diversol’ansia</a:t>
            </a:r>
            <a:r>
              <a:rPr lang="it-IT" sz="1800" dirty="0"/>
              <a:t> può provocare un collasso del </a:t>
            </a:r>
            <a:r>
              <a:rPr lang="it-IT" sz="1800" i="1" dirty="0" err="1"/>
              <a:t>sensemaking</a:t>
            </a:r>
            <a:endParaRPr lang="it-IT" sz="1800" i="1" dirty="0"/>
          </a:p>
          <a:p>
            <a:r>
              <a:rPr lang="it-IT" sz="1800" dirty="0"/>
              <a:t>il potere nasce dalla capacità di un soggetto di far accettare ad altri la sua interpretazione della realtà, ma il potere non è mai assoluto perché ognuno di noi conserva il suo </a:t>
            </a:r>
            <a:r>
              <a:rPr lang="it-IT" sz="1800" i="1" dirty="0" err="1"/>
              <a:t>sensemaking</a:t>
            </a:r>
            <a:endParaRPr lang="it-IT" sz="1800" dirty="0"/>
          </a:p>
          <a:p>
            <a:endParaRPr lang="it-IT" dirty="0"/>
          </a:p>
          <a:p>
            <a:endParaRPr lang="it-IT" dirty="0"/>
          </a:p>
          <a:p>
            <a:endParaRPr lang="it-IT" dirty="0"/>
          </a:p>
        </p:txBody>
      </p:sp>
      <p:sp>
        <p:nvSpPr>
          <p:cNvPr id="4" name="Slide Number Placeholder 3">
            <a:extLst>
              <a:ext uri="{FF2B5EF4-FFF2-40B4-BE49-F238E27FC236}">
                <a16:creationId xmlns:a16="http://schemas.microsoft.com/office/drawing/2014/main" id="{50EE1CAC-CDF0-7748-A996-29D5A4AA01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99953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BFFD-28E0-FB48-ABF0-A35A93EC4DFF}"/>
              </a:ext>
            </a:extLst>
          </p:cNvPr>
          <p:cNvSpPr>
            <a:spLocks noGrp="1"/>
          </p:cNvSpPr>
          <p:nvPr>
            <p:ph type="title"/>
          </p:nvPr>
        </p:nvSpPr>
        <p:spPr/>
        <p:txBody>
          <a:bodyPr/>
          <a:lstStyle/>
          <a:p>
            <a:r>
              <a:rPr lang="it-IT" dirty="0"/>
              <a:t>Ricapitolando</a:t>
            </a:r>
          </a:p>
        </p:txBody>
      </p:sp>
      <p:sp>
        <p:nvSpPr>
          <p:cNvPr id="3" name="Text Placeholder 2">
            <a:extLst>
              <a:ext uri="{FF2B5EF4-FFF2-40B4-BE49-F238E27FC236}">
                <a16:creationId xmlns:a16="http://schemas.microsoft.com/office/drawing/2014/main" id="{9ACEF048-83C2-7841-B5D0-55CCF92E1B1E}"/>
              </a:ext>
            </a:extLst>
          </p:cNvPr>
          <p:cNvSpPr>
            <a:spLocks noGrp="1"/>
          </p:cNvSpPr>
          <p:nvPr>
            <p:ph type="body" idx="1"/>
          </p:nvPr>
        </p:nvSpPr>
        <p:spPr>
          <a:xfrm>
            <a:off x="185195" y="856538"/>
            <a:ext cx="8390850" cy="4384345"/>
          </a:xfrm>
        </p:spPr>
        <p:txBody>
          <a:bodyPr/>
          <a:lstStyle/>
          <a:p>
            <a:pPr fontAlgn="base"/>
            <a:r>
              <a:rPr lang="it-IT" sz="1600" dirty="0"/>
              <a:t>Ricapitolando, le idee forza intorno di </a:t>
            </a:r>
            <a:r>
              <a:rPr lang="it-IT" sz="1600" dirty="0" err="1"/>
              <a:t>Weick</a:t>
            </a:r>
            <a:r>
              <a:rPr lang="it-IT" sz="1600" dirty="0"/>
              <a:t> possono essere così sintetizzate:</a:t>
            </a:r>
          </a:p>
          <a:p>
            <a:pPr fontAlgn="base"/>
            <a:r>
              <a:rPr lang="it-IT" sz="1600" dirty="0"/>
              <a:t>1.    i processi di creazione di senso e i processi di organizzazione (</a:t>
            </a:r>
            <a:r>
              <a:rPr lang="it-IT" sz="1600" dirty="0" err="1"/>
              <a:t>organizing</a:t>
            </a:r>
            <a:r>
              <a:rPr lang="it-IT" sz="1600" dirty="0"/>
              <a:t>) sono la stessa cosa e dunque l’analisi dei processi di creazione di senso (</a:t>
            </a:r>
            <a:r>
              <a:rPr lang="it-IT" sz="1600" dirty="0" err="1"/>
              <a:t>sensemaking</a:t>
            </a:r>
            <a:r>
              <a:rPr lang="it-IT" sz="1600" dirty="0"/>
              <a:t>) assume una rilevanza fondamentale nell’ambito dell’analisi organizzativa;</a:t>
            </a:r>
            <a:br>
              <a:rPr lang="it-IT" sz="1600" dirty="0"/>
            </a:br>
            <a:r>
              <a:rPr lang="it-IT" sz="1600" dirty="0"/>
              <a:t>2.    i soggetti attivano l’ambiente nel quale si trovano ad agire e dunque la realtà non solo non è indefinitamente plasmabile ma condiziona i soggetti che l’hanno attivata (proprio il concetto di ambiente attivato fa dire a </a:t>
            </a:r>
            <a:r>
              <a:rPr lang="it-IT" sz="1600" dirty="0" err="1"/>
              <a:t>Weick</a:t>
            </a:r>
            <a:r>
              <a:rPr lang="it-IT" sz="1600" dirty="0"/>
              <a:t> che quando si parla di tecnologia ci si riferisce non solo a un insieme di macchine inanimate ma anche alla capacità umana di usarle, governarle, sfruttarne al meglio le potenzialità);</a:t>
            </a:r>
            <a:br>
              <a:rPr lang="it-IT" sz="1600" dirty="0"/>
            </a:br>
            <a:r>
              <a:rPr lang="it-IT" sz="1600" dirty="0"/>
              <a:t>3.    il linguaggio è centrale nei processi di organizzazione (</a:t>
            </a:r>
            <a:r>
              <a:rPr lang="it-IT" sz="1600" dirty="0" err="1"/>
              <a:t>organizing</a:t>
            </a:r>
            <a:r>
              <a:rPr lang="it-IT" sz="1600" dirty="0"/>
              <a:t>) e di creazione di senso (</a:t>
            </a:r>
            <a:r>
              <a:rPr lang="it-IT" sz="1600" dirty="0" err="1"/>
              <a:t>sensemaking</a:t>
            </a:r>
            <a:r>
              <a:rPr lang="it-IT" sz="1600" dirty="0"/>
              <a:t>);</a:t>
            </a:r>
            <a:br>
              <a:rPr lang="it-IT" sz="1600" dirty="0"/>
            </a:br>
            <a:r>
              <a:rPr lang="it-IT" sz="1600" dirty="0"/>
              <a:t>4.    il </a:t>
            </a:r>
            <a:r>
              <a:rPr lang="it-IT" sz="1600" dirty="0" err="1"/>
              <a:t>sensemaking</a:t>
            </a:r>
            <a:r>
              <a:rPr lang="it-IT" sz="1600" dirty="0"/>
              <a:t> è un processo continuo che può subire (ed essere generato da) sussulti e shock (l’immagine può essere quella delle ondate che si sovrappongono una sull’altra);</a:t>
            </a:r>
            <a:br>
              <a:rPr lang="it-IT" sz="1600" dirty="0"/>
            </a:br>
            <a:r>
              <a:rPr lang="it-IT" sz="1600" dirty="0"/>
              <a:t>5.    alcuni soggetti dotati di particolare potere possono attivare ambienti che sono proposti come lettura della realtà anche ad altri individui, ma tale potere non è mai assoluto grazie proprio al </a:t>
            </a:r>
            <a:r>
              <a:rPr lang="it-IT" sz="1600" dirty="0" err="1"/>
              <a:t>sensemaking</a:t>
            </a:r>
            <a:r>
              <a:rPr lang="it-IT" sz="1600" dirty="0"/>
              <a:t> che ciascuna persona conserva.</a:t>
            </a:r>
          </a:p>
        </p:txBody>
      </p:sp>
      <p:sp>
        <p:nvSpPr>
          <p:cNvPr id="4" name="Slide Number Placeholder 3">
            <a:extLst>
              <a:ext uri="{FF2B5EF4-FFF2-40B4-BE49-F238E27FC236}">
                <a16:creationId xmlns:a16="http://schemas.microsoft.com/office/drawing/2014/main" id="{64DBC29C-4531-E049-A25C-99F9A7A06EC4}"/>
              </a:ext>
            </a:extLst>
          </p:cNvPr>
          <p:cNvSpPr>
            <a:spLocks noGrp="1"/>
          </p:cNvSpPr>
          <p:nvPr>
            <p:ph type="sldNum" idx="12"/>
          </p:nvPr>
        </p:nvSpPr>
        <p:spPr/>
        <p:txBody>
          <a:bodyPr/>
          <a:lstStyle/>
          <a:p>
            <a:pPr marL="0" lvl="0" indent="0" algn="ctr" rtl="0">
              <a:spcBef>
                <a:spcPts val="0"/>
              </a:spcBef>
              <a:spcAft>
                <a:spcPts val="0"/>
              </a:spcAft>
              <a:buNone/>
            </a:pPr>
            <a:endParaRPr lang="en" dirty="0"/>
          </a:p>
        </p:txBody>
      </p:sp>
    </p:spTree>
    <p:extLst>
      <p:ext uri="{BB962C8B-B14F-4D97-AF65-F5344CB8AC3E}">
        <p14:creationId xmlns:p14="http://schemas.microsoft.com/office/powerpoint/2010/main" val="229147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B704-12D7-634C-ADFB-E916B8DF9E1B}"/>
              </a:ext>
            </a:extLst>
          </p:cNvPr>
          <p:cNvSpPr>
            <a:spLocks noGrp="1"/>
          </p:cNvSpPr>
          <p:nvPr>
            <p:ph type="title"/>
          </p:nvPr>
        </p:nvSpPr>
        <p:spPr/>
        <p:txBody>
          <a:bodyPr/>
          <a:lstStyle/>
          <a:p>
            <a:r>
              <a:rPr lang="it-IT" dirty="0"/>
              <a:t>La stessa stoffa</a:t>
            </a:r>
          </a:p>
        </p:txBody>
      </p:sp>
      <p:sp>
        <p:nvSpPr>
          <p:cNvPr id="3" name="Text Placeholder 2">
            <a:extLst>
              <a:ext uri="{FF2B5EF4-FFF2-40B4-BE49-F238E27FC236}">
                <a16:creationId xmlns:a16="http://schemas.microsoft.com/office/drawing/2014/main" id="{E25702B7-1411-7946-B91B-E217826C9B7B}"/>
              </a:ext>
            </a:extLst>
          </p:cNvPr>
          <p:cNvSpPr>
            <a:spLocks noGrp="1"/>
          </p:cNvSpPr>
          <p:nvPr>
            <p:ph type="body" idx="1"/>
          </p:nvPr>
        </p:nvSpPr>
        <p:spPr/>
        <p:txBody>
          <a:bodyPr/>
          <a:lstStyle/>
          <a:p>
            <a:r>
              <a:rPr lang="it-IT" dirty="0"/>
              <a:t>«Le organizzazioni e i processi di </a:t>
            </a:r>
            <a:r>
              <a:rPr lang="it-IT" dirty="0" err="1"/>
              <a:t>sensemaking</a:t>
            </a:r>
            <a:r>
              <a:rPr lang="it-IT" dirty="0"/>
              <a:t> sono fatti entrambi della stessa stoffa. Organizzare significa imporre ordine, neutralizzare le deviazioni, semplificare e connettere, e lo stesso vale quando le persone cercano di dare senso. Organizzare e dare senso hanno molto in comune.” (</a:t>
            </a:r>
            <a:r>
              <a:rPr lang="it-IT" dirty="0" err="1"/>
              <a:t>Weick</a:t>
            </a:r>
            <a:r>
              <a:rPr lang="it-IT" dirty="0"/>
              <a:t> 1997)</a:t>
            </a:r>
          </a:p>
        </p:txBody>
      </p:sp>
      <p:sp>
        <p:nvSpPr>
          <p:cNvPr id="4" name="Slide Number Placeholder 3">
            <a:extLst>
              <a:ext uri="{FF2B5EF4-FFF2-40B4-BE49-F238E27FC236}">
                <a16:creationId xmlns:a16="http://schemas.microsoft.com/office/drawing/2014/main" id="{A42B9B86-25F6-D744-A375-402689C83E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039445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3600" noProof="0" dirty="0">
                <a:solidFill>
                  <a:srgbClr val="2F3848"/>
                </a:solidFill>
              </a:rPr>
              <a:t>4. </a:t>
            </a:r>
            <a:r>
              <a:rPr lang="it-IT" sz="3600" noProof="0" dirty="0" err="1">
                <a:solidFill>
                  <a:srgbClr val="2F3848"/>
                </a:solidFill>
              </a:rPr>
              <a:t>Giddens</a:t>
            </a:r>
            <a:r>
              <a:rPr lang="it-IT" sz="3600" dirty="0">
                <a:solidFill>
                  <a:srgbClr val="2F3848"/>
                </a:solidFill>
              </a:rPr>
              <a:t>, </a:t>
            </a:r>
            <a:r>
              <a:rPr lang="it-IT" sz="3600" dirty="0" err="1">
                <a:solidFill>
                  <a:srgbClr val="2F3848"/>
                </a:solidFill>
              </a:rPr>
              <a:t>Barley</a:t>
            </a:r>
            <a:r>
              <a:rPr lang="it-IT" sz="3600" dirty="0">
                <a:solidFill>
                  <a:srgbClr val="2F3848"/>
                </a:solidFill>
              </a:rPr>
              <a:t>,</a:t>
            </a:r>
            <a:r>
              <a:rPr lang="it-IT" sz="3600" noProof="0" dirty="0">
                <a:solidFill>
                  <a:srgbClr val="2F3848"/>
                </a:solidFill>
              </a:rPr>
              <a:t> e i processi di strutturazione</a:t>
            </a: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13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B704-12D7-634C-ADFB-E916B8DF9E1B}"/>
              </a:ext>
            </a:extLst>
          </p:cNvPr>
          <p:cNvSpPr>
            <a:spLocks noGrp="1"/>
          </p:cNvSpPr>
          <p:nvPr>
            <p:ph type="title"/>
          </p:nvPr>
        </p:nvSpPr>
        <p:spPr/>
        <p:txBody>
          <a:bodyPr/>
          <a:lstStyle/>
          <a:p>
            <a:r>
              <a:rPr lang="it-IT" dirty="0" err="1"/>
              <a:t>Giddens</a:t>
            </a:r>
            <a:endParaRPr lang="it-IT" dirty="0"/>
          </a:p>
        </p:txBody>
      </p:sp>
      <p:sp>
        <p:nvSpPr>
          <p:cNvPr id="3" name="Text Placeholder 2">
            <a:extLst>
              <a:ext uri="{FF2B5EF4-FFF2-40B4-BE49-F238E27FC236}">
                <a16:creationId xmlns:a16="http://schemas.microsoft.com/office/drawing/2014/main" id="{E25702B7-1411-7946-B91B-E217826C9B7B}"/>
              </a:ext>
            </a:extLst>
          </p:cNvPr>
          <p:cNvSpPr>
            <a:spLocks noGrp="1"/>
          </p:cNvSpPr>
          <p:nvPr>
            <p:ph type="body" idx="1"/>
          </p:nvPr>
        </p:nvSpPr>
        <p:spPr/>
        <p:txBody>
          <a:bodyPr/>
          <a:lstStyle/>
          <a:p>
            <a:r>
              <a:rPr lang="it-IT" dirty="0"/>
              <a:t>La tesi di </a:t>
            </a:r>
            <a:r>
              <a:rPr lang="it-IT" dirty="0" err="1"/>
              <a:t>Giddens</a:t>
            </a:r>
            <a:r>
              <a:rPr lang="it-IT" dirty="0"/>
              <a:t> è che bisogna rifiutare tanto l’imperialismo del soggetto quanto quello dell’oggetto, e il duplice rifiuto è possibile se noi assumiamo come oggetto di studio non l’esperienza dei singoli attori e nemmeno l’esistenza di «totalità sociali» (ossia di strutture date e preesistenti ai soggetti), bensì «un insieme di pratiche sociali ordinate nello spazio e nel tempo», vale a dire condotte istituzionalizzate di azione osservabili nella vita quotidiana.</a:t>
            </a:r>
          </a:p>
        </p:txBody>
      </p:sp>
      <p:sp>
        <p:nvSpPr>
          <p:cNvPr id="4" name="Slide Number Placeholder 3">
            <a:extLst>
              <a:ext uri="{FF2B5EF4-FFF2-40B4-BE49-F238E27FC236}">
                <a16:creationId xmlns:a16="http://schemas.microsoft.com/office/drawing/2014/main" id="{A42B9B86-25F6-D744-A375-402689C83E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9556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B30C-C667-104D-9A8C-94202F85B5B1}"/>
              </a:ext>
            </a:extLst>
          </p:cNvPr>
          <p:cNvSpPr>
            <a:spLocks noGrp="1"/>
          </p:cNvSpPr>
          <p:nvPr>
            <p:ph type="title"/>
          </p:nvPr>
        </p:nvSpPr>
        <p:spPr/>
        <p:txBody>
          <a:bodyPr/>
          <a:lstStyle/>
          <a:p>
            <a:r>
              <a:rPr lang="it-IT" dirty="0" err="1"/>
              <a:t>Giddens</a:t>
            </a:r>
            <a:endParaRPr lang="it-IT" dirty="0"/>
          </a:p>
        </p:txBody>
      </p:sp>
      <p:sp>
        <p:nvSpPr>
          <p:cNvPr id="3" name="Text Placeholder 2">
            <a:extLst>
              <a:ext uri="{FF2B5EF4-FFF2-40B4-BE49-F238E27FC236}">
                <a16:creationId xmlns:a16="http://schemas.microsoft.com/office/drawing/2014/main" id="{555BE085-DCE9-4C40-AFB1-F8955E22719C}"/>
              </a:ext>
            </a:extLst>
          </p:cNvPr>
          <p:cNvSpPr>
            <a:spLocks noGrp="1"/>
          </p:cNvSpPr>
          <p:nvPr>
            <p:ph type="body" idx="1"/>
          </p:nvPr>
        </p:nvSpPr>
        <p:spPr>
          <a:xfrm>
            <a:off x="753150" y="856538"/>
            <a:ext cx="7637700" cy="4069312"/>
          </a:xfrm>
        </p:spPr>
        <p:txBody>
          <a:bodyPr/>
          <a:lstStyle/>
          <a:p>
            <a:r>
              <a:rPr lang="it-IT" sz="2200" dirty="0"/>
              <a:t>L’indicazione delle pratiche sociali come oggetto di ricerca si lega a un profondo ripensamento del concetto di struttura sociale. Questa non deve più essere intesa come un insieme di connessioni stabili che vincolano l’agire umano, bensì come    </a:t>
            </a:r>
          </a:p>
          <a:p>
            <a:pPr marL="76200" indent="0">
              <a:buNone/>
            </a:pPr>
            <a:r>
              <a:rPr lang="it-IT" sz="2200" dirty="0"/>
              <a:t>«un insieme di risorse e di regole generative delle condotte umane». In altri termini, la struttura deve essere concepita come un mezzo che consente di organizzare ricorsivamente (cioè ripetutamente nel corso del tempo) le condotte umane, ma che al tempo stesso è un risultato di quelle condotte»</a:t>
            </a:r>
          </a:p>
          <a:p>
            <a:pPr marL="76200" indent="0">
              <a:buNone/>
            </a:pPr>
            <a:r>
              <a:rPr lang="it-IT" sz="2200" dirty="0"/>
              <a:t>Ne troviamo una metafora nella lingua parlata, che ha una sua struttura, ma che è continuamente modificata nell’uso.</a:t>
            </a:r>
          </a:p>
        </p:txBody>
      </p:sp>
      <p:sp>
        <p:nvSpPr>
          <p:cNvPr id="4" name="Slide Number Placeholder 3">
            <a:extLst>
              <a:ext uri="{FF2B5EF4-FFF2-40B4-BE49-F238E27FC236}">
                <a16:creationId xmlns:a16="http://schemas.microsoft.com/office/drawing/2014/main" id="{27839D27-E61C-244B-B031-0935AD1AD2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367084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6993-0205-F04F-9EBA-C0AD44FBAE3A}"/>
              </a:ext>
            </a:extLst>
          </p:cNvPr>
          <p:cNvSpPr>
            <a:spLocks noGrp="1"/>
          </p:cNvSpPr>
          <p:nvPr>
            <p:ph type="title"/>
          </p:nvPr>
        </p:nvSpPr>
        <p:spPr/>
        <p:txBody>
          <a:bodyPr/>
          <a:lstStyle/>
          <a:p>
            <a:r>
              <a:rPr lang="it-IT" dirty="0" err="1"/>
              <a:t>Giddens</a:t>
            </a:r>
            <a:endParaRPr lang="it-IT" dirty="0"/>
          </a:p>
        </p:txBody>
      </p:sp>
      <p:sp>
        <p:nvSpPr>
          <p:cNvPr id="3" name="Text Placeholder 2">
            <a:extLst>
              <a:ext uri="{FF2B5EF4-FFF2-40B4-BE49-F238E27FC236}">
                <a16:creationId xmlns:a16="http://schemas.microsoft.com/office/drawing/2014/main" id="{D24FAE8B-CDA3-0146-80BB-53A4CE1FC02F}"/>
              </a:ext>
            </a:extLst>
          </p:cNvPr>
          <p:cNvSpPr>
            <a:spLocks noGrp="1"/>
          </p:cNvSpPr>
          <p:nvPr>
            <p:ph type="body" idx="1"/>
          </p:nvPr>
        </p:nvSpPr>
        <p:spPr/>
        <p:txBody>
          <a:bodyPr/>
          <a:lstStyle/>
          <a:p>
            <a:r>
              <a:rPr lang="it-IT" dirty="0"/>
              <a:t>I sistemi sociali sono continuamente prodotti e riprodotti in processi interattivi.</a:t>
            </a:r>
          </a:p>
          <a:p>
            <a:r>
              <a:rPr lang="it-IT" dirty="0"/>
              <a:t>“Ogni atto che contribuisca alla riproduzione di una struttura costituisce anche un atto di produzione, una iniziativa nuova e in quanto tale può dare luogo a mutamento alterando quella struttura nello stesso momento in cui la riproduce, allo stesso modo in cui il significato delle parole cambia nel corso e proprio attraverso il loro uso”</a:t>
            </a:r>
          </a:p>
        </p:txBody>
      </p:sp>
      <p:sp>
        <p:nvSpPr>
          <p:cNvPr id="4" name="Slide Number Placeholder 3">
            <a:extLst>
              <a:ext uri="{FF2B5EF4-FFF2-40B4-BE49-F238E27FC236}">
                <a16:creationId xmlns:a16="http://schemas.microsoft.com/office/drawing/2014/main" id="{853671D9-8B5B-DA49-B6AF-7CEE9D0E69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72480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A6F5-59C8-D245-8A48-0885CA9EFFDB}"/>
              </a:ext>
            </a:extLst>
          </p:cNvPr>
          <p:cNvSpPr>
            <a:spLocks noGrp="1"/>
          </p:cNvSpPr>
          <p:nvPr>
            <p:ph type="title"/>
          </p:nvPr>
        </p:nvSpPr>
        <p:spPr/>
        <p:txBody>
          <a:bodyPr/>
          <a:lstStyle/>
          <a:p>
            <a:r>
              <a:rPr lang="it-IT" noProof="0" dirty="0"/>
              <a:t>Gli approcci morbidi</a:t>
            </a:r>
          </a:p>
        </p:txBody>
      </p:sp>
      <p:sp>
        <p:nvSpPr>
          <p:cNvPr id="3" name="Text Placeholder 2">
            <a:extLst>
              <a:ext uri="{FF2B5EF4-FFF2-40B4-BE49-F238E27FC236}">
                <a16:creationId xmlns:a16="http://schemas.microsoft.com/office/drawing/2014/main" id="{3D49A2EE-AC92-B04C-87B9-CCBC4F5E8BE4}"/>
              </a:ext>
            </a:extLst>
          </p:cNvPr>
          <p:cNvSpPr>
            <a:spLocks noGrp="1"/>
          </p:cNvSpPr>
          <p:nvPr>
            <p:ph type="body" idx="1"/>
          </p:nvPr>
        </p:nvSpPr>
        <p:spPr/>
        <p:txBody>
          <a:bodyPr/>
          <a:lstStyle/>
          <a:p>
            <a:r>
              <a:rPr lang="it-IT" sz="2100" noProof="0" dirty="0"/>
              <a:t>Si ha un polo culturalista rappresentato da </a:t>
            </a:r>
            <a:r>
              <a:rPr lang="it-IT" sz="2100" noProof="0" dirty="0" err="1"/>
              <a:t>Schein</a:t>
            </a:r>
            <a:r>
              <a:rPr lang="it-IT" sz="2100" noProof="0" dirty="0"/>
              <a:t> fino a un polo cognitivista rappresentato da </a:t>
            </a:r>
            <a:r>
              <a:rPr lang="it-IT" sz="2100" noProof="0" dirty="0" err="1"/>
              <a:t>Weick</a:t>
            </a:r>
            <a:r>
              <a:rPr lang="it-IT" sz="2100" noProof="0" dirty="0"/>
              <a:t>.</a:t>
            </a:r>
          </a:p>
          <a:p>
            <a:r>
              <a:rPr lang="it-IT" sz="2100" noProof="0" dirty="0"/>
              <a:t>Gli altri autori su posizioni intermedie. </a:t>
            </a:r>
          </a:p>
          <a:p>
            <a:r>
              <a:rPr lang="it-IT" sz="2100" noProof="0" dirty="0"/>
              <a:t>Gli approcci morbidi (</a:t>
            </a:r>
            <a:r>
              <a:rPr lang="it-IT" sz="2100" i="1" noProof="0" dirty="0"/>
              <a:t>soft</a:t>
            </a:r>
            <a:r>
              <a:rPr lang="it-IT" sz="2100" noProof="0" dirty="0"/>
              <a:t>) alle organizzazioni, sono approcci che privilegiano gli aspetti culturali, simbolici, riflessivi, nonché i processi di conferimento di senso che i soggetti mettono in atto interagendo con le organizzazioni stesse.</a:t>
            </a:r>
          </a:p>
          <a:p>
            <a:r>
              <a:rPr lang="it-IT" sz="2100" noProof="0" dirty="0"/>
              <a:t>Gli approcci morbidi cominciano sul finire degli anni ’70, favoriti dal declino dei controlli puramente burocratici nelle imprese.</a:t>
            </a:r>
          </a:p>
          <a:p>
            <a:endParaRPr lang="it-IT" sz="2200" noProof="0" dirty="0"/>
          </a:p>
          <a:p>
            <a:endParaRPr lang="it-IT" sz="2200" noProof="0" dirty="0"/>
          </a:p>
        </p:txBody>
      </p:sp>
      <p:sp>
        <p:nvSpPr>
          <p:cNvPr id="4" name="Slide Number Placeholder 3">
            <a:extLst>
              <a:ext uri="{FF2B5EF4-FFF2-40B4-BE49-F238E27FC236}">
                <a16:creationId xmlns:a16="http://schemas.microsoft.com/office/drawing/2014/main" id="{F90AFD0C-26F8-7945-8DEB-22ECCA755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012754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DF5C-68B6-2D4F-984A-B9A7CD1E8776}"/>
              </a:ext>
            </a:extLst>
          </p:cNvPr>
          <p:cNvSpPr>
            <a:spLocks noGrp="1"/>
          </p:cNvSpPr>
          <p:nvPr>
            <p:ph type="title"/>
          </p:nvPr>
        </p:nvSpPr>
        <p:spPr/>
        <p:txBody>
          <a:bodyPr/>
          <a:lstStyle/>
          <a:p>
            <a:r>
              <a:rPr lang="it-IT" dirty="0" err="1"/>
              <a:t>Barley</a:t>
            </a:r>
            <a:r>
              <a:rPr lang="it-IT" dirty="0"/>
              <a:t> </a:t>
            </a:r>
          </a:p>
        </p:txBody>
      </p:sp>
      <p:sp>
        <p:nvSpPr>
          <p:cNvPr id="3" name="Text Placeholder 2">
            <a:extLst>
              <a:ext uri="{FF2B5EF4-FFF2-40B4-BE49-F238E27FC236}">
                <a16:creationId xmlns:a16="http://schemas.microsoft.com/office/drawing/2014/main" id="{A8395A86-9276-374F-9670-346069850926}"/>
              </a:ext>
            </a:extLst>
          </p:cNvPr>
          <p:cNvSpPr>
            <a:spLocks noGrp="1"/>
          </p:cNvSpPr>
          <p:nvPr>
            <p:ph type="body" idx="1"/>
          </p:nvPr>
        </p:nvSpPr>
        <p:spPr/>
        <p:txBody>
          <a:bodyPr/>
          <a:lstStyle/>
          <a:p>
            <a:r>
              <a:rPr lang="it-IT" sz="2100" dirty="0" err="1"/>
              <a:t>Barley</a:t>
            </a:r>
            <a:r>
              <a:rPr lang="it-IT" sz="2100" dirty="0"/>
              <a:t> riprende i suggerimenti di </a:t>
            </a:r>
            <a:r>
              <a:rPr lang="it-IT" sz="2100" dirty="0" err="1"/>
              <a:t>Giddens</a:t>
            </a:r>
            <a:r>
              <a:rPr lang="it-IT" sz="2100" dirty="0"/>
              <a:t> nelle sue ricerche sul lavoro dei tecnici (scanning delle radiografie)</a:t>
            </a:r>
          </a:p>
          <a:p>
            <a:r>
              <a:rPr lang="it-IT" sz="2100" dirty="0"/>
              <a:t>bisogna abbandonare l’idea della struttura come di una realtà esterna preesistente all’azione umana e bisogna aderire invece al suggerimento dato da </a:t>
            </a:r>
            <a:r>
              <a:rPr lang="it-IT" sz="2100" dirty="0" err="1"/>
              <a:t>Weick</a:t>
            </a:r>
            <a:r>
              <a:rPr lang="it-IT" sz="2100" dirty="0"/>
              <a:t>, da </a:t>
            </a:r>
            <a:r>
              <a:rPr lang="it-IT" sz="2100" dirty="0" err="1"/>
              <a:t>Giddens</a:t>
            </a:r>
            <a:r>
              <a:rPr lang="it-IT" sz="2100" dirty="0"/>
              <a:t> e da altri autori </a:t>
            </a:r>
            <a:r>
              <a:rPr lang="it-IT" sz="2100" dirty="0" err="1"/>
              <a:t>interazionisti</a:t>
            </a:r>
            <a:r>
              <a:rPr lang="it-IT" sz="2100" dirty="0"/>
              <a:t> di vedere la struttura come una proprietà emergente da un corso di azione.</a:t>
            </a:r>
          </a:p>
          <a:p>
            <a:r>
              <a:rPr lang="it-IT" sz="2100" dirty="0"/>
              <a:t>La struttura si sviluppa nel corso del tempo, Il contesto esterno è importante</a:t>
            </a:r>
          </a:p>
          <a:p>
            <a:r>
              <a:rPr lang="it-IT" sz="2100" dirty="0"/>
              <a:t>La tecnologia è incorporata nella vita quotidiana di chi la usa</a:t>
            </a:r>
          </a:p>
        </p:txBody>
      </p:sp>
      <p:sp>
        <p:nvSpPr>
          <p:cNvPr id="4" name="Slide Number Placeholder 3">
            <a:extLst>
              <a:ext uri="{FF2B5EF4-FFF2-40B4-BE49-F238E27FC236}">
                <a16:creationId xmlns:a16="http://schemas.microsoft.com/office/drawing/2014/main" id="{CF32C687-0409-A142-98C0-6464F30DA58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4122481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8C9D-AF96-C14B-8E10-61F3057131CD}"/>
              </a:ext>
            </a:extLst>
          </p:cNvPr>
          <p:cNvSpPr>
            <a:spLocks noGrp="1"/>
          </p:cNvSpPr>
          <p:nvPr>
            <p:ph type="title"/>
          </p:nvPr>
        </p:nvSpPr>
        <p:spPr/>
        <p:txBody>
          <a:bodyPr/>
          <a:lstStyle/>
          <a:p>
            <a:r>
              <a:rPr lang="it-IT" dirty="0" err="1"/>
              <a:t>Barley</a:t>
            </a:r>
            <a:endParaRPr lang="it-IT" dirty="0"/>
          </a:p>
        </p:txBody>
      </p:sp>
      <p:sp>
        <p:nvSpPr>
          <p:cNvPr id="3" name="Text Placeholder 2">
            <a:extLst>
              <a:ext uri="{FF2B5EF4-FFF2-40B4-BE49-F238E27FC236}">
                <a16:creationId xmlns:a16="http://schemas.microsoft.com/office/drawing/2014/main" id="{4C601B95-F6B0-CE46-BAA1-14F6F3D81608}"/>
              </a:ext>
            </a:extLst>
          </p:cNvPr>
          <p:cNvSpPr>
            <a:spLocks noGrp="1"/>
          </p:cNvSpPr>
          <p:nvPr>
            <p:ph type="body" idx="1"/>
          </p:nvPr>
        </p:nvSpPr>
        <p:spPr/>
        <p:txBody>
          <a:bodyPr/>
          <a:lstStyle/>
          <a:p>
            <a:r>
              <a:rPr lang="it-IT" sz="2100" dirty="0"/>
              <a:t>Queste linee di ricerca negano la presunzione che tra tecnologia e struttura organizzativa esista un nesso causale.    </a:t>
            </a:r>
          </a:p>
          <a:p>
            <a:r>
              <a:rPr lang="it-IT" sz="2100" dirty="0"/>
              <a:t>L’arrivo di nuove tecnologie deve piuttosto essere visto come un’occasione che genera dei processi di strutturazione nel corso dei quali un dato «contorno» organizzativo di partenza viene progressivamente modificato.</a:t>
            </a:r>
          </a:p>
          <a:p>
            <a:r>
              <a:rPr lang="it-IT" sz="2100" dirty="0"/>
              <a:t>Le nuove tecnologie sono occasioni per nuovi processi di </a:t>
            </a:r>
            <a:r>
              <a:rPr lang="it-IT" sz="2100" noProof="0" dirty="0"/>
              <a:t>strutturazione, in cui i soggetti partono da uno </a:t>
            </a:r>
            <a:r>
              <a:rPr lang="it-IT" sz="2100" i="1" noProof="0" dirty="0"/>
              <a:t>script </a:t>
            </a:r>
            <a:r>
              <a:rPr lang="it-IT" sz="2100" noProof="0" dirty="0"/>
              <a:t>(canovaccio), che viene progressivamente strutturato e arricchito</a:t>
            </a:r>
          </a:p>
        </p:txBody>
      </p:sp>
      <p:sp>
        <p:nvSpPr>
          <p:cNvPr id="4" name="Slide Number Placeholder 3">
            <a:extLst>
              <a:ext uri="{FF2B5EF4-FFF2-40B4-BE49-F238E27FC236}">
                <a16:creationId xmlns:a16="http://schemas.microsoft.com/office/drawing/2014/main" id="{62427EC3-C31D-4F40-8128-F146CB37AE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12216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E28B-3A69-CF44-8465-BA1664496EE0}"/>
              </a:ext>
            </a:extLst>
          </p:cNvPr>
          <p:cNvSpPr>
            <a:spLocks noGrp="1"/>
          </p:cNvSpPr>
          <p:nvPr>
            <p:ph type="title"/>
          </p:nvPr>
        </p:nvSpPr>
        <p:spPr/>
        <p:txBody>
          <a:bodyPr/>
          <a:lstStyle/>
          <a:p>
            <a:r>
              <a:rPr lang="it-IT" noProof="0" dirty="0" err="1"/>
              <a:t>Barley</a:t>
            </a:r>
            <a:endParaRPr lang="it-IT" noProof="0" dirty="0"/>
          </a:p>
        </p:txBody>
      </p:sp>
      <p:sp>
        <p:nvSpPr>
          <p:cNvPr id="3" name="Text Placeholder 2">
            <a:extLst>
              <a:ext uri="{FF2B5EF4-FFF2-40B4-BE49-F238E27FC236}">
                <a16:creationId xmlns:a16="http://schemas.microsoft.com/office/drawing/2014/main" id="{57EEB751-25D9-0D4C-A024-B6A724057C0C}"/>
              </a:ext>
            </a:extLst>
          </p:cNvPr>
          <p:cNvSpPr>
            <a:spLocks noGrp="1"/>
          </p:cNvSpPr>
          <p:nvPr>
            <p:ph type="body" idx="1"/>
          </p:nvPr>
        </p:nvSpPr>
        <p:spPr/>
        <p:txBody>
          <a:bodyPr/>
          <a:lstStyle/>
          <a:p>
            <a:r>
              <a:rPr lang="it-IT" sz="2000" noProof="0" dirty="0"/>
              <a:t>La figura (slide successiva) rappresenta il progressivo infittirsi di esperienze che arricchiscono e rafforzano lo script. L’organizzazione non è una cornice prestabilita e formale al cui interno lo script si struttura, ma è l’intero processo di strutturazione nelle sue varie fasi.    </a:t>
            </a:r>
          </a:p>
          <a:p>
            <a:r>
              <a:rPr lang="it-IT" sz="2000" noProof="0" dirty="0"/>
              <a:t>Essa è una realtà dinamica, interattiva, cangiante nel tempo perché plasmata dalle pratiche dei soggetti che giorno dopo giorno concorrono in modo più o meno consapevole alla sua progressiva definizione. L’organizzazione è quindi per definizione una struttura aperta che può variare non appena nuovi fattori umani, tecnici, conoscitivi sociali, finanziari, politici entrano in gioco.</a:t>
            </a:r>
          </a:p>
        </p:txBody>
      </p:sp>
      <p:sp>
        <p:nvSpPr>
          <p:cNvPr id="4" name="Slide Number Placeholder 3">
            <a:extLst>
              <a:ext uri="{FF2B5EF4-FFF2-40B4-BE49-F238E27FC236}">
                <a16:creationId xmlns:a16="http://schemas.microsoft.com/office/drawing/2014/main" id="{1DDF50A3-EE59-0847-A85E-F12A58EB0E4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84306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AF19-1D6E-524D-B41C-70E92B4C428D}"/>
              </a:ext>
            </a:extLst>
          </p:cNvPr>
          <p:cNvSpPr>
            <a:spLocks noGrp="1"/>
          </p:cNvSpPr>
          <p:nvPr>
            <p:ph type="title"/>
          </p:nvPr>
        </p:nvSpPr>
        <p:spPr/>
        <p:txBody>
          <a:bodyPr/>
          <a:lstStyle/>
          <a:p>
            <a:r>
              <a:rPr lang="it-IT" noProof="0" dirty="0" err="1"/>
              <a:t>Barley</a:t>
            </a:r>
            <a:r>
              <a:rPr lang="it-IT" noProof="0" dirty="0"/>
              <a:t> e gli script</a:t>
            </a:r>
          </a:p>
        </p:txBody>
      </p:sp>
      <p:pic>
        <p:nvPicPr>
          <p:cNvPr id="5" name="Picture 4">
            <a:extLst>
              <a:ext uri="{FF2B5EF4-FFF2-40B4-BE49-F238E27FC236}">
                <a16:creationId xmlns:a16="http://schemas.microsoft.com/office/drawing/2014/main" id="{D4390E40-3CC2-A04D-8C94-B8B01FF6FFEE}"/>
              </a:ext>
            </a:extLst>
          </p:cNvPr>
          <p:cNvPicPr>
            <a:picLocks noChangeAspect="1"/>
          </p:cNvPicPr>
          <p:nvPr/>
        </p:nvPicPr>
        <p:blipFill>
          <a:blip r:embed="rId3"/>
          <a:stretch>
            <a:fillRect/>
          </a:stretch>
        </p:blipFill>
        <p:spPr>
          <a:xfrm>
            <a:off x="753150" y="1200150"/>
            <a:ext cx="7637700" cy="3933991"/>
          </a:xfrm>
          <a:prstGeom prst="rect">
            <a:avLst/>
          </a:prstGeom>
        </p:spPr>
      </p:pic>
      <p:sp>
        <p:nvSpPr>
          <p:cNvPr id="3" name="Text Placeholder 2">
            <a:extLst>
              <a:ext uri="{FF2B5EF4-FFF2-40B4-BE49-F238E27FC236}">
                <a16:creationId xmlns:a16="http://schemas.microsoft.com/office/drawing/2014/main" id="{573BECDA-25A7-464D-96FD-9D5154BA1635}"/>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F4DCAE98-5827-6D4D-B16F-33DD4291F9FC}"/>
              </a:ext>
            </a:extLst>
          </p:cNvPr>
          <p:cNvSpPr>
            <a:spLocks noGrp="1"/>
          </p:cNvSpPr>
          <p:nvPr>
            <p:ph type="sldNum" idx="12"/>
          </p:nvPr>
        </p:nvSpPr>
        <p:spPr/>
        <p:txBody>
          <a:bodyPr/>
          <a:lstStyle/>
          <a:p>
            <a:pPr marL="0" lvl="0" indent="0" algn="ctr" rtl="0">
              <a:spcBef>
                <a:spcPts val="0"/>
              </a:spcBef>
              <a:spcAft>
                <a:spcPts val="0"/>
              </a:spcAft>
              <a:buNone/>
            </a:pPr>
            <a:endParaRPr lang="en" dirty="0"/>
          </a:p>
        </p:txBody>
      </p:sp>
    </p:spTree>
    <p:extLst>
      <p:ext uri="{BB962C8B-B14F-4D97-AF65-F5344CB8AC3E}">
        <p14:creationId xmlns:p14="http://schemas.microsoft.com/office/powerpoint/2010/main" val="396313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3600" noProof="0" dirty="0">
                <a:solidFill>
                  <a:srgbClr val="2F3848"/>
                </a:solidFill>
              </a:rPr>
              <a:t>2.Edgard </a:t>
            </a:r>
            <a:r>
              <a:rPr lang="it-IT" sz="3600" noProof="0" dirty="0" err="1">
                <a:solidFill>
                  <a:srgbClr val="2F3848"/>
                </a:solidFill>
              </a:rPr>
              <a:t>Schein</a:t>
            </a:r>
            <a:endParaRPr lang="it-IT" sz="3600" noProof="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514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558E-B103-5049-89C9-4E18802CB694}"/>
              </a:ext>
            </a:extLst>
          </p:cNvPr>
          <p:cNvSpPr>
            <a:spLocks noGrp="1"/>
          </p:cNvSpPr>
          <p:nvPr>
            <p:ph type="title"/>
          </p:nvPr>
        </p:nvSpPr>
        <p:spPr/>
        <p:txBody>
          <a:bodyPr/>
          <a:lstStyle/>
          <a:p>
            <a:r>
              <a:rPr lang="it-IT" noProof="0" dirty="0" err="1"/>
              <a:t>Schein</a:t>
            </a:r>
            <a:endParaRPr lang="it-IT" noProof="0" dirty="0"/>
          </a:p>
        </p:txBody>
      </p:sp>
      <p:sp>
        <p:nvSpPr>
          <p:cNvPr id="3" name="Text Placeholder 2">
            <a:extLst>
              <a:ext uri="{FF2B5EF4-FFF2-40B4-BE49-F238E27FC236}">
                <a16:creationId xmlns:a16="http://schemas.microsoft.com/office/drawing/2014/main" id="{99D79166-3F84-5F47-BD8D-0691D14E7030}"/>
              </a:ext>
            </a:extLst>
          </p:cNvPr>
          <p:cNvSpPr>
            <a:spLocks noGrp="1"/>
          </p:cNvSpPr>
          <p:nvPr>
            <p:ph type="body" idx="1"/>
          </p:nvPr>
        </p:nvSpPr>
        <p:spPr/>
        <p:txBody>
          <a:bodyPr/>
          <a:lstStyle/>
          <a:p>
            <a:r>
              <a:rPr lang="it-IT" sz="2200" noProof="0" dirty="0"/>
              <a:t>La tesi fondamentale di </a:t>
            </a:r>
            <a:r>
              <a:rPr lang="it-IT" sz="2200" noProof="0" dirty="0" err="1"/>
              <a:t>Schein</a:t>
            </a:r>
            <a:r>
              <a:rPr lang="it-IT" sz="2200" noProof="0" dirty="0"/>
              <a:t> [1985] è che studiare un’organizzazione equivale a studiare la sua cultura. </a:t>
            </a:r>
            <a:r>
              <a:rPr lang="it-IT" sz="2200" noProof="0" dirty="0" err="1"/>
              <a:t>Schein</a:t>
            </a:r>
            <a:r>
              <a:rPr lang="it-IT" sz="2200" noProof="0" dirty="0"/>
              <a:t> ne dà la seguente definizione:</a:t>
            </a:r>
          </a:p>
          <a:p>
            <a:pPr marL="76200" indent="0">
              <a:buNone/>
            </a:pPr>
            <a:r>
              <a:rPr lang="it-IT" sz="2200" noProof="0" dirty="0"/>
              <a:t>“la cultura organizzativa è l’insieme coerente di assunti fondamentali che un dato gruppo ha inventato, scoperto o sviluppato imparando ad affrontare i suoi problemi di adattamento esterno e di integrazione interna, e che hanno funzionato abbastanza bene da poter essere considerati validi, e perciò tali da poter essere insegnati ai nuovi membri come il modo corretto di percepire, pensare e sentire in relazione a quei problemi”</a:t>
            </a:r>
          </a:p>
        </p:txBody>
      </p:sp>
      <p:sp>
        <p:nvSpPr>
          <p:cNvPr id="4" name="Slide Number Placeholder 3">
            <a:extLst>
              <a:ext uri="{FF2B5EF4-FFF2-40B4-BE49-F238E27FC236}">
                <a16:creationId xmlns:a16="http://schemas.microsoft.com/office/drawing/2014/main" id="{210ADBA4-9FB5-8642-8D3A-C418999D90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035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2F92-2D27-8B4B-AD28-5C75B9FBD234}"/>
              </a:ext>
            </a:extLst>
          </p:cNvPr>
          <p:cNvSpPr>
            <a:spLocks noGrp="1"/>
          </p:cNvSpPr>
          <p:nvPr>
            <p:ph type="title"/>
          </p:nvPr>
        </p:nvSpPr>
        <p:spPr/>
        <p:txBody>
          <a:bodyPr/>
          <a:lstStyle/>
          <a:p>
            <a:r>
              <a:rPr lang="it-IT" noProof="0" dirty="0"/>
              <a:t>Gli artefatti</a:t>
            </a:r>
          </a:p>
        </p:txBody>
      </p:sp>
      <p:sp>
        <p:nvSpPr>
          <p:cNvPr id="3" name="Text Placeholder 2">
            <a:extLst>
              <a:ext uri="{FF2B5EF4-FFF2-40B4-BE49-F238E27FC236}">
                <a16:creationId xmlns:a16="http://schemas.microsoft.com/office/drawing/2014/main" id="{BDA72D8C-4440-964A-AFD3-EF68CFF4E976}"/>
              </a:ext>
            </a:extLst>
          </p:cNvPr>
          <p:cNvSpPr>
            <a:spLocks noGrp="1"/>
          </p:cNvSpPr>
          <p:nvPr>
            <p:ph type="body" idx="1"/>
          </p:nvPr>
        </p:nvSpPr>
        <p:spPr/>
        <p:txBody>
          <a:bodyPr/>
          <a:lstStyle/>
          <a:p>
            <a:r>
              <a:rPr lang="it-IT" noProof="0" dirty="0" err="1"/>
              <a:t>Schein</a:t>
            </a:r>
            <a:r>
              <a:rPr lang="it-IT" noProof="0" dirty="0"/>
              <a:t> sostiene che la conoscenza di una cultura organizzativa procede attraverso un’analisi che si sviluppa a differenti livelli di profondità. Al livello più superficiale ci sono gli  </a:t>
            </a:r>
            <a:r>
              <a:rPr lang="it-IT" i="1" noProof="0" dirty="0"/>
              <a:t>artefatti</a:t>
            </a:r>
            <a:r>
              <a:rPr lang="it-IT" noProof="0" dirty="0"/>
              <a:t>, ossia i prodotti immediatamente osservabili di una data organizzazione: la sua architettura, l’arredamento, la tecnologia, ma anche il modo di comportarsi dei suoi membri come il gergo, l’abbigliamento, la mimica, i simboli, i rituali.</a:t>
            </a:r>
          </a:p>
        </p:txBody>
      </p:sp>
      <p:sp>
        <p:nvSpPr>
          <p:cNvPr id="4" name="Slide Number Placeholder 3">
            <a:extLst>
              <a:ext uri="{FF2B5EF4-FFF2-40B4-BE49-F238E27FC236}">
                <a16:creationId xmlns:a16="http://schemas.microsoft.com/office/drawing/2014/main" id="{4389877A-2C44-C04E-B195-9FBFD9D593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55182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9A35-CAAA-E340-9432-48CFFF0B665E}"/>
              </a:ext>
            </a:extLst>
          </p:cNvPr>
          <p:cNvSpPr>
            <a:spLocks noGrp="1"/>
          </p:cNvSpPr>
          <p:nvPr>
            <p:ph type="title"/>
          </p:nvPr>
        </p:nvSpPr>
        <p:spPr/>
        <p:txBody>
          <a:bodyPr/>
          <a:lstStyle/>
          <a:p>
            <a:r>
              <a:rPr lang="it-IT" noProof="0" dirty="0"/>
              <a:t>Gli artefatti</a:t>
            </a:r>
          </a:p>
        </p:txBody>
      </p:sp>
      <p:sp>
        <p:nvSpPr>
          <p:cNvPr id="3" name="Text Placeholder 2">
            <a:extLst>
              <a:ext uri="{FF2B5EF4-FFF2-40B4-BE49-F238E27FC236}">
                <a16:creationId xmlns:a16="http://schemas.microsoft.com/office/drawing/2014/main" id="{6E1D2741-EDB3-A747-802E-1C246760E728}"/>
              </a:ext>
            </a:extLst>
          </p:cNvPr>
          <p:cNvSpPr>
            <a:spLocks noGrp="1"/>
          </p:cNvSpPr>
          <p:nvPr>
            <p:ph type="body" idx="1"/>
          </p:nvPr>
        </p:nvSpPr>
        <p:spPr/>
        <p:txBody>
          <a:bodyPr/>
          <a:lstStyle/>
          <a:p>
            <a:r>
              <a:rPr lang="it-IT" noProof="0" dirty="0"/>
              <a:t>Per definizione tutti gli artefatti sono visibili, ma non per questo facilmente decifrabili. Al contrario, proprio l’arte di decifrare il senso degli artefatti costituisce il primo banco di prova di una analisi organizzativa. Ad esempio, che scopi si prefigge una determinata architettura?</a:t>
            </a:r>
          </a:p>
        </p:txBody>
      </p:sp>
      <p:sp>
        <p:nvSpPr>
          <p:cNvPr id="4" name="Slide Number Placeholder 3">
            <a:extLst>
              <a:ext uri="{FF2B5EF4-FFF2-40B4-BE49-F238E27FC236}">
                <a16:creationId xmlns:a16="http://schemas.microsoft.com/office/drawing/2014/main" id="{902FBFF3-6B68-104B-9344-9C1605F46E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2002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5C85-5EC2-984C-A692-853CAB0D0BF8}"/>
              </a:ext>
            </a:extLst>
          </p:cNvPr>
          <p:cNvSpPr>
            <a:spLocks noGrp="1"/>
          </p:cNvSpPr>
          <p:nvPr>
            <p:ph type="title"/>
          </p:nvPr>
        </p:nvSpPr>
        <p:spPr/>
        <p:txBody>
          <a:bodyPr/>
          <a:lstStyle/>
          <a:p>
            <a:r>
              <a:rPr lang="it-IT" dirty="0"/>
              <a:t>I valori espliciti</a:t>
            </a:r>
          </a:p>
        </p:txBody>
      </p:sp>
      <p:sp>
        <p:nvSpPr>
          <p:cNvPr id="3" name="Text Placeholder 2">
            <a:extLst>
              <a:ext uri="{FF2B5EF4-FFF2-40B4-BE49-F238E27FC236}">
                <a16:creationId xmlns:a16="http://schemas.microsoft.com/office/drawing/2014/main" id="{68A5EEDA-80B0-5A4D-B59F-39A48A21E416}"/>
              </a:ext>
            </a:extLst>
          </p:cNvPr>
          <p:cNvSpPr>
            <a:spLocks noGrp="1"/>
          </p:cNvSpPr>
          <p:nvPr>
            <p:ph type="body" idx="1"/>
          </p:nvPr>
        </p:nvSpPr>
        <p:spPr/>
        <p:txBody>
          <a:bodyPr/>
          <a:lstStyle/>
          <a:p>
            <a:r>
              <a:rPr lang="it-IT" sz="2200" dirty="0"/>
              <a:t>Al secondo livello si trovano quelli che </a:t>
            </a:r>
            <a:r>
              <a:rPr lang="it-IT" sz="2200" dirty="0" err="1"/>
              <a:t>Schein</a:t>
            </a:r>
            <a:r>
              <a:rPr lang="it-IT" sz="2200" dirty="0"/>
              <a:t> definisce i valori espliciti dell’organizzazione. Siamo nella sfera dei discorsi manifesti e accettati, che vengono spesso creati e fatti circolare dalla leadership con l’intento di rafforzare il senso di appartenenza e solidarietà, di individuare i pericoli e i nemici esterni, di chiarire e legittimare le scelte dell’organizzazione, di creare consenso tra i membri. </a:t>
            </a:r>
          </a:p>
          <a:p>
            <a:r>
              <a:rPr lang="it-IT" sz="2200" dirty="0"/>
              <a:t>Spetta al ricercatore compiere un’attenta ricognizione di quei discorsi, sia scritti che orali (colloqui, interviste), esaminare la loro evoluzione nel tempo e il grado delle loro corrispondenze con gli artefatti.</a:t>
            </a:r>
          </a:p>
        </p:txBody>
      </p:sp>
      <p:sp>
        <p:nvSpPr>
          <p:cNvPr id="4" name="Slide Number Placeholder 3">
            <a:extLst>
              <a:ext uri="{FF2B5EF4-FFF2-40B4-BE49-F238E27FC236}">
                <a16:creationId xmlns:a16="http://schemas.microsoft.com/office/drawing/2014/main" id="{EE7DDFA6-82B0-9743-B1AE-2411D124AC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89433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1B2-C857-6C4E-9B36-350285C8C7F4}"/>
              </a:ext>
            </a:extLst>
          </p:cNvPr>
          <p:cNvSpPr>
            <a:spLocks noGrp="1"/>
          </p:cNvSpPr>
          <p:nvPr>
            <p:ph type="title"/>
          </p:nvPr>
        </p:nvSpPr>
        <p:spPr/>
        <p:txBody>
          <a:bodyPr/>
          <a:lstStyle/>
          <a:p>
            <a:r>
              <a:rPr lang="it-IT" dirty="0"/>
              <a:t>Assunti di base</a:t>
            </a:r>
          </a:p>
        </p:txBody>
      </p:sp>
      <p:sp>
        <p:nvSpPr>
          <p:cNvPr id="3" name="Text Placeholder 2">
            <a:extLst>
              <a:ext uri="{FF2B5EF4-FFF2-40B4-BE49-F238E27FC236}">
                <a16:creationId xmlns:a16="http://schemas.microsoft.com/office/drawing/2014/main" id="{08CA8D74-0B8B-B84D-814B-E47268052B04}"/>
              </a:ext>
            </a:extLst>
          </p:cNvPr>
          <p:cNvSpPr>
            <a:spLocks noGrp="1"/>
          </p:cNvSpPr>
          <p:nvPr>
            <p:ph type="body" idx="1"/>
          </p:nvPr>
        </p:nvSpPr>
        <p:spPr>
          <a:xfrm>
            <a:off x="753150" y="947951"/>
            <a:ext cx="7637700" cy="3725700"/>
          </a:xfrm>
        </p:spPr>
        <p:txBody>
          <a:bodyPr/>
          <a:lstStyle/>
          <a:p>
            <a:r>
              <a:rPr lang="it-IT" sz="1600" dirty="0"/>
              <a:t>Ma la ricerca non finisce al livello delle dichiarazioni esplicite. Bisogna scendere a un terzo e più profondo livello, quello che </a:t>
            </a:r>
            <a:r>
              <a:rPr lang="it-IT" sz="1600" dirty="0" err="1"/>
              <a:t>Schein</a:t>
            </a:r>
            <a:r>
              <a:rPr lang="it-IT" sz="1600" dirty="0"/>
              <a:t> chiama degli assunti di base. Sono queste le convinzioni profonde e inespresse, date talmente per scontate da non attrarre l’attenzione e di cui spesso i membri non sono nemmeno del tutto consapevoli. </a:t>
            </a:r>
          </a:p>
          <a:p>
            <a:r>
              <a:rPr lang="it-IT" sz="1600" dirty="0"/>
              <a:t>Ma è proprio questo il livello più importante per capire l’anima dell’organizzazione, le motivazioni profonde delle azioni dei suoi membri e il modo in cui questi sono stati selezionati e plasmati. Far emergere gli assunti fondamentali di un’organizzazione è il compito più difficile, ma è qui che si gioca il valore della ricerca, la sua possibilità di andare oltre la banale descrizione di cose che già si sanno.</a:t>
            </a:r>
          </a:p>
          <a:p>
            <a:r>
              <a:rPr lang="it-IT" sz="1600" dirty="0"/>
              <a:t>Gli assunti di base si possono combinare variamente tra di loro dando luogo a sistemi di convinzioni articolati e complessi. A seconda di tali combinazioni cambia profondamente il modo di lavorare, di comunicare, di valutare il proprio operato e quello degli altri.</a:t>
            </a:r>
          </a:p>
        </p:txBody>
      </p:sp>
      <p:sp>
        <p:nvSpPr>
          <p:cNvPr id="4" name="Slide Number Placeholder 3">
            <a:extLst>
              <a:ext uri="{FF2B5EF4-FFF2-40B4-BE49-F238E27FC236}">
                <a16:creationId xmlns:a16="http://schemas.microsoft.com/office/drawing/2014/main" id="{01A09496-70E7-5544-BA17-0661D82DB1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913322533"/>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1D5FCF5B64C354FB92999EFD1A77C7A" ma:contentTypeVersion="2" ma:contentTypeDescription="Creare un nuovo documento." ma:contentTypeScope="" ma:versionID="d4fa99e6d91682ea719e7982ce33084f">
  <xsd:schema xmlns:xsd="http://www.w3.org/2001/XMLSchema" xmlns:xs="http://www.w3.org/2001/XMLSchema" xmlns:p="http://schemas.microsoft.com/office/2006/metadata/properties" xmlns:ns2="611b50a5-24d2-421e-8e8d-981ee1a47357" targetNamespace="http://schemas.microsoft.com/office/2006/metadata/properties" ma:root="true" ma:fieldsID="1e9f69d172dad2471dbc282f96c174d5" ns2:_="">
    <xsd:import namespace="611b50a5-24d2-421e-8e8d-981ee1a473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b50a5-24d2-421e-8e8d-981ee1a47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DFA515-CB91-4689-A9A8-9EB6AD0C0846}"/>
</file>

<file path=customXml/itemProps2.xml><?xml version="1.0" encoding="utf-8"?>
<ds:datastoreItem xmlns:ds="http://schemas.openxmlformats.org/officeDocument/2006/customXml" ds:itemID="{6B5329A1-C8E4-44DC-B229-4D2CF4FDB6E9}"/>
</file>

<file path=customXml/itemProps3.xml><?xml version="1.0" encoding="utf-8"?>
<ds:datastoreItem xmlns:ds="http://schemas.openxmlformats.org/officeDocument/2006/customXml" ds:itemID="{9BC2DA30-129D-4E8B-AD1B-CBE063C8C6B2}"/>
</file>

<file path=docProps/app.xml><?xml version="1.0" encoding="utf-8"?>
<Properties xmlns="http://schemas.openxmlformats.org/officeDocument/2006/extended-properties" xmlns:vt="http://schemas.openxmlformats.org/officeDocument/2006/docPropsVTypes">
  <TotalTime>970</TotalTime>
  <Words>3020</Words>
  <Application>Microsoft Macintosh PowerPoint</Application>
  <PresentationFormat>On-screen Show (16:9)</PresentationFormat>
  <Paragraphs>122</Paragraphs>
  <Slides>33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Source Sans Pro</vt:lpstr>
      <vt:lpstr>Arial</vt:lpstr>
      <vt:lpstr>Benedick template</vt:lpstr>
      <vt:lpstr>Approcci morbidi</vt:lpstr>
      <vt:lpstr>1.Gli approcci morbidi</vt:lpstr>
      <vt:lpstr>Gli approcci morbidi</vt:lpstr>
      <vt:lpstr>2.Edgard Schein</vt:lpstr>
      <vt:lpstr>Schein</vt:lpstr>
      <vt:lpstr>Gli artefatti</vt:lpstr>
      <vt:lpstr>Gli artefatti</vt:lpstr>
      <vt:lpstr>I valori espliciti</vt:lpstr>
      <vt:lpstr>Assunti di base</vt:lpstr>
      <vt:lpstr>La coerenza</vt:lpstr>
      <vt:lpstr>La formazione di una cultura organizzativa</vt:lpstr>
      <vt:lpstr>La formazione di una cultura organizzativa</vt:lpstr>
      <vt:lpstr>Come si studia la cultura?</vt:lpstr>
      <vt:lpstr>Come si studia la cultura? I tre aspetti da studiare</vt:lpstr>
      <vt:lpstr>Schein</vt:lpstr>
      <vt:lpstr>L’esigenza riflessiva</vt:lpstr>
      <vt:lpstr>3.Karl Weick</vt:lpstr>
      <vt:lpstr>Weick e il soggettivismo più radicale</vt:lpstr>
      <vt:lpstr>Weick</vt:lpstr>
      <vt:lpstr>Sense-making</vt:lpstr>
      <vt:lpstr>Sense-making = organizzare</vt:lpstr>
      <vt:lpstr>Gli organigrammi e strutture formali</vt:lpstr>
      <vt:lpstr>Quattro punti importanti</vt:lpstr>
      <vt:lpstr>Ricapitolando</vt:lpstr>
      <vt:lpstr>La stessa stoffa</vt:lpstr>
      <vt:lpstr>4. Giddens, Barley, e i processi di strutturazione</vt:lpstr>
      <vt:lpstr>Giddens</vt:lpstr>
      <vt:lpstr>Giddens</vt:lpstr>
      <vt:lpstr>Giddens</vt:lpstr>
      <vt:lpstr>Barley </vt:lpstr>
      <vt:lpstr>Barley</vt:lpstr>
      <vt:lpstr>Barley</vt:lpstr>
      <vt:lpstr>Barley e gli script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organizzazioni come sistemi cooperativi</dc:title>
  <cp:lastModifiedBy>Mattia Zulianello</cp:lastModifiedBy>
  <cp:revision>67</cp:revision>
  <dcterms:modified xsi:type="dcterms:W3CDTF">2021-11-16T19:35:24Z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0x010100C1D5FCF5B64C354FB92999EFD1A77C7A</vt:lpwstr>
  </property>
</Properties>
</file>