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448" r:id="rId2"/>
    <p:sldId id="450" r:id="rId3"/>
    <p:sldId id="451" r:id="rId4"/>
    <p:sldId id="510" r:id="rId5"/>
    <p:sldId id="337" r:id="rId6"/>
    <p:sldId id="319" r:id="rId7"/>
    <p:sldId id="318" r:id="rId8"/>
    <p:sldId id="320" r:id="rId9"/>
    <p:sldId id="453" r:id="rId10"/>
    <p:sldId id="452" r:id="rId11"/>
    <p:sldId id="454" r:id="rId12"/>
    <p:sldId id="456" r:id="rId13"/>
    <p:sldId id="458" r:id="rId14"/>
    <p:sldId id="455" r:id="rId15"/>
    <p:sldId id="457" r:id="rId16"/>
    <p:sldId id="51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4252" autoAdjust="0"/>
  </p:normalViewPr>
  <p:slideViewPr>
    <p:cSldViewPr snapToGrid="0" snapToObjects="1">
      <p:cViewPr varScale="1">
        <p:scale>
          <a:sx n="69" d="100"/>
          <a:sy n="69" d="100"/>
        </p:scale>
        <p:origin x="109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B587F-C26F-4846-BB05-94A36AF0A2E0}" type="datetimeFigureOut">
              <a:rPr lang="en-US" smtClean="0"/>
              <a:t>18-Nov-21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A8706-0B1C-4674-979C-CD444A0C5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8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egnaposto immagine diapositiva 1">
            <a:extLst>
              <a:ext uri="{FF2B5EF4-FFF2-40B4-BE49-F238E27FC236}">
                <a16:creationId xmlns:a16="http://schemas.microsoft.com/office/drawing/2014/main" id="{D47680C7-ED93-4482-8F98-1B193B11C9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2" name="Segnaposto note 2">
            <a:extLst>
              <a:ext uri="{FF2B5EF4-FFF2-40B4-BE49-F238E27FC236}">
                <a16:creationId xmlns:a16="http://schemas.microsoft.com/office/drawing/2014/main" id="{AA81DEE6-DBBE-4E54-B256-E7FD0FEC91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it-IT" altLang="it-IT">
                <a:ea typeface="ＭＳ Ｐゴシック" panose="020B0600070205080204" pitchFamily="34" charset="-128"/>
              </a:rPr>
              <a:t>Per alcuni test di laboratorio la presenza della malattia è associata ad un valore che è al di sopra di una soglia (troponina come marcatore di infarto miocardico, RILEVAZIONE DI SOSTANZE DI ABUSO…).</a:t>
            </a:r>
          </a:p>
          <a:p>
            <a:r>
              <a:rPr lang="it-IT" altLang="it-IT">
                <a:ea typeface="ＭＳ Ｐゴシック" panose="020B0600070205080204" pitchFamily="34" charset="-128"/>
              </a:rPr>
              <a:t>L’immagine mostra due popolazioni di individui e i loro risultati di un test particolare. Tutti gli individui senza malattia hanno un valore basso per il test e tutte le persone con malattia hanno un valore alto del test. Non vi è sovrapposizione tra i due gruppi.</a:t>
            </a:r>
          </a:p>
        </p:txBody>
      </p:sp>
      <p:sp>
        <p:nvSpPr>
          <p:cNvPr id="102403" name="Segnaposto numero diapositiva 3">
            <a:extLst>
              <a:ext uri="{FF2B5EF4-FFF2-40B4-BE49-F238E27FC236}">
                <a16:creationId xmlns:a16="http://schemas.microsoft.com/office/drawing/2014/main" id="{0FE5DD4D-D44C-4664-B504-8891225DC6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5EA00FE-E655-4BE6-B9ED-2424E413D4BB}" type="slidenum">
              <a:rPr lang="it-IT" altLang="it-IT"/>
              <a:pPr>
                <a:spcBef>
                  <a:spcPct val="0"/>
                </a:spcBef>
              </a:pPr>
              <a:t>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8410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egnaposto immagine diapositiva 1">
            <a:extLst>
              <a:ext uri="{FF2B5EF4-FFF2-40B4-BE49-F238E27FC236}">
                <a16:creationId xmlns:a16="http://schemas.microsoft.com/office/drawing/2014/main" id="{DB72BA92-DDEB-4D93-8BCC-BF88B3A5C7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0" name="Segnaposto note 2">
            <a:extLst>
              <a:ext uri="{FF2B5EF4-FFF2-40B4-BE49-F238E27FC236}">
                <a16:creationId xmlns:a16="http://schemas.microsoft.com/office/drawing/2014/main" id="{EFAA2D53-C912-49E9-84D3-AB1A674AAB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it-IT" altLang="it-IT">
                <a:ea typeface="ＭＳ Ｐゴシック" panose="020B0600070205080204" pitchFamily="34" charset="-128"/>
              </a:rPr>
              <a:t>La situazione che si presenta comunemente è quella in cui c’è sovrapposizione tra i valori degli individui con malattia e quelli senza malattia. Questo significa che la soglia diagnostica necessariamente classifica in maniera impropria alcuni pazienti generando falsi positivi, falsi negativi o entrambi.</a:t>
            </a:r>
          </a:p>
        </p:txBody>
      </p:sp>
      <p:sp>
        <p:nvSpPr>
          <p:cNvPr id="104451" name="Segnaposto numero diapositiva 3">
            <a:extLst>
              <a:ext uri="{FF2B5EF4-FFF2-40B4-BE49-F238E27FC236}">
                <a16:creationId xmlns:a16="http://schemas.microsoft.com/office/drawing/2014/main" id="{153C7948-8743-4A21-BA5B-AF389D768A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B7DBF7C-25A8-4D78-8DE9-A251EE2D5BAF}" type="slidenum">
              <a:rPr lang="it-IT" altLang="it-IT"/>
              <a:pPr>
                <a:spcBef>
                  <a:spcPct val="0"/>
                </a:spcBef>
              </a:pPr>
              <a:t>6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03381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egnaposto immagine diapositiva 1">
            <a:extLst>
              <a:ext uri="{FF2B5EF4-FFF2-40B4-BE49-F238E27FC236}">
                <a16:creationId xmlns:a16="http://schemas.microsoft.com/office/drawing/2014/main" id="{3D44A806-896D-45D7-92FB-B822AACF12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8" name="Segnaposto note 2">
            <a:extLst>
              <a:ext uri="{FF2B5EF4-FFF2-40B4-BE49-F238E27FC236}">
                <a16:creationId xmlns:a16="http://schemas.microsoft.com/office/drawing/2014/main" id="{C631CD21-6E8C-4B78-9082-85E022CA97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Indicare tra le seguenti quale affermazione è vera:</a:t>
            </a: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Un test poco sensibile può dare molti falsi positivi</a:t>
            </a: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Un test poco sensibile può dare molti falsi negativi</a:t>
            </a: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Untest poco sensibile può dare pochi falsi negativi</a:t>
            </a: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In un test poco sensibile i veri positivi corrispondono alla totalità dei malati</a:t>
            </a:r>
          </a:p>
          <a:p>
            <a:pPr eaLnBrk="1" hangingPunct="1">
              <a:defRPr/>
            </a:pPr>
            <a:endParaRPr lang="it-IT" altLang="it-IT" b="1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it-IT" altLang="it-IT" b="1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it-IT" altLang="it-IT" b="1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it-IT" altLang="it-IT" b="1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Un test ideale dovrebbe avere una sensibilità ed una specificità del 100%, ma questo nella pratica</a:t>
            </a: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non è mai ottenuto. Importante è conoscere le prestazioni fornite da un metodo e possibilmente</a:t>
            </a: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portarle a conoscenza del medico clinico per favorirlo nell'interpretazione dei risultati e nelle</a:t>
            </a:r>
          </a:p>
          <a:p>
            <a:pPr eaLnBrk="1" hangingPunct="1">
              <a:defRPr/>
            </a:pPr>
            <a:r>
              <a:rPr lang="it-IT" altLang="it-IT" b="1">
                <a:ea typeface="ＭＳ Ｐゴシック" panose="020B0600070205080204" pitchFamily="34" charset="-128"/>
              </a:rPr>
              <a:t>decisioni da intraprendere.</a:t>
            </a:r>
          </a:p>
          <a:p>
            <a:pPr eaLnBrk="1" hangingPunct="1">
              <a:defRPr/>
            </a:pPr>
            <a:endParaRPr lang="it-IT" altLang="it-IT" b="1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it-IT" altLang="it-IT" b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…</a:t>
            </a:r>
          </a:p>
          <a:p>
            <a:pPr eaLnBrk="1" hangingPunct="1">
              <a:defRPr/>
            </a:pPr>
            <a:r>
              <a:rPr lang="it-IT" altLang="it-IT" b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; se ad esempio il nostro metodo oltre al glucosio </a:t>
            </a:r>
            <a:r>
              <a:rPr lang="it-IT" altLang="it-IT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riconoscesse anche altre sostanze quali il fruttosio, il valore di questo si sommerebbe dando appunto un falso positivo con la possibile conseguenza di un erroneo giudizio clinico.</a:t>
            </a:r>
          </a:p>
          <a:p>
            <a:pPr eaLnBrk="1" hangingPunct="1">
              <a:defRPr/>
            </a:pPr>
            <a:r>
              <a:rPr lang="it-IT" altLang="it-IT" b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….</a:t>
            </a:r>
          </a:p>
          <a:p>
            <a:pPr eaLnBrk="1" hangingPunct="1">
              <a:defRPr/>
            </a:pPr>
            <a:r>
              <a:rPr lang="it-IT" altLang="it-IT" b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; se ad esempio il </a:t>
            </a:r>
            <a:r>
              <a:rPr lang="it-IT" altLang="it-IT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metodo per il dosaggio della creatinina plasmatica avesse sensibilità 2 mg/dL, questo significherebbe che non è in grado di distinguere 1.5 mg/dL come diverso da 0 (zero), ma potrebbe fornire solo il risultato di 0 (valore praticamente impossibile) o 2 (valore già oltre i limiti di riferimento); sarebbe questo un metodo inutilizzabile con gravi implicazioni sul giudizio clinico dei risultati.</a:t>
            </a:r>
          </a:p>
        </p:txBody>
      </p:sp>
      <p:sp>
        <p:nvSpPr>
          <p:cNvPr id="106499" name="Segnaposto numero diapositiva 3">
            <a:extLst>
              <a:ext uri="{FF2B5EF4-FFF2-40B4-BE49-F238E27FC236}">
                <a16:creationId xmlns:a16="http://schemas.microsoft.com/office/drawing/2014/main" id="{0E607152-1CD4-4A29-B0BE-51B64E1751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9B38CEC-2818-444E-944A-DE295254A836}" type="slidenum">
              <a:rPr lang="it-IT" altLang="it-IT"/>
              <a:pPr>
                <a:spcBef>
                  <a:spcPct val="0"/>
                </a:spcBef>
              </a:pPr>
              <a:t>7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99132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ogni valore di misura (possibile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off) 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sulle ascisse si pone la “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aspecificità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”, peggiore sulla destra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sulle ordinate si pone la sensibilità (veri positivi)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7A8706-0B1C-4674-979C-CD444A0C5B6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1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7A8706-0B1C-4674-979C-CD444A0C5B6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4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2FE507-7E73-454B-A63B-686D8E800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D1360B5-50FE-244E-A9A0-60C610496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DB3238-6F8E-E64B-AAA8-2361E3340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78BD47-B065-5548-A1A8-C5D2621EC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113D6-1354-0D48-BD49-38A5F3D1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3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C6A402-6FE9-1549-A615-1D20FBE6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FF626CA-5A25-B240-9051-A43EFFA49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F1594B-B874-8149-A6C7-0EE99F195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DF59EC-84AB-5544-ADAD-20DC0503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AFAAFC-AF59-B049-84A5-C2399678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23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A6C3B38-B6DA-1447-94D8-C6E882889E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8B3490-948F-BC40-820A-DB2CAE655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EF3601-E1BC-4F4F-8677-7F08204EA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0A9985-6C4A-FF47-830D-F42DAE8B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777D46-2843-6041-93F3-C5BF65151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011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9387A0-373C-D84C-BD19-A8EB6717A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4B2D82-531E-0A47-8B96-6F3AD3295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D855B5-1B99-5240-B109-804E19F7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CB1F0D-E322-5E46-8CD2-43AACE8A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519DDF-02ED-714E-A494-DA74832C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51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9C96D8-A8BA-C443-AEBD-5051713AE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95C303-3996-AA4F-B37A-73122EAA8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6A0C50-CAF6-FA40-8232-14059EB5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66A145-3595-B04F-B885-4B45108D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FEEA77-3CE1-FB4F-9E78-D45479445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805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C4C6B2-D699-9F4C-88B8-90B803689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B36E6C-F4B9-2049-9A58-90E9C67323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2EAC5D-0CCD-1049-A365-F284C509D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42BD80-3090-A74A-8E5E-095ADB83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5D03C2-8074-4841-BE0E-AFE0E7EB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DF3024F-FB21-CB41-81F4-488A0D855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726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7BA629-66D8-E340-9A29-CEA248A2D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2218EE-B186-1048-9375-1ACC5C2E1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8368934-9841-204E-814E-99D54DCFC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FFABBE6-6BEF-F94F-8800-B141B685A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88A7C83-CC8E-7C44-BF24-5E15EDEA8F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1AC396-3C02-4141-99C7-D1F42627F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B3FB578-A12D-1B44-8BC8-A98B59D3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84A02AC-8AE9-8944-92DA-BFF764FBF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632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6E11F-9A0B-EE43-86BF-D19493DB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73A6A19-40F8-0742-BD99-DE792B304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13A437-C125-E54F-A27C-7302B140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F156B91-5C22-2E42-BAD0-DBBC7EFA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27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A795ED-D5A2-304F-A2ED-93639975E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1DF1C5-01F2-0644-8946-AE72C1BC0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E037DDE-E5FE-BF49-8479-18B66A6F4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9533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A03401-ADDD-A84F-96B4-8AB4FB4F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8EEE84-29BE-9144-B556-428830D87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81803C-38F1-0346-8FA8-56097708E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E7D4592-29F8-414F-9503-901A1BB52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247157-941D-E542-A0CE-D26D51B6E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A317CC-044F-874E-A737-874C2CCA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58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737997-92C1-F942-9A4F-03116EA75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DC25EF9-F17E-1A46-B69B-CFB2508BC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F5AFF7B-2984-0747-80FE-F09893D25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25D379-E502-9A4F-995D-0DC8A1C4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346846-4C75-6745-8FF0-9E974A077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13B69D-47B8-9346-9E94-EFDD1E578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4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5C3DA61-1EA1-7346-A448-084553D59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35E882-BD8B-3749-AB09-CB5925F11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344C53-D22F-EA41-91AB-51CB86879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399CC-E42F-E84B-9A63-B144F8747B95}" type="datetimeFigureOut">
              <a:rPr lang="it-IT" smtClean="0"/>
              <a:t>18/11/2021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5F766C-68B5-0340-AD29-E6FDAA8FBE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B7EC00-EECD-C244-9F04-7CD3CC7DB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549D3-08C3-674E-A11E-BF033CE943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198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logo burlo_colore">
            <a:extLst>
              <a:ext uri="{FF2B5EF4-FFF2-40B4-BE49-F238E27FC236}">
                <a16:creationId xmlns:a16="http://schemas.microsoft.com/office/drawing/2014/main" id="{4AF791C3-F6F5-4EA4-B52D-FD3A38049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416" y="5653801"/>
            <a:ext cx="2458845" cy="81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blue logo with white text&#10;&#10;Description automatically generated with low confidence">
            <a:extLst>
              <a:ext uri="{FF2B5EF4-FFF2-40B4-BE49-F238E27FC236}">
                <a16:creationId xmlns:a16="http://schemas.microsoft.com/office/drawing/2014/main" id="{AABA17F6-DC7D-4E81-A3A2-92D63C4C66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98" y="5645903"/>
            <a:ext cx="2458845" cy="8268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B5E890-2D59-483F-B3C1-8D5EC1DF318C}"/>
              </a:ext>
            </a:extLst>
          </p:cNvPr>
          <p:cNvSpPr txBox="1"/>
          <p:nvPr/>
        </p:nvSpPr>
        <p:spPr>
          <a:xfrm>
            <a:off x="6615741" y="5736171"/>
            <a:ext cx="30912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Alberto Tommasini</a:t>
            </a:r>
            <a:r>
              <a:rPr lang="en-US" dirty="0"/>
              <a:t> </a:t>
            </a:r>
          </a:p>
          <a:p>
            <a:r>
              <a:rPr lang="en-US" sz="1600" dirty="0"/>
              <a:t>alberto.tommasini@burlo.trieste.it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F6D9F7-CD18-4A61-BC7D-896374CFBBEC}"/>
              </a:ext>
            </a:extLst>
          </p:cNvPr>
          <p:cNvSpPr txBox="1"/>
          <p:nvPr/>
        </p:nvSpPr>
        <p:spPr>
          <a:xfrm>
            <a:off x="1196698" y="840757"/>
            <a:ext cx="9923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00B050"/>
                </a:solidFill>
              </a:rPr>
              <a:t>PATOLOGIA CLINICA</a:t>
            </a:r>
          </a:p>
        </p:txBody>
      </p:sp>
    </p:spTree>
    <p:extLst>
      <p:ext uri="{BB962C8B-B14F-4D97-AF65-F5344CB8AC3E}">
        <p14:creationId xmlns:p14="http://schemas.microsoft.com/office/powerpoint/2010/main" val="111408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&#10;&#10;Description automatically generated">
            <a:extLst>
              <a:ext uri="{FF2B5EF4-FFF2-40B4-BE49-F238E27FC236}">
                <a16:creationId xmlns:a16="http://schemas.microsoft.com/office/drawing/2014/main" id="{7CC20D56-8C14-4AE4-A818-B67597E54F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991" y="1271626"/>
            <a:ext cx="5769836" cy="47783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38B530-FEED-4CD7-B6E6-59933FFCD3FF}"/>
              </a:ext>
            </a:extLst>
          </p:cNvPr>
          <p:cNvSpPr txBox="1"/>
          <p:nvPr/>
        </p:nvSpPr>
        <p:spPr>
          <a:xfrm>
            <a:off x="1510718" y="2510289"/>
            <a:ext cx="15295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Frazione</a:t>
            </a:r>
            <a:r>
              <a:rPr lang="en-US" sz="2800" dirty="0"/>
              <a:t> di </a:t>
            </a:r>
            <a:r>
              <a:rPr lang="en-US" sz="2800" dirty="0" err="1"/>
              <a:t>veri</a:t>
            </a:r>
            <a:r>
              <a:rPr lang="en-US" sz="2800" dirty="0"/>
              <a:t> </a:t>
            </a:r>
            <a:r>
              <a:rPr lang="en-US" sz="2800" dirty="0" err="1"/>
              <a:t>positivi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A716AE-A484-480F-B7B6-09C90084E98A}"/>
              </a:ext>
            </a:extLst>
          </p:cNvPr>
          <p:cNvSpPr txBox="1"/>
          <p:nvPr/>
        </p:nvSpPr>
        <p:spPr>
          <a:xfrm>
            <a:off x="4710565" y="6114451"/>
            <a:ext cx="4374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Frazione</a:t>
            </a:r>
            <a:r>
              <a:rPr lang="en-US" sz="2800" dirty="0"/>
              <a:t> di </a:t>
            </a:r>
            <a:r>
              <a:rPr lang="en-US" sz="2800" dirty="0" err="1"/>
              <a:t>falsi</a:t>
            </a:r>
            <a:r>
              <a:rPr lang="en-US" sz="2800" dirty="0"/>
              <a:t> </a:t>
            </a:r>
            <a:r>
              <a:rPr lang="en-US" sz="2800" dirty="0" err="1"/>
              <a:t>positivi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0418BE-623A-4772-9FB1-9B1EA18163C6}"/>
              </a:ext>
            </a:extLst>
          </p:cNvPr>
          <p:cNvSpPr txBox="1"/>
          <p:nvPr/>
        </p:nvSpPr>
        <p:spPr>
          <a:xfrm>
            <a:off x="339765" y="350634"/>
            <a:ext cx="11359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ndice di </a:t>
            </a:r>
            <a:r>
              <a:rPr lang="it-IT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Youden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 	= massima distanza tra la curva ROC e la bisettrice (chance line) 				= </a:t>
            </a:r>
            <a:r>
              <a:rPr lang="it-IT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maxc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{sensibilità(c) + specificità(c) − 1}.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92D52E-EE9F-468D-B0FE-2B6D9CB5C525}"/>
              </a:ext>
            </a:extLst>
          </p:cNvPr>
          <p:cNvSpPr txBox="1"/>
          <p:nvPr/>
        </p:nvSpPr>
        <p:spPr>
          <a:xfrm>
            <a:off x="9416503" y="1665298"/>
            <a:ext cx="2089192" cy="4438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SOTTO LA CURCA = AUC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 discriminazione 100%.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AUC 0.5 volte l’area del grafico, discriminazione nulla.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 sopra 0.9 indicano un test altamente accurato.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518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948D2F-4155-4898-94EB-BB406721AE96}"/>
              </a:ext>
            </a:extLst>
          </p:cNvPr>
          <p:cNvSpPr txBox="1"/>
          <p:nvPr/>
        </p:nvSpPr>
        <p:spPr>
          <a:xfrm>
            <a:off x="280072" y="254337"/>
            <a:ext cx="6094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ndice J è un compromesso matematico 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D128C0-C712-46CE-93E3-090F7CF5D73B}"/>
              </a:ext>
            </a:extLst>
          </p:cNvPr>
          <p:cNvSpPr txBox="1"/>
          <p:nvPr/>
        </p:nvSpPr>
        <p:spPr>
          <a:xfrm>
            <a:off x="641896" y="1150570"/>
            <a:ext cx="77875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Se è  </a:t>
            </a:r>
            <a:r>
              <a:rPr lang="en-US" sz="2400" dirty="0" err="1"/>
              <a:t>più</a:t>
            </a:r>
            <a:r>
              <a:rPr lang="en-US" sz="2400" dirty="0"/>
              <a:t> </a:t>
            </a:r>
            <a:r>
              <a:rPr lang="en-US" sz="2400" dirty="0" err="1"/>
              <a:t>importante</a:t>
            </a:r>
            <a:r>
              <a:rPr lang="en-US" sz="2400" dirty="0"/>
              <a:t> la </a:t>
            </a:r>
            <a:r>
              <a:rPr lang="en-US" sz="2400" dirty="0" err="1"/>
              <a:t>sensibilità</a:t>
            </a:r>
            <a:r>
              <a:rPr lang="en-US" sz="2400" dirty="0"/>
              <a:t> mi </a:t>
            </a:r>
            <a:r>
              <a:rPr lang="en-US" sz="2400" dirty="0" err="1"/>
              <a:t>sposterò</a:t>
            </a:r>
            <a:r>
              <a:rPr lang="en-US" sz="2400" dirty="0"/>
              <a:t> un </a:t>
            </a:r>
            <a:r>
              <a:rPr lang="en-US" sz="2400" dirty="0" err="1"/>
              <a:t>pò</a:t>
            </a:r>
            <a:r>
              <a:rPr lang="en-US" sz="2400" dirty="0"/>
              <a:t> </a:t>
            </a:r>
            <a:r>
              <a:rPr lang="en-US" sz="2400" dirty="0" err="1"/>
              <a:t>più</a:t>
            </a:r>
            <a:r>
              <a:rPr lang="en-US" sz="2400" dirty="0"/>
              <a:t> a sinistra (</a:t>
            </a:r>
            <a:r>
              <a:rPr lang="en-US" sz="2400" dirty="0" err="1"/>
              <a:t>accetto</a:t>
            </a:r>
            <a:r>
              <a:rPr lang="en-US" sz="2400" dirty="0"/>
              <a:t> di fare </a:t>
            </a:r>
            <a:r>
              <a:rPr lang="en-US" sz="2400" dirty="0" err="1"/>
              <a:t>molti</a:t>
            </a:r>
            <a:r>
              <a:rPr lang="en-US" sz="2400" dirty="0"/>
              <a:t> test di secondo </a:t>
            </a:r>
            <a:r>
              <a:rPr lang="en-US" sz="2400" dirty="0" err="1"/>
              <a:t>livello</a:t>
            </a:r>
            <a:r>
              <a:rPr lang="en-US" sz="2400" dirty="0"/>
              <a:t>, ma non </a:t>
            </a:r>
            <a:r>
              <a:rPr lang="en-US" sz="2400" dirty="0" err="1"/>
              <a:t>voglio</a:t>
            </a:r>
            <a:r>
              <a:rPr lang="en-US" sz="2400" dirty="0"/>
              <a:t> </a:t>
            </a:r>
            <a:r>
              <a:rPr lang="en-US" sz="2400" dirty="0" err="1"/>
              <a:t>perdere</a:t>
            </a:r>
            <a:r>
              <a:rPr lang="en-US" sz="2400" dirty="0"/>
              <a:t> </a:t>
            </a:r>
            <a:r>
              <a:rPr lang="en-US" sz="2400" dirty="0" err="1"/>
              <a:t>nessun</a:t>
            </a:r>
            <a:r>
              <a:rPr lang="en-US" sz="2400" dirty="0"/>
              <a:t> </a:t>
            </a:r>
            <a:r>
              <a:rPr lang="en-US" sz="2400" dirty="0" err="1"/>
              <a:t>potenziale</a:t>
            </a:r>
            <a:r>
              <a:rPr lang="en-US" sz="2400" dirty="0"/>
              <a:t> positive)</a:t>
            </a:r>
          </a:p>
          <a:p>
            <a:endParaRPr lang="en-US" sz="2400" dirty="0"/>
          </a:p>
          <a:p>
            <a:r>
              <a:rPr lang="en-US" sz="2400" dirty="0"/>
              <a:t>Se è </a:t>
            </a:r>
            <a:r>
              <a:rPr lang="en-US" sz="2400" dirty="0" err="1"/>
              <a:t>più</a:t>
            </a:r>
            <a:r>
              <a:rPr lang="en-US" sz="2400" dirty="0"/>
              <a:t> </a:t>
            </a:r>
            <a:r>
              <a:rPr lang="en-US" sz="2400" dirty="0" err="1"/>
              <a:t>importante</a:t>
            </a:r>
            <a:r>
              <a:rPr lang="en-US" sz="2400" dirty="0"/>
              <a:t> la </a:t>
            </a:r>
            <a:r>
              <a:rPr lang="en-US" sz="2400" dirty="0" err="1"/>
              <a:t>specificità</a:t>
            </a:r>
            <a:r>
              <a:rPr lang="en-US" sz="2400" dirty="0"/>
              <a:t> mi </a:t>
            </a:r>
            <a:r>
              <a:rPr lang="en-US" sz="2400" dirty="0" err="1"/>
              <a:t>sposterò</a:t>
            </a:r>
            <a:r>
              <a:rPr lang="en-US" sz="2400" dirty="0"/>
              <a:t> </a:t>
            </a:r>
            <a:r>
              <a:rPr lang="en-US" sz="2400" dirty="0" err="1"/>
              <a:t>più</a:t>
            </a:r>
            <a:r>
              <a:rPr lang="en-US" sz="2400" dirty="0"/>
              <a:t> a </a:t>
            </a:r>
            <a:r>
              <a:rPr lang="en-US" sz="2400" dirty="0" err="1"/>
              <a:t>destra</a:t>
            </a:r>
            <a:r>
              <a:rPr lang="en-US" sz="2400" dirty="0"/>
              <a:t> (non è </a:t>
            </a:r>
            <a:r>
              <a:rPr lang="en-US" sz="2400" dirty="0" err="1"/>
              <a:t>fondamentale</a:t>
            </a:r>
            <a:r>
              <a:rPr lang="en-US" sz="2400" dirty="0"/>
              <a:t> </a:t>
            </a:r>
            <a:r>
              <a:rPr lang="en-US" sz="2400" dirty="0" err="1"/>
              <a:t>identificare</a:t>
            </a:r>
            <a:r>
              <a:rPr lang="en-US" sz="2400" dirty="0"/>
              <a:t> tutti, ma </a:t>
            </a:r>
            <a:r>
              <a:rPr lang="en-US" sz="2400" dirty="0" err="1"/>
              <a:t>quelli</a:t>
            </a:r>
            <a:r>
              <a:rPr lang="en-US" sz="2400" dirty="0"/>
              <a:t> </a:t>
            </a:r>
            <a:r>
              <a:rPr lang="en-US" sz="2400" dirty="0" err="1"/>
              <a:t>che</a:t>
            </a:r>
            <a:r>
              <a:rPr lang="en-US" sz="2400" dirty="0"/>
              <a:t> </a:t>
            </a:r>
            <a:r>
              <a:rPr lang="en-US" sz="2400" dirty="0" err="1"/>
              <a:t>identifico</a:t>
            </a:r>
            <a:r>
              <a:rPr lang="en-US" sz="2400" dirty="0"/>
              <a:t> devo </a:t>
            </a:r>
            <a:r>
              <a:rPr lang="en-US" sz="2400" dirty="0" err="1"/>
              <a:t>essere</a:t>
            </a:r>
            <a:r>
              <a:rPr lang="en-US" sz="2400" dirty="0"/>
              <a:t> </a:t>
            </a:r>
            <a:r>
              <a:rPr lang="en-US" sz="2400" dirty="0" err="1"/>
              <a:t>sicuro</a:t>
            </a:r>
            <a:r>
              <a:rPr lang="en-US" sz="24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534405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1DFD43-D08E-4577-9569-45C512B3388F}"/>
              </a:ext>
            </a:extLst>
          </p:cNvPr>
          <p:cNvSpPr txBox="1"/>
          <p:nvPr/>
        </p:nvSpPr>
        <p:spPr>
          <a:xfrm>
            <a:off x="280072" y="254337"/>
            <a:ext cx="116979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applico un test con Sensibilità del 95% e specificità del 90% in uno screening </a:t>
            </a:r>
            <a:endParaRPr lang="en-US" sz="28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14787DD-8025-4323-B192-8A22B130A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003847"/>
              </p:ext>
            </p:extLst>
          </p:nvPr>
        </p:nvGraphicFramePr>
        <p:xfrm>
          <a:off x="801466" y="1368744"/>
          <a:ext cx="4457895" cy="2540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4457">
                  <a:extLst>
                    <a:ext uri="{9D8B030D-6E8A-4147-A177-3AD203B41FA5}">
                      <a16:colId xmlns:a16="http://schemas.microsoft.com/office/drawing/2014/main" val="4002296218"/>
                    </a:ext>
                  </a:extLst>
                </a:gridCol>
                <a:gridCol w="1276470">
                  <a:extLst>
                    <a:ext uri="{9D8B030D-6E8A-4147-A177-3AD203B41FA5}">
                      <a16:colId xmlns:a16="http://schemas.microsoft.com/office/drawing/2014/main" val="3216247318"/>
                    </a:ext>
                  </a:extLst>
                </a:gridCol>
                <a:gridCol w="1346968">
                  <a:extLst>
                    <a:ext uri="{9D8B030D-6E8A-4147-A177-3AD203B41FA5}">
                      <a16:colId xmlns:a16="http://schemas.microsoft.com/office/drawing/2014/main" val="2324597351"/>
                    </a:ext>
                  </a:extLst>
                </a:gridCol>
              </a:tblGrid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Malati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Sani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7724600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Positivi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Vero +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Falso +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1709462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Negativi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>
                          <a:effectLst/>
                        </a:rPr>
                        <a:t>Falso 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Vero -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550444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99C0FD-38F7-4BB9-AB3B-06136336C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484422"/>
              </p:ext>
            </p:extLst>
          </p:nvPr>
        </p:nvGraphicFramePr>
        <p:xfrm>
          <a:off x="801466" y="4063182"/>
          <a:ext cx="4457895" cy="2540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4457">
                  <a:extLst>
                    <a:ext uri="{9D8B030D-6E8A-4147-A177-3AD203B41FA5}">
                      <a16:colId xmlns:a16="http://schemas.microsoft.com/office/drawing/2014/main" val="4002296218"/>
                    </a:ext>
                  </a:extLst>
                </a:gridCol>
                <a:gridCol w="1276470">
                  <a:extLst>
                    <a:ext uri="{9D8B030D-6E8A-4147-A177-3AD203B41FA5}">
                      <a16:colId xmlns:a16="http://schemas.microsoft.com/office/drawing/2014/main" val="3216247318"/>
                    </a:ext>
                  </a:extLst>
                </a:gridCol>
                <a:gridCol w="1346968">
                  <a:extLst>
                    <a:ext uri="{9D8B030D-6E8A-4147-A177-3AD203B41FA5}">
                      <a16:colId xmlns:a16="http://schemas.microsoft.com/office/drawing/2014/main" val="2324597351"/>
                    </a:ext>
                  </a:extLst>
                </a:gridCol>
              </a:tblGrid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Malati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Sani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7724600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Positivi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1709462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Negativi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1784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55044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0DA740-0370-44A0-9338-7C217100A086}"/>
              </a:ext>
            </a:extLst>
          </p:cNvPr>
          <p:cNvSpPr txBox="1"/>
          <p:nvPr/>
        </p:nvSpPr>
        <p:spPr>
          <a:xfrm>
            <a:off x="5425842" y="1302434"/>
            <a:ext cx="6552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Malattia</a:t>
            </a:r>
            <a:r>
              <a:rPr lang="en-US" sz="2800" dirty="0"/>
              <a:t> </a:t>
            </a:r>
            <a:r>
              <a:rPr lang="en-US" sz="2800" dirty="0" err="1"/>
              <a:t>celiaca</a:t>
            </a:r>
            <a:r>
              <a:rPr lang="en-US" sz="2800" dirty="0"/>
              <a:t>: </a:t>
            </a:r>
            <a:br>
              <a:rPr lang="en-US" sz="2800" dirty="0"/>
            </a:br>
            <a:r>
              <a:rPr lang="en-US" sz="2800" dirty="0" err="1"/>
              <a:t>Popolazione</a:t>
            </a:r>
            <a:r>
              <a:rPr lang="en-US" sz="2800" dirty="0"/>
              <a:t> </a:t>
            </a:r>
            <a:r>
              <a:rPr lang="en-US" sz="2800" dirty="0" err="1"/>
              <a:t>generale</a:t>
            </a:r>
            <a:r>
              <a:rPr lang="en-US" sz="2800" dirty="0"/>
              <a:t> = 1%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AD3449-9145-47CB-9492-AF2E69DD8B18}"/>
              </a:ext>
            </a:extLst>
          </p:cNvPr>
          <p:cNvSpPr txBox="1"/>
          <p:nvPr/>
        </p:nvSpPr>
        <p:spPr>
          <a:xfrm>
            <a:off x="5619623" y="408740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2000 </a:t>
            </a:r>
            <a:r>
              <a:rPr lang="en-US" sz="2800" dirty="0" err="1"/>
              <a:t>soggetti</a:t>
            </a:r>
            <a:r>
              <a:rPr lang="en-US" sz="2800" dirty="0"/>
              <a:t> </a:t>
            </a:r>
            <a:r>
              <a:rPr lang="en-US" sz="2800" dirty="0" err="1"/>
              <a:t>screenati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31A727-0625-4FF9-A1EA-4598E4E8829E}"/>
              </a:ext>
            </a:extLst>
          </p:cNvPr>
          <p:cNvSpPr txBox="1"/>
          <p:nvPr/>
        </p:nvSpPr>
        <p:spPr>
          <a:xfrm>
            <a:off x="5455276" y="4917923"/>
            <a:ext cx="65227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Proporzione</a:t>
            </a:r>
            <a:r>
              <a:rPr lang="en-US" sz="2400" dirty="0"/>
              <a:t> di </a:t>
            </a:r>
            <a:r>
              <a:rPr lang="en-US" sz="2400" dirty="0" err="1"/>
              <a:t>soggetti</a:t>
            </a:r>
            <a:r>
              <a:rPr lang="en-US" sz="2400" dirty="0"/>
              <a:t> </a:t>
            </a:r>
            <a:r>
              <a:rPr lang="en-US" sz="2400" dirty="0" err="1"/>
              <a:t>identificati</a:t>
            </a:r>
            <a:r>
              <a:rPr lang="en-US" sz="2400" dirty="0"/>
              <a:t> come </a:t>
            </a:r>
            <a:r>
              <a:rPr lang="en-US" sz="2400" dirty="0" err="1"/>
              <a:t>positivi</a:t>
            </a:r>
            <a:r>
              <a:rPr lang="en-US" sz="2400" dirty="0"/>
              <a:t> </a:t>
            </a:r>
            <a:r>
              <a:rPr lang="en-US" sz="2400" dirty="0" err="1"/>
              <a:t>che</a:t>
            </a:r>
            <a:r>
              <a:rPr lang="en-US" sz="2400" dirty="0"/>
              <a:t> </a:t>
            </a:r>
            <a:r>
              <a:rPr lang="en-US" sz="2400" dirty="0" err="1"/>
              <a:t>sono</a:t>
            </a:r>
            <a:r>
              <a:rPr lang="en-US" sz="2400" dirty="0"/>
              <a:t> </a:t>
            </a:r>
            <a:r>
              <a:rPr lang="en-US" sz="2400" dirty="0" err="1"/>
              <a:t>davvero</a:t>
            </a:r>
            <a:r>
              <a:rPr lang="en-US" sz="2400" dirty="0"/>
              <a:t> </a:t>
            </a:r>
            <a:r>
              <a:rPr lang="en-US" sz="2400" dirty="0" err="1"/>
              <a:t>malati</a:t>
            </a:r>
            <a:r>
              <a:rPr lang="en-US" sz="2400" dirty="0"/>
              <a:t>: 19/(19+196) = 0.089 = 9%</a:t>
            </a:r>
          </a:p>
        </p:txBody>
      </p:sp>
    </p:spTree>
    <p:extLst>
      <p:ext uri="{BB962C8B-B14F-4D97-AF65-F5344CB8AC3E}">
        <p14:creationId xmlns:p14="http://schemas.microsoft.com/office/powerpoint/2010/main" val="1176886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1DFD43-D08E-4577-9569-45C512B3388F}"/>
              </a:ext>
            </a:extLst>
          </p:cNvPr>
          <p:cNvSpPr txBox="1"/>
          <p:nvPr/>
        </p:nvSpPr>
        <p:spPr>
          <a:xfrm>
            <a:off x="280072" y="254337"/>
            <a:ext cx="116979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applico un test con Sensibilità del 95% e specificità del 90% in uno screening </a:t>
            </a:r>
            <a:endParaRPr lang="en-US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99C0FD-38F7-4BB9-AB3B-06136336C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072568"/>
              </p:ext>
            </p:extLst>
          </p:nvPr>
        </p:nvGraphicFramePr>
        <p:xfrm>
          <a:off x="801466" y="4063182"/>
          <a:ext cx="4457895" cy="2540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4457">
                  <a:extLst>
                    <a:ext uri="{9D8B030D-6E8A-4147-A177-3AD203B41FA5}">
                      <a16:colId xmlns:a16="http://schemas.microsoft.com/office/drawing/2014/main" val="4002296218"/>
                    </a:ext>
                  </a:extLst>
                </a:gridCol>
                <a:gridCol w="1276470">
                  <a:extLst>
                    <a:ext uri="{9D8B030D-6E8A-4147-A177-3AD203B41FA5}">
                      <a16:colId xmlns:a16="http://schemas.microsoft.com/office/drawing/2014/main" val="3216247318"/>
                    </a:ext>
                  </a:extLst>
                </a:gridCol>
                <a:gridCol w="1346968">
                  <a:extLst>
                    <a:ext uri="{9D8B030D-6E8A-4147-A177-3AD203B41FA5}">
                      <a16:colId xmlns:a16="http://schemas.microsoft.com/office/drawing/2014/main" val="2324597351"/>
                    </a:ext>
                  </a:extLst>
                </a:gridCol>
              </a:tblGrid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Malati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Sani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7724600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Positivi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1709462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Negativi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168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55044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0DA740-0370-44A0-9338-7C217100A086}"/>
              </a:ext>
            </a:extLst>
          </p:cNvPr>
          <p:cNvSpPr txBox="1"/>
          <p:nvPr/>
        </p:nvSpPr>
        <p:spPr>
          <a:xfrm>
            <a:off x="5425842" y="1302434"/>
            <a:ext cx="6552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Malattia</a:t>
            </a:r>
            <a:r>
              <a:rPr lang="en-US" sz="2800" dirty="0"/>
              <a:t> </a:t>
            </a:r>
            <a:r>
              <a:rPr lang="en-US" sz="2800" dirty="0" err="1"/>
              <a:t>celiaca</a:t>
            </a:r>
            <a:r>
              <a:rPr lang="en-US" sz="2800" dirty="0"/>
              <a:t>: </a:t>
            </a:r>
            <a:br>
              <a:rPr lang="en-US" sz="2800" dirty="0"/>
            </a:br>
            <a:r>
              <a:rPr lang="en-US" sz="2800" dirty="0"/>
              <a:t>Parenti di </a:t>
            </a:r>
            <a:r>
              <a:rPr lang="en-US" sz="2800" dirty="0" err="1"/>
              <a:t>soggetti</a:t>
            </a:r>
            <a:r>
              <a:rPr lang="en-US" sz="2800" dirty="0"/>
              <a:t> con </a:t>
            </a:r>
            <a:r>
              <a:rPr lang="en-US" sz="2800" dirty="0" err="1"/>
              <a:t>celiachia</a:t>
            </a:r>
            <a:endParaRPr lang="en-US" sz="2800" dirty="0"/>
          </a:p>
          <a:p>
            <a:r>
              <a:rPr lang="en-US" sz="2800" dirty="0" err="1"/>
              <a:t>Prevalenza</a:t>
            </a:r>
            <a:r>
              <a:rPr lang="en-US" sz="2800" dirty="0"/>
              <a:t> = 10%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D35C87-CE60-43E7-8367-B3893420C400}"/>
              </a:ext>
            </a:extLst>
          </p:cNvPr>
          <p:cNvSpPr txBox="1"/>
          <p:nvPr/>
        </p:nvSpPr>
        <p:spPr>
          <a:xfrm>
            <a:off x="5700319" y="4063182"/>
            <a:ext cx="6277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206 </a:t>
            </a:r>
            <a:r>
              <a:rPr lang="en-US" sz="2800" dirty="0" err="1"/>
              <a:t>soggetti</a:t>
            </a:r>
            <a:r>
              <a:rPr lang="en-US" sz="2800" dirty="0"/>
              <a:t> </a:t>
            </a:r>
            <a:r>
              <a:rPr lang="en-US" sz="2800" dirty="0" err="1"/>
              <a:t>screenati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D33351-2280-4A0A-9BF1-EE5B2635F9DA}"/>
              </a:ext>
            </a:extLst>
          </p:cNvPr>
          <p:cNvSpPr txBox="1"/>
          <p:nvPr/>
        </p:nvSpPr>
        <p:spPr>
          <a:xfrm>
            <a:off x="5455276" y="4917923"/>
            <a:ext cx="65227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Proporzione</a:t>
            </a:r>
            <a:r>
              <a:rPr lang="en-US" sz="2400" dirty="0"/>
              <a:t> di </a:t>
            </a:r>
            <a:r>
              <a:rPr lang="en-US" sz="2400" dirty="0" err="1"/>
              <a:t>soggetti</a:t>
            </a:r>
            <a:r>
              <a:rPr lang="en-US" sz="2400" dirty="0"/>
              <a:t> </a:t>
            </a:r>
            <a:r>
              <a:rPr lang="en-US" sz="2400" dirty="0" err="1"/>
              <a:t>identificati</a:t>
            </a:r>
            <a:r>
              <a:rPr lang="en-US" sz="2400" dirty="0"/>
              <a:t> come </a:t>
            </a:r>
            <a:r>
              <a:rPr lang="en-US" sz="2400" dirty="0" err="1"/>
              <a:t>positivi</a:t>
            </a:r>
            <a:r>
              <a:rPr lang="en-US" sz="2400" dirty="0"/>
              <a:t> </a:t>
            </a:r>
            <a:r>
              <a:rPr lang="en-US" sz="2400" dirty="0" err="1"/>
              <a:t>che</a:t>
            </a:r>
            <a:r>
              <a:rPr lang="en-US" sz="2400" dirty="0"/>
              <a:t> </a:t>
            </a:r>
            <a:r>
              <a:rPr lang="en-US" sz="2400" dirty="0" err="1"/>
              <a:t>sono</a:t>
            </a:r>
            <a:r>
              <a:rPr lang="en-US" sz="2400" dirty="0"/>
              <a:t> </a:t>
            </a:r>
            <a:r>
              <a:rPr lang="en-US" sz="2400" dirty="0" err="1"/>
              <a:t>davvero</a:t>
            </a:r>
            <a:r>
              <a:rPr lang="en-US" sz="2400" dirty="0"/>
              <a:t> </a:t>
            </a:r>
            <a:r>
              <a:rPr lang="en-US" sz="2400" dirty="0" err="1"/>
              <a:t>malati</a:t>
            </a:r>
            <a:r>
              <a:rPr lang="en-US" sz="2400" dirty="0"/>
              <a:t>: 19/(19+18) = 0.51 = 51%</a:t>
            </a:r>
          </a:p>
        </p:txBody>
      </p:sp>
    </p:spTree>
    <p:extLst>
      <p:ext uri="{BB962C8B-B14F-4D97-AF65-F5344CB8AC3E}">
        <p14:creationId xmlns:p14="http://schemas.microsoft.com/office/powerpoint/2010/main" val="2280773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C96930-DB28-4367-BCDD-71DB7EEEC91F}"/>
              </a:ext>
            </a:extLst>
          </p:cNvPr>
          <p:cNvSpPr txBox="1"/>
          <p:nvPr/>
        </p:nvSpPr>
        <p:spPr>
          <a:xfrm>
            <a:off x="279943" y="4244874"/>
            <a:ext cx="609499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Quanto più una condizione è rara, tanto più la specificità del test peserà con l’identificazione di falsi positivi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B0E166-0B5D-4E48-B297-F88EC629D08C}"/>
              </a:ext>
            </a:extLst>
          </p:cNvPr>
          <p:cNvSpPr txBox="1"/>
          <p:nvPr/>
        </p:nvSpPr>
        <p:spPr>
          <a:xfrm>
            <a:off x="338464" y="327982"/>
            <a:ext cx="101381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Valore </a:t>
            </a:r>
            <a:r>
              <a:rPr lang="en-US" sz="3200" dirty="0" err="1"/>
              <a:t>predittivo</a:t>
            </a:r>
            <a:r>
              <a:rPr lang="en-US" sz="3200" dirty="0"/>
              <a:t> </a:t>
            </a:r>
            <a:r>
              <a:rPr lang="en-US" sz="3200" dirty="0" err="1"/>
              <a:t>positivo</a:t>
            </a:r>
            <a:r>
              <a:rPr lang="en-US" sz="3200" dirty="0"/>
              <a:t> = </a:t>
            </a:r>
            <a:r>
              <a:rPr lang="en-US" sz="3200" dirty="0" err="1"/>
              <a:t>Vpp</a:t>
            </a:r>
            <a:br>
              <a:rPr lang="en-US" sz="3200" dirty="0"/>
            </a:br>
            <a:r>
              <a:rPr lang="it-I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proporzione dei soggetti con test positivo che ha veramente la malattia, quindi diagnosticati correttamente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313D00-B4BC-4CBF-B190-3F76849ED192}"/>
              </a:ext>
            </a:extLst>
          </p:cNvPr>
          <p:cNvSpPr txBox="1"/>
          <p:nvPr/>
        </p:nvSpPr>
        <p:spPr>
          <a:xfrm>
            <a:off x="279943" y="5629869"/>
            <a:ext cx="10811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Vpn</a:t>
            </a:r>
            <a:r>
              <a:rPr lang="it-I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proporzione di soggetti con test negativo che è veramente sana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96E8B1-19EF-4CE6-9E16-581E9C5385BF}"/>
              </a:ext>
            </a:extLst>
          </p:cNvPr>
          <p:cNvSpPr txBox="1"/>
          <p:nvPr/>
        </p:nvSpPr>
        <p:spPr>
          <a:xfrm>
            <a:off x="338464" y="2189439"/>
            <a:ext cx="11307334" cy="13629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Vp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prevalenza*sensibilità/prevalenza*sensibilità+ (1-prevalenza)*(1-specificità)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quota attesa veri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(= prevalenza*sensibilità)/quota attesa veri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quota attesa sani(1-prevalenza)*proporzione falsi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(1-spec)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463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65DC7D-EE98-436E-B67A-E523296B4835}"/>
              </a:ext>
            </a:extLst>
          </p:cNvPr>
          <p:cNvSpPr txBox="1"/>
          <p:nvPr/>
        </p:nvSpPr>
        <p:spPr>
          <a:xfrm>
            <a:off x="380390" y="482803"/>
            <a:ext cx="11192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Tanto </a:t>
            </a:r>
            <a:r>
              <a:rPr lang="en-US" sz="2800" dirty="0" err="1"/>
              <a:t>più</a:t>
            </a:r>
            <a:r>
              <a:rPr lang="en-US" sz="2800" dirty="0"/>
              <a:t> </a:t>
            </a:r>
            <a:r>
              <a:rPr lang="en-US" sz="2800" dirty="0" err="1"/>
              <a:t>seleziono</a:t>
            </a:r>
            <a:r>
              <a:rPr lang="en-US" sz="2800" dirty="0"/>
              <a:t> la </a:t>
            </a:r>
            <a:r>
              <a:rPr lang="en-US" sz="2800" dirty="0" err="1"/>
              <a:t>popolazione</a:t>
            </a:r>
            <a:r>
              <a:rPr lang="en-US" sz="2800" dirty="0"/>
              <a:t> tanto </a:t>
            </a:r>
            <a:r>
              <a:rPr lang="en-US" sz="2800" dirty="0" err="1"/>
              <a:t>più</a:t>
            </a:r>
            <a:r>
              <a:rPr lang="en-US" sz="2800" dirty="0"/>
              <a:t> la </a:t>
            </a:r>
            <a:r>
              <a:rPr lang="en-US" sz="2800" dirty="0" err="1"/>
              <a:t>prevalenza</a:t>
            </a:r>
            <a:r>
              <a:rPr lang="en-US" sz="2800" dirty="0"/>
              <a:t> </a:t>
            </a:r>
            <a:r>
              <a:rPr lang="en-US" sz="2800" dirty="0" err="1"/>
              <a:t>attesa</a:t>
            </a:r>
            <a:r>
              <a:rPr lang="en-US" sz="2800" dirty="0"/>
              <a:t> </a:t>
            </a:r>
            <a:r>
              <a:rPr lang="en-US" sz="2800" dirty="0" err="1"/>
              <a:t>della</a:t>
            </a:r>
            <a:r>
              <a:rPr lang="en-US" sz="2800" dirty="0"/>
              <a:t> </a:t>
            </a:r>
            <a:r>
              <a:rPr lang="en-US" sz="2800" dirty="0" err="1"/>
              <a:t>condizione</a:t>
            </a:r>
            <a:r>
              <a:rPr lang="en-US" sz="2800" dirty="0"/>
              <a:t> </a:t>
            </a:r>
            <a:r>
              <a:rPr lang="en-US" sz="2800" dirty="0" err="1"/>
              <a:t>sarà</a:t>
            </a:r>
            <a:r>
              <a:rPr lang="en-US" sz="2800" dirty="0"/>
              <a:t> elevate, tanto </a:t>
            </a:r>
            <a:r>
              <a:rPr lang="en-US" sz="2800" dirty="0" err="1"/>
              <a:t>più</a:t>
            </a:r>
            <a:r>
              <a:rPr lang="en-US" sz="2800" dirty="0"/>
              <a:t> il  </a:t>
            </a:r>
            <a:r>
              <a:rPr lang="en-US" sz="2800" dirty="0" err="1"/>
              <a:t>valore</a:t>
            </a:r>
            <a:r>
              <a:rPr lang="en-US" sz="2800" dirty="0"/>
              <a:t> </a:t>
            </a:r>
            <a:r>
              <a:rPr lang="en-US" sz="2800" dirty="0" err="1"/>
              <a:t>predittivo</a:t>
            </a:r>
            <a:r>
              <a:rPr lang="en-US" sz="2800" dirty="0"/>
              <a:t> positive </a:t>
            </a:r>
            <a:r>
              <a:rPr lang="en-US" sz="2800" dirty="0" err="1"/>
              <a:t>sarà</a:t>
            </a:r>
            <a:r>
              <a:rPr lang="en-US" sz="2800" dirty="0"/>
              <a:t> </a:t>
            </a:r>
            <a:r>
              <a:rPr lang="en-US" sz="2800" dirty="0" err="1"/>
              <a:t>elevato</a:t>
            </a:r>
            <a:r>
              <a:rPr lang="en-US" sz="28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F5E549-4BC5-4630-9E1B-8CD42CDD594F}"/>
              </a:ext>
            </a:extLst>
          </p:cNvPr>
          <p:cNvSpPr txBox="1"/>
          <p:nvPr/>
        </p:nvSpPr>
        <p:spPr>
          <a:xfrm>
            <a:off x="892454" y="2092147"/>
            <a:ext cx="101022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Gli</a:t>
            </a:r>
            <a:r>
              <a:rPr lang="en-US" sz="2800" dirty="0"/>
              <a:t> </a:t>
            </a:r>
            <a:r>
              <a:rPr lang="en-US" sz="2800" dirty="0" err="1"/>
              <a:t>esami</a:t>
            </a:r>
            <a:r>
              <a:rPr lang="en-US" sz="2800" dirty="0"/>
              <a:t> </a:t>
            </a:r>
            <a:r>
              <a:rPr lang="en-US" sz="2800" dirty="0" err="1"/>
              <a:t>alterati</a:t>
            </a:r>
            <a:r>
              <a:rPr lang="en-US" sz="2800" dirty="0"/>
              <a:t> </a:t>
            </a:r>
            <a:r>
              <a:rPr lang="en-US" sz="2800" dirty="0" err="1"/>
              <a:t>hanno</a:t>
            </a:r>
            <a:r>
              <a:rPr lang="en-US" sz="2800" dirty="0"/>
              <a:t> </a:t>
            </a:r>
            <a:r>
              <a:rPr lang="en-US" sz="2800" dirty="0" err="1"/>
              <a:t>più</a:t>
            </a:r>
            <a:r>
              <a:rPr lang="en-US" sz="2800" dirty="0"/>
              <a:t> </a:t>
            </a:r>
            <a:r>
              <a:rPr lang="en-US" sz="2800" dirty="0" err="1"/>
              <a:t>valore</a:t>
            </a:r>
            <a:r>
              <a:rPr lang="en-US" sz="2800" dirty="0"/>
              <a:t> se </a:t>
            </a:r>
            <a:r>
              <a:rPr lang="en-US" sz="2800" dirty="0" err="1"/>
              <a:t>l’analisi</a:t>
            </a:r>
            <a:r>
              <a:rPr lang="en-US" sz="2800" dirty="0"/>
              <a:t> è </a:t>
            </a:r>
            <a:r>
              <a:rPr lang="en-US" sz="2800" dirty="0" err="1"/>
              <a:t>stata</a:t>
            </a:r>
            <a:r>
              <a:rPr lang="en-US" sz="2800" dirty="0"/>
              <a:t> </a:t>
            </a:r>
            <a:r>
              <a:rPr lang="en-US" sz="2800" dirty="0" err="1"/>
              <a:t>richiesta</a:t>
            </a:r>
            <a:r>
              <a:rPr lang="en-US" sz="2800" dirty="0"/>
              <a:t> con un </a:t>
            </a:r>
            <a:r>
              <a:rPr lang="en-US" sz="2800" dirty="0" err="1"/>
              <a:t>sospetto</a:t>
            </a:r>
            <a:endParaRPr lang="en-US" sz="2800" dirty="0"/>
          </a:p>
          <a:p>
            <a:r>
              <a:rPr lang="en-US" sz="2800" dirty="0"/>
              <a:t>Se il </a:t>
            </a:r>
            <a:r>
              <a:rPr lang="en-US" sz="2800" dirty="0" err="1"/>
              <a:t>sospetto</a:t>
            </a:r>
            <a:r>
              <a:rPr lang="en-US" sz="2800" dirty="0"/>
              <a:t> è ben </a:t>
            </a:r>
            <a:r>
              <a:rPr lang="en-US" sz="2800" dirty="0" err="1"/>
              <a:t>posto</a:t>
            </a:r>
            <a:r>
              <a:rPr lang="en-US" sz="2800" dirty="0"/>
              <a:t>, la </a:t>
            </a:r>
            <a:r>
              <a:rPr lang="en-US" sz="2800" dirty="0" err="1"/>
              <a:t>relativa</a:t>
            </a:r>
            <a:r>
              <a:rPr lang="en-US" sz="2800" dirty="0"/>
              <a:t> </a:t>
            </a:r>
            <a:r>
              <a:rPr lang="en-US" sz="2800" dirty="0" err="1"/>
              <a:t>popolazione</a:t>
            </a:r>
            <a:r>
              <a:rPr lang="en-US" sz="2800" dirty="0"/>
              <a:t> </a:t>
            </a:r>
            <a:r>
              <a:rPr lang="en-US" sz="2800" dirty="0" err="1"/>
              <a:t>può</a:t>
            </a:r>
            <a:r>
              <a:rPr lang="en-US" sz="2800" dirty="0"/>
              <a:t> </a:t>
            </a:r>
            <a:r>
              <a:rPr lang="en-US" sz="2800" dirty="0" err="1"/>
              <a:t>essere</a:t>
            </a:r>
            <a:r>
              <a:rPr lang="en-US" sz="2800" dirty="0"/>
              <a:t> </a:t>
            </a:r>
            <a:r>
              <a:rPr lang="en-US" sz="2800" dirty="0" err="1"/>
              <a:t>condizionata</a:t>
            </a:r>
            <a:r>
              <a:rPr lang="en-US" sz="2800" dirty="0"/>
              <a:t> a </a:t>
            </a:r>
            <a:r>
              <a:rPr lang="en-US" sz="2800" dirty="0" err="1"/>
              <a:t>maggior</a:t>
            </a:r>
            <a:r>
              <a:rPr lang="en-US" sz="2800" dirty="0"/>
              <a:t> </a:t>
            </a:r>
            <a:r>
              <a:rPr lang="en-US" sz="2800" dirty="0" err="1"/>
              <a:t>rischio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565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4111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0C2EEDC-2830-4451-A4BF-D77370B80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06" y="465364"/>
            <a:ext cx="5267680" cy="569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06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AECD0D-4C19-41C0-A9D8-39621C1A8053}"/>
              </a:ext>
            </a:extLst>
          </p:cNvPr>
          <p:cNvSpPr txBox="1"/>
          <p:nvPr/>
        </p:nvSpPr>
        <p:spPr>
          <a:xfrm>
            <a:off x="482302" y="287319"/>
            <a:ext cx="8456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Receiver Operating Characteristic</a:t>
            </a:r>
            <a:endParaRPr lang="en-US" sz="4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1740EFA-1C52-4C71-875F-87B91B941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563931"/>
              </p:ext>
            </p:extLst>
          </p:nvPr>
        </p:nvGraphicFramePr>
        <p:xfrm>
          <a:off x="6457423" y="1780527"/>
          <a:ext cx="4457895" cy="2540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4457">
                  <a:extLst>
                    <a:ext uri="{9D8B030D-6E8A-4147-A177-3AD203B41FA5}">
                      <a16:colId xmlns:a16="http://schemas.microsoft.com/office/drawing/2014/main" val="4002296218"/>
                    </a:ext>
                  </a:extLst>
                </a:gridCol>
                <a:gridCol w="1276470">
                  <a:extLst>
                    <a:ext uri="{9D8B030D-6E8A-4147-A177-3AD203B41FA5}">
                      <a16:colId xmlns:a16="http://schemas.microsoft.com/office/drawing/2014/main" val="3216247318"/>
                    </a:ext>
                  </a:extLst>
                </a:gridCol>
                <a:gridCol w="1346968">
                  <a:extLst>
                    <a:ext uri="{9D8B030D-6E8A-4147-A177-3AD203B41FA5}">
                      <a16:colId xmlns:a16="http://schemas.microsoft.com/office/drawing/2014/main" val="2324597351"/>
                    </a:ext>
                  </a:extLst>
                </a:gridCol>
              </a:tblGrid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Aereo+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>
                          <a:effectLst/>
                        </a:rPr>
                        <a:t>Aereo-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7724600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Segnale +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Vero +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Falso +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1709462"/>
                  </a:ext>
                </a:extLst>
              </a:tr>
              <a:tr h="846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Segnale -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>
                          <a:effectLst/>
                        </a:rPr>
                        <a:t>Falso 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Vero -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5504446"/>
                  </a:ext>
                </a:extLst>
              </a:tr>
            </a:tbl>
          </a:graphicData>
        </a:graphic>
      </p:graphicFrame>
      <p:pic>
        <p:nvPicPr>
          <p:cNvPr id="9" name="Picture 4">
            <a:extLst>
              <a:ext uri="{FF2B5EF4-FFF2-40B4-BE49-F238E27FC236}">
                <a16:creationId xmlns:a16="http://schemas.microsoft.com/office/drawing/2014/main" id="{6FF934AC-F261-45E3-8590-CFB8678D8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81" y="1223701"/>
            <a:ext cx="3994671" cy="515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40EEA53-4A9A-49AE-ADA8-D91C0B2A7564}"/>
              </a:ext>
            </a:extLst>
          </p:cNvPr>
          <p:cNvCxnSpPr>
            <a:cxnSpLocks/>
          </p:cNvCxnSpPr>
          <p:nvPr/>
        </p:nvCxnSpPr>
        <p:spPr>
          <a:xfrm flipV="1">
            <a:off x="455822" y="3257929"/>
            <a:ext cx="4793787" cy="58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79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958340-616A-4FF5-84FA-210F8AF1C694}"/>
              </a:ext>
            </a:extLst>
          </p:cNvPr>
          <p:cNvSpPr txBox="1"/>
          <p:nvPr/>
        </p:nvSpPr>
        <p:spPr>
          <a:xfrm>
            <a:off x="298704" y="409652"/>
            <a:ext cx="11594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Esami</a:t>
            </a:r>
            <a:r>
              <a:rPr lang="en-US" sz="2800" b="1" dirty="0"/>
              <a:t> di </a:t>
            </a:r>
            <a:r>
              <a:rPr lang="en-US" sz="2800" b="1" dirty="0" err="1"/>
              <a:t>laboratorio</a:t>
            </a:r>
            <a:r>
              <a:rPr lang="en-US" sz="2800" b="1" dirty="0"/>
              <a:t> come </a:t>
            </a:r>
            <a:r>
              <a:rPr lang="en-US" sz="2800" b="1" dirty="0" err="1"/>
              <a:t>marcatori</a:t>
            </a:r>
            <a:r>
              <a:rPr lang="en-US" sz="2800" b="1" dirty="0"/>
              <a:t> di </a:t>
            </a:r>
            <a:r>
              <a:rPr lang="en-US" sz="2800" b="1" dirty="0" err="1"/>
              <a:t>malattia</a:t>
            </a:r>
            <a:endParaRPr 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013F67-6F16-443B-B472-B5CCB0606106}"/>
              </a:ext>
            </a:extLst>
          </p:cNvPr>
          <p:cNvSpPr txBox="1"/>
          <p:nvPr/>
        </p:nvSpPr>
        <p:spPr>
          <a:xfrm>
            <a:off x="680314" y="1338682"/>
            <a:ext cx="7402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Continui</a:t>
            </a:r>
            <a:r>
              <a:rPr lang="en-US" sz="2400" dirty="0"/>
              <a:t>	</a:t>
            </a:r>
            <a:r>
              <a:rPr lang="en-US" sz="2400" dirty="0" err="1"/>
              <a:t>livelli</a:t>
            </a:r>
            <a:r>
              <a:rPr lang="en-US" sz="2400" dirty="0"/>
              <a:t> </a:t>
            </a:r>
            <a:r>
              <a:rPr lang="en-US" sz="2400" dirty="0" err="1"/>
              <a:t>patologici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Discontinui</a:t>
            </a:r>
            <a:r>
              <a:rPr lang="en-US" sz="2400" dirty="0"/>
              <a:t>	</a:t>
            </a:r>
            <a:r>
              <a:rPr lang="en-US" sz="2400" dirty="0" err="1"/>
              <a:t>presente</a:t>
            </a:r>
            <a:r>
              <a:rPr lang="en-US" sz="2400" dirty="0"/>
              <a:t>/</a:t>
            </a:r>
            <a:r>
              <a:rPr lang="en-US" sz="2400" dirty="0" err="1"/>
              <a:t>assente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C7065D-7F3E-43B4-8AB8-B57C2CDC8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1795" y="1293420"/>
            <a:ext cx="6234393" cy="21355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A5AC87-AF4D-4658-903A-5CEA18D51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143" y="3385456"/>
            <a:ext cx="6109194" cy="30288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725A27B-EF4C-4E3D-B3AF-0DE1FD2A28E4}"/>
              </a:ext>
            </a:extLst>
          </p:cNvPr>
          <p:cNvSpPr txBox="1"/>
          <p:nvPr/>
        </p:nvSpPr>
        <p:spPr>
          <a:xfrm>
            <a:off x="763663" y="4250131"/>
            <a:ext cx="37380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Può</a:t>
            </a:r>
            <a:r>
              <a:rPr lang="en-US" sz="2800" dirty="0"/>
              <a:t> </a:t>
            </a:r>
            <a:r>
              <a:rPr lang="en-US" sz="2800" dirty="0" err="1"/>
              <a:t>esserci</a:t>
            </a:r>
            <a:r>
              <a:rPr lang="en-US" sz="2800" dirty="0"/>
              <a:t> una </a:t>
            </a:r>
            <a:r>
              <a:rPr lang="en-US" sz="2800" dirty="0" err="1"/>
              <a:t>sovrapposizione</a:t>
            </a:r>
            <a:r>
              <a:rPr lang="en-US" sz="2800" dirty="0"/>
              <a:t> di </a:t>
            </a:r>
            <a:r>
              <a:rPr lang="en-US" sz="2800" dirty="0" err="1"/>
              <a:t>valori</a:t>
            </a:r>
            <a:r>
              <a:rPr lang="en-US" sz="2800" dirty="0"/>
              <a:t> </a:t>
            </a:r>
            <a:r>
              <a:rPr lang="en-US" sz="2800" dirty="0" err="1"/>
              <a:t>tra</a:t>
            </a:r>
            <a:r>
              <a:rPr lang="en-US" sz="2800" dirty="0"/>
              <a:t> </a:t>
            </a:r>
            <a:r>
              <a:rPr lang="en-US" sz="2800" dirty="0" err="1"/>
              <a:t>sani</a:t>
            </a:r>
            <a:r>
              <a:rPr lang="en-US" sz="2800" dirty="0"/>
              <a:t> e </a:t>
            </a:r>
            <a:r>
              <a:rPr lang="en-US" sz="2800" dirty="0" err="1"/>
              <a:t>malati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280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7" name="Picture 2">
            <a:extLst>
              <a:ext uri="{FF2B5EF4-FFF2-40B4-BE49-F238E27FC236}">
                <a16:creationId xmlns:a16="http://schemas.microsoft.com/office/drawing/2014/main" id="{E1AD1B8E-00DA-48F1-96C9-FD33EA4C3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1628775"/>
            <a:ext cx="629602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8" name="Rettangolo 2">
            <a:extLst>
              <a:ext uri="{FF2B5EF4-FFF2-40B4-BE49-F238E27FC236}">
                <a16:creationId xmlns:a16="http://schemas.microsoft.com/office/drawing/2014/main" id="{3CAC6453-9280-4DE7-904E-7839323DC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76250"/>
            <a:ext cx="79200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LA SOGLIA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Per alcuni test di laboratorio la presenza della malattia è associata ad un valore che è al di sopra di una </a:t>
            </a:r>
            <a:r>
              <a:rPr lang="it-IT" altLang="it-IT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soglia</a:t>
            </a:r>
            <a:r>
              <a:rPr lang="it-IT" altLang="it-IT" sz="2000">
                <a:latin typeface="Times New Roman" panose="02020603050405020304" pitchFamily="18" charset="0"/>
                <a:cs typeface="Times New Roman" panose="02020603050405020304" pitchFamily="18" charset="0"/>
              </a:rPr>
              <a:t> (troponina come marcatore di infarto miocardico, rilevazione delle sostanze di abuso…).</a:t>
            </a:r>
          </a:p>
        </p:txBody>
      </p:sp>
      <p:sp>
        <p:nvSpPr>
          <p:cNvPr id="101379" name="Rettangolo 3">
            <a:extLst>
              <a:ext uri="{FF2B5EF4-FFF2-40B4-BE49-F238E27FC236}">
                <a16:creationId xmlns:a16="http://schemas.microsoft.com/office/drawing/2014/main" id="{E8D677DD-9E28-4C89-A7CD-4FE56B73E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5300664"/>
            <a:ext cx="80645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Times New Roman" panose="02020603050405020304" pitchFamily="18" charset="0"/>
                <a:cs typeface="Times New Roman" panose="02020603050405020304" pitchFamily="18" charset="0"/>
              </a:rPr>
              <a:t>Due popolazioni di individui e i loro risultati di un test particolare.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Times New Roman" panose="02020603050405020304" pitchFamily="18" charset="0"/>
                <a:cs typeface="Times New Roman" panose="02020603050405020304" pitchFamily="18" charset="0"/>
              </a:rPr>
              <a:t>Tutti gli individui senza malattia hanno un valore basso per il test e tutte le persone con malattia hanno un valore alto del test.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Times New Roman" panose="02020603050405020304" pitchFamily="18" charset="0"/>
                <a:cs typeface="Times New Roman" panose="02020603050405020304" pitchFamily="18" charset="0"/>
              </a:rPr>
              <a:t>Non vi è sovrapposizione tra i due gruppi.</a:t>
            </a:r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6CB54D90-FE36-4961-BD7A-1CDAFE0BE7B8}"/>
              </a:ext>
            </a:extLst>
          </p:cNvPr>
          <p:cNvSpPr/>
          <p:nvPr/>
        </p:nvSpPr>
        <p:spPr>
          <a:xfrm flipV="1">
            <a:off x="2279650" y="4868864"/>
            <a:ext cx="484188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109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5" name="Picture 2">
            <a:extLst>
              <a:ext uri="{FF2B5EF4-FFF2-40B4-BE49-F238E27FC236}">
                <a16:creationId xmlns:a16="http://schemas.microsoft.com/office/drawing/2014/main" id="{5B993251-DAB0-4E96-91C9-32143EBA9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349500"/>
            <a:ext cx="7067550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6" name="Rettangolo 4">
            <a:extLst>
              <a:ext uri="{FF2B5EF4-FFF2-40B4-BE49-F238E27FC236}">
                <a16:creationId xmlns:a16="http://schemas.microsoft.com/office/drawing/2014/main" id="{E9423B47-FAE2-4934-9F56-7295C9A21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88913"/>
            <a:ext cx="81359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Il confronto del dato di laboratorio ottenuto con un valore soglia (o un intervallo di riferimento) consente di dividere la popolazione dei soggetti con o senza malattia nelle seguenti categorie:</a:t>
            </a:r>
          </a:p>
        </p:txBody>
      </p:sp>
      <p:pic>
        <p:nvPicPr>
          <p:cNvPr id="103427" name="Picture 2">
            <a:extLst>
              <a:ext uri="{FF2B5EF4-FFF2-40B4-BE49-F238E27FC236}">
                <a16:creationId xmlns:a16="http://schemas.microsoft.com/office/drawing/2014/main" id="{B85711B0-A1E5-433C-ABCB-1B3C4E66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1196976"/>
            <a:ext cx="74771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0537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egnaposto contenuto 2">
            <a:extLst>
              <a:ext uri="{FF2B5EF4-FFF2-40B4-BE49-F238E27FC236}">
                <a16:creationId xmlns:a16="http://schemas.microsoft.com/office/drawing/2014/main" id="{B23FB3B2-5171-4CBE-8519-137B2FA43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908051"/>
            <a:ext cx="8229600" cy="4525963"/>
          </a:xfrm>
        </p:spPr>
        <p:txBody>
          <a:bodyPr/>
          <a:lstStyle/>
          <a:p>
            <a:pPr eaLnBrk="1" hangingPunct="1"/>
            <a:r>
              <a:rPr lang="it-IT" altLang="it-IT" sz="2400" b="1">
                <a:solidFill>
                  <a:srgbClr val="00B05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Specificità:</a:t>
            </a:r>
            <a:r>
              <a:rPr lang="it-IT" altLang="it-IT" sz="2000" b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è la proprietà di dosare esclusivamente la sostanza in esame.  </a:t>
            </a:r>
            <a:r>
              <a:rPr lang="it-IT" altLang="it-IT" sz="20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Un metodo poco specifico può dare dei falsi positivi.</a:t>
            </a:r>
          </a:p>
          <a:p>
            <a:pPr eaLnBrk="1" hangingPunct="1"/>
            <a:endParaRPr lang="it-IT" altLang="it-IT" sz="2000" b="1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it-IT" altLang="it-IT" sz="24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Sensibilità:</a:t>
            </a:r>
            <a:r>
              <a:rPr lang="it-IT" altLang="it-IT" sz="2000" b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è la più piccola quantità di sostanza che il metodo riesce a dosare, cioè a distinguere </a:t>
            </a:r>
            <a:r>
              <a:rPr lang="it-IT" altLang="it-IT" sz="20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sicuramente da zero; un metodo poco sensibile può dare dei falsi negativi.</a:t>
            </a:r>
          </a:p>
          <a:p>
            <a:pPr eaLnBrk="1" hangingPunct="1"/>
            <a:endParaRPr lang="it-IT" altLang="it-IT" sz="2000" b="1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it-IT" altLang="it-IT" sz="2000" b="1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endParaRPr lang="it-IT" altLang="it-IT" sz="200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105475" name="Picture 5">
            <a:extLst>
              <a:ext uri="{FF2B5EF4-FFF2-40B4-BE49-F238E27FC236}">
                <a16:creationId xmlns:a16="http://schemas.microsoft.com/office/drawing/2014/main" id="{D76997F8-802B-4222-9F74-5C1D0046B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3008314"/>
            <a:ext cx="7067550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204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1" name="Picture 2">
            <a:extLst>
              <a:ext uri="{FF2B5EF4-FFF2-40B4-BE49-F238E27FC236}">
                <a16:creationId xmlns:a16="http://schemas.microsoft.com/office/drawing/2014/main" id="{43E80ADA-B814-4335-9023-D3395A1A3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549275"/>
            <a:ext cx="7362825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240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507EE03-8F9A-41C1-B72F-B2A4E7497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887" y="265747"/>
            <a:ext cx="7196411" cy="2821289"/>
          </a:xfrm>
          <a:prstGeom prst="rect">
            <a:avLst/>
          </a:prstGeom>
        </p:spPr>
      </p:pic>
      <p:pic>
        <p:nvPicPr>
          <p:cNvPr id="3" name="Picture 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0EC71DFD-FFEB-4068-9028-1A7C5179E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799" y="3429000"/>
            <a:ext cx="7196411" cy="279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8675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1040</Words>
  <Application>Microsoft Office PowerPoint</Application>
  <PresentationFormat>Widescreen</PresentationFormat>
  <Paragraphs>113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Pasquale Miglionico</dc:creator>
  <cp:lastModifiedBy>Alberto Tommasini</cp:lastModifiedBy>
  <cp:revision>116</cp:revision>
  <dcterms:created xsi:type="dcterms:W3CDTF">2021-05-31T12:50:11Z</dcterms:created>
  <dcterms:modified xsi:type="dcterms:W3CDTF">2021-11-18T22:03:45Z</dcterms:modified>
</cp:coreProperties>
</file>