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62"/>
  </p:notesMasterIdLst>
  <p:sldIdLst>
    <p:sldId id="448" r:id="rId4"/>
    <p:sldId id="454" r:id="rId5"/>
    <p:sldId id="456" r:id="rId6"/>
    <p:sldId id="455" r:id="rId7"/>
    <p:sldId id="457" r:id="rId8"/>
    <p:sldId id="458" r:id="rId9"/>
    <p:sldId id="460" r:id="rId10"/>
    <p:sldId id="459" r:id="rId11"/>
    <p:sldId id="461" r:id="rId12"/>
    <p:sldId id="462" r:id="rId13"/>
    <p:sldId id="463" r:id="rId14"/>
    <p:sldId id="464" r:id="rId15"/>
    <p:sldId id="465" r:id="rId16"/>
    <p:sldId id="466" r:id="rId17"/>
    <p:sldId id="589" r:id="rId18"/>
    <p:sldId id="468" r:id="rId19"/>
    <p:sldId id="469" r:id="rId20"/>
    <p:sldId id="470" r:id="rId21"/>
    <p:sldId id="471" r:id="rId22"/>
    <p:sldId id="574" r:id="rId23"/>
    <p:sldId id="580" r:id="rId24"/>
    <p:sldId id="576" r:id="rId25"/>
    <p:sldId id="577" r:id="rId26"/>
    <p:sldId id="578" r:id="rId27"/>
    <p:sldId id="579" r:id="rId28"/>
    <p:sldId id="590" r:id="rId29"/>
    <p:sldId id="596" r:id="rId30"/>
    <p:sldId id="560" r:id="rId31"/>
    <p:sldId id="475" r:id="rId32"/>
    <p:sldId id="476" r:id="rId33"/>
    <p:sldId id="598" r:id="rId34"/>
    <p:sldId id="597" r:id="rId35"/>
    <p:sldId id="599" r:id="rId36"/>
    <p:sldId id="600" r:id="rId37"/>
    <p:sldId id="601" r:id="rId38"/>
    <p:sldId id="602" r:id="rId39"/>
    <p:sldId id="592" r:id="rId40"/>
    <p:sldId id="301" r:id="rId41"/>
    <p:sldId id="300" r:id="rId42"/>
    <p:sldId id="299" r:id="rId43"/>
    <p:sldId id="298" r:id="rId44"/>
    <p:sldId id="285" r:id="rId45"/>
    <p:sldId id="293" r:id="rId46"/>
    <p:sldId id="593" r:id="rId47"/>
    <p:sldId id="594" r:id="rId48"/>
    <p:sldId id="297" r:id="rId49"/>
    <p:sldId id="595" r:id="rId50"/>
    <p:sldId id="603" r:id="rId51"/>
    <p:sldId id="256" r:id="rId52"/>
    <p:sldId id="257" r:id="rId53"/>
    <p:sldId id="258" r:id="rId54"/>
    <p:sldId id="259" r:id="rId55"/>
    <p:sldId id="260" r:id="rId56"/>
    <p:sldId id="271" r:id="rId57"/>
    <p:sldId id="273" r:id="rId58"/>
    <p:sldId id="604" r:id="rId59"/>
    <p:sldId id="605" r:id="rId60"/>
    <p:sldId id="606" r:id="rId6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0F83"/>
    <a:srgbClr val="4D1C1B"/>
    <a:srgbClr val="250E0D"/>
    <a:srgbClr val="321F83"/>
    <a:srgbClr val="2D178B"/>
    <a:srgbClr val="150C86"/>
    <a:srgbClr val="0A0092"/>
    <a:srgbClr val="380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30" autoAdjust="0"/>
    <p:restoredTop sz="80616" autoAdjust="0"/>
  </p:normalViewPr>
  <p:slideViewPr>
    <p:cSldViewPr>
      <p:cViewPr varScale="1">
        <p:scale>
          <a:sx n="66" d="100"/>
          <a:sy n="66" d="100"/>
        </p:scale>
        <p:origin x="939" y="32"/>
      </p:cViewPr>
      <p:guideLst>
        <p:guide orient="horz" pos="4319"/>
        <p:guide pos="2880"/>
      </p:guideLst>
    </p:cSldViewPr>
  </p:slideViewPr>
  <p:outlineViewPr>
    <p:cViewPr>
      <p:scale>
        <a:sx n="33" d="100"/>
        <a:sy n="33" d="100"/>
      </p:scale>
      <p:origin x="0" y="11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AF67B2-22FD-4E91-9426-E997314DF63D}" type="datetimeFigureOut">
              <a:rPr lang="it-IT" smtClean="0"/>
              <a:pPr/>
              <a:t>20/11/2021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82E07-F76D-490A-8E72-32AA00748D71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05325-9E43-4133-A2FB-6E75B36373AF}" type="slidenum">
              <a:rPr lang="it-IT">
                <a:solidFill>
                  <a:prstClr val="black"/>
                </a:solidFill>
              </a:rPr>
              <a:pPr/>
              <a:t>3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05325-9E43-4133-A2FB-6E75B36373AF}" type="slidenum">
              <a:rPr lang="it-IT">
                <a:solidFill>
                  <a:prstClr val="black"/>
                </a:solidFill>
              </a:rPr>
              <a:pPr/>
              <a:t>12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188 pazienti in GFD e 84 controlli sani in dieta libera; la presenza di peptidi del glutine nelle feci indica che il glutine è stato ingerito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9A42CE-39BC-2946-A6AA-799A6E4EED17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9013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05325-9E43-4133-A2FB-6E75B36373AF}" type="slidenum">
              <a:rPr lang="it-IT">
                <a:solidFill>
                  <a:prstClr val="black"/>
                </a:solidFill>
              </a:rPr>
              <a:pPr/>
              <a:t>4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/>
              <a:t>Audrey</a:t>
            </a:r>
            <a:r>
              <a:rPr lang="it-IT" baseline="0" dirty="0"/>
              <a:t> Hepburn e Laura </a:t>
            </a:r>
            <a:r>
              <a:rPr lang="it-IT" baseline="0" dirty="0" err="1"/>
              <a:t>Torrisi</a:t>
            </a:r>
            <a:endParaRPr lang="it-IT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2E07-F76D-490A-8E72-32AA00748D71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05325-9E43-4133-A2FB-6E75B36373AF}" type="slidenum">
              <a:rPr lang="it-IT">
                <a:solidFill>
                  <a:prstClr val="black"/>
                </a:solidFill>
              </a:rPr>
              <a:pPr/>
              <a:t>6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 </a:t>
            </a:r>
            <a:r>
              <a:rPr lang="it-IT" sz="1200" i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Hongerwinter</a:t>
            </a:r>
            <a:r>
              <a:rPr lang="it-IT" sz="12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eaLnBrk="1" hangingPunct="1"/>
            <a:r>
              <a:rPr lang="it-IT" dirty="0"/>
              <a:t>Dopo che i ferrovieri olandesi accolsero l'appello del governo olandese in esilio di distruggere le linee ferroviarie per favorire gli sforzi Alleati per la liberazione, l'amministrazione tedesca reagì ponendo un embargo su tutti i trasporti di cibo nell'Olanda occidentale</a:t>
            </a:r>
          </a:p>
          <a:p>
            <a:pPr eaLnBrk="1" hangingPunct="1"/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Willem-Karel</a:t>
            </a:r>
            <a:r>
              <a:rPr lang="it-IT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Dicke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2E07-F76D-490A-8E72-32AA00748D71}" type="slidenum">
              <a:rPr lang="it-IT" smtClean="0">
                <a:solidFill>
                  <a:prstClr val="black"/>
                </a:solidFill>
              </a:rPr>
              <a:pPr/>
              <a:t>7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Willem-Karel</a:t>
            </a:r>
            <a:r>
              <a:rPr lang="it-IT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Dicke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182E07-F76D-490A-8E72-32AA00748D71}" type="slidenum">
              <a:rPr lang="it-IT" smtClean="0">
                <a:solidFill>
                  <a:prstClr val="black"/>
                </a:solidFill>
              </a:rPr>
              <a:pPr/>
              <a:t>8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05325-9E43-4133-A2FB-6E75B36373AF}" type="slidenum">
              <a:rPr lang="it-IT">
                <a:solidFill>
                  <a:prstClr val="black"/>
                </a:solidFill>
              </a:rPr>
              <a:pPr/>
              <a:t>9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dirty="0"/>
              <a:t>Non solo l’occasione per capire il ruolo del glutine nella celiachia. Anche l’occasione per capire come cambiamenti alimentari nella</a:t>
            </a:r>
            <a:r>
              <a:rPr lang="it-IT" baseline="0" dirty="0"/>
              <a:t> mamma possano produrre cambiamenti epigenetici e modulare il rischio di malattie nei figli. </a:t>
            </a:r>
            <a:r>
              <a:rPr lang="en-US" dirty="0"/>
              <a:t>Early Hum Dev. 2006 Aug;82(8):485-91</a:t>
            </a:r>
            <a:endParaRPr lang="it-IT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05325-9E43-4133-A2FB-6E75B36373AF}" type="slidenum">
              <a:rPr lang="it-IT">
                <a:solidFill>
                  <a:prstClr val="black"/>
                </a:solidFill>
              </a:rPr>
              <a:pPr/>
              <a:t>10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105325-9E43-4133-A2FB-6E75B36373AF}" type="slidenum">
              <a:rPr lang="it-IT">
                <a:solidFill>
                  <a:prstClr val="black"/>
                </a:solidFill>
              </a:rPr>
              <a:pPr/>
              <a:t>11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baseline="0" dirty="0"/>
              <a:t>Laura </a:t>
            </a:r>
            <a:r>
              <a:rPr lang="it-IT" baseline="0" dirty="0" err="1"/>
              <a:t>Torrisi</a:t>
            </a:r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/>
              <a:pPr/>
              <a:t>20/11/2021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/>
              <a:pPr/>
              <a:t>20/11/2021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/>
              <a:pPr/>
              <a:t>20/11/2021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/>
              <a:pPr/>
              <a:t>20/11/2021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C8DE5-ECF7-401F-9049-D44D799A1993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D5BFE-7B4E-450F-8C56-1DBF565E19CD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F4238-8E1E-44B1-B1BB-CD0295D52FBB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4D811-738B-40FE-BCF4-86B96039BD05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289534-EDCB-4B23-971E-C4D37AC79AC2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B0B10-CB08-4099-9925-94778FFB967F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94835-94EF-4012-9548-3019EF06EF4B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/>
              <a:pPr/>
              <a:t>20/11/2021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30EF8-0EEA-45CA-8EDB-D01FEBD13048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0EAC-35DD-46BF-9BBD-B9C6F8CD6224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B6902-1E40-4465-B17F-4D46C5D0F8F6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ED4A2-6531-404D-8606-37267E2E0771}" type="slidenum">
              <a:rPr lang="it-IT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/>
              <a:pPr/>
              <a:t>20/11/2021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/>
              <a:pPr/>
              <a:t>20/11/2021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/>
              <a:pPr/>
              <a:t>20/11/2021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/>
              <a:pPr/>
              <a:t>20/11/2021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/>
              <a:pPr/>
              <a:t>20/11/2021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F3DB1-0EFA-46EC-BF0C-E1C8DD9A00E3}" type="datetimeFigureOut">
              <a:rPr lang="it-IT" smtClean="0"/>
              <a:pPr/>
              <a:t>20/11/2021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6E37E-6116-4A7E-A002-7157FE117194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F3DB1-0EFA-46EC-BF0C-E1C8DD9A00E3}" type="datetimeFigureOut">
              <a:rPr lang="it-IT" smtClean="0"/>
              <a:pPr/>
              <a:t>20/11/2021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6E37E-6116-4A7E-A002-7157FE117194}" type="slidenum">
              <a:rPr lang="it-IT" smtClean="0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F3DB1-0EFA-46EC-BF0C-E1C8DD9A00E3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20/11/2021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6E37E-6116-4A7E-A002-7157FE11719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A81F1C-0AD7-4507-9175-8B8675061189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images.google.it/imgres?imgurl=www.scimone.it/food/comp%20legumi.jpg&amp;imgrefurl=http://www.scimone.it/complegumi.html&amp;hl=it&amp;h=500&amp;w=399&amp;start=20&amp;prev=/images?q=legumi&amp;svnum=10&amp;hl=it&amp;lr=&amp;ie=UTF-8&amp;oe=UTF-8&amp;sa=N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8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5.png"/><Relationship Id="rId4" Type="http://schemas.openxmlformats.org/officeDocument/2006/relationships/image" Target="../media/image54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oleObject" Target="../embeddings/oleObject12.bin"/><Relationship Id="rId7" Type="http://schemas.openxmlformats.org/officeDocument/2006/relationships/image" Target="../media/image7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35.png"/><Relationship Id="rId9" Type="http://schemas.openxmlformats.org/officeDocument/2006/relationships/image" Target="../media/image8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emf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audio" Target="file:///C:\Users\Alberto\OneDrive\desktop\ped_biotec\6\Moon_River_-_Breakfast_at_Tiffanys.mp3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ogo burlo_colore">
            <a:extLst>
              <a:ext uri="{FF2B5EF4-FFF2-40B4-BE49-F238E27FC236}">
                <a16:creationId xmlns:a16="http://schemas.microsoft.com/office/drawing/2014/main" id="{4AF791C3-F6F5-4EA4-B52D-FD3A38049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62" y="5097601"/>
            <a:ext cx="1844134" cy="61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blue logo with white text&#10;&#10;Description automatically generated with low confidence">
            <a:extLst>
              <a:ext uri="{FF2B5EF4-FFF2-40B4-BE49-F238E27FC236}">
                <a16:creationId xmlns:a16="http://schemas.microsoft.com/office/drawing/2014/main" id="{AABA17F6-DC7D-4E81-A3A2-92D63C4C6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9" y="5091677"/>
            <a:ext cx="1844134" cy="620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B5E890-2D59-483F-B3C1-8D5EC1DF318C}"/>
              </a:ext>
            </a:extLst>
          </p:cNvPr>
          <p:cNvSpPr txBox="1"/>
          <p:nvPr/>
        </p:nvSpPr>
        <p:spPr>
          <a:xfrm>
            <a:off x="4961806" y="5159379"/>
            <a:ext cx="236455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/>
              <a:t>Alberto Tommasini</a:t>
            </a:r>
            <a:r>
              <a:rPr lang="en-US" sz="1350" dirty="0"/>
              <a:t> </a:t>
            </a:r>
          </a:p>
          <a:p>
            <a:r>
              <a:rPr lang="en-US" sz="1200" dirty="0"/>
              <a:t>alberto.tommasini@burlo.trieste.it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F6D9F7-CD18-4A61-BC7D-896374CFBBEC}"/>
              </a:ext>
            </a:extLst>
          </p:cNvPr>
          <p:cNvSpPr txBox="1"/>
          <p:nvPr/>
        </p:nvSpPr>
        <p:spPr>
          <a:xfrm>
            <a:off x="897524" y="1487818"/>
            <a:ext cx="7442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50"/>
                </a:solidFill>
              </a:rPr>
              <a:t>PATOLOGIA CLINICA</a:t>
            </a:r>
          </a:p>
        </p:txBody>
      </p:sp>
    </p:spTree>
    <p:extLst>
      <p:ext uri="{BB962C8B-B14F-4D97-AF65-F5344CB8AC3E}">
        <p14:creationId xmlns:p14="http://schemas.microsoft.com/office/powerpoint/2010/main" val="1114086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2" y="-27384"/>
            <a:ext cx="58892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La fame da ragazza</a:t>
            </a:r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6346" y="836712"/>
            <a:ext cx="4557653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3521933" cy="6044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2" y="-27384"/>
            <a:ext cx="4834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Qual è celiaca? 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573" y="836712"/>
            <a:ext cx="7663843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95234" name="Picture 2" descr="http://maspo.altervista.org/vincentvangogh/VAN%20GOGH/1888/Van%20Gogh%20-%20Campo%20di%20grano%20al%20tramon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523" y="1052736"/>
            <a:ext cx="6706741" cy="5567860"/>
          </a:xfrm>
          <a:prstGeom prst="rect">
            <a:avLst/>
          </a:prstGeom>
          <a:noFill/>
        </p:spPr>
      </p:pic>
      <p:sp>
        <p:nvSpPr>
          <p:cNvPr id="10" name="Rettangolo 9"/>
          <p:cNvSpPr/>
          <p:nvPr/>
        </p:nvSpPr>
        <p:spPr>
          <a:xfrm>
            <a:off x="42" y="-27384"/>
            <a:ext cx="6915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Il glutine del frumento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037903"/>
            <a:ext cx="3743325" cy="2352675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294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007740"/>
            <a:ext cx="3168650" cy="2376488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295" name="Text Box 18"/>
          <p:cNvSpPr txBox="1">
            <a:spLocks noChangeArrowheads="1"/>
          </p:cNvSpPr>
          <p:nvPr/>
        </p:nvSpPr>
        <p:spPr bwMode="auto">
          <a:xfrm>
            <a:off x="1095375" y="3331840"/>
            <a:ext cx="1300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frumento</a:t>
            </a:r>
          </a:p>
        </p:txBody>
      </p:sp>
      <p:sp>
        <p:nvSpPr>
          <p:cNvPr id="12296" name="Text Box 19"/>
          <p:cNvSpPr txBox="1">
            <a:spLocks noChangeArrowheads="1"/>
          </p:cNvSpPr>
          <p:nvPr/>
        </p:nvSpPr>
        <p:spPr bwMode="auto">
          <a:xfrm>
            <a:off x="5848350" y="3331840"/>
            <a:ext cx="72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prstClr val="black"/>
                </a:solidFill>
              </a:rPr>
              <a:t>orzo</a:t>
            </a:r>
          </a:p>
        </p:txBody>
      </p:sp>
      <p:sp>
        <p:nvSpPr>
          <p:cNvPr id="12297" name="Text Box 20"/>
          <p:cNvSpPr txBox="1">
            <a:spLocks noChangeArrowheads="1"/>
          </p:cNvSpPr>
          <p:nvPr/>
        </p:nvSpPr>
        <p:spPr bwMode="auto">
          <a:xfrm>
            <a:off x="971600" y="6400800"/>
            <a:ext cx="9445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segale</a:t>
            </a:r>
          </a:p>
        </p:txBody>
      </p:sp>
      <p:sp>
        <p:nvSpPr>
          <p:cNvPr id="12298" name="Text Box 21"/>
          <p:cNvSpPr txBox="1">
            <a:spLocks noChangeArrowheads="1"/>
          </p:cNvSpPr>
          <p:nvPr/>
        </p:nvSpPr>
        <p:spPr bwMode="auto">
          <a:xfrm>
            <a:off x="5867400" y="6192787"/>
            <a:ext cx="1106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prstClr val="black"/>
                </a:solidFill>
              </a:rPr>
              <a:t>(avena)</a:t>
            </a:r>
          </a:p>
        </p:txBody>
      </p:sp>
      <p:pic>
        <p:nvPicPr>
          <p:cNvPr id="12299" name="Picture 22" descr="sega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887737"/>
            <a:ext cx="1884363" cy="2574925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300" name="Picture 23" descr="farr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675" y="3887737"/>
            <a:ext cx="1863725" cy="243840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301" name="Text Box 24"/>
          <p:cNvSpPr txBox="1">
            <a:spLocks noChangeArrowheads="1"/>
          </p:cNvSpPr>
          <p:nvPr/>
        </p:nvSpPr>
        <p:spPr bwMode="auto">
          <a:xfrm>
            <a:off x="3255963" y="6427737"/>
            <a:ext cx="776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prstClr val="black"/>
                </a:solidFill>
              </a:rPr>
              <a:t>farro</a:t>
            </a:r>
          </a:p>
        </p:txBody>
      </p:sp>
      <p:pic>
        <p:nvPicPr>
          <p:cNvPr id="12302" name="Picture 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3717032"/>
            <a:ext cx="1427162" cy="2684462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ttangolo 14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21008" y="-27384"/>
            <a:ext cx="79155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Cereali contenenti glutine</a:t>
            </a:r>
            <a:endParaRPr lang="it-IT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000819"/>
            <a:ext cx="3816350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4206" name="Picture 14" descr="glutem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885208"/>
            <a:ext cx="4105275" cy="2424112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264207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013395"/>
            <a:ext cx="2879725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4208" name="Text Box 16"/>
          <p:cNvSpPr txBox="1">
            <a:spLocks noChangeArrowheads="1"/>
          </p:cNvSpPr>
          <p:nvPr/>
        </p:nvSpPr>
        <p:spPr bwMode="auto">
          <a:xfrm>
            <a:off x="5580063" y="3860800"/>
            <a:ext cx="16906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prstClr val="black"/>
                </a:solidFill>
              </a:rPr>
              <a:t>Glue = colla</a:t>
            </a:r>
          </a:p>
        </p:txBody>
      </p:sp>
      <p:sp>
        <p:nvSpPr>
          <p:cNvPr id="264209" name="Text Box 17"/>
          <p:cNvSpPr txBox="1">
            <a:spLocks noChangeArrowheads="1"/>
          </p:cNvSpPr>
          <p:nvPr/>
        </p:nvSpPr>
        <p:spPr bwMode="auto">
          <a:xfrm>
            <a:off x="5075238" y="4652963"/>
            <a:ext cx="345598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solidFill>
                  <a:prstClr val="black"/>
                </a:solidFill>
              </a:rPr>
              <a:t>+ glutine</a:t>
            </a:r>
          </a:p>
          <a:p>
            <a:r>
              <a:rPr lang="it-IT">
                <a:solidFill>
                  <a:prstClr val="black"/>
                </a:solidFill>
              </a:rPr>
              <a:t>+ intrappolamento di aria durante la lievitazione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4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208" grpId="0"/>
      <p:bldP spid="2642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HRON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808288"/>
            <a:ext cx="2667000" cy="161448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0179" name="Picture 3" descr="CHRON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809875"/>
            <a:ext cx="2895600" cy="1609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0180" name="Picture 4" descr="CHRONO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809875"/>
            <a:ext cx="2635250" cy="16129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0181" name="Freeform 5"/>
          <p:cNvSpPr>
            <a:spLocks/>
          </p:cNvSpPr>
          <p:nvPr/>
        </p:nvSpPr>
        <p:spPr bwMode="auto">
          <a:xfrm>
            <a:off x="657225" y="857250"/>
            <a:ext cx="3175" cy="1709738"/>
          </a:xfrm>
          <a:custGeom>
            <a:avLst/>
            <a:gdLst>
              <a:gd name="T0" fmla="*/ 0 w 2"/>
              <a:gd name="T1" fmla="*/ 0 h 1077"/>
              <a:gd name="T2" fmla="*/ 5040312 w 2"/>
              <a:gd name="T3" fmla="*/ 2147483647 h 1077"/>
              <a:gd name="T4" fmla="*/ 0 60000 65536"/>
              <a:gd name="T5" fmla="*/ 0 60000 65536"/>
              <a:gd name="T6" fmla="*/ 0 w 2"/>
              <a:gd name="T7" fmla="*/ 0 h 1077"/>
              <a:gd name="T8" fmla="*/ 2 w 2"/>
              <a:gd name="T9" fmla="*/ 1077 h 10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" h="1077">
                <a:moveTo>
                  <a:pt x="0" y="0"/>
                </a:moveTo>
                <a:lnTo>
                  <a:pt x="2" y="1077"/>
                </a:ln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50182" name="Line 6"/>
          <p:cNvSpPr>
            <a:spLocks noChangeShapeType="1"/>
          </p:cNvSpPr>
          <p:nvPr/>
        </p:nvSpPr>
        <p:spPr bwMode="auto">
          <a:xfrm>
            <a:off x="657225" y="2566988"/>
            <a:ext cx="8105775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50183" name="Freeform 7"/>
          <p:cNvSpPr>
            <a:spLocks/>
          </p:cNvSpPr>
          <p:nvPr/>
        </p:nvSpPr>
        <p:spPr bwMode="auto">
          <a:xfrm>
            <a:off x="2889250" y="1333500"/>
            <a:ext cx="5840413" cy="1244600"/>
          </a:xfrm>
          <a:custGeom>
            <a:avLst/>
            <a:gdLst>
              <a:gd name="T0" fmla="*/ 0 w 3679"/>
              <a:gd name="T1" fmla="*/ 1975802678 h 784"/>
              <a:gd name="T2" fmla="*/ 2147483647 w 3679"/>
              <a:gd name="T3" fmla="*/ 1557456474 h 784"/>
              <a:gd name="T4" fmla="*/ 2147483647 w 3679"/>
              <a:gd name="T5" fmla="*/ 1360884348 h 784"/>
              <a:gd name="T6" fmla="*/ 2147483647 w 3679"/>
              <a:gd name="T7" fmla="*/ 1030743188 h 784"/>
              <a:gd name="T8" fmla="*/ 2147483647 w 3679"/>
              <a:gd name="T9" fmla="*/ 458668493 h 784"/>
              <a:gd name="T10" fmla="*/ 2147483647 w 3679"/>
              <a:gd name="T11" fmla="*/ 0 h 7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679"/>
              <a:gd name="T19" fmla="*/ 0 h 784"/>
              <a:gd name="T20" fmla="*/ 3679 w 3679"/>
              <a:gd name="T21" fmla="*/ 784 h 7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679" h="784">
                <a:moveTo>
                  <a:pt x="0" y="784"/>
                </a:moveTo>
                <a:cubicBezTo>
                  <a:pt x="262" y="756"/>
                  <a:pt x="1210" y="659"/>
                  <a:pt x="1571" y="618"/>
                </a:cubicBezTo>
                <a:cubicBezTo>
                  <a:pt x="1932" y="577"/>
                  <a:pt x="1969" y="575"/>
                  <a:pt x="2164" y="540"/>
                </a:cubicBezTo>
                <a:cubicBezTo>
                  <a:pt x="2359" y="505"/>
                  <a:pt x="2556" y="469"/>
                  <a:pt x="2743" y="409"/>
                </a:cubicBezTo>
                <a:cubicBezTo>
                  <a:pt x="2930" y="349"/>
                  <a:pt x="3133" y="250"/>
                  <a:pt x="3289" y="182"/>
                </a:cubicBezTo>
                <a:cubicBezTo>
                  <a:pt x="3445" y="114"/>
                  <a:pt x="3598" y="38"/>
                  <a:pt x="3679" y="0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>
            <a:off x="590550" y="2327275"/>
            <a:ext cx="15875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50185" name="Line 9"/>
          <p:cNvSpPr>
            <a:spLocks noChangeShapeType="1"/>
          </p:cNvSpPr>
          <p:nvPr/>
        </p:nvSpPr>
        <p:spPr bwMode="auto">
          <a:xfrm>
            <a:off x="584200" y="1008063"/>
            <a:ext cx="15875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50186" name="Text Box 10"/>
          <p:cNvSpPr txBox="1">
            <a:spLocks noChangeArrowheads="1"/>
          </p:cNvSpPr>
          <p:nvPr/>
        </p:nvSpPr>
        <p:spPr bwMode="auto">
          <a:xfrm>
            <a:off x="0" y="2132013"/>
            <a:ext cx="51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prstClr val="black"/>
                </a:solidFill>
                <a:latin typeface="Arial" pitchFamily="34" charset="0"/>
              </a:rPr>
              <a:t>2%</a:t>
            </a:r>
          </a:p>
        </p:txBody>
      </p:sp>
      <p:sp>
        <p:nvSpPr>
          <p:cNvPr id="50187" name="Text Box 11"/>
          <p:cNvSpPr txBox="1">
            <a:spLocks noChangeArrowheads="1"/>
          </p:cNvSpPr>
          <p:nvPr/>
        </p:nvSpPr>
        <p:spPr bwMode="auto">
          <a:xfrm>
            <a:off x="0" y="908720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prstClr val="black"/>
                </a:solidFill>
                <a:latin typeface="Arial" pitchFamily="34" charset="0"/>
              </a:rPr>
              <a:t>30%</a:t>
            </a:r>
          </a:p>
        </p:txBody>
      </p:sp>
      <p:sp>
        <p:nvSpPr>
          <p:cNvPr id="50191" name="Line 15"/>
          <p:cNvSpPr>
            <a:spLocks noChangeShapeType="1"/>
          </p:cNvSpPr>
          <p:nvPr/>
        </p:nvSpPr>
        <p:spPr bwMode="auto">
          <a:xfrm flipV="1">
            <a:off x="571500" y="4591050"/>
            <a:ext cx="0" cy="19621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50192" name="Line 16"/>
          <p:cNvSpPr>
            <a:spLocks noChangeShapeType="1"/>
          </p:cNvSpPr>
          <p:nvPr/>
        </p:nvSpPr>
        <p:spPr bwMode="auto">
          <a:xfrm>
            <a:off x="571500" y="6553200"/>
            <a:ext cx="81153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50193" name="Freeform 17"/>
          <p:cNvSpPr>
            <a:spLocks/>
          </p:cNvSpPr>
          <p:nvPr/>
        </p:nvSpPr>
        <p:spPr bwMode="auto">
          <a:xfrm>
            <a:off x="781050" y="4686300"/>
            <a:ext cx="8001000" cy="1733550"/>
          </a:xfrm>
          <a:custGeom>
            <a:avLst/>
            <a:gdLst>
              <a:gd name="T0" fmla="*/ 0 w 5040"/>
              <a:gd name="T1" fmla="*/ 0 h 1092"/>
              <a:gd name="T2" fmla="*/ 2147483647 w 5040"/>
              <a:gd name="T3" fmla="*/ 241934991 h 1092"/>
              <a:gd name="T4" fmla="*/ 2147483647 w 5040"/>
              <a:gd name="T5" fmla="*/ 665321151 h 1092"/>
              <a:gd name="T6" fmla="*/ 2147483647 w 5040"/>
              <a:gd name="T7" fmla="*/ 1360884163 h 1092"/>
              <a:gd name="T8" fmla="*/ 2147483647 w 5040"/>
              <a:gd name="T9" fmla="*/ 2147483647 h 1092"/>
              <a:gd name="T10" fmla="*/ 2147483647 w 5040"/>
              <a:gd name="T11" fmla="*/ 2147483647 h 10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5040"/>
              <a:gd name="T19" fmla="*/ 0 h 1092"/>
              <a:gd name="T20" fmla="*/ 5040 w 5040"/>
              <a:gd name="T21" fmla="*/ 1092 h 10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5040" h="1092">
                <a:moveTo>
                  <a:pt x="0" y="0"/>
                </a:moveTo>
                <a:cubicBezTo>
                  <a:pt x="250" y="16"/>
                  <a:pt x="1012" y="52"/>
                  <a:pt x="1500" y="96"/>
                </a:cubicBezTo>
                <a:cubicBezTo>
                  <a:pt x="1988" y="140"/>
                  <a:pt x="2502" y="190"/>
                  <a:pt x="2928" y="264"/>
                </a:cubicBezTo>
                <a:cubicBezTo>
                  <a:pt x="3354" y="338"/>
                  <a:pt x="3760" y="422"/>
                  <a:pt x="4056" y="540"/>
                </a:cubicBezTo>
                <a:cubicBezTo>
                  <a:pt x="4352" y="658"/>
                  <a:pt x="4540" y="880"/>
                  <a:pt x="4704" y="972"/>
                </a:cubicBezTo>
                <a:cubicBezTo>
                  <a:pt x="4868" y="1064"/>
                  <a:pt x="4970" y="1067"/>
                  <a:pt x="5040" y="1092"/>
                </a:cubicBezTo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50195" name="Text Box 19"/>
          <p:cNvSpPr txBox="1">
            <a:spLocks noChangeArrowheads="1"/>
          </p:cNvSpPr>
          <p:nvPr/>
        </p:nvSpPr>
        <p:spPr bwMode="auto">
          <a:xfrm>
            <a:off x="803275" y="5754688"/>
            <a:ext cx="1417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b="1">
                <a:solidFill>
                  <a:prstClr val="black"/>
                </a:solidFill>
                <a:latin typeface="Arial" pitchFamily="34" charset="0"/>
              </a:rPr>
              <a:t>Infezioni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22" name="Connettore 2 21"/>
          <p:cNvCxnSpPr/>
          <p:nvPr/>
        </p:nvCxnSpPr>
        <p:spPr>
          <a:xfrm>
            <a:off x="7236296" y="620688"/>
            <a:ext cx="0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7884368" y="773088"/>
            <a:ext cx="0" cy="1584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tangolo 23"/>
          <p:cNvSpPr/>
          <p:nvPr/>
        </p:nvSpPr>
        <p:spPr>
          <a:xfrm>
            <a:off x="21008" y="-27384"/>
            <a:ext cx="6407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Le ere della celiachia</a:t>
            </a:r>
            <a:endParaRPr lang="it-IT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5868144" y="1268760"/>
            <a:ext cx="1275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Enteropatia</a:t>
            </a:r>
          </a:p>
          <a:p>
            <a:r>
              <a:rPr lang="it-IT" dirty="0"/>
              <a:t>Crisi celiaca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7956376" y="908720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Nuove “celiachie”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12"/>
          <p:cNvGraphicFramePr>
            <a:graphicFrameLocks noChangeAspect="1"/>
          </p:cNvGraphicFramePr>
          <p:nvPr/>
        </p:nvGraphicFramePr>
        <p:xfrm>
          <a:off x="1865313" y="2021160"/>
          <a:ext cx="2633662" cy="374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Immagine bitmap" r:id="rId3" imgW="2781242" imgH="3457243" progId="PBrush">
                  <p:embed/>
                </p:oleObj>
              </mc:Choice>
              <mc:Fallback>
                <p:oleObj name="Immagine bitmap" r:id="rId3" imgW="2781242" imgH="3457243" progId="PBrush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5313" y="2021160"/>
                        <a:ext cx="2633662" cy="374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13"/>
          <p:cNvGraphicFramePr>
            <a:graphicFrameLocks noChangeAspect="1"/>
          </p:cNvGraphicFramePr>
          <p:nvPr/>
        </p:nvGraphicFramePr>
        <p:xfrm>
          <a:off x="4859338" y="2021160"/>
          <a:ext cx="2435225" cy="374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Immagine bitmap" r:id="rId5" imgW="2791000" imgH="3761918" progId="PBrush">
                  <p:embed/>
                </p:oleObj>
              </mc:Choice>
              <mc:Fallback>
                <p:oleObj name="Immagine bitmap" r:id="rId5" imgW="2791000" imgH="3761918" progId="PBrush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021160"/>
                        <a:ext cx="2435225" cy="374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 Box 14"/>
          <p:cNvSpPr txBox="1">
            <a:spLocks noChangeArrowheads="1"/>
          </p:cNvSpPr>
          <p:nvPr/>
        </p:nvSpPr>
        <p:spPr bwMode="auto">
          <a:xfrm>
            <a:off x="5003800" y="5837510"/>
            <a:ext cx="2076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prstClr val="black"/>
                </a:solidFill>
              </a:rPr>
              <a:t>Atrofia dei villi</a:t>
            </a:r>
          </a:p>
        </p:txBody>
      </p:sp>
      <p:sp>
        <p:nvSpPr>
          <p:cNvPr id="1034" name="Text Box 15"/>
          <p:cNvSpPr txBox="1">
            <a:spLocks noChangeArrowheads="1"/>
          </p:cNvSpPr>
          <p:nvPr/>
        </p:nvSpPr>
        <p:spPr bwMode="auto">
          <a:xfrm>
            <a:off x="1547813" y="5847035"/>
            <a:ext cx="4032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Villi normali (enorme superficie di assorbimento)</a:t>
            </a:r>
          </a:p>
        </p:txBody>
      </p:sp>
      <p:sp>
        <p:nvSpPr>
          <p:cNvPr id="1035" name="Text Box 16"/>
          <p:cNvSpPr txBox="1">
            <a:spLocks noChangeArrowheads="1"/>
          </p:cNvSpPr>
          <p:nvPr/>
        </p:nvSpPr>
        <p:spPr bwMode="auto">
          <a:xfrm>
            <a:off x="303213" y="1176610"/>
            <a:ext cx="4663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dirty="0">
                <a:solidFill>
                  <a:prstClr val="black"/>
                </a:solidFill>
              </a:rPr>
              <a:t>Effetto tossico del glutine sui villi intestinali</a:t>
            </a:r>
          </a:p>
        </p:txBody>
      </p:sp>
      <p:graphicFrame>
        <p:nvGraphicFramePr>
          <p:cNvPr id="1028" name="Object 17"/>
          <p:cNvGraphicFramePr>
            <a:graphicFrameLocks noChangeAspect="1"/>
          </p:cNvGraphicFramePr>
          <p:nvPr/>
        </p:nvGraphicFramePr>
        <p:xfrm>
          <a:off x="1865313" y="2021160"/>
          <a:ext cx="2633662" cy="374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Immagine bitmap" r:id="rId7" imgW="2781242" imgH="3457243" progId="PBrush">
                  <p:embed/>
                </p:oleObj>
              </mc:Choice>
              <mc:Fallback>
                <p:oleObj name="Immagine bitmap" r:id="rId7" imgW="2781242" imgH="3457243" progId="PBrush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5313" y="2021160"/>
                        <a:ext cx="2633662" cy="374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18"/>
          <p:cNvGraphicFramePr>
            <a:graphicFrameLocks noChangeAspect="1"/>
          </p:cNvGraphicFramePr>
          <p:nvPr/>
        </p:nvGraphicFramePr>
        <p:xfrm>
          <a:off x="4859338" y="2021160"/>
          <a:ext cx="2435225" cy="374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Immagine bitmap" r:id="rId8" imgW="2791000" imgH="3761918" progId="PBrush">
                  <p:embed/>
                </p:oleObj>
              </mc:Choice>
              <mc:Fallback>
                <p:oleObj name="Immagine bitmap" r:id="rId8" imgW="2791000" imgH="3761918" progId="PBrush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021160"/>
                        <a:ext cx="2435225" cy="374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ttangolo 11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2" y="-27384"/>
            <a:ext cx="58848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Enteropatia celiaca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Text Box 25"/>
          <p:cNvSpPr txBox="1">
            <a:spLocks noChangeArrowheads="1"/>
          </p:cNvSpPr>
          <p:nvPr/>
        </p:nvSpPr>
        <p:spPr bwMode="auto">
          <a:xfrm>
            <a:off x="827088" y="1052513"/>
            <a:ext cx="7620000" cy="48450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lnSpc>
                <a:spcPct val="125000"/>
              </a:lnSpc>
              <a:spcBef>
                <a:spcPct val="50000"/>
              </a:spcBef>
            </a:pPr>
            <a:r>
              <a:rPr lang="it-IT" altLang="it-IT" b="1" dirty="0">
                <a:solidFill>
                  <a:prstClr val="black"/>
                </a:solidFill>
                <a:latin typeface="Arial" pitchFamily="34" charset="0"/>
              </a:rPr>
              <a:t>Intestino tenue</a:t>
            </a:r>
          </a:p>
          <a:p>
            <a:pPr algn="just" eaLnBrk="0" hangingPunct="0">
              <a:lnSpc>
                <a:spcPct val="125000"/>
              </a:lnSpc>
              <a:spcBef>
                <a:spcPct val="50000"/>
              </a:spcBef>
            </a:pPr>
            <a:r>
              <a:rPr lang="it-IT" altLang="it-IT" dirty="0">
                <a:solidFill>
                  <a:prstClr val="black"/>
                </a:solidFill>
                <a:latin typeface="Arial" pitchFamily="34" charset="0"/>
              </a:rPr>
              <a:t>Tratto prossimale	ferro, calcio, lipidi</a:t>
            </a:r>
          </a:p>
          <a:p>
            <a:pPr algn="just" eaLnBrk="0" hangingPunct="0">
              <a:lnSpc>
                <a:spcPct val="125000"/>
              </a:lnSpc>
              <a:spcBef>
                <a:spcPct val="50000"/>
              </a:spcBef>
            </a:pPr>
            <a:r>
              <a:rPr lang="it-IT" altLang="it-IT" dirty="0">
                <a:solidFill>
                  <a:prstClr val="black"/>
                </a:solidFill>
                <a:latin typeface="Arial" pitchFamily="34" charset="0"/>
              </a:rPr>
              <a:t>			vitamine idrosolubili</a:t>
            </a:r>
          </a:p>
          <a:p>
            <a:pPr algn="just" eaLnBrk="0" hangingPunct="0">
              <a:lnSpc>
                <a:spcPct val="125000"/>
              </a:lnSpc>
              <a:spcBef>
                <a:spcPct val="50000"/>
              </a:spcBef>
            </a:pPr>
            <a:r>
              <a:rPr lang="it-IT" altLang="it-IT" dirty="0">
                <a:solidFill>
                  <a:prstClr val="black"/>
                </a:solidFill>
                <a:latin typeface="Arial" pitchFamily="34" charset="0"/>
              </a:rPr>
              <a:t>Digiuno		carboidrati e aminoacidi</a:t>
            </a:r>
          </a:p>
          <a:p>
            <a:pPr algn="just" eaLnBrk="0" hangingPunct="0">
              <a:lnSpc>
                <a:spcPct val="125000"/>
              </a:lnSpc>
              <a:spcBef>
                <a:spcPct val="50000"/>
              </a:spcBef>
            </a:pPr>
            <a:r>
              <a:rPr lang="it-IT" altLang="it-IT" dirty="0">
                <a:solidFill>
                  <a:prstClr val="black"/>
                </a:solidFill>
                <a:latin typeface="Arial" pitchFamily="34" charset="0"/>
              </a:rPr>
              <a:t>Tratto distale		acidi </a:t>
            </a:r>
            <a:r>
              <a:rPr lang="it-IT" altLang="it-IT" dirty="0" err="1">
                <a:solidFill>
                  <a:prstClr val="black"/>
                </a:solidFill>
                <a:latin typeface="Arial" pitchFamily="34" charset="0"/>
              </a:rPr>
              <a:t>bilari</a:t>
            </a:r>
            <a:r>
              <a:rPr lang="it-IT" altLang="it-IT" dirty="0">
                <a:solidFill>
                  <a:prstClr val="black"/>
                </a:solidFill>
                <a:latin typeface="Arial" pitchFamily="34" charset="0"/>
              </a:rPr>
              <a:t> e vitamina B</a:t>
            </a:r>
            <a:r>
              <a:rPr lang="it-IT" altLang="it-IT" baseline="-25000" dirty="0">
                <a:solidFill>
                  <a:prstClr val="black"/>
                </a:solidFill>
                <a:latin typeface="Arial" pitchFamily="34" charset="0"/>
              </a:rPr>
              <a:t>12</a:t>
            </a:r>
          </a:p>
          <a:p>
            <a:pPr algn="just" eaLnBrk="0" hangingPunct="0">
              <a:lnSpc>
                <a:spcPct val="125000"/>
              </a:lnSpc>
              <a:spcBef>
                <a:spcPct val="50000"/>
              </a:spcBef>
            </a:pPr>
            <a:endParaRPr lang="it-IT" altLang="it-IT" dirty="0">
              <a:solidFill>
                <a:prstClr val="black"/>
              </a:solidFill>
              <a:latin typeface="Arial" pitchFamily="34" charset="0"/>
            </a:endParaRPr>
          </a:p>
          <a:p>
            <a:pPr algn="just" eaLnBrk="0" hangingPunct="0">
              <a:lnSpc>
                <a:spcPct val="125000"/>
              </a:lnSpc>
              <a:spcBef>
                <a:spcPct val="50000"/>
              </a:spcBef>
            </a:pPr>
            <a:r>
              <a:rPr lang="it-IT" altLang="it-IT" dirty="0">
                <a:solidFill>
                  <a:prstClr val="black"/>
                </a:solidFill>
                <a:latin typeface="Arial" pitchFamily="34" charset="0"/>
              </a:rPr>
              <a:t>Determinante è l’azione del </a:t>
            </a:r>
            <a:r>
              <a:rPr lang="it-IT" altLang="it-IT" b="1" dirty="0">
                <a:solidFill>
                  <a:prstClr val="black"/>
                </a:solidFill>
                <a:latin typeface="Arial" pitchFamily="34" charset="0"/>
              </a:rPr>
              <a:t>colon</a:t>
            </a:r>
            <a:r>
              <a:rPr lang="it-IT" altLang="it-IT" dirty="0">
                <a:solidFill>
                  <a:prstClr val="black"/>
                </a:solidFill>
                <a:latin typeface="Arial" pitchFamily="34" charset="0"/>
              </a:rPr>
              <a:t> per l’assorbimento di acqua ed elettroliti</a:t>
            </a:r>
          </a:p>
        </p:txBody>
      </p:sp>
      <p:sp>
        <p:nvSpPr>
          <p:cNvPr id="7" name="Rettangolo 6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2" y="-27384"/>
            <a:ext cx="5429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Malassorbimento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16"/>
          <p:cNvSpPr txBox="1">
            <a:spLocks noChangeArrowheads="1"/>
          </p:cNvSpPr>
          <p:nvPr/>
        </p:nvSpPr>
        <p:spPr bwMode="auto">
          <a:xfrm>
            <a:off x="611188" y="1052513"/>
            <a:ext cx="5905500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600">
                <a:solidFill>
                  <a:prstClr val="black"/>
                </a:solidFill>
              </a:rPr>
              <a:t>Mancanza di nutrienti:</a:t>
            </a:r>
          </a:p>
          <a:p>
            <a:pPr>
              <a:buFontTx/>
              <a:buChar char="-"/>
            </a:pPr>
            <a:r>
              <a:rPr lang="it-IT" sz="2600">
                <a:solidFill>
                  <a:prstClr val="black"/>
                </a:solidFill>
              </a:rPr>
              <a:t> dimagrimento, distrofia, difetto di crescita</a:t>
            </a:r>
          </a:p>
          <a:p>
            <a:endParaRPr lang="it-IT" sz="2600">
              <a:solidFill>
                <a:prstClr val="black"/>
              </a:solidFill>
            </a:endParaRPr>
          </a:p>
          <a:p>
            <a:r>
              <a:rPr lang="it-IT" sz="2600">
                <a:solidFill>
                  <a:prstClr val="black"/>
                </a:solidFill>
              </a:rPr>
              <a:t>Mancanza di vitamine e microelementi</a:t>
            </a:r>
          </a:p>
          <a:p>
            <a:pPr>
              <a:buFontTx/>
              <a:buChar char="-"/>
            </a:pPr>
            <a:r>
              <a:rPr lang="it-IT" sz="2600">
                <a:solidFill>
                  <a:prstClr val="black"/>
                </a:solidFill>
              </a:rPr>
              <a:t> anemia sideropenica</a:t>
            </a:r>
          </a:p>
          <a:p>
            <a:pPr>
              <a:buFontTx/>
              <a:buChar char="-"/>
            </a:pPr>
            <a:r>
              <a:rPr lang="it-IT" sz="2600">
                <a:solidFill>
                  <a:prstClr val="black"/>
                </a:solidFill>
              </a:rPr>
              <a:t> osteopenia /osteoporosi</a:t>
            </a:r>
          </a:p>
          <a:p>
            <a:pPr>
              <a:buFontTx/>
              <a:buChar char="-"/>
            </a:pPr>
            <a:endParaRPr lang="it-IT" sz="2600">
              <a:solidFill>
                <a:prstClr val="black"/>
              </a:solidFill>
            </a:endParaRPr>
          </a:p>
          <a:p>
            <a:r>
              <a:rPr lang="it-IT" sz="2600">
                <a:solidFill>
                  <a:prstClr val="black"/>
                </a:solidFill>
              </a:rPr>
              <a:t>Passaggio di cibo non digerito nel colon</a:t>
            </a:r>
          </a:p>
          <a:p>
            <a:pPr>
              <a:buFontTx/>
              <a:buChar char="-"/>
            </a:pPr>
            <a:r>
              <a:rPr lang="it-IT" sz="2600">
                <a:solidFill>
                  <a:prstClr val="black"/>
                </a:solidFill>
              </a:rPr>
              <a:t> Metabolismo batterico, meteorismo</a:t>
            </a:r>
          </a:p>
          <a:p>
            <a:pPr>
              <a:buFontTx/>
              <a:buChar char="-"/>
            </a:pPr>
            <a:r>
              <a:rPr lang="it-IT" sz="2600">
                <a:solidFill>
                  <a:prstClr val="black"/>
                </a:solidFill>
              </a:rPr>
              <a:t> presenza di grasso nelle feci</a:t>
            </a:r>
          </a:p>
        </p:txBody>
      </p:sp>
      <p:sp>
        <p:nvSpPr>
          <p:cNvPr id="17414" name="Text Box 17"/>
          <p:cNvSpPr txBox="1">
            <a:spLocks noChangeArrowheads="1"/>
          </p:cNvSpPr>
          <p:nvPr/>
        </p:nvSpPr>
        <p:spPr bwMode="auto">
          <a:xfrm>
            <a:off x="1311275" y="23685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>
              <a:solidFill>
                <a:prstClr val="black"/>
              </a:solidFill>
            </a:endParaRPr>
          </a:p>
        </p:txBody>
      </p:sp>
      <p:pic>
        <p:nvPicPr>
          <p:cNvPr id="17415" name="Picture 18" descr="286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963" y="1125538"/>
            <a:ext cx="2444750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2" y="-27384"/>
            <a:ext cx="5429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Malassorbimento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9798" name="Object 6"/>
          <p:cNvGraphicFramePr>
            <a:graphicFrameLocks noChangeAspect="1"/>
          </p:cNvGraphicFramePr>
          <p:nvPr/>
        </p:nvGraphicFramePr>
        <p:xfrm>
          <a:off x="3289300" y="1557338"/>
          <a:ext cx="2633663" cy="374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Immagine bitmap" r:id="rId3" imgW="2781242" imgH="3457243" progId="PBrush">
                  <p:embed/>
                </p:oleObj>
              </mc:Choice>
              <mc:Fallback>
                <p:oleObj name="Immagine bitmap" r:id="rId3" imgW="2781242" imgH="3457243" progId="PBrush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9300" y="1557338"/>
                        <a:ext cx="2633663" cy="374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799" name="Object 7"/>
          <p:cNvGraphicFramePr>
            <a:graphicFrameLocks noChangeAspect="1"/>
          </p:cNvGraphicFramePr>
          <p:nvPr/>
        </p:nvGraphicFramePr>
        <p:xfrm>
          <a:off x="395288" y="1557338"/>
          <a:ext cx="2435225" cy="374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Immagine bitmap" r:id="rId5" imgW="2791000" imgH="3761918" progId="PBrush">
                  <p:embed/>
                </p:oleObj>
              </mc:Choice>
              <mc:Fallback>
                <p:oleObj name="Immagine bitmap" r:id="rId5" imgW="2791000" imgH="3761918" progId="PBrush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557338"/>
                        <a:ext cx="2435225" cy="374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9800" name="Object 8"/>
          <p:cNvGraphicFramePr>
            <a:graphicFrameLocks noChangeAspect="1"/>
          </p:cNvGraphicFramePr>
          <p:nvPr/>
        </p:nvGraphicFramePr>
        <p:xfrm>
          <a:off x="6313488" y="1557338"/>
          <a:ext cx="2435225" cy="374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Immagine bitmap" r:id="rId7" imgW="2791000" imgH="3761918" progId="PBrush">
                  <p:embed/>
                </p:oleObj>
              </mc:Choice>
              <mc:Fallback>
                <p:oleObj name="Immagine bitmap" r:id="rId7" imgW="2791000" imgH="3761918" progId="PBrush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3488" y="1557338"/>
                        <a:ext cx="2435225" cy="374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9801" name="Text Box 9"/>
          <p:cNvSpPr txBox="1">
            <a:spLocks noChangeArrowheads="1"/>
          </p:cNvSpPr>
          <p:nvPr/>
        </p:nvSpPr>
        <p:spPr bwMode="auto">
          <a:xfrm>
            <a:off x="727075" y="5516563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prstClr val="black"/>
                </a:solidFill>
              </a:rPr>
              <a:t>Con glutine</a:t>
            </a:r>
          </a:p>
        </p:txBody>
      </p:sp>
      <p:sp>
        <p:nvSpPr>
          <p:cNvPr id="289802" name="Text Box 10"/>
          <p:cNvSpPr txBox="1">
            <a:spLocks noChangeArrowheads="1"/>
          </p:cNvSpPr>
          <p:nvPr/>
        </p:nvSpPr>
        <p:spPr bwMode="auto">
          <a:xfrm>
            <a:off x="3535363" y="5516563"/>
            <a:ext cx="1831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prstClr val="black"/>
                </a:solidFill>
              </a:rPr>
              <a:t>Senza glutine</a:t>
            </a:r>
          </a:p>
        </p:txBody>
      </p:sp>
      <p:sp>
        <p:nvSpPr>
          <p:cNvPr id="289803" name="Text Box 11"/>
          <p:cNvSpPr txBox="1">
            <a:spLocks noChangeArrowheads="1"/>
          </p:cNvSpPr>
          <p:nvPr/>
        </p:nvSpPr>
        <p:spPr bwMode="auto">
          <a:xfrm>
            <a:off x="6559550" y="5516563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prstClr val="black"/>
                </a:solidFill>
              </a:rPr>
              <a:t>Con glutine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2" y="-27384"/>
            <a:ext cx="23597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Biopsia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9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9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9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1" grpId="0"/>
      <p:bldP spid="289802" grpId="0"/>
      <p:bldP spid="28980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6" name="Immagine 5" descr="bo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944" y="862785"/>
            <a:ext cx="4046483" cy="594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ttangolo 15"/>
          <p:cNvSpPr/>
          <p:nvPr/>
        </p:nvSpPr>
        <p:spPr>
          <a:xfrm>
            <a:off x="0" y="-27384"/>
            <a:ext cx="55435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Samuel </a:t>
            </a:r>
            <a:r>
              <a:rPr lang="it-IT" sz="5400" b="1" spc="100" dirty="0" err="1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Gee</a:t>
            </a:r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, 1888</a:t>
            </a:r>
          </a:p>
        </p:txBody>
      </p:sp>
      <p:grpSp>
        <p:nvGrpSpPr>
          <p:cNvPr id="2" name="Gruppo 12"/>
          <p:cNvGrpSpPr/>
          <p:nvPr/>
        </p:nvGrpSpPr>
        <p:grpSpPr>
          <a:xfrm>
            <a:off x="5508104" y="1052736"/>
            <a:ext cx="2592288" cy="3980185"/>
            <a:chOff x="6156176" y="980728"/>
            <a:chExt cx="2592288" cy="3980185"/>
          </a:xfrm>
        </p:grpSpPr>
        <p:sp>
          <p:nvSpPr>
            <p:cNvPr id="11" name="Rettangolo 10"/>
            <p:cNvSpPr/>
            <p:nvPr/>
          </p:nvSpPr>
          <p:spPr>
            <a:xfrm>
              <a:off x="6156176" y="980728"/>
              <a:ext cx="2520280" cy="3960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9" name="Picture 4" descr="286-01"/>
            <p:cNvPicPr>
              <a:picLocks noChangeAspect="1" noChangeArrowheads="1"/>
            </p:cNvPicPr>
            <p:nvPr/>
          </p:nvPicPr>
          <p:blipFill>
            <a:blip r:embed="rId4" cstate="print"/>
            <a:srcRect l="4588"/>
            <a:stretch>
              <a:fillRect/>
            </a:stretch>
          </p:blipFill>
          <p:spPr bwMode="auto">
            <a:xfrm>
              <a:off x="6201025" y="998835"/>
              <a:ext cx="2430413" cy="36029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asellaDiTesto 9"/>
            <p:cNvSpPr txBox="1"/>
            <p:nvPr/>
          </p:nvSpPr>
          <p:spPr>
            <a:xfrm>
              <a:off x="6228184" y="4653136"/>
              <a:ext cx="25202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i="1" dirty="0">
                  <a:solidFill>
                    <a:prstClr val="black"/>
                  </a:solidFill>
                </a:rPr>
                <a:t>Nelson </a:t>
              </a:r>
              <a:r>
                <a:rPr lang="it-IT" sz="1400" i="1" dirty="0" err="1">
                  <a:solidFill>
                    <a:prstClr val="black"/>
                  </a:solidFill>
                </a:rPr>
                <a:t>Textbook</a:t>
              </a:r>
              <a:r>
                <a:rPr lang="it-IT" sz="1400" i="1" dirty="0">
                  <a:solidFill>
                    <a:prstClr val="black"/>
                  </a:solidFill>
                </a:rPr>
                <a:t> </a:t>
              </a:r>
              <a:r>
                <a:rPr lang="it-IT" sz="1400" i="1" dirty="0" err="1">
                  <a:solidFill>
                    <a:prstClr val="black"/>
                  </a:solidFill>
                </a:rPr>
                <a:t>of</a:t>
              </a:r>
              <a:r>
                <a:rPr lang="it-IT" sz="1400" i="1" dirty="0">
                  <a:solidFill>
                    <a:prstClr val="black"/>
                  </a:solidFill>
                </a:rPr>
                <a:t> </a:t>
              </a:r>
              <a:r>
                <a:rPr lang="it-IT" sz="1400" i="1" dirty="0" err="1">
                  <a:solidFill>
                    <a:prstClr val="black"/>
                  </a:solidFill>
                </a:rPr>
                <a:t>Pediatrics</a:t>
              </a:r>
              <a:endParaRPr lang="it-IT" sz="1400" i="1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5220072" y="5229200"/>
            <a:ext cx="3082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 Feci grasse</a:t>
            </a:r>
          </a:p>
          <a:p>
            <a:pPr>
              <a:buFont typeface="Arial" pitchFamily="34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 Addome globoso</a:t>
            </a:r>
          </a:p>
          <a:p>
            <a:pPr>
              <a:buFont typeface="Arial" pitchFamily="34" charset="0"/>
              <a:buChar char="•"/>
            </a:pPr>
            <a:r>
              <a:rPr lang="it-IT" dirty="0">
                <a:solidFill>
                  <a:prstClr val="black"/>
                </a:solidFill>
              </a:rPr>
              <a:t> Distrofia adiposa e muscolare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46278" y="1772816"/>
            <a:ext cx="3816424" cy="501675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There is a kind of chronic indigestion which is met with in persons of all ages, yet is especially apt to affect children between one a five years old. Signs of the disease are yielded by the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fæces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 being loose, not formed, but not watery; more bulky than the food taken would seem to account for; pale in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colour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as if devoid of bile; yeasty, frothy, an appearance probably due to fermentation; stinking, stench often very great, the food having undergone putrefaction rather than concoction.</a:t>
            </a:r>
          </a:p>
          <a:p>
            <a:pPr algn="just"/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467544" y="1412776"/>
            <a:ext cx="820891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Dieta</a:t>
            </a:r>
            <a:r>
              <a:rPr lang="en-GB" sz="2800" b="1" i="1" dirty="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senza</a:t>
            </a:r>
            <a:r>
              <a:rPr lang="en-GB" sz="2800" b="1" i="1" dirty="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glutine</a:t>
            </a:r>
            <a:endParaRPr lang="en-GB" sz="2800" b="1" i="1" dirty="0">
              <a:solidFill>
                <a:srgbClr val="A50021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i="1" dirty="0">
                <a:solidFill>
                  <a:srgbClr val="A50021"/>
                </a:solidFill>
                <a:latin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Induzione</a:t>
            </a:r>
            <a:r>
              <a:rPr lang="en-GB" sz="2800" b="1" i="1" dirty="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di</a:t>
            </a:r>
            <a:r>
              <a:rPr lang="en-GB" sz="2800" b="1" i="1" dirty="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tolleranza</a:t>
            </a:r>
            <a:r>
              <a:rPr lang="en-GB" sz="2800" b="1" i="1" dirty="0">
                <a:solidFill>
                  <a:srgbClr val="A50021"/>
                </a:solidFill>
                <a:latin typeface="Arial" pitchFamily="34" charset="0"/>
              </a:rPr>
              <a:t> immune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GB" sz="2800" b="1" i="1" dirty="0">
              <a:solidFill>
                <a:srgbClr val="A50021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Detossificazione</a:t>
            </a:r>
            <a:r>
              <a:rPr lang="en-GB" sz="2800" b="1" i="1" dirty="0">
                <a:solidFill>
                  <a:srgbClr val="A50021"/>
                </a:solidFill>
                <a:latin typeface="Arial" pitchFamily="34" charset="0"/>
              </a:rPr>
              <a:t> con </a:t>
            </a: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peptidasi</a:t>
            </a:r>
            <a:r>
              <a:rPr lang="en-GB" sz="2800" b="1" i="1" dirty="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batteriche</a:t>
            </a:r>
            <a:endParaRPr lang="en-GB" sz="2800" b="1" i="1" dirty="0">
              <a:solidFill>
                <a:srgbClr val="A50021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en-GB" sz="2800" b="1" i="1" dirty="0">
              <a:solidFill>
                <a:srgbClr val="A50021"/>
              </a:solidFill>
              <a:latin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Produzione</a:t>
            </a:r>
            <a:r>
              <a:rPr lang="en-GB" sz="2800" b="1" i="1" dirty="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di</a:t>
            </a:r>
            <a:r>
              <a:rPr lang="en-GB" sz="2800" b="1" i="1" dirty="0">
                <a:solidFill>
                  <a:srgbClr val="A50021"/>
                </a:solidFill>
                <a:latin typeface="Arial" pitchFamily="34" charset="0"/>
              </a:rPr>
              <a:t> </a:t>
            </a: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sostituti</a:t>
            </a:r>
            <a:r>
              <a:rPr lang="en-GB" sz="2800" b="1" i="1" dirty="0">
                <a:solidFill>
                  <a:srgbClr val="A50021"/>
                </a:solidFill>
                <a:latin typeface="Arial" pitchFamily="34" charset="0"/>
              </a:rPr>
              <a:t> del </a:t>
            </a: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frumento</a:t>
            </a:r>
            <a:r>
              <a:rPr lang="en-GB" sz="2800" b="1" i="1" dirty="0">
                <a:solidFill>
                  <a:srgbClr val="A50021"/>
                </a:solidFill>
                <a:latin typeface="Arial" pitchFamily="34" charset="0"/>
              </a:rPr>
              <a:t>: </a:t>
            </a:r>
            <a:r>
              <a:rPr lang="en-GB" sz="2800" b="1" i="1" dirty="0" err="1">
                <a:solidFill>
                  <a:srgbClr val="A50021"/>
                </a:solidFill>
                <a:latin typeface="Arial" pitchFamily="34" charset="0"/>
              </a:rPr>
              <a:t>riso</a:t>
            </a:r>
            <a:r>
              <a:rPr lang="en-GB" sz="2800" b="1" i="1" dirty="0">
                <a:solidFill>
                  <a:srgbClr val="A50021"/>
                </a:solidFill>
                <a:latin typeface="Arial" pitchFamily="34" charset="0"/>
              </a:rPr>
              <a:t> OGM</a:t>
            </a:r>
          </a:p>
        </p:txBody>
      </p:sp>
      <p:sp>
        <p:nvSpPr>
          <p:cNvPr id="9" name="Rettangolo 8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2" y="-27384"/>
            <a:ext cx="3409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0" cap="none" spc="100" normalizeH="0" baseline="0" noProof="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uLnTx/>
                <a:uFillTx/>
              </a:rPr>
              <a:t>La terapia</a:t>
            </a:r>
          </a:p>
        </p:txBody>
      </p:sp>
    </p:spTree>
    <p:extLst>
      <p:ext uri="{BB962C8B-B14F-4D97-AF65-F5344CB8AC3E}">
        <p14:creationId xmlns:p14="http://schemas.microsoft.com/office/powerpoint/2010/main" val="2257703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sce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951755"/>
            <a:ext cx="136525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 descr="AIC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51755"/>
            <a:ext cx="142875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4079875" y="904130"/>
            <a:ext cx="48260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b="1">
                <a:solidFill>
                  <a:prstClr val="white"/>
                </a:solidFill>
                <a:latin typeface="Arial" pitchFamily="34" charset="0"/>
              </a:rPr>
              <a:t>Alimenti privi di glutine</a:t>
            </a:r>
          </a:p>
        </p:txBody>
      </p:sp>
      <p:pic>
        <p:nvPicPr>
          <p:cNvPr id="13321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951755"/>
            <a:ext cx="57245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Rectangle 12"/>
          <p:cNvSpPr>
            <a:spLocks noChangeArrowheads="1"/>
          </p:cNvSpPr>
          <p:nvPr/>
        </p:nvSpPr>
        <p:spPr bwMode="auto">
          <a:xfrm>
            <a:off x="7596188" y="6496893"/>
            <a:ext cx="13731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000">
                <a:solidFill>
                  <a:srgbClr val="EEECE1"/>
                </a:solidFill>
              </a:rPr>
              <a:t>www.farmacialoreto.it/</a:t>
            </a:r>
          </a:p>
        </p:txBody>
      </p:sp>
      <p:pic>
        <p:nvPicPr>
          <p:cNvPr id="13323" name="Picture 13" descr="mai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3688605"/>
            <a:ext cx="16732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4" descr="comp%2520legumi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1200" y="3688605"/>
            <a:ext cx="2097088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5" name="Text Box 15"/>
          <p:cNvSpPr txBox="1">
            <a:spLocks noChangeArrowheads="1"/>
          </p:cNvSpPr>
          <p:nvPr/>
        </p:nvSpPr>
        <p:spPr bwMode="auto">
          <a:xfrm>
            <a:off x="7092950" y="5057030"/>
            <a:ext cx="1404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400" b="1">
                <a:solidFill>
                  <a:srgbClr val="EEECE1"/>
                </a:solidFill>
                <a:latin typeface="Arial" pitchFamily="34" charset="0"/>
              </a:rPr>
              <a:t>, Mais, Legumi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42" y="-27384"/>
            <a:ext cx="58710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Dieta senza glutine</a:t>
            </a:r>
          </a:p>
        </p:txBody>
      </p:sp>
    </p:spTree>
    <p:extLst>
      <p:ext uri="{BB962C8B-B14F-4D97-AF65-F5344CB8AC3E}">
        <p14:creationId xmlns:p14="http://schemas.microsoft.com/office/powerpoint/2010/main" val="1807375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766888"/>
            <a:ext cx="6048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29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268413"/>
            <a:ext cx="36226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2999" name="Text Box 7"/>
          <p:cNvSpPr txBox="1">
            <a:spLocks noChangeArrowheads="1"/>
          </p:cNvSpPr>
          <p:nvPr/>
        </p:nvSpPr>
        <p:spPr bwMode="auto">
          <a:xfrm>
            <a:off x="1116013" y="4149725"/>
            <a:ext cx="68611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2400">
                <a:solidFill>
                  <a:srgbClr val="000066"/>
                </a:solidFill>
                <a:latin typeface="Trebuchet MS" pitchFamily="34" charset="0"/>
              </a:rPr>
              <a:t>Il peptide tossico di 33 aa, che viene deaminato dalla transglutaminasi e riconosciuto dall’HLA DQ2, potrebbe essere specificamente scisso da peptidasi batteriche che potrebbero essere utilizzate per pretrattare il cibo</a:t>
            </a:r>
          </a:p>
        </p:txBody>
      </p:sp>
      <p:sp>
        <p:nvSpPr>
          <p:cNvPr id="9" name="Rettangolo 8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2" y="-27384"/>
            <a:ext cx="6346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0" cap="none" spc="100" normalizeH="0" baseline="0" noProof="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uLnTx/>
                <a:uFillTx/>
              </a:rPr>
              <a:t>Peptidasi batteriche</a:t>
            </a:r>
          </a:p>
        </p:txBody>
      </p:sp>
    </p:spTree>
    <p:extLst>
      <p:ext uri="{BB962C8B-B14F-4D97-AF65-F5344CB8AC3E}">
        <p14:creationId xmlns:p14="http://schemas.microsoft.com/office/powerpoint/2010/main" val="2114290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6313" y="852239"/>
            <a:ext cx="7191375" cy="214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40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3142332"/>
            <a:ext cx="260667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40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2997869"/>
            <a:ext cx="232251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539750" y="5516563"/>
            <a:ext cx="37004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>
                <a:solidFill>
                  <a:srgbClr val="000000"/>
                </a:solidFill>
                <a:latin typeface="Arial" pitchFamily="34" charset="0"/>
              </a:rPr>
              <a:t>Digestione inefficace dei peptidi tossici da parte degli enzimi del brush border intestinale</a:t>
            </a:r>
          </a:p>
        </p:txBody>
      </p:sp>
      <p:sp>
        <p:nvSpPr>
          <p:cNvPr id="214026" name="Text Box 10"/>
          <p:cNvSpPr txBox="1">
            <a:spLocks noChangeArrowheads="1"/>
          </p:cNvSpPr>
          <p:nvPr/>
        </p:nvSpPr>
        <p:spPr bwMode="auto">
          <a:xfrm>
            <a:off x="5651500" y="5516563"/>
            <a:ext cx="31686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>
                <a:solidFill>
                  <a:srgbClr val="000000"/>
                </a:solidFill>
                <a:latin typeface="Arial" pitchFamily="34" charset="0"/>
              </a:rPr>
              <a:t>Efficace completamento della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>
                <a:solidFill>
                  <a:srgbClr val="000000"/>
                </a:solidFill>
                <a:latin typeface="Arial" pitchFamily="34" charset="0"/>
              </a:rPr>
              <a:t>Digestione con Prolyl endopeptidasi batterica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2" y="-27384"/>
            <a:ext cx="6346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0" cap="none" spc="100" normalizeH="0" baseline="0" noProof="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uLnTx/>
                <a:uFillTx/>
              </a:rPr>
              <a:t>Peptidasi batteriche</a:t>
            </a:r>
          </a:p>
        </p:txBody>
      </p:sp>
    </p:spTree>
    <p:extLst>
      <p:ext uri="{BB962C8B-B14F-4D97-AF65-F5344CB8AC3E}">
        <p14:creationId xmlns:p14="http://schemas.microsoft.com/office/powerpoint/2010/main" val="1554934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67" name="Text Box 11"/>
          <p:cNvSpPr txBox="1">
            <a:spLocks noChangeArrowheads="1"/>
          </p:cNvSpPr>
          <p:nvPr/>
        </p:nvSpPr>
        <p:spPr bwMode="auto">
          <a:xfrm>
            <a:off x="228600" y="2196802"/>
            <a:ext cx="77724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74650" indent="-37465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GB" sz="2400">
                <a:solidFill>
                  <a:srgbClr val="000000"/>
                </a:solidFill>
                <a:latin typeface="Arial" pitchFamily="34" charset="0"/>
              </a:rPr>
              <a:t>Breeding e selezione di linee di frumento a basso contenuto in gliadine  </a:t>
            </a:r>
          </a:p>
          <a:p>
            <a:pPr marL="374650" indent="-37465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GB" sz="2400">
                <a:solidFill>
                  <a:srgbClr val="000000"/>
                </a:solidFill>
                <a:latin typeface="Arial" pitchFamily="34" charset="0"/>
              </a:rPr>
              <a:t>Modificazioni per eliminare le sequenze antigeniche</a:t>
            </a:r>
          </a:p>
          <a:p>
            <a:pPr marL="374650" indent="-37465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None/>
            </a:pPr>
            <a:endParaRPr lang="it-IT" sz="24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49868" name="Text Box 12"/>
          <p:cNvSpPr txBox="1">
            <a:spLocks noChangeArrowheads="1"/>
          </p:cNvSpPr>
          <p:nvPr/>
        </p:nvSpPr>
        <p:spPr bwMode="auto">
          <a:xfrm>
            <a:off x="838200" y="1158577"/>
            <a:ext cx="7772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sz="2400" dirty="0">
                <a:solidFill>
                  <a:srgbClr val="000000"/>
                </a:solidFill>
                <a:latin typeface="Arial" pitchFamily="34" charset="0"/>
              </a:rPr>
              <a:t>STRATEGIE ADOTTATE PER “DETOSSIFICARE” IL FRUMENTO</a:t>
            </a:r>
          </a:p>
        </p:txBody>
      </p:sp>
      <p:sp>
        <p:nvSpPr>
          <p:cNvPr id="249869" name="Text Box 13"/>
          <p:cNvSpPr txBox="1">
            <a:spLocks noChangeArrowheads="1"/>
          </p:cNvSpPr>
          <p:nvPr/>
        </p:nvSpPr>
        <p:spPr bwMode="auto">
          <a:xfrm>
            <a:off x="2514600" y="4206577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sz="2400">
                <a:solidFill>
                  <a:srgbClr val="000000"/>
                </a:solidFill>
                <a:latin typeface="Arial" pitchFamily="34" charset="0"/>
              </a:rPr>
              <a:t>PROBLEMATICHE</a:t>
            </a:r>
          </a:p>
        </p:txBody>
      </p:sp>
      <p:sp>
        <p:nvSpPr>
          <p:cNvPr id="249870" name="Text Box 14"/>
          <p:cNvSpPr txBox="1">
            <a:spLocks noChangeArrowheads="1"/>
          </p:cNvSpPr>
          <p:nvPr/>
        </p:nvSpPr>
        <p:spPr bwMode="auto">
          <a:xfrm>
            <a:off x="152400" y="5044777"/>
            <a:ext cx="89916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it-IT" sz="2400">
                <a:solidFill>
                  <a:srgbClr val="000000"/>
                </a:solidFill>
                <a:latin typeface="Arial" pitchFamily="34" charset="0"/>
              </a:rPr>
              <a:t>Elevato numero di geni distribuiti su 42 cromosomi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it-IT" sz="2400">
                <a:solidFill>
                  <a:srgbClr val="000000"/>
                </a:solidFill>
                <a:latin typeface="Arial" pitchFamily="34" charset="0"/>
              </a:rPr>
              <a:t>Elevata variabilità genetica 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it-IT" sz="2400">
                <a:solidFill>
                  <a:srgbClr val="000000"/>
                </a:solidFill>
                <a:latin typeface="Arial" pitchFamily="34" charset="0"/>
              </a:rPr>
              <a:t>Diffusione di varietà coltivate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2" y="-27384"/>
            <a:ext cx="6930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0" cap="none" spc="100" normalizeH="0" baseline="0" noProof="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uLnTx/>
                <a:uFillTx/>
              </a:rPr>
              <a:t>Sostituti del frumento</a:t>
            </a:r>
          </a:p>
        </p:txBody>
      </p:sp>
      <p:pic>
        <p:nvPicPr>
          <p:cNvPr id="12" name="Picture 2" descr="ksce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54394" y="76523"/>
            <a:ext cx="65262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875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4572000" y="1125538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2400">
                <a:solidFill>
                  <a:srgbClr val="000000"/>
                </a:solidFill>
                <a:latin typeface="Arial" pitchFamily="34" charset="0"/>
              </a:rPr>
              <a:t>STRATEGIA </a:t>
            </a:r>
          </a:p>
        </p:txBody>
      </p:sp>
      <p:pic>
        <p:nvPicPr>
          <p:cNvPr id="184323" name="Picture 3" descr="sezio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4725988"/>
            <a:ext cx="4648200" cy="2132012"/>
          </a:xfrm>
          <a:prstGeom prst="rect">
            <a:avLst/>
          </a:prstGeom>
          <a:noFill/>
          <a:ln w="19050">
            <a:solidFill>
              <a:srgbClr val="66CCFF"/>
            </a:solidFill>
            <a:miter lim="800000"/>
            <a:headEnd/>
            <a:tailEnd/>
          </a:ln>
        </p:spPr>
      </p:pic>
      <p:sp>
        <p:nvSpPr>
          <p:cNvPr id="184324" name="Text Box 4"/>
          <p:cNvSpPr txBox="1">
            <a:spLocks noChangeArrowheads="1"/>
          </p:cNvSpPr>
          <p:nvPr/>
        </p:nvSpPr>
        <p:spPr bwMode="auto">
          <a:xfrm>
            <a:off x="395288" y="4437063"/>
            <a:ext cx="3810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sz="2400">
                <a:solidFill>
                  <a:srgbClr val="000000"/>
                </a:solidFill>
                <a:latin typeface="Arial" pitchFamily="34" charset="0"/>
              </a:rPr>
              <a:t>Migliorare le proprietà tecnologiche introducendo le sequenze gluteniniche con le migliori caratteristiche reologiche</a:t>
            </a:r>
          </a:p>
        </p:txBody>
      </p:sp>
      <p:pic>
        <p:nvPicPr>
          <p:cNvPr id="184325" name="Picture 5" descr="rice"/>
          <p:cNvPicPr>
            <a:picLocks noChangeAspect="1" noChangeArrowheads="1"/>
          </p:cNvPicPr>
          <p:nvPr/>
        </p:nvPicPr>
        <p:blipFill>
          <a:blip r:embed="rId3" cstate="print"/>
          <a:srcRect r="15068"/>
          <a:stretch>
            <a:fillRect/>
          </a:stretch>
        </p:blipFill>
        <p:spPr bwMode="auto">
          <a:xfrm>
            <a:off x="0" y="1028700"/>
            <a:ext cx="3962400" cy="3238500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003800" y="2057400"/>
            <a:ext cx="3581400" cy="1371600"/>
            <a:chOff x="3072" y="1056"/>
            <a:chExt cx="1920" cy="864"/>
          </a:xfrm>
        </p:grpSpPr>
        <p:sp>
          <p:nvSpPr>
            <p:cNvPr id="184327" name="Text Box 7"/>
            <p:cNvSpPr txBox="1">
              <a:spLocks noChangeArrowheads="1"/>
            </p:cNvSpPr>
            <p:nvPr/>
          </p:nvSpPr>
          <p:spPr bwMode="auto">
            <a:xfrm>
              <a:off x="3072" y="1056"/>
              <a:ext cx="1920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sz="2400">
                  <a:solidFill>
                    <a:srgbClr val="000000"/>
                  </a:solidFill>
                  <a:latin typeface="Arial" pitchFamily="34" charset="0"/>
                </a:rPr>
                <a:t>Utilizzare un cereale non allergenico</a:t>
              </a:r>
            </a:p>
          </p:txBody>
        </p:sp>
        <p:sp>
          <p:nvSpPr>
            <p:cNvPr id="184328" name="Text Box 8"/>
            <p:cNvSpPr txBox="1">
              <a:spLocks noChangeArrowheads="1"/>
            </p:cNvSpPr>
            <p:nvPr/>
          </p:nvSpPr>
          <p:spPr bwMode="auto">
            <a:xfrm>
              <a:off x="3360" y="1632"/>
              <a:ext cx="115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it-IT" sz="2400" i="1">
                  <a:solidFill>
                    <a:srgbClr val="000000"/>
                  </a:solidFill>
                  <a:latin typeface="Arial" pitchFamily="34" charset="0"/>
                </a:rPr>
                <a:t>   Oryza sativa</a:t>
              </a:r>
            </a:p>
          </p:txBody>
        </p:sp>
      </p:grpSp>
      <p:sp>
        <p:nvSpPr>
          <p:cNvPr id="13" name="Rettangolo 12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2" y="-27384"/>
            <a:ext cx="6930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0" cap="none" spc="100" normalizeH="0" baseline="0" noProof="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  <a:uLnTx/>
                <a:uFillTx/>
              </a:rPr>
              <a:t>Sostituti del frumento</a:t>
            </a:r>
          </a:p>
        </p:txBody>
      </p:sp>
      <p:pic>
        <p:nvPicPr>
          <p:cNvPr id="15" name="Picture 2" descr="kscel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4394" y="76523"/>
            <a:ext cx="65262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5916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0">
            <a:extLst>
              <a:ext uri="{FF2B5EF4-FFF2-40B4-BE49-F238E27FC236}">
                <a16:creationId xmlns:a16="http://schemas.microsoft.com/office/drawing/2014/main" id="{5E3565A0-2BE5-4B7E-B544-72D801988547}"/>
              </a:ext>
            </a:extLst>
          </p:cNvPr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3" name="Rettangolo 13">
            <a:extLst>
              <a:ext uri="{FF2B5EF4-FFF2-40B4-BE49-F238E27FC236}">
                <a16:creationId xmlns:a16="http://schemas.microsoft.com/office/drawing/2014/main" id="{71C36AC9-5485-4E8A-B9D8-03A6DCE91F78}"/>
              </a:ext>
            </a:extLst>
          </p:cNvPr>
          <p:cNvSpPr/>
          <p:nvPr/>
        </p:nvSpPr>
        <p:spPr>
          <a:xfrm>
            <a:off x="42" y="-27384"/>
            <a:ext cx="8500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DIAGNOSI DELLA CELIACHIA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2EDDDE-520C-43A1-A6A4-7C9971DCF19A}"/>
              </a:ext>
            </a:extLst>
          </p:cNvPr>
          <p:cNvSpPr txBox="1"/>
          <p:nvPr/>
        </p:nvSpPr>
        <p:spPr>
          <a:xfrm>
            <a:off x="323528" y="1196752"/>
            <a:ext cx="84249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SOSPETTO:</a:t>
            </a:r>
          </a:p>
          <a:p>
            <a:endParaRPr lang="en-US" sz="2400" dirty="0"/>
          </a:p>
          <a:p>
            <a:r>
              <a:rPr lang="en-US" sz="2400" dirty="0"/>
              <a:t>SCREENING</a:t>
            </a:r>
          </a:p>
          <a:p>
            <a:endParaRPr lang="en-US" sz="2400" dirty="0"/>
          </a:p>
          <a:p>
            <a:r>
              <a:rPr lang="en-US" sz="2400" dirty="0"/>
              <a:t>DIFETTO DI CRESCITA</a:t>
            </a:r>
          </a:p>
          <a:p>
            <a:endParaRPr lang="en-US" sz="2400" dirty="0"/>
          </a:p>
          <a:p>
            <a:r>
              <a:rPr lang="en-US" sz="2400" dirty="0"/>
              <a:t>DIARREA</a:t>
            </a:r>
          </a:p>
          <a:p>
            <a:endParaRPr lang="en-US" sz="2400" dirty="0"/>
          </a:p>
          <a:p>
            <a:r>
              <a:rPr lang="en-US" sz="2400" dirty="0"/>
              <a:t>FAMILIARITA’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CELIACHIA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TIROIDITE, DIABETE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r>
              <a:rPr lang="en-US" sz="2400" dirty="0"/>
              <a:t>ANEMIA, OSTEOPENIA</a:t>
            </a:r>
          </a:p>
        </p:txBody>
      </p:sp>
    </p:spTree>
    <p:extLst>
      <p:ext uri="{BB962C8B-B14F-4D97-AF65-F5344CB8AC3E}">
        <p14:creationId xmlns:p14="http://schemas.microsoft.com/office/powerpoint/2010/main" val="28911179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796CE0-774E-4878-98BE-2644AC547ABA}"/>
              </a:ext>
            </a:extLst>
          </p:cNvPr>
          <p:cNvSpPr txBox="1"/>
          <p:nvPr/>
        </p:nvSpPr>
        <p:spPr>
          <a:xfrm>
            <a:off x="179512" y="476672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Emocromo</a:t>
            </a:r>
            <a:r>
              <a:rPr lang="en-US" sz="2400" b="1" dirty="0"/>
              <a:t> e </a:t>
            </a:r>
            <a:r>
              <a:rPr lang="en-US" sz="2400" b="1" dirty="0" err="1"/>
              <a:t>chimica</a:t>
            </a:r>
            <a:r>
              <a:rPr lang="en-US" sz="2400" b="1" dirty="0"/>
              <a:t> </a:t>
            </a:r>
            <a:r>
              <a:rPr lang="en-US" sz="2400" b="1" dirty="0" err="1"/>
              <a:t>clinica</a:t>
            </a:r>
            <a:endParaRPr lang="en-US" sz="2400" b="1" dirty="0"/>
          </a:p>
          <a:p>
            <a:endParaRPr lang="en-US" sz="2400" b="1" dirty="0"/>
          </a:p>
          <a:p>
            <a:pPr marL="342900" indent="-342900">
              <a:buFontTx/>
              <a:buChar char="-"/>
            </a:pPr>
            <a:r>
              <a:rPr lang="en-US" sz="2400" dirty="0"/>
              <a:t>Anemia </a:t>
            </a:r>
            <a:r>
              <a:rPr lang="en-US" sz="2400" dirty="0" err="1"/>
              <a:t>microcitica</a:t>
            </a:r>
            <a:r>
              <a:rPr lang="en-US" sz="2400" dirty="0"/>
              <a:t> o </a:t>
            </a:r>
            <a:r>
              <a:rPr lang="en-US" sz="2400" dirty="0" err="1"/>
              <a:t>mista</a:t>
            </a:r>
            <a:r>
              <a:rPr lang="en-US" sz="2400" dirty="0"/>
              <a:t>, GB, Hb, MCV </a:t>
            </a:r>
            <a:r>
              <a:rPr lang="en-US" sz="2400" dirty="0" err="1"/>
              <a:t>ridotti</a:t>
            </a:r>
            <a:r>
              <a:rPr lang="en-US" sz="2400" dirty="0"/>
              <a:t>, RDW </a:t>
            </a:r>
            <a:r>
              <a:rPr lang="en-US" sz="2400" dirty="0" err="1"/>
              <a:t>aumentato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Sideremia</a:t>
            </a:r>
            <a:r>
              <a:rPr lang="en-US" sz="2400" dirty="0"/>
              <a:t>, </a:t>
            </a:r>
            <a:r>
              <a:rPr lang="en-US" sz="2400" dirty="0" err="1"/>
              <a:t>ferritina</a:t>
            </a:r>
            <a:r>
              <a:rPr lang="en-US" sz="2400" dirty="0"/>
              <a:t> </a:t>
            </a:r>
            <a:r>
              <a:rPr lang="en-US" sz="2400" dirty="0" err="1"/>
              <a:t>ridotte</a:t>
            </a:r>
            <a:r>
              <a:rPr lang="en-US" sz="2400" dirty="0"/>
              <a:t>, </a:t>
            </a:r>
            <a:r>
              <a:rPr lang="en-US" sz="2400" dirty="0" err="1"/>
              <a:t>transferrina</a:t>
            </a:r>
            <a:r>
              <a:rPr lang="en-US" sz="2400" dirty="0"/>
              <a:t> </a:t>
            </a:r>
            <a:r>
              <a:rPr lang="en-US" sz="2400" dirty="0" err="1"/>
              <a:t>aumentata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Reticolociti</a:t>
            </a:r>
            <a:r>
              <a:rPr lang="en-US" sz="2400" dirty="0"/>
              <a:t> </a:t>
            </a:r>
            <a:r>
              <a:rPr lang="en-US" sz="2400" dirty="0" err="1"/>
              <a:t>ridotti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Ca e P </a:t>
            </a:r>
            <a:r>
              <a:rPr lang="en-US" sz="2400" dirty="0" err="1"/>
              <a:t>nella</a:t>
            </a:r>
            <a:r>
              <a:rPr lang="en-US" sz="2400" dirty="0"/>
              <a:t> </a:t>
            </a:r>
            <a:r>
              <a:rPr lang="en-US" sz="2400" dirty="0" err="1"/>
              <a:t>norma</a:t>
            </a:r>
            <a:r>
              <a:rPr lang="en-US" sz="2400" dirty="0"/>
              <a:t> ma PTH </a:t>
            </a:r>
            <a:r>
              <a:rPr lang="en-US" sz="2400" dirty="0" err="1"/>
              <a:t>può</a:t>
            </a:r>
            <a:r>
              <a:rPr lang="en-US" sz="2400" dirty="0"/>
              <a:t> </a:t>
            </a:r>
            <a:r>
              <a:rPr lang="en-US" sz="2400" dirty="0" err="1"/>
              <a:t>essere</a:t>
            </a:r>
            <a:r>
              <a:rPr lang="en-US" sz="2400" dirty="0"/>
              <a:t> </a:t>
            </a:r>
            <a:r>
              <a:rPr lang="en-US" sz="2400" dirty="0" err="1"/>
              <a:t>aumentato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4FBDA9-1C7C-49AD-9BD4-0CB26E2ABAAF}"/>
              </a:ext>
            </a:extLst>
          </p:cNvPr>
          <p:cNvSpPr txBox="1"/>
          <p:nvPr/>
        </p:nvSpPr>
        <p:spPr>
          <a:xfrm>
            <a:off x="251520" y="3068960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Esami</a:t>
            </a:r>
            <a:r>
              <a:rPr lang="en-US" sz="2400" b="1" dirty="0"/>
              <a:t> </a:t>
            </a:r>
            <a:r>
              <a:rPr lang="en-US" sz="2400" b="1" dirty="0" err="1"/>
              <a:t>specifici</a:t>
            </a:r>
            <a:r>
              <a:rPr lang="en-US" sz="2400" b="1" dirty="0"/>
              <a:t> per la </a:t>
            </a:r>
            <a:r>
              <a:rPr lang="en-US" sz="2400" b="1" dirty="0" err="1"/>
              <a:t>diagnosi</a:t>
            </a:r>
            <a:r>
              <a:rPr lang="en-US" sz="2400" b="1" dirty="0"/>
              <a:t> di m. </a:t>
            </a:r>
            <a:r>
              <a:rPr lang="en-US" sz="2400" b="1" dirty="0" err="1"/>
              <a:t>celiaca</a:t>
            </a:r>
            <a:endParaRPr lang="en-US" sz="2400" b="1" dirty="0"/>
          </a:p>
          <a:p>
            <a:endParaRPr lang="en-US" sz="2400" b="1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Anticorpi</a:t>
            </a:r>
            <a:r>
              <a:rPr lang="en-US" sz="2400" dirty="0"/>
              <a:t> correlate </a:t>
            </a:r>
            <a:r>
              <a:rPr lang="en-US" sz="2400" dirty="0" err="1"/>
              <a:t>alla</a:t>
            </a:r>
            <a:r>
              <a:rPr lang="en-US" sz="2400" dirty="0"/>
              <a:t> </a:t>
            </a:r>
            <a:r>
              <a:rPr lang="en-US" sz="2400" dirty="0" err="1"/>
              <a:t>celiachia</a:t>
            </a: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 err="1"/>
              <a:t>Biopsia</a:t>
            </a:r>
            <a:r>
              <a:rPr lang="en-US" sz="2400" dirty="0"/>
              <a:t> duodenale</a:t>
            </a:r>
          </a:p>
          <a:p>
            <a:pPr marL="1257300" lvl="2" indent="-342900">
              <a:buFontTx/>
              <a:buChar char="-"/>
            </a:pPr>
            <a:r>
              <a:rPr lang="en-US" sz="2400" dirty="0" err="1"/>
              <a:t>Aspetti</a:t>
            </a:r>
            <a:r>
              <a:rPr lang="en-US" sz="2400" dirty="0"/>
              <a:t> </a:t>
            </a:r>
            <a:r>
              <a:rPr lang="en-US" sz="2400" dirty="0" err="1"/>
              <a:t>morfologici</a:t>
            </a:r>
            <a:endParaRPr lang="en-US" sz="2400" dirty="0"/>
          </a:p>
          <a:p>
            <a:pPr marL="1257300" lvl="2" indent="-342900">
              <a:buFontTx/>
              <a:buChar char="-"/>
            </a:pPr>
            <a:r>
              <a:rPr lang="en-US" sz="2400" dirty="0" err="1"/>
              <a:t>Aspetti</a:t>
            </a:r>
            <a:r>
              <a:rPr lang="en-US" sz="2400" dirty="0"/>
              <a:t> </a:t>
            </a:r>
            <a:r>
              <a:rPr lang="en-US" sz="2400" dirty="0" err="1"/>
              <a:t>immunoistochimici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5872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73468"/>
              </p:ext>
            </p:extLst>
          </p:nvPr>
        </p:nvGraphicFramePr>
        <p:xfrm>
          <a:off x="2051720" y="1340768"/>
          <a:ext cx="4681537" cy="5373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06" name="CorelDRAW" r:id="rId3" imgW="6917760" imgH="9421200" progId="">
                  <p:embed/>
                </p:oleObj>
              </mc:Choice>
              <mc:Fallback>
                <p:oleObj name="CorelDRAW" r:id="rId3" imgW="6917760" imgH="942120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340768"/>
                        <a:ext cx="4681537" cy="5373564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8F1C88C-248B-4B4D-8828-94EDB316D08C}"/>
              </a:ext>
            </a:extLst>
          </p:cNvPr>
          <p:cNvSpPr txBox="1"/>
          <p:nvPr/>
        </p:nvSpPr>
        <p:spPr>
          <a:xfrm>
            <a:off x="108012" y="44624"/>
            <a:ext cx="856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Dalla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risposta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gliadina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agli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anticorpi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correlate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celiachia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71434C-A512-4152-88DF-8BB67087B537}"/>
              </a:ext>
            </a:extLst>
          </p:cNvPr>
          <p:cNvGrpSpPr/>
          <p:nvPr/>
        </p:nvGrpSpPr>
        <p:grpSpPr>
          <a:xfrm rot="16879042">
            <a:off x="6037436" y="2994104"/>
            <a:ext cx="397312" cy="670973"/>
            <a:chOff x="574288" y="2469995"/>
            <a:chExt cx="397312" cy="88699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410A32B-6308-407F-9D32-C5AB56802183}"/>
                </a:ext>
              </a:extLst>
            </p:cNvPr>
            <p:cNvCxnSpPr/>
            <p:nvPr/>
          </p:nvCxnSpPr>
          <p:spPr>
            <a:xfrm flipV="1">
              <a:off x="755576" y="2780928"/>
              <a:ext cx="0" cy="576064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B1FE790-4108-4B78-82CF-C13BCACB2D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434" y="2469995"/>
              <a:ext cx="143166" cy="339059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931B30A-5F90-4EBC-91F8-A2F353E10B8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4288" y="2469995"/>
              <a:ext cx="180759" cy="310933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EDBB540-8D9F-423C-8C23-0F974737C94A}"/>
                </a:ext>
              </a:extLst>
            </p:cNvPr>
            <p:cNvCxnSpPr/>
            <p:nvPr/>
          </p:nvCxnSpPr>
          <p:spPr>
            <a:xfrm flipV="1">
              <a:off x="829286" y="2780928"/>
              <a:ext cx="0" cy="576064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F842235-7A10-4072-A133-FA71762B671E}"/>
              </a:ext>
            </a:extLst>
          </p:cNvPr>
          <p:cNvSpPr txBox="1"/>
          <p:nvPr/>
        </p:nvSpPr>
        <p:spPr>
          <a:xfrm>
            <a:off x="6591693" y="3120071"/>
            <a:ext cx="915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4BC5AA-2C52-44C1-AB39-5A91E19D7358}"/>
              </a:ext>
            </a:extLst>
          </p:cNvPr>
          <p:cNvGrpSpPr/>
          <p:nvPr/>
        </p:nvGrpSpPr>
        <p:grpSpPr>
          <a:xfrm rot="16879042">
            <a:off x="4451238" y="3944318"/>
            <a:ext cx="397312" cy="670973"/>
            <a:chOff x="574288" y="2469995"/>
            <a:chExt cx="397312" cy="88699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07E1132-E493-4FDE-9BA4-811EF5B20887}"/>
                </a:ext>
              </a:extLst>
            </p:cNvPr>
            <p:cNvCxnSpPr/>
            <p:nvPr/>
          </p:nvCxnSpPr>
          <p:spPr>
            <a:xfrm flipV="1">
              <a:off x="755576" y="2780928"/>
              <a:ext cx="0" cy="576064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39BD651-7402-4FA6-9D43-AD886F0436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434" y="2469995"/>
              <a:ext cx="143166" cy="339059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19895C8-ABDE-40F9-9FDB-F202F0B7A5A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4288" y="2469995"/>
              <a:ext cx="180759" cy="310933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B827D68-27D2-40ED-B2D7-9223D7FCB044}"/>
                </a:ext>
              </a:extLst>
            </p:cNvPr>
            <p:cNvCxnSpPr/>
            <p:nvPr/>
          </p:nvCxnSpPr>
          <p:spPr>
            <a:xfrm flipV="1">
              <a:off x="829286" y="2780928"/>
              <a:ext cx="0" cy="576064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69EE906-817D-408E-9E0E-EE8490F679B1}"/>
              </a:ext>
            </a:extLst>
          </p:cNvPr>
          <p:cNvSpPr txBox="1"/>
          <p:nvPr/>
        </p:nvSpPr>
        <p:spPr>
          <a:xfrm>
            <a:off x="5005495" y="4070285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dGP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90969E2-0D9A-44AF-AC68-E501FEF7D17D}"/>
              </a:ext>
            </a:extLst>
          </p:cNvPr>
          <p:cNvGrpSpPr/>
          <p:nvPr/>
        </p:nvGrpSpPr>
        <p:grpSpPr>
          <a:xfrm rot="5746072">
            <a:off x="2173505" y="3096294"/>
            <a:ext cx="397312" cy="670973"/>
            <a:chOff x="574288" y="2469995"/>
            <a:chExt cx="397312" cy="88699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0463D1B-8FAF-48DB-B69F-0A26FAC05BA9}"/>
                </a:ext>
              </a:extLst>
            </p:cNvPr>
            <p:cNvCxnSpPr/>
            <p:nvPr/>
          </p:nvCxnSpPr>
          <p:spPr>
            <a:xfrm flipV="1">
              <a:off x="755576" y="2780928"/>
              <a:ext cx="0" cy="576064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A67757A-BECF-4FEC-8EB1-0EB973BB31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434" y="2469995"/>
              <a:ext cx="143166" cy="339059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7E713DC-399E-4C58-8B89-BEFFA21107D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4288" y="2469995"/>
              <a:ext cx="180759" cy="310933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50DB4F6-429C-4D99-9DD4-AD9DF55AA98D}"/>
                </a:ext>
              </a:extLst>
            </p:cNvPr>
            <p:cNvCxnSpPr/>
            <p:nvPr/>
          </p:nvCxnSpPr>
          <p:spPr>
            <a:xfrm flipV="1">
              <a:off x="829286" y="2780928"/>
              <a:ext cx="0" cy="576064"/>
            </a:xfrm>
            <a:prstGeom prst="line">
              <a:avLst/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2F57CA4-CCE1-47A2-ACAF-437FAFD4128D}"/>
              </a:ext>
            </a:extLst>
          </p:cNvPr>
          <p:cNvSpPr txBox="1"/>
          <p:nvPr/>
        </p:nvSpPr>
        <p:spPr>
          <a:xfrm>
            <a:off x="535001" y="2909082"/>
            <a:ext cx="15781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EMA</a:t>
            </a:r>
          </a:p>
          <a:p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3D39F2-1D06-4FF9-BE33-FE1D468B83B7}"/>
              </a:ext>
            </a:extLst>
          </p:cNvPr>
          <p:cNvSpPr txBox="1"/>
          <p:nvPr/>
        </p:nvSpPr>
        <p:spPr>
          <a:xfrm>
            <a:off x="6628466" y="3504705"/>
            <a:ext cx="2384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Basta un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aumento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permeabilità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CB94FC-2791-46F7-99CD-F13379614A2E}"/>
              </a:ext>
            </a:extLst>
          </p:cNvPr>
          <p:cNvSpPr txBox="1"/>
          <p:nvPr/>
        </p:nvSpPr>
        <p:spPr>
          <a:xfrm>
            <a:off x="138408" y="3944341"/>
            <a:ext cx="1926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Solo in ha la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tipica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risposta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autoimmune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7D96F0-B4D0-4C8D-B905-5546D4F56D6F}"/>
              </a:ext>
            </a:extLst>
          </p:cNvPr>
          <p:cNvSpPr txBox="1"/>
          <p:nvPr/>
        </p:nvSpPr>
        <p:spPr>
          <a:xfrm>
            <a:off x="4344795" y="3089206"/>
            <a:ext cx="1443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specifici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HLA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8" grpId="0"/>
      <p:bldP spid="26" grpId="0"/>
      <p:bldP spid="40" grpId="0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254250"/>
            <a:ext cx="6911975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2868" name="Text Box 4"/>
          <p:cNvSpPr txBox="1">
            <a:spLocks noChangeArrowheads="1"/>
          </p:cNvSpPr>
          <p:nvPr/>
        </p:nvSpPr>
        <p:spPr bwMode="auto">
          <a:xfrm rot="-5400000">
            <a:off x="-1564481" y="4133057"/>
            <a:ext cx="459898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HLA e CELIACHIA</a:t>
            </a:r>
          </a:p>
        </p:txBody>
      </p:sp>
      <p:sp>
        <p:nvSpPr>
          <p:cNvPr id="292870" name="Text Box 6"/>
          <p:cNvSpPr txBox="1">
            <a:spLocks noChangeArrowheads="1"/>
          </p:cNvSpPr>
          <p:nvPr/>
        </p:nvSpPr>
        <p:spPr bwMode="auto">
          <a:xfrm>
            <a:off x="1547813" y="260350"/>
            <a:ext cx="76215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L’85 % dei celiaci ha l’HLA DQ2, il 10% il DQ8:</a:t>
            </a:r>
          </a:p>
          <a:p>
            <a:pPr>
              <a:defRPr/>
            </a:pPr>
            <a:r>
              <a:rPr lang="en-GB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Associazione di linkage o ruolo patogenetico dell’HLA?</a:t>
            </a:r>
          </a:p>
        </p:txBody>
      </p:sp>
      <p:sp>
        <p:nvSpPr>
          <p:cNvPr id="292871" name="Text Box 7"/>
          <p:cNvSpPr txBox="1">
            <a:spLocks noChangeArrowheads="1"/>
          </p:cNvSpPr>
          <p:nvPr/>
        </p:nvSpPr>
        <p:spPr bwMode="auto">
          <a:xfrm>
            <a:off x="6784975" y="4886325"/>
            <a:ext cx="1027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a</a:t>
            </a:r>
            <a:r>
              <a:rPr lang="en-GB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1 0501</a:t>
            </a:r>
          </a:p>
        </p:txBody>
      </p:sp>
      <p:sp>
        <p:nvSpPr>
          <p:cNvPr id="292872" name="Text Box 8"/>
          <p:cNvSpPr txBox="1">
            <a:spLocks noChangeArrowheads="1"/>
          </p:cNvSpPr>
          <p:nvPr/>
        </p:nvSpPr>
        <p:spPr bwMode="auto">
          <a:xfrm>
            <a:off x="3608388" y="4859338"/>
            <a:ext cx="10080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b</a:t>
            </a:r>
            <a:r>
              <a:rPr lang="en-GB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1 0201</a:t>
            </a:r>
          </a:p>
        </p:txBody>
      </p:sp>
    </p:spTree>
    <p:extLst>
      <p:ext uri="{BB962C8B-B14F-4D97-AF65-F5344CB8AC3E}">
        <p14:creationId xmlns:p14="http://schemas.microsoft.com/office/powerpoint/2010/main" val="167303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323528" y="1052736"/>
            <a:ext cx="8496944" cy="554461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746125" y="2463576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146925" y="1930176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6172200" y="2422301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endParaRPr lang="en-US" b="1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395536" y="1196752"/>
            <a:ext cx="849694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dirty="0">
                <a:solidFill>
                  <a:prstClr val="black"/>
                </a:solidFill>
                <a:latin typeface="Arial" pitchFamily="34" charset="0"/>
              </a:rPr>
              <a:t>Diete </a:t>
            </a:r>
            <a:r>
              <a:rPr lang="it-IT" sz="2400" b="1" dirty="0" err="1">
                <a:solidFill>
                  <a:prstClr val="black"/>
                </a:solidFill>
                <a:latin typeface="Arial" pitchFamily="34" charset="0"/>
              </a:rPr>
              <a:t>ipersemplificate</a:t>
            </a:r>
            <a:r>
              <a:rPr lang="it-IT" sz="2400" b="1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1908 Herter: I </a:t>
            </a:r>
            <a:r>
              <a:rPr lang="en-US" sz="2400" dirty="0" err="1">
                <a:solidFill>
                  <a:prstClr val="black"/>
                </a:solidFill>
              </a:rPr>
              <a:t>grassi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sono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tollerati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meglio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dei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carboidrati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1924 Haas: </a:t>
            </a:r>
            <a:r>
              <a:rPr lang="en-US" sz="2400" dirty="0" err="1">
                <a:solidFill>
                  <a:prstClr val="black"/>
                </a:solidFill>
              </a:rPr>
              <a:t>Dieta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povera</a:t>
            </a:r>
            <a:r>
              <a:rPr lang="en-US" sz="2400" dirty="0">
                <a:solidFill>
                  <a:prstClr val="black"/>
                </a:solidFill>
              </a:rPr>
              <a:t> in </a:t>
            </a:r>
            <a:r>
              <a:rPr lang="en-US" sz="2400" dirty="0" err="1">
                <a:solidFill>
                  <a:prstClr val="black"/>
                </a:solidFill>
              </a:rPr>
              <a:t>carboidrati</a:t>
            </a:r>
            <a:r>
              <a:rPr lang="en-US" sz="2400" dirty="0">
                <a:solidFill>
                  <a:prstClr val="black"/>
                </a:solidFill>
              </a:rPr>
              <a:t>, ad </a:t>
            </a:r>
            <a:r>
              <a:rPr lang="en-US" sz="2400" dirty="0" err="1">
                <a:solidFill>
                  <a:prstClr val="black"/>
                </a:solidFill>
              </a:rPr>
              <a:t>eccezione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quelli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contenuti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nelle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banane</a:t>
            </a:r>
            <a:r>
              <a:rPr lang="en-US" sz="2400" dirty="0">
                <a:solidFill>
                  <a:prstClr val="black"/>
                </a:solidFill>
              </a:rPr>
              <a:t> (</a:t>
            </a:r>
            <a:r>
              <a:rPr lang="en-US" sz="2400" dirty="0" err="1">
                <a:solidFill>
                  <a:prstClr val="black"/>
                </a:solidFill>
              </a:rPr>
              <a:t>che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consentono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di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tollerare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bene</a:t>
            </a:r>
            <a:r>
              <a:rPr lang="en-US" sz="2400" dirty="0">
                <a:solidFill>
                  <a:prstClr val="black"/>
                </a:solidFill>
              </a:rPr>
              <a:t> I </a:t>
            </a:r>
            <a:r>
              <a:rPr lang="en-US" sz="2400" dirty="0" err="1">
                <a:solidFill>
                  <a:prstClr val="black"/>
                </a:solidFill>
              </a:rPr>
              <a:t>grassi</a:t>
            </a:r>
            <a:r>
              <a:rPr lang="en-US" sz="2400" dirty="0">
                <a:solidFill>
                  <a:prstClr val="black"/>
                </a:solidFill>
              </a:rPr>
              <a:t>).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2400" b="1" dirty="0">
                <a:solidFill>
                  <a:prstClr val="black"/>
                </a:solidFill>
                <a:latin typeface="Arial" pitchFamily="34" charset="0"/>
              </a:rPr>
              <a:t> anni ‘30: esclusione di tutti i farinacei</a:t>
            </a:r>
          </a:p>
          <a:p>
            <a:pPr>
              <a:spcBef>
                <a:spcPct val="50000"/>
              </a:spcBef>
              <a:buFont typeface="Arial" pitchFamily="34" charset="0"/>
              <a:buChar char="•"/>
            </a:pPr>
            <a:r>
              <a:rPr lang="it-IT" sz="2400" b="1" dirty="0">
                <a:solidFill>
                  <a:prstClr val="black"/>
                </a:solidFill>
                <a:latin typeface="Arial" pitchFamily="34" charset="0"/>
              </a:rPr>
              <a:t> anni ‘40: solo i derivati del frumento</a:t>
            </a:r>
          </a:p>
          <a:p>
            <a:r>
              <a:rPr lang="en-US" sz="2400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42" y="-27384"/>
            <a:ext cx="58006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Curare con la dieta</a:t>
            </a:r>
          </a:p>
        </p:txBody>
      </p:sp>
      <p:pic>
        <p:nvPicPr>
          <p:cNvPr id="17" name="Immagine 16" descr="Senza titolo-1.pn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3672000" y="2924944"/>
            <a:ext cx="5472000" cy="3420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0"/>
            <a:ext cx="6040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3892" name="Text Box 4"/>
          <p:cNvSpPr txBox="1">
            <a:spLocks noChangeArrowheads="1"/>
          </p:cNvSpPr>
          <p:nvPr/>
        </p:nvSpPr>
        <p:spPr bwMode="auto">
          <a:xfrm rot="-5400000">
            <a:off x="-1116806" y="4323557"/>
            <a:ext cx="370363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400" b="1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HLA e glutine</a:t>
            </a:r>
          </a:p>
        </p:txBody>
      </p:sp>
      <p:sp>
        <p:nvSpPr>
          <p:cNvPr id="20485" name="Line 6"/>
          <p:cNvSpPr>
            <a:spLocks noChangeShapeType="1"/>
          </p:cNvSpPr>
          <p:nvPr/>
        </p:nvSpPr>
        <p:spPr bwMode="auto">
          <a:xfrm flipV="1">
            <a:off x="3059113" y="3789363"/>
            <a:ext cx="129698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2124075" y="3789363"/>
            <a:ext cx="93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prstClr val="black"/>
                </a:solidFill>
                <a:latin typeface="Arial" pitchFamily="34" charset="0"/>
              </a:rPr>
              <a:t>peptide</a:t>
            </a:r>
          </a:p>
        </p:txBody>
      </p:sp>
    </p:spTree>
    <p:extLst>
      <p:ext uri="{BB962C8B-B14F-4D97-AF65-F5344CB8AC3E}">
        <p14:creationId xmlns:p14="http://schemas.microsoft.com/office/powerpoint/2010/main" val="3159031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5FC237-09D0-40D4-B361-EE3641C76FE0}"/>
              </a:ext>
            </a:extLst>
          </p:cNvPr>
          <p:cNvSpPr txBox="1"/>
          <p:nvPr/>
        </p:nvSpPr>
        <p:spPr>
          <a:xfrm>
            <a:off x="251520" y="260648"/>
            <a:ext cx="7920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Anticorpi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anti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Gliadina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(o anti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glutine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) AGA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D04927-FC42-4D68-8A98-7BF05FEB1324}"/>
              </a:ext>
            </a:extLst>
          </p:cNvPr>
          <p:cNvSpPr txBox="1"/>
          <p:nvPr/>
        </p:nvSpPr>
        <p:spPr>
          <a:xfrm>
            <a:off x="269178" y="874503"/>
            <a:ext cx="85366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Identificano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risposta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immunitaria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seguito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 passaggio di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glutine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attraverso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mucosa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Aumentata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permeabilità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intestinale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Mancata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tolleranza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peptide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IgA: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rispecchiano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meglio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immunità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mucosa,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IgG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9F71F-D204-455F-A7DF-C25343F90F1E}"/>
              </a:ext>
            </a:extLst>
          </p:cNvPr>
          <p:cNvSpPr txBox="1"/>
          <p:nvPr/>
        </p:nvSpPr>
        <p:spPr>
          <a:xfrm>
            <a:off x="269178" y="3273462"/>
            <a:ext cx="86219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mancata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tolleranza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può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essere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favorita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un’azione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aspecifica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peptide di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gliadina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grado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attivare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le cellule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dell’immunità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naturale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Dagli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AGA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alla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celiachia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necessari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altri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livelli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predisposizione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Danno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di mucosa con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attivazione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gliadina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Presenza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di HLA DQ2 e/o DQ8 per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reagire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contro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peptidi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deaminati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Intensa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risposta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immunitaria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innata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meno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51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5FC237-09D0-40D4-B361-EE3641C76FE0}"/>
              </a:ext>
            </a:extLst>
          </p:cNvPr>
          <p:cNvSpPr txBox="1"/>
          <p:nvPr/>
        </p:nvSpPr>
        <p:spPr>
          <a:xfrm>
            <a:off x="251520" y="260648"/>
            <a:ext cx="7920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/>
              <a:t>Anticorpi</a:t>
            </a:r>
            <a:r>
              <a:rPr lang="en-US" sz="2800" b="1" dirty="0"/>
              <a:t> anti peptide </a:t>
            </a:r>
            <a:r>
              <a:rPr lang="en-US" sz="2800" b="1" dirty="0" err="1"/>
              <a:t>deaminati</a:t>
            </a:r>
            <a:r>
              <a:rPr lang="en-US" sz="2800" b="1" dirty="0"/>
              <a:t> </a:t>
            </a:r>
            <a:r>
              <a:rPr lang="en-US" sz="2800" b="1" dirty="0" err="1"/>
              <a:t>della</a:t>
            </a:r>
            <a:r>
              <a:rPr lang="en-US" sz="2800" b="1" dirty="0"/>
              <a:t> </a:t>
            </a:r>
            <a:r>
              <a:rPr lang="en-US" sz="2800" b="1" dirty="0" err="1"/>
              <a:t>gliadina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17DE5-4856-4A81-BFA8-8E44D37B76E7}"/>
              </a:ext>
            </a:extLst>
          </p:cNvPr>
          <p:cNvSpPr txBox="1"/>
          <p:nvPr/>
        </p:nvSpPr>
        <p:spPr>
          <a:xfrm>
            <a:off x="283796" y="980728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Identificano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risposta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immunitaria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peptidi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attivati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dalla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transglutaminase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tessutale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L’attivazione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permette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peptidi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legarsi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meglio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all’HLA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DQ2 DQ8. Per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anti-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dGP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tipici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soggetti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predisposizione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genetica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celiachia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1A034-F28D-4D31-99AC-3429FE4AD1D1}"/>
              </a:ext>
            </a:extLst>
          </p:cNvPr>
          <p:cNvSpPr txBox="1"/>
          <p:nvPr/>
        </p:nvSpPr>
        <p:spPr>
          <a:xfrm>
            <a:off x="283796" y="3116580"/>
            <a:ext cx="8621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Non tutti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soggetti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con elevate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anticorpi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anti-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dGP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sierici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hanno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una vera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celiachia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Possono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avere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mucosa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normale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Possono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avere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auto-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anticorpi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91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5FC237-09D0-40D4-B361-EE3641C76FE0}"/>
              </a:ext>
            </a:extLst>
          </p:cNvPr>
          <p:cNvSpPr txBox="1"/>
          <p:nvPr/>
        </p:nvSpPr>
        <p:spPr>
          <a:xfrm>
            <a:off x="230063" y="116632"/>
            <a:ext cx="7920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/>
              <a:t>Anticorpi</a:t>
            </a:r>
            <a:r>
              <a:rPr lang="en-US" sz="2800" b="1" dirty="0"/>
              <a:t> anti-</a:t>
            </a:r>
            <a:r>
              <a:rPr lang="en-US" sz="2800" b="1" dirty="0" err="1"/>
              <a:t>endomisio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17DE5-4856-4A81-BFA8-8E44D37B76E7}"/>
              </a:ext>
            </a:extLst>
          </p:cNvPr>
          <p:cNvSpPr txBox="1"/>
          <p:nvPr/>
        </p:nvSpPr>
        <p:spPr>
          <a:xfrm>
            <a:off x="251520" y="618395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autoanticorpi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diretti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connettivali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strutture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sostegno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muscolo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liscio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Oggi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sappiamo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reagiscono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transglutaminasi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tessutale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D1A034-F28D-4D31-99AC-3429FE4AD1D1}"/>
              </a:ext>
            </a:extLst>
          </p:cNvPr>
          <p:cNvSpPr txBox="1"/>
          <p:nvPr/>
        </p:nvSpPr>
        <p:spPr>
          <a:xfrm>
            <a:off x="5868144" y="2564904"/>
            <a:ext cx="30963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Differiscono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dal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dosaggio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anticorpi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anti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transglutaminasi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tessutale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per il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metodo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analitico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immunogluorescenza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invece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di ELISA) e per la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conseguente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operatore-dipendenza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2" descr="endom">
            <a:extLst>
              <a:ext uri="{FF2B5EF4-FFF2-40B4-BE49-F238E27FC236}">
                <a16:creationId xmlns:a16="http://schemas.microsoft.com/office/drawing/2014/main" id="{0DC36B13-9A1E-4A3B-ACA0-226798F4E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9975"/>
          <a:stretch>
            <a:fillRect/>
          </a:stretch>
        </p:blipFill>
        <p:spPr bwMode="auto">
          <a:xfrm>
            <a:off x="323528" y="2348880"/>
            <a:ext cx="5328592" cy="400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7839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475DFE-8AFF-4F65-960F-67D6950A85DF}"/>
              </a:ext>
            </a:extLst>
          </p:cNvPr>
          <p:cNvSpPr txBox="1"/>
          <p:nvPr/>
        </p:nvSpPr>
        <p:spPr>
          <a:xfrm>
            <a:off x="189628" y="202949"/>
            <a:ext cx="7920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/>
              <a:t>Anticorpi</a:t>
            </a:r>
            <a:r>
              <a:rPr lang="en-US" sz="2800" b="1" dirty="0"/>
              <a:t> anti transglutaminase </a:t>
            </a:r>
            <a:r>
              <a:rPr lang="en-US" sz="2800" b="1" dirty="0" err="1"/>
              <a:t>umana</a:t>
            </a:r>
            <a:r>
              <a:rPr lang="en-US" sz="2800" b="1" dirty="0"/>
              <a:t> </a:t>
            </a:r>
            <a:r>
              <a:rPr lang="en-US" sz="2800" b="1" dirty="0" err="1"/>
              <a:t>tessutale</a:t>
            </a:r>
            <a:endParaRPr lang="en-US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E3C0FB-895D-4D1B-8074-24D115EB8B23}"/>
              </a:ext>
            </a:extLst>
          </p:cNvPr>
          <p:cNvSpPr txBox="1"/>
          <p:nvPr/>
        </p:nvSpPr>
        <p:spPr>
          <a:xfrm>
            <a:off x="179512" y="980728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Rispecchiano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risposta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autoimmune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tipica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specificia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malattia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celiaca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intolleranza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glutine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amplificazione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infiammatoria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riconoscimento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HLA DQ2 DQ8 di peptide “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attivati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E7B726-4346-477D-B9CE-18F77ED55D32}"/>
              </a:ext>
            </a:extLst>
          </p:cNvPr>
          <p:cNvSpPr txBox="1"/>
          <p:nvPr/>
        </p:nvSpPr>
        <p:spPr>
          <a:xfrm>
            <a:off x="218912" y="2377917"/>
            <a:ext cx="8621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Non tutti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soggetti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con elevate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anticorpi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anti-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dGP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sierici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hanno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una vera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celiachia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Possono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avere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mucosa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normale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Possono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non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avere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auto-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anticorpi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BB0E5E-E077-4C79-A935-1E193F6E1EB5}"/>
              </a:ext>
            </a:extLst>
          </p:cNvPr>
          <p:cNvSpPr txBox="1"/>
          <p:nvPr/>
        </p:nvSpPr>
        <p:spPr>
          <a:xfrm>
            <a:off x="251520" y="4221088"/>
            <a:ext cx="871950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IgA e IgG</a:t>
            </a:r>
            <a:br>
              <a:rPr lang="en-US" sz="2400" dirty="0"/>
            </a:br>
            <a:r>
              <a:rPr lang="en-US" sz="2400" dirty="0"/>
              <a:t>IgA </a:t>
            </a:r>
            <a:r>
              <a:rPr lang="en-US" sz="2400" dirty="0" err="1"/>
              <a:t>più</a:t>
            </a:r>
            <a:r>
              <a:rPr lang="en-US" sz="2400" dirty="0"/>
              <a:t> indicative di </a:t>
            </a:r>
            <a:r>
              <a:rPr lang="en-US" sz="2400" dirty="0" err="1"/>
              <a:t>immunità</a:t>
            </a:r>
            <a:r>
              <a:rPr lang="en-US" sz="2400" dirty="0"/>
              <a:t> </a:t>
            </a:r>
            <a:r>
              <a:rPr lang="en-US" sz="2400" dirty="0" err="1"/>
              <a:t>mucosale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Ma </a:t>
            </a:r>
            <a:r>
              <a:rPr lang="en-US" sz="2400" dirty="0" err="1"/>
              <a:t>scarsa</a:t>
            </a:r>
            <a:r>
              <a:rPr lang="en-US" sz="2400" dirty="0"/>
              <a:t> </a:t>
            </a:r>
            <a:r>
              <a:rPr lang="en-US" sz="2400" dirty="0" err="1"/>
              <a:t>sensibilità</a:t>
            </a:r>
            <a:r>
              <a:rPr lang="en-US" sz="2400" dirty="0"/>
              <a:t> in </a:t>
            </a:r>
            <a:r>
              <a:rPr lang="en-US" sz="2400" dirty="0" err="1"/>
              <a:t>difetto</a:t>
            </a:r>
            <a:r>
              <a:rPr lang="en-US" sz="2400" dirty="0"/>
              <a:t> di IgA</a:t>
            </a:r>
          </a:p>
          <a:p>
            <a:r>
              <a:rPr lang="en-US" sz="2400" dirty="0"/>
              <a:t>			1:400 </a:t>
            </a:r>
            <a:r>
              <a:rPr lang="en-US" sz="2400" dirty="0" err="1"/>
              <a:t>soggetti</a:t>
            </a:r>
            <a:r>
              <a:rPr lang="en-US" sz="2400" dirty="0"/>
              <a:t> </a:t>
            </a:r>
            <a:r>
              <a:rPr lang="en-US" sz="2400" dirty="0" err="1"/>
              <a:t>sani</a:t>
            </a:r>
            <a:r>
              <a:rPr lang="en-US" sz="2400" dirty="0"/>
              <a:t>, 1:50 </a:t>
            </a:r>
            <a:r>
              <a:rPr lang="en-US" sz="2400" dirty="0" err="1"/>
              <a:t>soggetti</a:t>
            </a:r>
            <a:r>
              <a:rPr lang="en-US" sz="2400" dirty="0"/>
              <a:t> con </a:t>
            </a:r>
            <a:r>
              <a:rPr lang="en-US" sz="2400" dirty="0" err="1"/>
              <a:t>celiachia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1250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7C44C541-6D4C-4041-933B-11F9533036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0224136"/>
              </p:ext>
            </p:extLst>
          </p:nvPr>
        </p:nvGraphicFramePr>
        <p:xfrm>
          <a:off x="48171" y="620688"/>
          <a:ext cx="9090025" cy="629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41" name="Document" r:id="rId3" imgW="10175329" imgH="7099345" progId="Word.Document.8">
                  <p:embed/>
                </p:oleObj>
              </mc:Choice>
              <mc:Fallback>
                <p:oleObj name="Document" r:id="rId3" imgW="10175329" imgH="7099345" progId="Word.Document.8">
                  <p:embed/>
                  <p:pic>
                    <p:nvPicPr>
                      <p:cNvPr id="27650" name="Object 2">
                        <a:extLst>
                          <a:ext uri="{FF2B5EF4-FFF2-40B4-BE49-F238E27FC236}">
                            <a16:creationId xmlns:a16="http://schemas.microsoft.com/office/drawing/2014/main" id="{3FCEFBB4-7575-478C-9F51-3DD91CF79B38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71" y="620688"/>
                        <a:ext cx="9090025" cy="629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9127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351D78-362D-48B2-9B55-4475B9988A23}"/>
              </a:ext>
            </a:extLst>
          </p:cNvPr>
          <p:cNvSpPr txBox="1"/>
          <p:nvPr/>
        </p:nvSpPr>
        <p:spPr>
          <a:xfrm>
            <a:off x="189628" y="202949"/>
            <a:ext cx="7920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SCREENING O DIAGNOSI: CAMBIA IL VPP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0E3C58-6650-44EB-8EE8-5550CE12C9E6}"/>
              </a:ext>
            </a:extLst>
          </p:cNvPr>
          <p:cNvSpPr txBox="1"/>
          <p:nvPr/>
        </p:nvSpPr>
        <p:spPr>
          <a:xfrm>
            <a:off x="251520" y="90872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Vp</a:t>
            </a:r>
            <a:r>
              <a:rPr lang="it-IT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prevalenza*sensibilità/prevalenza*sensibilità+ (1-prevalenza)*(1-specificità)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0F606E-CDB8-4C00-9338-B6A05143AB76}"/>
              </a:ext>
            </a:extLst>
          </p:cNvPr>
          <p:cNvSpPr txBox="1"/>
          <p:nvPr/>
        </p:nvSpPr>
        <p:spPr>
          <a:xfrm>
            <a:off x="251520" y="1556792"/>
            <a:ext cx="785426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Sensibilità</a:t>
            </a:r>
            <a:r>
              <a:rPr lang="en-US" sz="2800" dirty="0"/>
              <a:t> 99%</a:t>
            </a:r>
          </a:p>
          <a:p>
            <a:r>
              <a:rPr lang="en-US" sz="2800" dirty="0" err="1"/>
              <a:t>Specificità</a:t>
            </a:r>
            <a:r>
              <a:rPr lang="en-US" sz="2800" dirty="0"/>
              <a:t> 98%</a:t>
            </a:r>
          </a:p>
          <a:p>
            <a:endParaRPr lang="en-US" sz="2800" dirty="0"/>
          </a:p>
          <a:p>
            <a:r>
              <a:rPr lang="en-US" sz="2800" dirty="0"/>
              <a:t>In screening (1:100), </a:t>
            </a:r>
            <a:r>
              <a:rPr lang="en-US" sz="2800" dirty="0" err="1"/>
              <a:t>valore</a:t>
            </a:r>
            <a:r>
              <a:rPr lang="en-US" sz="2800" dirty="0"/>
              <a:t> </a:t>
            </a:r>
            <a:r>
              <a:rPr lang="en-US" sz="2800" dirty="0" err="1"/>
              <a:t>predittivo</a:t>
            </a:r>
            <a:r>
              <a:rPr lang="en-US" sz="2800" dirty="0"/>
              <a:t> del 33%</a:t>
            </a:r>
          </a:p>
          <a:p>
            <a:r>
              <a:rPr lang="en-US" sz="2800" dirty="0" err="1"/>
              <a:t>Vpp</a:t>
            </a:r>
            <a:r>
              <a:rPr lang="en-US" sz="2800" dirty="0"/>
              <a:t> = 0.99x0.01/0.99x0.01+0.99x0.02 = 0.333 = 33%</a:t>
            </a:r>
          </a:p>
          <a:p>
            <a:endParaRPr lang="en-US" sz="2800" dirty="0"/>
          </a:p>
          <a:p>
            <a:r>
              <a:rPr lang="en-US" sz="2800" dirty="0"/>
              <a:t>In screening </a:t>
            </a:r>
            <a:r>
              <a:rPr lang="en-US" sz="2800" dirty="0" err="1"/>
              <a:t>tra</a:t>
            </a:r>
            <a:r>
              <a:rPr lang="en-US" sz="2800" dirty="0"/>
              <a:t> </a:t>
            </a:r>
            <a:r>
              <a:rPr lang="en-US" sz="2800" dirty="0" err="1"/>
              <a:t>familiari</a:t>
            </a:r>
            <a:r>
              <a:rPr lang="en-US" sz="2800" dirty="0"/>
              <a:t> (1:10), </a:t>
            </a:r>
            <a:r>
              <a:rPr lang="en-US" sz="2800" dirty="0" err="1"/>
              <a:t>valore</a:t>
            </a:r>
            <a:r>
              <a:rPr lang="en-US" sz="2800" dirty="0"/>
              <a:t> </a:t>
            </a:r>
            <a:r>
              <a:rPr lang="en-US" sz="2800" dirty="0" err="1"/>
              <a:t>predittivo</a:t>
            </a:r>
            <a:endParaRPr lang="en-US" sz="2800" dirty="0"/>
          </a:p>
          <a:p>
            <a:r>
              <a:rPr lang="en-US" sz="2800" dirty="0" err="1"/>
              <a:t>Vpp</a:t>
            </a:r>
            <a:r>
              <a:rPr lang="en-US" sz="2800" dirty="0"/>
              <a:t> = 0.99x0.1/0.99x0.1+0.9x0.02 = </a:t>
            </a:r>
            <a:r>
              <a:rPr lang="en-US" sz="2800"/>
              <a:t>0.846 = 85</a:t>
            </a:r>
            <a:r>
              <a:rPr lang="en-US" sz="2800" dirty="0"/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942297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6DD98-CD7A-459C-8E7E-E298FF6AE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1678"/>
            <a:ext cx="9144000" cy="28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5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6" name="Object 2">
            <a:extLst>
              <a:ext uri="{FF2B5EF4-FFF2-40B4-BE49-F238E27FC236}">
                <a16:creationId xmlns:a16="http://schemas.microsoft.com/office/drawing/2014/main" id="{CAC2D477-0105-4C02-BB13-626195295F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10667" y="601134"/>
          <a:ext cx="3886200" cy="57135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49" name="Documento" r:id="rId3" imgW="6138000" imgH="8851320" progId="Word.Document.8">
                  <p:embed/>
                </p:oleObj>
              </mc:Choice>
              <mc:Fallback>
                <p:oleObj name="Documento" r:id="rId3" imgW="6138000" imgH="8851320" progId="Word.Document.8">
                  <p:embed/>
                  <p:pic>
                    <p:nvPicPr>
                      <p:cNvPr id="52226" name="Object 2">
                        <a:extLst>
                          <a:ext uri="{FF2B5EF4-FFF2-40B4-BE49-F238E27FC236}">
                            <a16:creationId xmlns:a16="http://schemas.microsoft.com/office/drawing/2014/main" id="{CAC2D477-0105-4C02-BB13-626195295F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0667" y="601134"/>
                        <a:ext cx="3886200" cy="57135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227" name="Picture 3">
            <a:extLst>
              <a:ext uri="{FF2B5EF4-FFF2-40B4-BE49-F238E27FC236}">
                <a16:creationId xmlns:a16="http://schemas.microsoft.com/office/drawing/2014/main" id="{D0FB45B0-1FAA-447E-B9B2-FF87EBDDC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56" y="1871134"/>
            <a:ext cx="3230033" cy="392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 Box 4">
            <a:extLst>
              <a:ext uri="{FF2B5EF4-FFF2-40B4-BE49-F238E27FC236}">
                <a16:creationId xmlns:a16="http://schemas.microsoft.com/office/drawing/2014/main" id="{466B752B-E3FE-40BC-BB46-1441695D0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156" y="1181100"/>
            <a:ext cx="20778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en-US" sz="1600">
                <a:solidFill>
                  <a:srgbClr val="0000CC"/>
                </a:solidFill>
                <a:latin typeface="Comic Sans MS" panose="030F0702030302020204" pitchFamily="66" charset="0"/>
              </a:rPr>
              <a:t>“Buono come il Riso”</a:t>
            </a:r>
            <a:endParaRPr lang="it-IT" altLang="en-US" sz="16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D4A373AC-30D9-46E6-8ADF-EED1E2491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2889" y="719667"/>
            <a:ext cx="43236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0"/>
              </a:spcBef>
            </a:pPr>
            <a:r>
              <a:rPr lang="it-IT" altLang="en-US" sz="1600">
                <a:solidFill>
                  <a:srgbClr val="0000CC"/>
                </a:solidFill>
                <a:latin typeface="Comic Sans MS" panose="030F0702030302020204" pitchFamily="66" charset="0"/>
              </a:rPr>
              <a:t>Percorso dello Studio </a:t>
            </a:r>
          </a:p>
          <a:p>
            <a:pPr algn="ctr" eaLnBrk="0" hangingPunct="0">
              <a:spcBef>
                <a:spcPct val="0"/>
              </a:spcBef>
            </a:pPr>
            <a:r>
              <a:rPr lang="it-IT" altLang="en-US" sz="1600">
                <a:solidFill>
                  <a:srgbClr val="0000CC"/>
                </a:solidFill>
                <a:latin typeface="Comic Sans MS" panose="030F0702030302020204" pitchFamily="66" charset="0"/>
              </a:rPr>
              <a:t>“Buono Come il Riso”</a:t>
            </a:r>
            <a:endParaRPr lang="it-IT" altLang="en-US" sz="1600">
              <a:latin typeface="Times New Roman" panose="02020603050405020304" pitchFamily="18" charset="0"/>
            </a:endParaRPr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286D8DE0-CF22-48FE-B374-7BACF0B63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4800" y="1871133"/>
            <a:ext cx="4673600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0"/>
              </a:spcBef>
              <a:buFontTx/>
              <a:buChar char="•"/>
            </a:pPr>
            <a:r>
              <a:rPr lang="it-IT" altLang="en-US" sz="1600">
                <a:latin typeface="Comic Sans MS" panose="030F0702030302020204" pitchFamily="66" charset="0"/>
              </a:rPr>
              <a:t>Incontro con il Circolo Didattico</a:t>
            </a:r>
          </a:p>
          <a:p>
            <a:pPr eaLnBrk="0" hangingPunct="0">
              <a:spcBef>
                <a:spcPct val="0"/>
              </a:spcBef>
              <a:buFontTx/>
              <a:buChar char="•"/>
            </a:pPr>
            <a:r>
              <a:rPr lang="it-IT" altLang="en-US" sz="1600">
                <a:latin typeface="Comic Sans MS" panose="030F0702030302020204" pitchFamily="66" charset="0"/>
              </a:rPr>
              <a:t>Incontro con il Consiglio di Classe</a:t>
            </a:r>
          </a:p>
          <a:p>
            <a:pPr eaLnBrk="0" hangingPunct="0">
              <a:spcBef>
                <a:spcPct val="0"/>
              </a:spcBef>
              <a:buFontTx/>
              <a:buChar char="•"/>
            </a:pPr>
            <a:r>
              <a:rPr lang="it-IT" altLang="en-US" sz="1600">
                <a:latin typeface="Comic Sans MS" panose="030F0702030302020204" pitchFamily="66" charset="0"/>
              </a:rPr>
              <a:t>Incontro con i genitori</a:t>
            </a:r>
          </a:p>
          <a:p>
            <a:pPr eaLnBrk="0" hangingPunct="0">
              <a:spcBef>
                <a:spcPct val="0"/>
              </a:spcBef>
              <a:buFontTx/>
              <a:buChar char="•"/>
            </a:pPr>
            <a:r>
              <a:rPr lang="it-IT" altLang="en-US" sz="1600">
                <a:latin typeface="Comic Sans MS" panose="030F0702030302020204" pitchFamily="66" charset="0"/>
              </a:rPr>
              <a:t>Incontro con i bambini</a:t>
            </a:r>
          </a:p>
          <a:p>
            <a:pPr eaLnBrk="0" hangingPunct="0">
              <a:spcBef>
                <a:spcPct val="0"/>
              </a:spcBef>
              <a:buFontTx/>
              <a:buChar char="•"/>
            </a:pPr>
            <a:r>
              <a:rPr lang="it-IT" altLang="en-US" sz="1600">
                <a:latin typeface="Comic Sans MS" panose="030F0702030302020204" pitchFamily="66" charset="0"/>
              </a:rPr>
              <a:t>Distribuzione del consenso Informato</a:t>
            </a:r>
          </a:p>
          <a:p>
            <a:pPr eaLnBrk="0" hangingPunct="0">
              <a:spcBef>
                <a:spcPct val="0"/>
              </a:spcBef>
              <a:buFontTx/>
              <a:buChar char="•"/>
            </a:pPr>
            <a:r>
              <a:rPr lang="it-IT" altLang="en-US" sz="1600">
                <a:latin typeface="Comic Sans MS" panose="030F0702030302020204" pitchFamily="66" charset="0"/>
              </a:rPr>
              <a:t>Prelievo dei campioni di sangue</a:t>
            </a:r>
          </a:p>
          <a:p>
            <a:pPr eaLnBrk="0" hangingPunct="0">
              <a:spcBef>
                <a:spcPct val="0"/>
              </a:spcBef>
              <a:buFontTx/>
              <a:buChar char="•"/>
            </a:pPr>
            <a:r>
              <a:rPr lang="it-IT" altLang="en-US" sz="1600">
                <a:latin typeface="Comic Sans MS" panose="030F0702030302020204" pitchFamily="66" charset="0"/>
              </a:rPr>
              <a:t>Dosaggio degli anticorpi antitransglutaminasi</a:t>
            </a:r>
          </a:p>
          <a:p>
            <a:pPr eaLnBrk="0" hangingPunct="0">
              <a:spcBef>
                <a:spcPct val="0"/>
              </a:spcBef>
              <a:buFontTx/>
              <a:buChar char="•"/>
            </a:pPr>
            <a:r>
              <a:rPr lang="it-IT" altLang="en-US" sz="1600">
                <a:latin typeface="Comic Sans MS" panose="030F0702030302020204" pitchFamily="66" charset="0"/>
              </a:rPr>
              <a:t>Comunicazione dei risultati positivi alle famiglie</a:t>
            </a:r>
          </a:p>
          <a:p>
            <a:pPr eaLnBrk="0" hangingPunct="0">
              <a:spcBef>
                <a:spcPct val="0"/>
              </a:spcBef>
              <a:buFontTx/>
              <a:buChar char="•"/>
            </a:pPr>
            <a:r>
              <a:rPr lang="it-IT" altLang="en-US" sz="1600">
                <a:latin typeface="Comic Sans MS" panose="030F0702030302020204" pitchFamily="66" charset="0"/>
              </a:rPr>
              <a:t>Diagnosi della Celiachia</a:t>
            </a:r>
            <a:endParaRPr lang="it-IT" altLang="en-US" sz="1600">
              <a:latin typeface="Times New Roman" panose="02020603050405020304" pitchFamily="18" charset="0"/>
            </a:endParaRPr>
          </a:p>
        </p:txBody>
      </p:sp>
      <p:pic>
        <p:nvPicPr>
          <p:cNvPr id="51204" name="Picture 4">
            <a:extLst>
              <a:ext uri="{FF2B5EF4-FFF2-40B4-BE49-F238E27FC236}">
                <a16:creationId xmlns:a16="http://schemas.microsoft.com/office/drawing/2014/main" id="{081A854C-5BC1-49D5-B45C-EFDDD5B2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600200"/>
            <a:ext cx="250613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5" name="Immagine 4" descr="936full-audrey-hepbur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836712"/>
            <a:ext cx="4873481" cy="6021288"/>
          </a:xfrm>
          <a:prstGeom prst="rect">
            <a:avLst/>
          </a:prstGeom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2486" y="836713"/>
            <a:ext cx="521223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/>
          <p:cNvSpPr/>
          <p:nvPr/>
        </p:nvSpPr>
        <p:spPr>
          <a:xfrm>
            <a:off x="42" y="-27384"/>
            <a:ext cx="4834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Qual è celiaca?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331D7307-AEFA-4E4C-A400-A2C44C4EC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23522"/>
            <a:ext cx="7848600" cy="57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844" tIns="40923" rIns="81844" bIns="4092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en-US" sz="3200">
                <a:solidFill>
                  <a:srgbClr val="0000CC"/>
                </a:solidFill>
                <a:latin typeface="Comic Sans MS" panose="030F0702030302020204" pitchFamily="66" charset="0"/>
              </a:rPr>
              <a:t>L’iceberg della celiachia</a:t>
            </a:r>
            <a:endParaRPr lang="it-IT" altLang="en-US" sz="3200">
              <a:latin typeface="Comic Sans MS" panose="030F0702030302020204" pitchFamily="66" charset="0"/>
            </a:endParaRPr>
          </a:p>
        </p:txBody>
      </p:sp>
      <p:sp>
        <p:nvSpPr>
          <p:cNvPr id="50179" name="Freeform 3">
            <a:extLst>
              <a:ext uri="{FF2B5EF4-FFF2-40B4-BE49-F238E27FC236}">
                <a16:creationId xmlns:a16="http://schemas.microsoft.com/office/drawing/2014/main" id="{CDA7075C-CC03-411D-9F95-B11FBBA0290E}"/>
              </a:ext>
            </a:extLst>
          </p:cNvPr>
          <p:cNvSpPr>
            <a:spLocks/>
          </p:cNvSpPr>
          <p:nvPr/>
        </p:nvSpPr>
        <p:spPr bwMode="auto">
          <a:xfrm>
            <a:off x="1219200" y="2548467"/>
            <a:ext cx="2365022" cy="3877733"/>
          </a:xfrm>
          <a:custGeom>
            <a:avLst/>
            <a:gdLst>
              <a:gd name="T0" fmla="*/ 1648 w 1676"/>
              <a:gd name="T1" fmla="*/ 233 h 2748"/>
              <a:gd name="T2" fmla="*/ 1597 w 1676"/>
              <a:gd name="T3" fmla="*/ 315 h 2748"/>
              <a:gd name="T4" fmla="*/ 1544 w 1676"/>
              <a:gd name="T5" fmla="*/ 356 h 2748"/>
              <a:gd name="T6" fmla="*/ 1493 w 1676"/>
              <a:gd name="T7" fmla="*/ 367 h 2748"/>
              <a:gd name="T8" fmla="*/ 1412 w 1676"/>
              <a:gd name="T9" fmla="*/ 338 h 2748"/>
              <a:gd name="T10" fmla="*/ 1308 w 1676"/>
              <a:gd name="T11" fmla="*/ 239 h 2748"/>
              <a:gd name="T12" fmla="*/ 1203 w 1676"/>
              <a:gd name="T13" fmla="*/ 123 h 2748"/>
              <a:gd name="T14" fmla="*/ 1099 w 1676"/>
              <a:gd name="T15" fmla="*/ 29 h 2748"/>
              <a:gd name="T16" fmla="*/ 1018 w 1676"/>
              <a:gd name="T17" fmla="*/ 0 h 2748"/>
              <a:gd name="T18" fmla="*/ 967 w 1676"/>
              <a:gd name="T19" fmla="*/ 12 h 2748"/>
              <a:gd name="T20" fmla="*/ 914 w 1676"/>
              <a:gd name="T21" fmla="*/ 53 h 2748"/>
              <a:gd name="T22" fmla="*/ 863 w 1676"/>
              <a:gd name="T23" fmla="*/ 128 h 2748"/>
              <a:gd name="T24" fmla="*/ 809 w 1676"/>
              <a:gd name="T25" fmla="*/ 233 h 2748"/>
              <a:gd name="T26" fmla="*/ 758 w 1676"/>
              <a:gd name="T27" fmla="*/ 315 h 2748"/>
              <a:gd name="T28" fmla="*/ 705 w 1676"/>
              <a:gd name="T29" fmla="*/ 356 h 2748"/>
              <a:gd name="T30" fmla="*/ 654 w 1676"/>
              <a:gd name="T31" fmla="*/ 367 h 2748"/>
              <a:gd name="T32" fmla="*/ 576 w 1676"/>
              <a:gd name="T33" fmla="*/ 338 h 2748"/>
              <a:gd name="T34" fmla="*/ 472 w 1676"/>
              <a:gd name="T35" fmla="*/ 239 h 2748"/>
              <a:gd name="T36" fmla="*/ 367 w 1676"/>
              <a:gd name="T37" fmla="*/ 123 h 2748"/>
              <a:gd name="T38" fmla="*/ 263 w 1676"/>
              <a:gd name="T39" fmla="*/ 29 h 2748"/>
              <a:gd name="T40" fmla="*/ 182 w 1676"/>
              <a:gd name="T41" fmla="*/ 0 h 2748"/>
              <a:gd name="T42" fmla="*/ 131 w 1676"/>
              <a:gd name="T43" fmla="*/ 12 h 2748"/>
              <a:gd name="T44" fmla="*/ 78 w 1676"/>
              <a:gd name="T45" fmla="*/ 53 h 2748"/>
              <a:gd name="T46" fmla="*/ 27 w 1676"/>
              <a:gd name="T47" fmla="*/ 128 h 2748"/>
              <a:gd name="T48" fmla="*/ 0 w 1676"/>
              <a:gd name="T49" fmla="*/ 2560 h 2748"/>
              <a:gd name="T50" fmla="*/ 54 w 1676"/>
              <a:gd name="T51" fmla="*/ 2461 h 2748"/>
              <a:gd name="T52" fmla="*/ 105 w 1676"/>
              <a:gd name="T53" fmla="*/ 2403 h 2748"/>
              <a:gd name="T54" fmla="*/ 158 w 1676"/>
              <a:gd name="T55" fmla="*/ 2380 h 2748"/>
              <a:gd name="T56" fmla="*/ 209 w 1676"/>
              <a:gd name="T57" fmla="*/ 2385 h 2748"/>
              <a:gd name="T58" fmla="*/ 314 w 1676"/>
              <a:gd name="T59" fmla="*/ 2450 h 2748"/>
              <a:gd name="T60" fmla="*/ 418 w 1676"/>
              <a:gd name="T61" fmla="*/ 2560 h 2748"/>
              <a:gd name="T62" fmla="*/ 523 w 1676"/>
              <a:gd name="T63" fmla="*/ 2671 h 2748"/>
              <a:gd name="T64" fmla="*/ 627 w 1676"/>
              <a:gd name="T65" fmla="*/ 2741 h 2748"/>
              <a:gd name="T66" fmla="*/ 681 w 1676"/>
              <a:gd name="T67" fmla="*/ 2741 h 2748"/>
              <a:gd name="T68" fmla="*/ 732 w 1676"/>
              <a:gd name="T69" fmla="*/ 2718 h 2748"/>
              <a:gd name="T70" fmla="*/ 785 w 1676"/>
              <a:gd name="T71" fmla="*/ 2659 h 2748"/>
              <a:gd name="T72" fmla="*/ 836 w 1676"/>
              <a:gd name="T73" fmla="*/ 2560 h 2748"/>
              <a:gd name="T74" fmla="*/ 890 w 1676"/>
              <a:gd name="T75" fmla="*/ 2461 h 2748"/>
              <a:gd name="T76" fmla="*/ 941 w 1676"/>
              <a:gd name="T77" fmla="*/ 2403 h 2748"/>
              <a:gd name="T78" fmla="*/ 994 w 1676"/>
              <a:gd name="T79" fmla="*/ 2380 h 2748"/>
              <a:gd name="T80" fmla="*/ 1045 w 1676"/>
              <a:gd name="T81" fmla="*/ 2385 h 2748"/>
              <a:gd name="T82" fmla="*/ 1150 w 1676"/>
              <a:gd name="T83" fmla="*/ 2450 h 2748"/>
              <a:gd name="T84" fmla="*/ 1257 w 1676"/>
              <a:gd name="T85" fmla="*/ 2560 h 2748"/>
              <a:gd name="T86" fmla="*/ 1361 w 1676"/>
              <a:gd name="T87" fmla="*/ 2671 h 2748"/>
              <a:gd name="T88" fmla="*/ 1466 w 1676"/>
              <a:gd name="T89" fmla="*/ 2741 h 2748"/>
              <a:gd name="T90" fmla="*/ 1517 w 1676"/>
              <a:gd name="T91" fmla="*/ 2741 h 2748"/>
              <a:gd name="T92" fmla="*/ 1570 w 1676"/>
              <a:gd name="T93" fmla="*/ 2718 h 2748"/>
              <a:gd name="T94" fmla="*/ 1624 w 1676"/>
              <a:gd name="T95" fmla="*/ 2659 h 2748"/>
              <a:gd name="T96" fmla="*/ 1675 w 1676"/>
              <a:gd name="T97" fmla="*/ 2560 h 2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676" h="2748">
                <a:moveTo>
                  <a:pt x="1675" y="181"/>
                </a:moveTo>
                <a:lnTo>
                  <a:pt x="1648" y="233"/>
                </a:lnTo>
                <a:lnTo>
                  <a:pt x="1624" y="280"/>
                </a:lnTo>
                <a:lnTo>
                  <a:pt x="1597" y="315"/>
                </a:lnTo>
                <a:lnTo>
                  <a:pt x="1570" y="338"/>
                </a:lnTo>
                <a:lnTo>
                  <a:pt x="1544" y="356"/>
                </a:lnTo>
                <a:lnTo>
                  <a:pt x="1517" y="362"/>
                </a:lnTo>
                <a:lnTo>
                  <a:pt x="1493" y="367"/>
                </a:lnTo>
                <a:lnTo>
                  <a:pt x="1466" y="362"/>
                </a:lnTo>
                <a:lnTo>
                  <a:pt x="1412" y="338"/>
                </a:lnTo>
                <a:lnTo>
                  <a:pt x="1361" y="292"/>
                </a:lnTo>
                <a:lnTo>
                  <a:pt x="1308" y="239"/>
                </a:lnTo>
                <a:lnTo>
                  <a:pt x="1257" y="181"/>
                </a:lnTo>
                <a:lnTo>
                  <a:pt x="1203" y="123"/>
                </a:lnTo>
                <a:lnTo>
                  <a:pt x="1150" y="70"/>
                </a:lnTo>
                <a:lnTo>
                  <a:pt x="1099" y="29"/>
                </a:lnTo>
                <a:lnTo>
                  <a:pt x="1045" y="6"/>
                </a:lnTo>
                <a:lnTo>
                  <a:pt x="1018" y="0"/>
                </a:lnTo>
                <a:lnTo>
                  <a:pt x="994" y="0"/>
                </a:lnTo>
                <a:lnTo>
                  <a:pt x="967" y="12"/>
                </a:lnTo>
                <a:lnTo>
                  <a:pt x="941" y="23"/>
                </a:lnTo>
                <a:lnTo>
                  <a:pt x="914" y="53"/>
                </a:lnTo>
                <a:lnTo>
                  <a:pt x="890" y="82"/>
                </a:lnTo>
                <a:lnTo>
                  <a:pt x="863" y="128"/>
                </a:lnTo>
                <a:lnTo>
                  <a:pt x="836" y="181"/>
                </a:lnTo>
                <a:lnTo>
                  <a:pt x="809" y="233"/>
                </a:lnTo>
                <a:lnTo>
                  <a:pt x="785" y="280"/>
                </a:lnTo>
                <a:lnTo>
                  <a:pt x="758" y="315"/>
                </a:lnTo>
                <a:lnTo>
                  <a:pt x="732" y="338"/>
                </a:lnTo>
                <a:lnTo>
                  <a:pt x="705" y="356"/>
                </a:lnTo>
                <a:lnTo>
                  <a:pt x="681" y="362"/>
                </a:lnTo>
                <a:lnTo>
                  <a:pt x="654" y="367"/>
                </a:lnTo>
                <a:lnTo>
                  <a:pt x="627" y="362"/>
                </a:lnTo>
                <a:lnTo>
                  <a:pt x="576" y="338"/>
                </a:lnTo>
                <a:lnTo>
                  <a:pt x="523" y="292"/>
                </a:lnTo>
                <a:lnTo>
                  <a:pt x="472" y="239"/>
                </a:lnTo>
                <a:lnTo>
                  <a:pt x="418" y="181"/>
                </a:lnTo>
                <a:lnTo>
                  <a:pt x="367" y="123"/>
                </a:lnTo>
                <a:lnTo>
                  <a:pt x="314" y="70"/>
                </a:lnTo>
                <a:lnTo>
                  <a:pt x="263" y="29"/>
                </a:lnTo>
                <a:lnTo>
                  <a:pt x="209" y="6"/>
                </a:lnTo>
                <a:lnTo>
                  <a:pt x="182" y="0"/>
                </a:lnTo>
                <a:lnTo>
                  <a:pt x="158" y="0"/>
                </a:lnTo>
                <a:lnTo>
                  <a:pt x="131" y="12"/>
                </a:lnTo>
                <a:lnTo>
                  <a:pt x="105" y="23"/>
                </a:lnTo>
                <a:lnTo>
                  <a:pt x="78" y="53"/>
                </a:lnTo>
                <a:lnTo>
                  <a:pt x="54" y="82"/>
                </a:lnTo>
                <a:lnTo>
                  <a:pt x="27" y="128"/>
                </a:lnTo>
                <a:lnTo>
                  <a:pt x="0" y="181"/>
                </a:lnTo>
                <a:lnTo>
                  <a:pt x="0" y="2560"/>
                </a:lnTo>
                <a:lnTo>
                  <a:pt x="27" y="2508"/>
                </a:lnTo>
                <a:lnTo>
                  <a:pt x="54" y="2461"/>
                </a:lnTo>
                <a:lnTo>
                  <a:pt x="78" y="2432"/>
                </a:lnTo>
                <a:lnTo>
                  <a:pt x="105" y="2403"/>
                </a:lnTo>
                <a:lnTo>
                  <a:pt x="131" y="2391"/>
                </a:lnTo>
                <a:lnTo>
                  <a:pt x="158" y="2380"/>
                </a:lnTo>
                <a:lnTo>
                  <a:pt x="182" y="2380"/>
                </a:lnTo>
                <a:lnTo>
                  <a:pt x="209" y="2385"/>
                </a:lnTo>
                <a:lnTo>
                  <a:pt x="263" y="2409"/>
                </a:lnTo>
                <a:lnTo>
                  <a:pt x="314" y="2450"/>
                </a:lnTo>
                <a:lnTo>
                  <a:pt x="367" y="2502"/>
                </a:lnTo>
                <a:lnTo>
                  <a:pt x="418" y="2560"/>
                </a:lnTo>
                <a:lnTo>
                  <a:pt x="472" y="2619"/>
                </a:lnTo>
                <a:lnTo>
                  <a:pt x="523" y="2671"/>
                </a:lnTo>
                <a:lnTo>
                  <a:pt x="576" y="2718"/>
                </a:lnTo>
                <a:lnTo>
                  <a:pt x="627" y="2741"/>
                </a:lnTo>
                <a:lnTo>
                  <a:pt x="654" y="2747"/>
                </a:lnTo>
                <a:lnTo>
                  <a:pt x="681" y="2741"/>
                </a:lnTo>
                <a:lnTo>
                  <a:pt x="705" y="2735"/>
                </a:lnTo>
                <a:lnTo>
                  <a:pt x="732" y="2718"/>
                </a:lnTo>
                <a:lnTo>
                  <a:pt x="758" y="2694"/>
                </a:lnTo>
                <a:lnTo>
                  <a:pt x="785" y="2659"/>
                </a:lnTo>
                <a:lnTo>
                  <a:pt x="809" y="2613"/>
                </a:lnTo>
                <a:lnTo>
                  <a:pt x="836" y="2560"/>
                </a:lnTo>
                <a:lnTo>
                  <a:pt x="863" y="2508"/>
                </a:lnTo>
                <a:lnTo>
                  <a:pt x="890" y="2461"/>
                </a:lnTo>
                <a:lnTo>
                  <a:pt x="914" y="2432"/>
                </a:lnTo>
                <a:lnTo>
                  <a:pt x="941" y="2403"/>
                </a:lnTo>
                <a:lnTo>
                  <a:pt x="967" y="2391"/>
                </a:lnTo>
                <a:lnTo>
                  <a:pt x="994" y="2380"/>
                </a:lnTo>
                <a:lnTo>
                  <a:pt x="1018" y="2380"/>
                </a:lnTo>
                <a:lnTo>
                  <a:pt x="1045" y="2385"/>
                </a:lnTo>
                <a:lnTo>
                  <a:pt x="1099" y="2409"/>
                </a:lnTo>
                <a:lnTo>
                  <a:pt x="1150" y="2450"/>
                </a:lnTo>
                <a:lnTo>
                  <a:pt x="1203" y="2502"/>
                </a:lnTo>
                <a:lnTo>
                  <a:pt x="1257" y="2560"/>
                </a:lnTo>
                <a:lnTo>
                  <a:pt x="1308" y="2619"/>
                </a:lnTo>
                <a:lnTo>
                  <a:pt x="1361" y="2671"/>
                </a:lnTo>
                <a:lnTo>
                  <a:pt x="1412" y="2718"/>
                </a:lnTo>
                <a:lnTo>
                  <a:pt x="1466" y="2741"/>
                </a:lnTo>
                <a:lnTo>
                  <a:pt x="1493" y="2747"/>
                </a:lnTo>
                <a:lnTo>
                  <a:pt x="1517" y="2741"/>
                </a:lnTo>
                <a:lnTo>
                  <a:pt x="1544" y="2735"/>
                </a:lnTo>
                <a:lnTo>
                  <a:pt x="1570" y="2718"/>
                </a:lnTo>
                <a:lnTo>
                  <a:pt x="1597" y="2694"/>
                </a:lnTo>
                <a:lnTo>
                  <a:pt x="1624" y="2659"/>
                </a:lnTo>
                <a:lnTo>
                  <a:pt x="1648" y="2613"/>
                </a:lnTo>
                <a:lnTo>
                  <a:pt x="1675" y="2560"/>
                </a:lnTo>
                <a:lnTo>
                  <a:pt x="1675" y="181"/>
                </a:lnTo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99CCFF">
                  <a:gamma/>
                  <a:shade val="4980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180" name="Freeform 4">
            <a:extLst>
              <a:ext uri="{FF2B5EF4-FFF2-40B4-BE49-F238E27FC236}">
                <a16:creationId xmlns:a16="http://schemas.microsoft.com/office/drawing/2014/main" id="{E57F1E82-B83F-41EA-A02A-BE66041B82A0}"/>
              </a:ext>
            </a:extLst>
          </p:cNvPr>
          <p:cNvSpPr>
            <a:spLocks/>
          </p:cNvSpPr>
          <p:nvPr/>
        </p:nvSpPr>
        <p:spPr bwMode="auto">
          <a:xfrm>
            <a:off x="5418667" y="2548467"/>
            <a:ext cx="2593622" cy="3877733"/>
          </a:xfrm>
          <a:custGeom>
            <a:avLst/>
            <a:gdLst>
              <a:gd name="T0" fmla="*/ 1808 w 1838"/>
              <a:gd name="T1" fmla="*/ 233 h 2748"/>
              <a:gd name="T2" fmla="*/ 1752 w 1838"/>
              <a:gd name="T3" fmla="*/ 315 h 2748"/>
              <a:gd name="T4" fmla="*/ 1693 w 1838"/>
              <a:gd name="T5" fmla="*/ 356 h 2748"/>
              <a:gd name="T6" fmla="*/ 1637 w 1838"/>
              <a:gd name="T7" fmla="*/ 367 h 2748"/>
              <a:gd name="T8" fmla="*/ 1549 w 1838"/>
              <a:gd name="T9" fmla="*/ 338 h 2748"/>
              <a:gd name="T10" fmla="*/ 1434 w 1838"/>
              <a:gd name="T11" fmla="*/ 239 h 2748"/>
              <a:gd name="T12" fmla="*/ 1320 w 1838"/>
              <a:gd name="T13" fmla="*/ 123 h 2748"/>
              <a:gd name="T14" fmla="*/ 1205 w 1838"/>
              <a:gd name="T15" fmla="*/ 29 h 2748"/>
              <a:gd name="T16" fmla="*/ 1117 w 1838"/>
              <a:gd name="T17" fmla="*/ 0 h 2748"/>
              <a:gd name="T18" fmla="*/ 1061 w 1838"/>
              <a:gd name="T19" fmla="*/ 12 h 2748"/>
              <a:gd name="T20" fmla="*/ 1002 w 1838"/>
              <a:gd name="T21" fmla="*/ 53 h 2748"/>
              <a:gd name="T22" fmla="*/ 946 w 1838"/>
              <a:gd name="T23" fmla="*/ 128 h 2748"/>
              <a:gd name="T24" fmla="*/ 888 w 1838"/>
              <a:gd name="T25" fmla="*/ 233 h 2748"/>
              <a:gd name="T26" fmla="*/ 832 w 1838"/>
              <a:gd name="T27" fmla="*/ 315 h 2748"/>
              <a:gd name="T28" fmla="*/ 773 w 1838"/>
              <a:gd name="T29" fmla="*/ 356 h 2748"/>
              <a:gd name="T30" fmla="*/ 717 w 1838"/>
              <a:gd name="T31" fmla="*/ 367 h 2748"/>
              <a:gd name="T32" fmla="*/ 632 w 1838"/>
              <a:gd name="T33" fmla="*/ 338 h 2748"/>
              <a:gd name="T34" fmla="*/ 517 w 1838"/>
              <a:gd name="T35" fmla="*/ 239 h 2748"/>
              <a:gd name="T36" fmla="*/ 403 w 1838"/>
              <a:gd name="T37" fmla="*/ 123 h 2748"/>
              <a:gd name="T38" fmla="*/ 288 w 1838"/>
              <a:gd name="T39" fmla="*/ 29 h 2748"/>
              <a:gd name="T40" fmla="*/ 200 w 1838"/>
              <a:gd name="T41" fmla="*/ 0 h 2748"/>
              <a:gd name="T42" fmla="*/ 144 w 1838"/>
              <a:gd name="T43" fmla="*/ 12 h 2748"/>
              <a:gd name="T44" fmla="*/ 85 w 1838"/>
              <a:gd name="T45" fmla="*/ 53 h 2748"/>
              <a:gd name="T46" fmla="*/ 29 w 1838"/>
              <a:gd name="T47" fmla="*/ 128 h 2748"/>
              <a:gd name="T48" fmla="*/ 0 w 1838"/>
              <a:gd name="T49" fmla="*/ 2560 h 2748"/>
              <a:gd name="T50" fmla="*/ 59 w 1838"/>
              <a:gd name="T51" fmla="*/ 2461 h 2748"/>
              <a:gd name="T52" fmla="*/ 115 w 1838"/>
              <a:gd name="T53" fmla="*/ 2403 h 2748"/>
              <a:gd name="T54" fmla="*/ 173 w 1838"/>
              <a:gd name="T55" fmla="*/ 2380 h 2748"/>
              <a:gd name="T56" fmla="*/ 229 w 1838"/>
              <a:gd name="T57" fmla="*/ 2385 h 2748"/>
              <a:gd name="T58" fmla="*/ 344 w 1838"/>
              <a:gd name="T59" fmla="*/ 2450 h 2748"/>
              <a:gd name="T60" fmla="*/ 459 w 1838"/>
              <a:gd name="T61" fmla="*/ 2560 h 2748"/>
              <a:gd name="T62" fmla="*/ 573 w 1838"/>
              <a:gd name="T63" fmla="*/ 2671 h 2748"/>
              <a:gd name="T64" fmla="*/ 688 w 1838"/>
              <a:gd name="T65" fmla="*/ 2741 h 2748"/>
              <a:gd name="T66" fmla="*/ 747 w 1838"/>
              <a:gd name="T67" fmla="*/ 2741 h 2748"/>
              <a:gd name="T68" fmla="*/ 802 w 1838"/>
              <a:gd name="T69" fmla="*/ 2718 h 2748"/>
              <a:gd name="T70" fmla="*/ 861 w 1838"/>
              <a:gd name="T71" fmla="*/ 2659 h 2748"/>
              <a:gd name="T72" fmla="*/ 917 w 1838"/>
              <a:gd name="T73" fmla="*/ 2560 h 2748"/>
              <a:gd name="T74" fmla="*/ 976 w 1838"/>
              <a:gd name="T75" fmla="*/ 2461 h 2748"/>
              <a:gd name="T76" fmla="*/ 1032 w 1838"/>
              <a:gd name="T77" fmla="*/ 2403 h 2748"/>
              <a:gd name="T78" fmla="*/ 1090 w 1838"/>
              <a:gd name="T79" fmla="*/ 2380 h 2748"/>
              <a:gd name="T80" fmla="*/ 1146 w 1838"/>
              <a:gd name="T81" fmla="*/ 2385 h 2748"/>
              <a:gd name="T82" fmla="*/ 1261 w 1838"/>
              <a:gd name="T83" fmla="*/ 2450 h 2748"/>
              <a:gd name="T84" fmla="*/ 1378 w 1838"/>
              <a:gd name="T85" fmla="*/ 2560 h 2748"/>
              <a:gd name="T86" fmla="*/ 1493 w 1838"/>
              <a:gd name="T87" fmla="*/ 2671 h 2748"/>
              <a:gd name="T88" fmla="*/ 1608 w 1838"/>
              <a:gd name="T89" fmla="*/ 2741 h 2748"/>
              <a:gd name="T90" fmla="*/ 1664 w 1838"/>
              <a:gd name="T91" fmla="*/ 2741 h 2748"/>
              <a:gd name="T92" fmla="*/ 1722 w 1838"/>
              <a:gd name="T93" fmla="*/ 2718 h 2748"/>
              <a:gd name="T94" fmla="*/ 1781 w 1838"/>
              <a:gd name="T95" fmla="*/ 2659 h 2748"/>
              <a:gd name="T96" fmla="*/ 1837 w 1838"/>
              <a:gd name="T97" fmla="*/ 2560 h 27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38" h="2748">
                <a:moveTo>
                  <a:pt x="1837" y="181"/>
                </a:moveTo>
                <a:lnTo>
                  <a:pt x="1808" y="233"/>
                </a:lnTo>
                <a:lnTo>
                  <a:pt x="1781" y="280"/>
                </a:lnTo>
                <a:lnTo>
                  <a:pt x="1752" y="315"/>
                </a:lnTo>
                <a:lnTo>
                  <a:pt x="1722" y="338"/>
                </a:lnTo>
                <a:lnTo>
                  <a:pt x="1693" y="356"/>
                </a:lnTo>
                <a:lnTo>
                  <a:pt x="1664" y="362"/>
                </a:lnTo>
                <a:lnTo>
                  <a:pt x="1637" y="367"/>
                </a:lnTo>
                <a:lnTo>
                  <a:pt x="1608" y="362"/>
                </a:lnTo>
                <a:lnTo>
                  <a:pt x="1549" y="338"/>
                </a:lnTo>
                <a:lnTo>
                  <a:pt x="1493" y="292"/>
                </a:lnTo>
                <a:lnTo>
                  <a:pt x="1434" y="239"/>
                </a:lnTo>
                <a:lnTo>
                  <a:pt x="1378" y="181"/>
                </a:lnTo>
                <a:lnTo>
                  <a:pt x="1320" y="123"/>
                </a:lnTo>
                <a:lnTo>
                  <a:pt x="1261" y="70"/>
                </a:lnTo>
                <a:lnTo>
                  <a:pt x="1205" y="29"/>
                </a:lnTo>
                <a:lnTo>
                  <a:pt x="1146" y="6"/>
                </a:lnTo>
                <a:lnTo>
                  <a:pt x="1117" y="0"/>
                </a:lnTo>
                <a:lnTo>
                  <a:pt x="1090" y="0"/>
                </a:lnTo>
                <a:lnTo>
                  <a:pt x="1061" y="12"/>
                </a:lnTo>
                <a:lnTo>
                  <a:pt x="1032" y="23"/>
                </a:lnTo>
                <a:lnTo>
                  <a:pt x="1002" y="53"/>
                </a:lnTo>
                <a:lnTo>
                  <a:pt x="976" y="82"/>
                </a:lnTo>
                <a:lnTo>
                  <a:pt x="946" y="128"/>
                </a:lnTo>
                <a:lnTo>
                  <a:pt x="917" y="181"/>
                </a:lnTo>
                <a:lnTo>
                  <a:pt x="888" y="233"/>
                </a:lnTo>
                <a:lnTo>
                  <a:pt x="861" y="280"/>
                </a:lnTo>
                <a:lnTo>
                  <a:pt x="832" y="315"/>
                </a:lnTo>
                <a:lnTo>
                  <a:pt x="802" y="338"/>
                </a:lnTo>
                <a:lnTo>
                  <a:pt x="773" y="356"/>
                </a:lnTo>
                <a:lnTo>
                  <a:pt x="747" y="362"/>
                </a:lnTo>
                <a:lnTo>
                  <a:pt x="717" y="367"/>
                </a:lnTo>
                <a:lnTo>
                  <a:pt x="688" y="362"/>
                </a:lnTo>
                <a:lnTo>
                  <a:pt x="632" y="338"/>
                </a:lnTo>
                <a:lnTo>
                  <a:pt x="573" y="292"/>
                </a:lnTo>
                <a:lnTo>
                  <a:pt x="517" y="239"/>
                </a:lnTo>
                <a:lnTo>
                  <a:pt x="459" y="181"/>
                </a:lnTo>
                <a:lnTo>
                  <a:pt x="403" y="123"/>
                </a:lnTo>
                <a:lnTo>
                  <a:pt x="344" y="70"/>
                </a:lnTo>
                <a:lnTo>
                  <a:pt x="288" y="29"/>
                </a:lnTo>
                <a:lnTo>
                  <a:pt x="229" y="6"/>
                </a:lnTo>
                <a:lnTo>
                  <a:pt x="200" y="0"/>
                </a:lnTo>
                <a:lnTo>
                  <a:pt x="173" y="0"/>
                </a:lnTo>
                <a:lnTo>
                  <a:pt x="144" y="12"/>
                </a:lnTo>
                <a:lnTo>
                  <a:pt x="115" y="23"/>
                </a:lnTo>
                <a:lnTo>
                  <a:pt x="85" y="53"/>
                </a:lnTo>
                <a:lnTo>
                  <a:pt x="59" y="82"/>
                </a:lnTo>
                <a:lnTo>
                  <a:pt x="29" y="128"/>
                </a:lnTo>
                <a:lnTo>
                  <a:pt x="0" y="181"/>
                </a:lnTo>
                <a:lnTo>
                  <a:pt x="0" y="2560"/>
                </a:lnTo>
                <a:lnTo>
                  <a:pt x="29" y="2508"/>
                </a:lnTo>
                <a:lnTo>
                  <a:pt x="59" y="2461"/>
                </a:lnTo>
                <a:lnTo>
                  <a:pt x="85" y="2432"/>
                </a:lnTo>
                <a:lnTo>
                  <a:pt x="115" y="2403"/>
                </a:lnTo>
                <a:lnTo>
                  <a:pt x="144" y="2391"/>
                </a:lnTo>
                <a:lnTo>
                  <a:pt x="173" y="2380"/>
                </a:lnTo>
                <a:lnTo>
                  <a:pt x="200" y="2380"/>
                </a:lnTo>
                <a:lnTo>
                  <a:pt x="229" y="2385"/>
                </a:lnTo>
                <a:lnTo>
                  <a:pt x="288" y="2409"/>
                </a:lnTo>
                <a:lnTo>
                  <a:pt x="344" y="2450"/>
                </a:lnTo>
                <a:lnTo>
                  <a:pt x="403" y="2502"/>
                </a:lnTo>
                <a:lnTo>
                  <a:pt x="459" y="2560"/>
                </a:lnTo>
                <a:lnTo>
                  <a:pt x="517" y="2619"/>
                </a:lnTo>
                <a:lnTo>
                  <a:pt x="573" y="2671"/>
                </a:lnTo>
                <a:lnTo>
                  <a:pt x="632" y="2718"/>
                </a:lnTo>
                <a:lnTo>
                  <a:pt x="688" y="2741"/>
                </a:lnTo>
                <a:lnTo>
                  <a:pt x="717" y="2747"/>
                </a:lnTo>
                <a:lnTo>
                  <a:pt x="747" y="2741"/>
                </a:lnTo>
                <a:lnTo>
                  <a:pt x="773" y="2735"/>
                </a:lnTo>
                <a:lnTo>
                  <a:pt x="802" y="2718"/>
                </a:lnTo>
                <a:lnTo>
                  <a:pt x="832" y="2694"/>
                </a:lnTo>
                <a:lnTo>
                  <a:pt x="861" y="2659"/>
                </a:lnTo>
                <a:lnTo>
                  <a:pt x="888" y="2613"/>
                </a:lnTo>
                <a:lnTo>
                  <a:pt x="917" y="2560"/>
                </a:lnTo>
                <a:lnTo>
                  <a:pt x="946" y="2508"/>
                </a:lnTo>
                <a:lnTo>
                  <a:pt x="976" y="2461"/>
                </a:lnTo>
                <a:lnTo>
                  <a:pt x="1002" y="2432"/>
                </a:lnTo>
                <a:lnTo>
                  <a:pt x="1032" y="2403"/>
                </a:lnTo>
                <a:lnTo>
                  <a:pt x="1061" y="2391"/>
                </a:lnTo>
                <a:lnTo>
                  <a:pt x="1090" y="2380"/>
                </a:lnTo>
                <a:lnTo>
                  <a:pt x="1117" y="2380"/>
                </a:lnTo>
                <a:lnTo>
                  <a:pt x="1146" y="2385"/>
                </a:lnTo>
                <a:lnTo>
                  <a:pt x="1205" y="2409"/>
                </a:lnTo>
                <a:lnTo>
                  <a:pt x="1261" y="2450"/>
                </a:lnTo>
                <a:lnTo>
                  <a:pt x="1320" y="2502"/>
                </a:lnTo>
                <a:lnTo>
                  <a:pt x="1378" y="2560"/>
                </a:lnTo>
                <a:lnTo>
                  <a:pt x="1434" y="2619"/>
                </a:lnTo>
                <a:lnTo>
                  <a:pt x="1493" y="2671"/>
                </a:lnTo>
                <a:lnTo>
                  <a:pt x="1549" y="2718"/>
                </a:lnTo>
                <a:lnTo>
                  <a:pt x="1608" y="2741"/>
                </a:lnTo>
                <a:lnTo>
                  <a:pt x="1637" y="2747"/>
                </a:lnTo>
                <a:lnTo>
                  <a:pt x="1664" y="2741"/>
                </a:lnTo>
                <a:lnTo>
                  <a:pt x="1693" y="2735"/>
                </a:lnTo>
                <a:lnTo>
                  <a:pt x="1722" y="2718"/>
                </a:lnTo>
                <a:lnTo>
                  <a:pt x="1752" y="2694"/>
                </a:lnTo>
                <a:lnTo>
                  <a:pt x="1781" y="2659"/>
                </a:lnTo>
                <a:lnTo>
                  <a:pt x="1808" y="2613"/>
                </a:lnTo>
                <a:lnTo>
                  <a:pt x="1837" y="2560"/>
                </a:lnTo>
                <a:lnTo>
                  <a:pt x="1837" y="181"/>
                </a:lnTo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99CCFF">
                  <a:gamma/>
                  <a:shade val="49804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181" name="AutoShape 5">
            <a:extLst>
              <a:ext uri="{FF2B5EF4-FFF2-40B4-BE49-F238E27FC236}">
                <a16:creationId xmlns:a16="http://schemas.microsoft.com/office/drawing/2014/main" id="{325ED5F1-D469-4059-9757-FC5B9D7D1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200856"/>
            <a:ext cx="3429000" cy="4809067"/>
          </a:xfrm>
          <a:prstGeom prst="triangle">
            <a:avLst>
              <a:gd name="adj" fmla="val 49991"/>
            </a:avLst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182" name="AutoShape 6">
            <a:extLst>
              <a:ext uri="{FF2B5EF4-FFF2-40B4-BE49-F238E27FC236}">
                <a16:creationId xmlns:a16="http://schemas.microsoft.com/office/drawing/2014/main" id="{D572DCC4-B17D-40AC-B84A-A3D03CB25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67" y="1471789"/>
            <a:ext cx="3124200" cy="4402667"/>
          </a:xfrm>
          <a:prstGeom prst="triangle">
            <a:avLst>
              <a:gd name="adj" fmla="val 49991"/>
            </a:avLst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183" name="Freeform 7">
            <a:extLst>
              <a:ext uri="{FF2B5EF4-FFF2-40B4-BE49-F238E27FC236}">
                <a16:creationId xmlns:a16="http://schemas.microsoft.com/office/drawing/2014/main" id="{0DAC8B08-0365-47B5-99F3-348E0C909DA6}"/>
              </a:ext>
            </a:extLst>
          </p:cNvPr>
          <p:cNvSpPr>
            <a:spLocks/>
          </p:cNvSpPr>
          <p:nvPr/>
        </p:nvSpPr>
        <p:spPr bwMode="auto">
          <a:xfrm>
            <a:off x="3589867" y="2617612"/>
            <a:ext cx="1831622" cy="2723444"/>
          </a:xfrm>
          <a:custGeom>
            <a:avLst/>
            <a:gdLst>
              <a:gd name="T0" fmla="*/ 1276 w 1298"/>
              <a:gd name="T1" fmla="*/ 164 h 1930"/>
              <a:gd name="T2" fmla="*/ 1237 w 1298"/>
              <a:gd name="T3" fmla="*/ 221 h 1930"/>
              <a:gd name="T4" fmla="*/ 1195 w 1298"/>
              <a:gd name="T5" fmla="*/ 250 h 1930"/>
              <a:gd name="T6" fmla="*/ 1154 w 1298"/>
              <a:gd name="T7" fmla="*/ 258 h 1930"/>
              <a:gd name="T8" fmla="*/ 1094 w 1298"/>
              <a:gd name="T9" fmla="*/ 238 h 1930"/>
              <a:gd name="T10" fmla="*/ 1013 w 1298"/>
              <a:gd name="T11" fmla="*/ 168 h 1930"/>
              <a:gd name="T12" fmla="*/ 932 w 1298"/>
              <a:gd name="T13" fmla="*/ 86 h 1930"/>
              <a:gd name="T14" fmla="*/ 851 w 1298"/>
              <a:gd name="T15" fmla="*/ 21 h 1930"/>
              <a:gd name="T16" fmla="*/ 789 w 1298"/>
              <a:gd name="T17" fmla="*/ 0 h 1930"/>
              <a:gd name="T18" fmla="*/ 749 w 1298"/>
              <a:gd name="T19" fmla="*/ 8 h 1930"/>
              <a:gd name="T20" fmla="*/ 708 w 1298"/>
              <a:gd name="T21" fmla="*/ 37 h 1930"/>
              <a:gd name="T22" fmla="*/ 668 w 1298"/>
              <a:gd name="T23" fmla="*/ 90 h 1930"/>
              <a:gd name="T24" fmla="*/ 627 w 1298"/>
              <a:gd name="T25" fmla="*/ 164 h 1930"/>
              <a:gd name="T26" fmla="*/ 587 w 1298"/>
              <a:gd name="T27" fmla="*/ 221 h 1930"/>
              <a:gd name="T28" fmla="*/ 546 w 1298"/>
              <a:gd name="T29" fmla="*/ 250 h 1930"/>
              <a:gd name="T30" fmla="*/ 506 w 1298"/>
              <a:gd name="T31" fmla="*/ 258 h 1930"/>
              <a:gd name="T32" fmla="*/ 446 w 1298"/>
              <a:gd name="T33" fmla="*/ 238 h 1930"/>
              <a:gd name="T34" fmla="*/ 365 w 1298"/>
              <a:gd name="T35" fmla="*/ 168 h 1930"/>
              <a:gd name="T36" fmla="*/ 284 w 1298"/>
              <a:gd name="T37" fmla="*/ 86 h 1930"/>
              <a:gd name="T38" fmla="*/ 203 w 1298"/>
              <a:gd name="T39" fmla="*/ 21 h 1930"/>
              <a:gd name="T40" fmla="*/ 141 w 1298"/>
              <a:gd name="T41" fmla="*/ 0 h 1930"/>
              <a:gd name="T42" fmla="*/ 102 w 1298"/>
              <a:gd name="T43" fmla="*/ 8 h 1930"/>
              <a:gd name="T44" fmla="*/ 60 w 1298"/>
              <a:gd name="T45" fmla="*/ 37 h 1930"/>
              <a:gd name="T46" fmla="*/ 21 w 1298"/>
              <a:gd name="T47" fmla="*/ 90 h 1930"/>
              <a:gd name="T48" fmla="*/ 0 w 1298"/>
              <a:gd name="T49" fmla="*/ 1798 h 1930"/>
              <a:gd name="T50" fmla="*/ 42 w 1298"/>
              <a:gd name="T51" fmla="*/ 1728 h 1930"/>
              <a:gd name="T52" fmla="*/ 81 w 1298"/>
              <a:gd name="T53" fmla="*/ 1687 h 1930"/>
              <a:gd name="T54" fmla="*/ 122 w 1298"/>
              <a:gd name="T55" fmla="*/ 1671 h 1930"/>
              <a:gd name="T56" fmla="*/ 162 w 1298"/>
              <a:gd name="T57" fmla="*/ 1675 h 1930"/>
              <a:gd name="T58" fmla="*/ 243 w 1298"/>
              <a:gd name="T59" fmla="*/ 1720 h 1930"/>
              <a:gd name="T60" fmla="*/ 324 w 1298"/>
              <a:gd name="T61" fmla="*/ 1798 h 1930"/>
              <a:gd name="T62" fmla="*/ 405 w 1298"/>
              <a:gd name="T63" fmla="*/ 1876 h 1930"/>
              <a:gd name="T64" fmla="*/ 486 w 1298"/>
              <a:gd name="T65" fmla="*/ 1925 h 1930"/>
              <a:gd name="T66" fmla="*/ 527 w 1298"/>
              <a:gd name="T67" fmla="*/ 1925 h 1930"/>
              <a:gd name="T68" fmla="*/ 567 w 1298"/>
              <a:gd name="T69" fmla="*/ 1908 h 1930"/>
              <a:gd name="T70" fmla="*/ 608 w 1298"/>
              <a:gd name="T71" fmla="*/ 1867 h 1930"/>
              <a:gd name="T72" fmla="*/ 647 w 1298"/>
              <a:gd name="T73" fmla="*/ 1798 h 1930"/>
              <a:gd name="T74" fmla="*/ 689 w 1298"/>
              <a:gd name="T75" fmla="*/ 1728 h 1930"/>
              <a:gd name="T76" fmla="*/ 728 w 1298"/>
              <a:gd name="T77" fmla="*/ 1687 h 1930"/>
              <a:gd name="T78" fmla="*/ 770 w 1298"/>
              <a:gd name="T79" fmla="*/ 1671 h 1930"/>
              <a:gd name="T80" fmla="*/ 809 w 1298"/>
              <a:gd name="T81" fmla="*/ 1675 h 1930"/>
              <a:gd name="T82" fmla="*/ 890 w 1298"/>
              <a:gd name="T83" fmla="*/ 1720 h 1930"/>
              <a:gd name="T84" fmla="*/ 971 w 1298"/>
              <a:gd name="T85" fmla="*/ 1798 h 1930"/>
              <a:gd name="T86" fmla="*/ 1052 w 1298"/>
              <a:gd name="T87" fmla="*/ 1876 h 1930"/>
              <a:gd name="T88" fmla="*/ 1133 w 1298"/>
              <a:gd name="T89" fmla="*/ 1925 h 1930"/>
              <a:gd name="T90" fmla="*/ 1175 w 1298"/>
              <a:gd name="T91" fmla="*/ 1925 h 1930"/>
              <a:gd name="T92" fmla="*/ 1216 w 1298"/>
              <a:gd name="T93" fmla="*/ 1908 h 1930"/>
              <a:gd name="T94" fmla="*/ 1255 w 1298"/>
              <a:gd name="T95" fmla="*/ 1867 h 1930"/>
              <a:gd name="T96" fmla="*/ 1297 w 1298"/>
              <a:gd name="T97" fmla="*/ 1798 h 19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98" h="1930">
                <a:moveTo>
                  <a:pt x="1297" y="127"/>
                </a:moveTo>
                <a:lnTo>
                  <a:pt x="1276" y="164"/>
                </a:lnTo>
                <a:lnTo>
                  <a:pt x="1255" y="197"/>
                </a:lnTo>
                <a:lnTo>
                  <a:pt x="1237" y="221"/>
                </a:lnTo>
                <a:lnTo>
                  <a:pt x="1216" y="238"/>
                </a:lnTo>
                <a:lnTo>
                  <a:pt x="1195" y="250"/>
                </a:lnTo>
                <a:lnTo>
                  <a:pt x="1175" y="254"/>
                </a:lnTo>
                <a:lnTo>
                  <a:pt x="1154" y="258"/>
                </a:lnTo>
                <a:lnTo>
                  <a:pt x="1133" y="254"/>
                </a:lnTo>
                <a:lnTo>
                  <a:pt x="1094" y="238"/>
                </a:lnTo>
                <a:lnTo>
                  <a:pt x="1052" y="205"/>
                </a:lnTo>
                <a:lnTo>
                  <a:pt x="1013" y="168"/>
                </a:lnTo>
                <a:lnTo>
                  <a:pt x="971" y="127"/>
                </a:lnTo>
                <a:lnTo>
                  <a:pt x="932" y="86"/>
                </a:lnTo>
                <a:lnTo>
                  <a:pt x="890" y="49"/>
                </a:lnTo>
                <a:lnTo>
                  <a:pt x="851" y="21"/>
                </a:lnTo>
                <a:lnTo>
                  <a:pt x="809" y="4"/>
                </a:lnTo>
                <a:lnTo>
                  <a:pt x="789" y="0"/>
                </a:lnTo>
                <a:lnTo>
                  <a:pt x="770" y="0"/>
                </a:lnTo>
                <a:lnTo>
                  <a:pt x="749" y="8"/>
                </a:lnTo>
                <a:lnTo>
                  <a:pt x="728" y="17"/>
                </a:lnTo>
                <a:lnTo>
                  <a:pt x="708" y="37"/>
                </a:lnTo>
                <a:lnTo>
                  <a:pt x="689" y="58"/>
                </a:lnTo>
                <a:lnTo>
                  <a:pt x="668" y="90"/>
                </a:lnTo>
                <a:lnTo>
                  <a:pt x="647" y="127"/>
                </a:lnTo>
                <a:lnTo>
                  <a:pt x="627" y="164"/>
                </a:lnTo>
                <a:lnTo>
                  <a:pt x="608" y="197"/>
                </a:lnTo>
                <a:lnTo>
                  <a:pt x="587" y="221"/>
                </a:lnTo>
                <a:lnTo>
                  <a:pt x="567" y="238"/>
                </a:lnTo>
                <a:lnTo>
                  <a:pt x="546" y="250"/>
                </a:lnTo>
                <a:lnTo>
                  <a:pt x="527" y="254"/>
                </a:lnTo>
                <a:lnTo>
                  <a:pt x="506" y="258"/>
                </a:lnTo>
                <a:lnTo>
                  <a:pt x="486" y="254"/>
                </a:lnTo>
                <a:lnTo>
                  <a:pt x="446" y="238"/>
                </a:lnTo>
                <a:lnTo>
                  <a:pt x="405" y="205"/>
                </a:lnTo>
                <a:lnTo>
                  <a:pt x="365" y="168"/>
                </a:lnTo>
                <a:lnTo>
                  <a:pt x="324" y="127"/>
                </a:lnTo>
                <a:lnTo>
                  <a:pt x="284" y="86"/>
                </a:lnTo>
                <a:lnTo>
                  <a:pt x="243" y="49"/>
                </a:lnTo>
                <a:lnTo>
                  <a:pt x="203" y="21"/>
                </a:lnTo>
                <a:lnTo>
                  <a:pt x="162" y="4"/>
                </a:lnTo>
                <a:lnTo>
                  <a:pt x="141" y="0"/>
                </a:lnTo>
                <a:lnTo>
                  <a:pt x="122" y="0"/>
                </a:lnTo>
                <a:lnTo>
                  <a:pt x="102" y="8"/>
                </a:lnTo>
                <a:lnTo>
                  <a:pt x="81" y="17"/>
                </a:lnTo>
                <a:lnTo>
                  <a:pt x="60" y="37"/>
                </a:lnTo>
                <a:lnTo>
                  <a:pt x="42" y="58"/>
                </a:lnTo>
                <a:lnTo>
                  <a:pt x="21" y="90"/>
                </a:lnTo>
                <a:lnTo>
                  <a:pt x="0" y="127"/>
                </a:lnTo>
                <a:lnTo>
                  <a:pt x="0" y="1798"/>
                </a:lnTo>
                <a:lnTo>
                  <a:pt x="21" y="1761"/>
                </a:lnTo>
                <a:lnTo>
                  <a:pt x="42" y="1728"/>
                </a:lnTo>
                <a:lnTo>
                  <a:pt x="60" y="1708"/>
                </a:lnTo>
                <a:lnTo>
                  <a:pt x="81" y="1687"/>
                </a:lnTo>
                <a:lnTo>
                  <a:pt x="102" y="1679"/>
                </a:lnTo>
                <a:lnTo>
                  <a:pt x="122" y="1671"/>
                </a:lnTo>
                <a:lnTo>
                  <a:pt x="141" y="1671"/>
                </a:lnTo>
                <a:lnTo>
                  <a:pt x="162" y="1675"/>
                </a:lnTo>
                <a:lnTo>
                  <a:pt x="203" y="1691"/>
                </a:lnTo>
                <a:lnTo>
                  <a:pt x="243" y="1720"/>
                </a:lnTo>
                <a:lnTo>
                  <a:pt x="284" y="1757"/>
                </a:lnTo>
                <a:lnTo>
                  <a:pt x="324" y="1798"/>
                </a:lnTo>
                <a:lnTo>
                  <a:pt x="365" y="1839"/>
                </a:lnTo>
                <a:lnTo>
                  <a:pt x="405" y="1876"/>
                </a:lnTo>
                <a:lnTo>
                  <a:pt x="446" y="1908"/>
                </a:lnTo>
                <a:lnTo>
                  <a:pt x="486" y="1925"/>
                </a:lnTo>
                <a:lnTo>
                  <a:pt x="506" y="1929"/>
                </a:lnTo>
                <a:lnTo>
                  <a:pt x="527" y="1925"/>
                </a:lnTo>
                <a:lnTo>
                  <a:pt x="546" y="1921"/>
                </a:lnTo>
                <a:lnTo>
                  <a:pt x="567" y="1908"/>
                </a:lnTo>
                <a:lnTo>
                  <a:pt x="587" y="1892"/>
                </a:lnTo>
                <a:lnTo>
                  <a:pt x="608" y="1867"/>
                </a:lnTo>
                <a:lnTo>
                  <a:pt x="627" y="1835"/>
                </a:lnTo>
                <a:lnTo>
                  <a:pt x="647" y="1798"/>
                </a:lnTo>
                <a:lnTo>
                  <a:pt x="668" y="1761"/>
                </a:lnTo>
                <a:lnTo>
                  <a:pt x="689" y="1728"/>
                </a:lnTo>
                <a:lnTo>
                  <a:pt x="708" y="1708"/>
                </a:lnTo>
                <a:lnTo>
                  <a:pt x="728" y="1687"/>
                </a:lnTo>
                <a:lnTo>
                  <a:pt x="749" y="1679"/>
                </a:lnTo>
                <a:lnTo>
                  <a:pt x="770" y="1671"/>
                </a:lnTo>
                <a:lnTo>
                  <a:pt x="789" y="1671"/>
                </a:lnTo>
                <a:lnTo>
                  <a:pt x="809" y="1675"/>
                </a:lnTo>
                <a:lnTo>
                  <a:pt x="851" y="1691"/>
                </a:lnTo>
                <a:lnTo>
                  <a:pt x="890" y="1720"/>
                </a:lnTo>
                <a:lnTo>
                  <a:pt x="932" y="1757"/>
                </a:lnTo>
                <a:lnTo>
                  <a:pt x="971" y="1798"/>
                </a:lnTo>
                <a:lnTo>
                  <a:pt x="1013" y="1839"/>
                </a:lnTo>
                <a:lnTo>
                  <a:pt x="1052" y="1876"/>
                </a:lnTo>
                <a:lnTo>
                  <a:pt x="1094" y="1908"/>
                </a:lnTo>
                <a:lnTo>
                  <a:pt x="1133" y="1925"/>
                </a:lnTo>
                <a:lnTo>
                  <a:pt x="1154" y="1929"/>
                </a:lnTo>
                <a:lnTo>
                  <a:pt x="1175" y="1925"/>
                </a:lnTo>
                <a:lnTo>
                  <a:pt x="1195" y="1921"/>
                </a:lnTo>
                <a:lnTo>
                  <a:pt x="1216" y="1908"/>
                </a:lnTo>
                <a:lnTo>
                  <a:pt x="1237" y="1892"/>
                </a:lnTo>
                <a:lnTo>
                  <a:pt x="1255" y="1867"/>
                </a:lnTo>
                <a:lnTo>
                  <a:pt x="1276" y="1835"/>
                </a:lnTo>
                <a:lnTo>
                  <a:pt x="1297" y="1798"/>
                </a:lnTo>
                <a:lnTo>
                  <a:pt x="1297" y="127"/>
                </a:lnTo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184" name="AutoShape 8">
            <a:extLst>
              <a:ext uri="{FF2B5EF4-FFF2-40B4-BE49-F238E27FC236}">
                <a16:creationId xmlns:a16="http://schemas.microsoft.com/office/drawing/2014/main" id="{A888D873-4C36-4022-A9AD-F2E0219765DA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370667" y="3029656"/>
            <a:ext cx="4267200" cy="3183467"/>
          </a:xfrm>
          <a:custGeom>
            <a:avLst/>
            <a:gdLst>
              <a:gd name="G0" fmla="+- 5590 0 0"/>
              <a:gd name="G1" fmla="+- 21600 0 5590"/>
              <a:gd name="G2" fmla="*/ 5590 1 2"/>
              <a:gd name="G3" fmla="+- 21600 0 G2"/>
              <a:gd name="G4" fmla="+/ 5590 21600 2"/>
              <a:gd name="G5" fmla="+/ G1 0 2"/>
              <a:gd name="G6" fmla="*/ 21600 21600 5590"/>
              <a:gd name="G7" fmla="*/ G6 1 2"/>
              <a:gd name="G8" fmla="+- 21600 0 G7"/>
              <a:gd name="G9" fmla="*/ 21600 1 2"/>
              <a:gd name="G10" fmla="+- 5590 0 G9"/>
              <a:gd name="G11" fmla="?: G10 G8 0"/>
              <a:gd name="G12" fmla="?: G10 G7 21600"/>
              <a:gd name="T0" fmla="*/ 18805 w 21600"/>
              <a:gd name="T1" fmla="*/ 10800 h 21600"/>
              <a:gd name="T2" fmla="*/ 10800 w 21600"/>
              <a:gd name="T3" fmla="*/ 21600 h 21600"/>
              <a:gd name="T4" fmla="*/ 2795 w 21600"/>
              <a:gd name="T5" fmla="*/ 10800 h 21600"/>
              <a:gd name="T6" fmla="*/ 10800 w 21600"/>
              <a:gd name="T7" fmla="*/ 0 h 21600"/>
              <a:gd name="T8" fmla="*/ 4595 w 21600"/>
              <a:gd name="T9" fmla="*/ 4595 h 21600"/>
              <a:gd name="T10" fmla="*/ 17005 w 21600"/>
              <a:gd name="T11" fmla="*/ 17005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590" y="21600"/>
                </a:lnTo>
                <a:lnTo>
                  <a:pt x="16010" y="21600"/>
                </a:lnTo>
                <a:lnTo>
                  <a:pt x="21600" y="0"/>
                </a:lnTo>
                <a:close/>
              </a:path>
            </a:pathLst>
          </a:cu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id="{90FB2BFF-B1CD-4505-9047-EF089C1B3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1467" y="5874456"/>
            <a:ext cx="7010400" cy="602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4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186" name="Line 10">
            <a:extLst>
              <a:ext uri="{FF2B5EF4-FFF2-40B4-BE49-F238E27FC236}">
                <a16:creationId xmlns:a16="http://schemas.microsoft.com/office/drawing/2014/main" id="{B8231D5D-22E3-44EF-8A4A-57FE716FC2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183467" y="3977923"/>
            <a:ext cx="2641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187" name="Line 11">
            <a:extLst>
              <a:ext uri="{FF2B5EF4-FFF2-40B4-BE49-F238E27FC236}">
                <a16:creationId xmlns:a16="http://schemas.microsoft.com/office/drawing/2014/main" id="{1F36C1DD-8E4B-41F1-95D3-A5962887069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8933" y="3571523"/>
            <a:ext cx="237066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188" name="Rectangle 12">
            <a:extLst>
              <a:ext uri="{FF2B5EF4-FFF2-40B4-BE49-F238E27FC236}">
                <a16:creationId xmlns:a16="http://schemas.microsoft.com/office/drawing/2014/main" id="{0D80BEAC-5EED-439A-BB16-3063B12D5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758722"/>
            <a:ext cx="1752600" cy="32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844" tIns="40923" rIns="81844" bIns="4092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en-US" sz="1600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Celiachia silente</a:t>
            </a:r>
          </a:p>
        </p:txBody>
      </p:sp>
      <p:sp>
        <p:nvSpPr>
          <p:cNvPr id="50189" name="Rectangle 13">
            <a:extLst>
              <a:ext uri="{FF2B5EF4-FFF2-40B4-BE49-F238E27FC236}">
                <a16:creationId xmlns:a16="http://schemas.microsoft.com/office/drawing/2014/main" id="{6C247876-89AA-45D0-828E-32409F1A0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1200" y="3571522"/>
            <a:ext cx="2599267" cy="32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844" tIns="40923" rIns="81844" bIns="4092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en-US" sz="1600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Celiachia latente</a:t>
            </a:r>
          </a:p>
        </p:txBody>
      </p:sp>
      <p:sp>
        <p:nvSpPr>
          <p:cNvPr id="50190" name="Rectangle 14">
            <a:extLst>
              <a:ext uri="{FF2B5EF4-FFF2-40B4-BE49-F238E27FC236}">
                <a16:creationId xmlns:a16="http://schemas.microsoft.com/office/drawing/2014/main" id="{F16D94D7-9EFC-4F1E-A0A3-8AA8E8780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867" y="4722989"/>
            <a:ext cx="2514600" cy="32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844" tIns="40923" rIns="81844" bIns="40923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1600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Individui sani</a:t>
            </a:r>
            <a:endParaRPr lang="it-IT" altLang="en-US" sz="1600">
              <a:solidFill>
                <a:srgbClr val="CC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anose="020B0602040502020204" pitchFamily="34" charset="0"/>
            </a:endParaRPr>
          </a:p>
        </p:txBody>
      </p:sp>
      <p:sp>
        <p:nvSpPr>
          <p:cNvPr id="50191" name="Rectangle 15">
            <a:extLst>
              <a:ext uri="{FF2B5EF4-FFF2-40B4-BE49-F238E27FC236}">
                <a16:creationId xmlns:a16="http://schemas.microsoft.com/office/drawing/2014/main" id="{83FCC358-E524-4733-AC79-8A01949E1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4267" y="1878189"/>
            <a:ext cx="1676400" cy="57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844" tIns="40923" rIns="81844" bIns="40923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Lesioni mucose manifeste</a:t>
            </a:r>
            <a:endParaRPr lang="it-IT" altLang="en-US" sz="16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anose="020B0602040502020204" pitchFamily="34" charset="0"/>
            </a:endParaRPr>
          </a:p>
        </p:txBody>
      </p:sp>
      <p:sp>
        <p:nvSpPr>
          <p:cNvPr id="50192" name="Rectangle 16">
            <a:extLst>
              <a:ext uri="{FF2B5EF4-FFF2-40B4-BE49-F238E27FC236}">
                <a16:creationId xmlns:a16="http://schemas.microsoft.com/office/drawing/2014/main" id="{FCE0ADDB-4307-4480-913B-872FC52F0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6533" y="4181122"/>
            <a:ext cx="1981200" cy="57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844" tIns="40923" rIns="81844" bIns="40923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Normale morfologia della mucosa</a:t>
            </a:r>
            <a:endParaRPr lang="it-IT" altLang="en-US" sz="16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193" name="Freeform 17">
            <a:extLst>
              <a:ext uri="{FF2B5EF4-FFF2-40B4-BE49-F238E27FC236}">
                <a16:creationId xmlns:a16="http://schemas.microsoft.com/office/drawing/2014/main" id="{0E123F03-1515-4BAD-954C-89294DB64CFC}"/>
              </a:ext>
            </a:extLst>
          </p:cNvPr>
          <p:cNvSpPr>
            <a:spLocks/>
          </p:cNvSpPr>
          <p:nvPr/>
        </p:nvSpPr>
        <p:spPr bwMode="auto">
          <a:xfrm>
            <a:off x="6434667" y="1200856"/>
            <a:ext cx="534812" cy="2373489"/>
          </a:xfrm>
          <a:custGeom>
            <a:avLst/>
            <a:gdLst>
              <a:gd name="T0" fmla="*/ 19 w 379"/>
              <a:gd name="T1" fmla="*/ 0 h 1682"/>
              <a:gd name="T2" fmla="*/ 56 w 379"/>
              <a:gd name="T3" fmla="*/ 5 h 1682"/>
              <a:gd name="T4" fmla="*/ 90 w 379"/>
              <a:gd name="T5" fmla="*/ 16 h 1682"/>
              <a:gd name="T6" fmla="*/ 120 w 379"/>
              <a:gd name="T7" fmla="*/ 32 h 1682"/>
              <a:gd name="T8" fmla="*/ 146 w 379"/>
              <a:gd name="T9" fmla="*/ 51 h 1682"/>
              <a:gd name="T10" fmla="*/ 166 w 379"/>
              <a:gd name="T11" fmla="*/ 73 h 1682"/>
              <a:gd name="T12" fmla="*/ 181 w 379"/>
              <a:gd name="T13" fmla="*/ 97 h 1682"/>
              <a:gd name="T14" fmla="*/ 188 w 379"/>
              <a:gd name="T15" fmla="*/ 126 h 1682"/>
              <a:gd name="T16" fmla="*/ 189 w 379"/>
              <a:gd name="T17" fmla="*/ 699 h 1682"/>
              <a:gd name="T18" fmla="*/ 193 w 379"/>
              <a:gd name="T19" fmla="*/ 729 h 1682"/>
              <a:gd name="T20" fmla="*/ 204 w 379"/>
              <a:gd name="T21" fmla="*/ 753 h 1682"/>
              <a:gd name="T22" fmla="*/ 221 w 379"/>
              <a:gd name="T23" fmla="*/ 777 h 1682"/>
              <a:gd name="T24" fmla="*/ 244 w 379"/>
              <a:gd name="T25" fmla="*/ 799 h 1682"/>
              <a:gd name="T26" fmla="*/ 272 w 379"/>
              <a:gd name="T27" fmla="*/ 815 h 1682"/>
              <a:gd name="T28" fmla="*/ 304 w 379"/>
              <a:gd name="T29" fmla="*/ 828 h 1682"/>
              <a:gd name="T30" fmla="*/ 340 w 379"/>
              <a:gd name="T31" fmla="*/ 836 h 1682"/>
              <a:gd name="T32" fmla="*/ 378 w 379"/>
              <a:gd name="T33" fmla="*/ 839 h 1682"/>
              <a:gd name="T34" fmla="*/ 340 w 379"/>
              <a:gd name="T35" fmla="*/ 842 h 1682"/>
              <a:gd name="T36" fmla="*/ 304 w 379"/>
              <a:gd name="T37" fmla="*/ 850 h 1682"/>
              <a:gd name="T38" fmla="*/ 272 w 379"/>
              <a:gd name="T39" fmla="*/ 863 h 1682"/>
              <a:gd name="T40" fmla="*/ 244 w 379"/>
              <a:gd name="T41" fmla="*/ 882 h 1682"/>
              <a:gd name="T42" fmla="*/ 221 w 379"/>
              <a:gd name="T43" fmla="*/ 901 h 1682"/>
              <a:gd name="T44" fmla="*/ 204 w 379"/>
              <a:gd name="T45" fmla="*/ 925 h 1682"/>
              <a:gd name="T46" fmla="*/ 193 w 379"/>
              <a:gd name="T47" fmla="*/ 952 h 1682"/>
              <a:gd name="T48" fmla="*/ 189 w 379"/>
              <a:gd name="T49" fmla="*/ 979 h 1682"/>
              <a:gd name="T50" fmla="*/ 188 w 379"/>
              <a:gd name="T51" fmla="*/ 1555 h 1682"/>
              <a:gd name="T52" fmla="*/ 181 w 379"/>
              <a:gd name="T53" fmla="*/ 1581 h 1682"/>
              <a:gd name="T54" fmla="*/ 166 w 379"/>
              <a:gd name="T55" fmla="*/ 1606 h 1682"/>
              <a:gd name="T56" fmla="*/ 146 w 379"/>
              <a:gd name="T57" fmla="*/ 1630 h 1682"/>
              <a:gd name="T58" fmla="*/ 120 w 379"/>
              <a:gd name="T59" fmla="*/ 1649 h 1682"/>
              <a:gd name="T60" fmla="*/ 90 w 379"/>
              <a:gd name="T61" fmla="*/ 1665 h 1682"/>
              <a:gd name="T62" fmla="*/ 56 w 379"/>
              <a:gd name="T63" fmla="*/ 1676 h 1682"/>
              <a:gd name="T64" fmla="*/ 19 w 379"/>
              <a:gd name="T65" fmla="*/ 1681 h 16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79" h="1682">
                <a:moveTo>
                  <a:pt x="0" y="0"/>
                </a:moveTo>
                <a:lnTo>
                  <a:pt x="19" y="0"/>
                </a:lnTo>
                <a:lnTo>
                  <a:pt x="38" y="3"/>
                </a:lnTo>
                <a:lnTo>
                  <a:pt x="56" y="5"/>
                </a:lnTo>
                <a:lnTo>
                  <a:pt x="73" y="11"/>
                </a:lnTo>
                <a:lnTo>
                  <a:pt x="90" y="16"/>
                </a:lnTo>
                <a:lnTo>
                  <a:pt x="106" y="24"/>
                </a:lnTo>
                <a:lnTo>
                  <a:pt x="120" y="32"/>
                </a:lnTo>
                <a:lnTo>
                  <a:pt x="134" y="40"/>
                </a:lnTo>
                <a:lnTo>
                  <a:pt x="146" y="51"/>
                </a:lnTo>
                <a:lnTo>
                  <a:pt x="157" y="62"/>
                </a:lnTo>
                <a:lnTo>
                  <a:pt x="166" y="73"/>
                </a:lnTo>
                <a:lnTo>
                  <a:pt x="174" y="86"/>
                </a:lnTo>
                <a:lnTo>
                  <a:pt x="181" y="97"/>
                </a:lnTo>
                <a:lnTo>
                  <a:pt x="186" y="110"/>
                </a:lnTo>
                <a:lnTo>
                  <a:pt x="188" y="126"/>
                </a:lnTo>
                <a:lnTo>
                  <a:pt x="189" y="140"/>
                </a:lnTo>
                <a:lnTo>
                  <a:pt x="189" y="699"/>
                </a:lnTo>
                <a:lnTo>
                  <a:pt x="190" y="713"/>
                </a:lnTo>
                <a:lnTo>
                  <a:pt x="193" y="729"/>
                </a:lnTo>
                <a:lnTo>
                  <a:pt x="198" y="742"/>
                </a:lnTo>
                <a:lnTo>
                  <a:pt x="204" y="753"/>
                </a:lnTo>
                <a:lnTo>
                  <a:pt x="212" y="767"/>
                </a:lnTo>
                <a:lnTo>
                  <a:pt x="221" y="777"/>
                </a:lnTo>
                <a:lnTo>
                  <a:pt x="232" y="788"/>
                </a:lnTo>
                <a:lnTo>
                  <a:pt x="244" y="799"/>
                </a:lnTo>
                <a:lnTo>
                  <a:pt x="258" y="807"/>
                </a:lnTo>
                <a:lnTo>
                  <a:pt x="272" y="815"/>
                </a:lnTo>
                <a:lnTo>
                  <a:pt x="288" y="823"/>
                </a:lnTo>
                <a:lnTo>
                  <a:pt x="304" y="828"/>
                </a:lnTo>
                <a:lnTo>
                  <a:pt x="322" y="834"/>
                </a:lnTo>
                <a:lnTo>
                  <a:pt x="340" y="836"/>
                </a:lnTo>
                <a:lnTo>
                  <a:pt x="358" y="839"/>
                </a:lnTo>
                <a:lnTo>
                  <a:pt x="378" y="839"/>
                </a:lnTo>
                <a:lnTo>
                  <a:pt x="358" y="839"/>
                </a:lnTo>
                <a:lnTo>
                  <a:pt x="340" y="842"/>
                </a:lnTo>
                <a:lnTo>
                  <a:pt x="322" y="845"/>
                </a:lnTo>
                <a:lnTo>
                  <a:pt x="304" y="850"/>
                </a:lnTo>
                <a:lnTo>
                  <a:pt x="288" y="855"/>
                </a:lnTo>
                <a:lnTo>
                  <a:pt x="272" y="863"/>
                </a:lnTo>
                <a:lnTo>
                  <a:pt x="258" y="871"/>
                </a:lnTo>
                <a:lnTo>
                  <a:pt x="244" y="882"/>
                </a:lnTo>
                <a:lnTo>
                  <a:pt x="232" y="890"/>
                </a:lnTo>
                <a:lnTo>
                  <a:pt x="221" y="901"/>
                </a:lnTo>
                <a:lnTo>
                  <a:pt x="212" y="914"/>
                </a:lnTo>
                <a:lnTo>
                  <a:pt x="204" y="925"/>
                </a:lnTo>
                <a:lnTo>
                  <a:pt x="198" y="939"/>
                </a:lnTo>
                <a:lnTo>
                  <a:pt x="193" y="952"/>
                </a:lnTo>
                <a:lnTo>
                  <a:pt x="190" y="966"/>
                </a:lnTo>
                <a:lnTo>
                  <a:pt x="189" y="979"/>
                </a:lnTo>
                <a:lnTo>
                  <a:pt x="189" y="1541"/>
                </a:lnTo>
                <a:lnTo>
                  <a:pt x="188" y="1555"/>
                </a:lnTo>
                <a:lnTo>
                  <a:pt x="186" y="1568"/>
                </a:lnTo>
                <a:lnTo>
                  <a:pt x="181" y="1581"/>
                </a:lnTo>
                <a:lnTo>
                  <a:pt x="174" y="1595"/>
                </a:lnTo>
                <a:lnTo>
                  <a:pt x="166" y="1606"/>
                </a:lnTo>
                <a:lnTo>
                  <a:pt x="157" y="1619"/>
                </a:lnTo>
                <a:lnTo>
                  <a:pt x="146" y="1630"/>
                </a:lnTo>
                <a:lnTo>
                  <a:pt x="134" y="1641"/>
                </a:lnTo>
                <a:lnTo>
                  <a:pt x="120" y="1649"/>
                </a:lnTo>
                <a:lnTo>
                  <a:pt x="106" y="1657"/>
                </a:lnTo>
                <a:lnTo>
                  <a:pt x="90" y="1665"/>
                </a:lnTo>
                <a:lnTo>
                  <a:pt x="73" y="1670"/>
                </a:lnTo>
                <a:lnTo>
                  <a:pt x="56" y="1676"/>
                </a:lnTo>
                <a:lnTo>
                  <a:pt x="38" y="1678"/>
                </a:lnTo>
                <a:lnTo>
                  <a:pt x="19" y="1681"/>
                </a:lnTo>
                <a:lnTo>
                  <a:pt x="0" y="1681"/>
                </a:lnTo>
              </a:path>
            </a:pathLst>
          </a:custGeom>
          <a:noFill/>
          <a:ln w="381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194" name="Freeform 18">
            <a:extLst>
              <a:ext uri="{FF2B5EF4-FFF2-40B4-BE49-F238E27FC236}">
                <a16:creationId xmlns:a16="http://schemas.microsoft.com/office/drawing/2014/main" id="{29F8D53A-A858-41F9-920A-7EE068557A8C}"/>
              </a:ext>
            </a:extLst>
          </p:cNvPr>
          <p:cNvSpPr>
            <a:spLocks/>
          </p:cNvSpPr>
          <p:nvPr/>
        </p:nvSpPr>
        <p:spPr bwMode="auto">
          <a:xfrm>
            <a:off x="6502400" y="3571523"/>
            <a:ext cx="458612" cy="2305756"/>
          </a:xfrm>
          <a:custGeom>
            <a:avLst/>
            <a:gdLst>
              <a:gd name="T0" fmla="*/ 17 w 325"/>
              <a:gd name="T1" fmla="*/ 0 h 1634"/>
              <a:gd name="T2" fmla="*/ 48 w 325"/>
              <a:gd name="T3" fmla="*/ 5 h 1634"/>
              <a:gd name="T4" fmla="*/ 77 w 325"/>
              <a:gd name="T5" fmla="*/ 16 h 1634"/>
              <a:gd name="T6" fmla="*/ 103 w 325"/>
              <a:gd name="T7" fmla="*/ 31 h 1634"/>
              <a:gd name="T8" fmla="*/ 125 w 325"/>
              <a:gd name="T9" fmla="*/ 50 h 1634"/>
              <a:gd name="T10" fmla="*/ 142 w 325"/>
              <a:gd name="T11" fmla="*/ 71 h 1634"/>
              <a:gd name="T12" fmla="*/ 155 w 325"/>
              <a:gd name="T13" fmla="*/ 94 h 1634"/>
              <a:gd name="T14" fmla="*/ 161 w 325"/>
              <a:gd name="T15" fmla="*/ 123 h 1634"/>
              <a:gd name="T16" fmla="*/ 162 w 325"/>
              <a:gd name="T17" fmla="*/ 679 h 1634"/>
              <a:gd name="T18" fmla="*/ 165 w 325"/>
              <a:gd name="T19" fmla="*/ 708 h 1634"/>
              <a:gd name="T20" fmla="*/ 175 w 325"/>
              <a:gd name="T21" fmla="*/ 732 h 1634"/>
              <a:gd name="T22" fmla="*/ 190 w 325"/>
              <a:gd name="T23" fmla="*/ 755 h 1634"/>
              <a:gd name="T24" fmla="*/ 210 w 325"/>
              <a:gd name="T25" fmla="*/ 776 h 1634"/>
              <a:gd name="T26" fmla="*/ 233 w 325"/>
              <a:gd name="T27" fmla="*/ 792 h 1634"/>
              <a:gd name="T28" fmla="*/ 261 w 325"/>
              <a:gd name="T29" fmla="*/ 805 h 1634"/>
              <a:gd name="T30" fmla="*/ 292 w 325"/>
              <a:gd name="T31" fmla="*/ 813 h 1634"/>
              <a:gd name="T32" fmla="*/ 324 w 325"/>
              <a:gd name="T33" fmla="*/ 815 h 1634"/>
              <a:gd name="T34" fmla="*/ 292 w 325"/>
              <a:gd name="T35" fmla="*/ 818 h 1634"/>
              <a:gd name="T36" fmla="*/ 261 w 325"/>
              <a:gd name="T37" fmla="*/ 826 h 1634"/>
              <a:gd name="T38" fmla="*/ 233 w 325"/>
              <a:gd name="T39" fmla="*/ 839 h 1634"/>
              <a:gd name="T40" fmla="*/ 210 w 325"/>
              <a:gd name="T41" fmla="*/ 857 h 1634"/>
              <a:gd name="T42" fmla="*/ 190 w 325"/>
              <a:gd name="T43" fmla="*/ 875 h 1634"/>
              <a:gd name="T44" fmla="*/ 175 w 325"/>
              <a:gd name="T45" fmla="*/ 899 h 1634"/>
              <a:gd name="T46" fmla="*/ 165 w 325"/>
              <a:gd name="T47" fmla="*/ 925 h 1634"/>
              <a:gd name="T48" fmla="*/ 162 w 325"/>
              <a:gd name="T49" fmla="*/ 951 h 1634"/>
              <a:gd name="T50" fmla="*/ 161 w 325"/>
              <a:gd name="T51" fmla="*/ 1510 h 1634"/>
              <a:gd name="T52" fmla="*/ 155 w 325"/>
              <a:gd name="T53" fmla="*/ 1536 h 1634"/>
              <a:gd name="T54" fmla="*/ 142 w 325"/>
              <a:gd name="T55" fmla="*/ 1560 h 1634"/>
              <a:gd name="T56" fmla="*/ 125 w 325"/>
              <a:gd name="T57" fmla="*/ 1583 h 1634"/>
              <a:gd name="T58" fmla="*/ 103 w 325"/>
              <a:gd name="T59" fmla="*/ 1602 h 1634"/>
              <a:gd name="T60" fmla="*/ 77 w 325"/>
              <a:gd name="T61" fmla="*/ 1617 h 1634"/>
              <a:gd name="T62" fmla="*/ 48 w 325"/>
              <a:gd name="T63" fmla="*/ 1628 h 1634"/>
              <a:gd name="T64" fmla="*/ 17 w 325"/>
              <a:gd name="T65" fmla="*/ 1633 h 1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25" h="1634">
                <a:moveTo>
                  <a:pt x="0" y="0"/>
                </a:moveTo>
                <a:lnTo>
                  <a:pt x="17" y="0"/>
                </a:lnTo>
                <a:lnTo>
                  <a:pt x="33" y="3"/>
                </a:lnTo>
                <a:lnTo>
                  <a:pt x="48" y="5"/>
                </a:lnTo>
                <a:lnTo>
                  <a:pt x="63" y="10"/>
                </a:lnTo>
                <a:lnTo>
                  <a:pt x="77" y="16"/>
                </a:lnTo>
                <a:lnTo>
                  <a:pt x="90" y="24"/>
                </a:lnTo>
                <a:lnTo>
                  <a:pt x="103" y="31"/>
                </a:lnTo>
                <a:lnTo>
                  <a:pt x="114" y="39"/>
                </a:lnTo>
                <a:lnTo>
                  <a:pt x="125" y="50"/>
                </a:lnTo>
                <a:lnTo>
                  <a:pt x="134" y="60"/>
                </a:lnTo>
                <a:lnTo>
                  <a:pt x="142" y="71"/>
                </a:lnTo>
                <a:lnTo>
                  <a:pt x="149" y="84"/>
                </a:lnTo>
                <a:lnTo>
                  <a:pt x="155" y="94"/>
                </a:lnTo>
                <a:lnTo>
                  <a:pt x="159" y="107"/>
                </a:lnTo>
                <a:lnTo>
                  <a:pt x="161" y="123"/>
                </a:lnTo>
                <a:lnTo>
                  <a:pt x="162" y="136"/>
                </a:lnTo>
                <a:lnTo>
                  <a:pt x="162" y="679"/>
                </a:lnTo>
                <a:lnTo>
                  <a:pt x="163" y="692"/>
                </a:lnTo>
                <a:lnTo>
                  <a:pt x="165" y="708"/>
                </a:lnTo>
                <a:lnTo>
                  <a:pt x="170" y="721"/>
                </a:lnTo>
                <a:lnTo>
                  <a:pt x="175" y="732"/>
                </a:lnTo>
                <a:lnTo>
                  <a:pt x="182" y="745"/>
                </a:lnTo>
                <a:lnTo>
                  <a:pt x="190" y="755"/>
                </a:lnTo>
                <a:lnTo>
                  <a:pt x="199" y="766"/>
                </a:lnTo>
                <a:lnTo>
                  <a:pt x="210" y="776"/>
                </a:lnTo>
                <a:lnTo>
                  <a:pt x="222" y="784"/>
                </a:lnTo>
                <a:lnTo>
                  <a:pt x="233" y="792"/>
                </a:lnTo>
                <a:lnTo>
                  <a:pt x="247" y="800"/>
                </a:lnTo>
                <a:lnTo>
                  <a:pt x="261" y="805"/>
                </a:lnTo>
                <a:lnTo>
                  <a:pt x="276" y="810"/>
                </a:lnTo>
                <a:lnTo>
                  <a:pt x="292" y="813"/>
                </a:lnTo>
                <a:lnTo>
                  <a:pt x="307" y="815"/>
                </a:lnTo>
                <a:lnTo>
                  <a:pt x="324" y="815"/>
                </a:lnTo>
                <a:lnTo>
                  <a:pt x="307" y="815"/>
                </a:lnTo>
                <a:lnTo>
                  <a:pt x="292" y="818"/>
                </a:lnTo>
                <a:lnTo>
                  <a:pt x="276" y="820"/>
                </a:lnTo>
                <a:lnTo>
                  <a:pt x="261" y="826"/>
                </a:lnTo>
                <a:lnTo>
                  <a:pt x="247" y="831"/>
                </a:lnTo>
                <a:lnTo>
                  <a:pt x="233" y="839"/>
                </a:lnTo>
                <a:lnTo>
                  <a:pt x="222" y="847"/>
                </a:lnTo>
                <a:lnTo>
                  <a:pt x="210" y="857"/>
                </a:lnTo>
                <a:lnTo>
                  <a:pt x="199" y="865"/>
                </a:lnTo>
                <a:lnTo>
                  <a:pt x="190" y="875"/>
                </a:lnTo>
                <a:lnTo>
                  <a:pt x="182" y="888"/>
                </a:lnTo>
                <a:lnTo>
                  <a:pt x="175" y="899"/>
                </a:lnTo>
                <a:lnTo>
                  <a:pt x="170" y="912"/>
                </a:lnTo>
                <a:lnTo>
                  <a:pt x="165" y="925"/>
                </a:lnTo>
                <a:lnTo>
                  <a:pt x="163" y="938"/>
                </a:lnTo>
                <a:lnTo>
                  <a:pt x="162" y="951"/>
                </a:lnTo>
                <a:lnTo>
                  <a:pt x="162" y="1497"/>
                </a:lnTo>
                <a:lnTo>
                  <a:pt x="161" y="1510"/>
                </a:lnTo>
                <a:lnTo>
                  <a:pt x="159" y="1523"/>
                </a:lnTo>
                <a:lnTo>
                  <a:pt x="155" y="1536"/>
                </a:lnTo>
                <a:lnTo>
                  <a:pt x="149" y="1549"/>
                </a:lnTo>
                <a:lnTo>
                  <a:pt x="142" y="1560"/>
                </a:lnTo>
                <a:lnTo>
                  <a:pt x="134" y="1573"/>
                </a:lnTo>
                <a:lnTo>
                  <a:pt x="125" y="1583"/>
                </a:lnTo>
                <a:lnTo>
                  <a:pt x="114" y="1594"/>
                </a:lnTo>
                <a:lnTo>
                  <a:pt x="103" y="1602"/>
                </a:lnTo>
                <a:lnTo>
                  <a:pt x="90" y="1609"/>
                </a:lnTo>
                <a:lnTo>
                  <a:pt x="77" y="1617"/>
                </a:lnTo>
                <a:lnTo>
                  <a:pt x="63" y="1623"/>
                </a:lnTo>
                <a:lnTo>
                  <a:pt x="48" y="1628"/>
                </a:lnTo>
                <a:lnTo>
                  <a:pt x="33" y="1630"/>
                </a:lnTo>
                <a:lnTo>
                  <a:pt x="17" y="1633"/>
                </a:lnTo>
                <a:lnTo>
                  <a:pt x="0" y="1633"/>
                </a:lnTo>
              </a:path>
            </a:pathLst>
          </a:custGeom>
          <a:noFill/>
          <a:ln w="381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600"/>
          </a:p>
        </p:txBody>
      </p:sp>
      <p:sp>
        <p:nvSpPr>
          <p:cNvPr id="50195" name="Rectangle 19">
            <a:extLst>
              <a:ext uri="{FF2B5EF4-FFF2-40B4-BE49-F238E27FC236}">
                <a16:creationId xmlns:a16="http://schemas.microsoft.com/office/drawing/2014/main" id="{AB09C505-DAAC-4F6A-A2F3-5F31C3124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961923"/>
            <a:ext cx="2167467" cy="94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844" tIns="40923" rIns="81844" bIns="40923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Suscettibilità</a:t>
            </a:r>
            <a:r>
              <a:rPr lang="it-IT" alt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it-IT" alt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genetica</a:t>
            </a:r>
          </a:p>
          <a:p>
            <a:pPr>
              <a:spcBef>
                <a:spcPct val="50000"/>
              </a:spcBef>
            </a:pPr>
            <a:r>
              <a:rPr lang="it-IT" altLang="en-US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DR3-DQ2 DR5/DR7-DQ2 DR4-DQ8</a:t>
            </a:r>
            <a:endParaRPr lang="it-IT" altLang="en-US" sz="160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196" name="Line 20">
            <a:extLst>
              <a:ext uri="{FF2B5EF4-FFF2-40B4-BE49-F238E27FC236}">
                <a16:creationId xmlns:a16="http://schemas.microsoft.com/office/drawing/2014/main" id="{F6617626-6DE4-4A99-AB7E-29C6FD138A4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0267" y="4790723"/>
            <a:ext cx="0" cy="1016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197" name="Line 21">
            <a:extLst>
              <a:ext uri="{FF2B5EF4-FFF2-40B4-BE49-F238E27FC236}">
                <a16:creationId xmlns:a16="http://schemas.microsoft.com/office/drawing/2014/main" id="{38F9B858-5A15-49C8-8959-2B138B0596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0267" y="5806723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198" name="Line 22">
            <a:extLst>
              <a:ext uri="{FF2B5EF4-FFF2-40B4-BE49-F238E27FC236}">
                <a16:creationId xmlns:a16="http://schemas.microsoft.com/office/drawing/2014/main" id="{F2B9D29D-D016-4A3C-9531-4E2E6987D4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625600" y="1268589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199" name="AutoShape 23">
            <a:extLst>
              <a:ext uri="{FF2B5EF4-FFF2-40B4-BE49-F238E27FC236}">
                <a16:creationId xmlns:a16="http://schemas.microsoft.com/office/drawing/2014/main" id="{C1B03612-20C7-446F-B597-FF93223D7865}"/>
              </a:ext>
            </a:extLst>
          </p:cNvPr>
          <p:cNvSpPr>
            <a:spLocks noChangeArrowheads="1"/>
          </p:cNvSpPr>
          <p:nvPr/>
        </p:nvSpPr>
        <p:spPr bwMode="auto">
          <a:xfrm rot="840000">
            <a:off x="4199467" y="1471789"/>
            <a:ext cx="1227667" cy="1016000"/>
          </a:xfrm>
          <a:prstGeom prst="triangle">
            <a:avLst>
              <a:gd name="adj" fmla="val 49991"/>
            </a:avLst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200" name="Rectangle 24">
            <a:extLst>
              <a:ext uri="{FF2B5EF4-FFF2-40B4-BE49-F238E27FC236}">
                <a16:creationId xmlns:a16="http://schemas.microsoft.com/office/drawing/2014/main" id="{CA4B5ABD-97FF-44DB-A595-DCB22C51C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1810456"/>
            <a:ext cx="1981200" cy="328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1844" tIns="40923" rIns="81844" bIns="40923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en-US" sz="1600">
                <a:solidFill>
                  <a:srgbClr val="CC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Celiachia sintomatica</a:t>
            </a:r>
            <a:endParaRPr lang="it-IT" altLang="en-US" sz="1600">
              <a:solidFill>
                <a:srgbClr val="CC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" panose="020B0602040502020204" pitchFamily="34" charset="0"/>
            </a:endParaRPr>
          </a:p>
        </p:txBody>
      </p:sp>
      <p:sp>
        <p:nvSpPr>
          <p:cNvPr id="50201" name="AutoShape 25">
            <a:extLst>
              <a:ext uri="{FF2B5EF4-FFF2-40B4-BE49-F238E27FC236}">
                <a16:creationId xmlns:a16="http://schemas.microsoft.com/office/drawing/2014/main" id="{06DB249A-C892-4476-AD55-C97C7AD3D8D1}"/>
              </a:ext>
            </a:extLst>
          </p:cNvPr>
          <p:cNvSpPr>
            <a:spLocks noChangeArrowheads="1"/>
          </p:cNvSpPr>
          <p:nvPr/>
        </p:nvSpPr>
        <p:spPr bwMode="auto">
          <a:xfrm rot="1200000">
            <a:off x="3522133" y="2758723"/>
            <a:ext cx="203200" cy="474133"/>
          </a:xfrm>
          <a:prstGeom prst="rtTriangl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202" name="AutoShape 26">
            <a:extLst>
              <a:ext uri="{FF2B5EF4-FFF2-40B4-BE49-F238E27FC236}">
                <a16:creationId xmlns:a16="http://schemas.microsoft.com/office/drawing/2014/main" id="{F222BEF6-F0CF-4562-AA00-FA7B8FC83190}"/>
              </a:ext>
            </a:extLst>
          </p:cNvPr>
          <p:cNvSpPr>
            <a:spLocks noChangeArrowheads="1"/>
          </p:cNvSpPr>
          <p:nvPr/>
        </p:nvSpPr>
        <p:spPr bwMode="auto">
          <a:xfrm rot="21000000">
            <a:off x="5350933" y="2758723"/>
            <a:ext cx="203200" cy="474133"/>
          </a:xfrm>
          <a:prstGeom prst="triangle">
            <a:avLst>
              <a:gd name="adj" fmla="val 49991"/>
            </a:avLst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203" name="Line 27">
            <a:extLst>
              <a:ext uri="{FF2B5EF4-FFF2-40B4-BE49-F238E27FC236}">
                <a16:creationId xmlns:a16="http://schemas.microsoft.com/office/drawing/2014/main" id="{74274B5B-59EA-4C5A-B372-F573783FEBB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097389"/>
            <a:ext cx="169333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  <p:sp>
        <p:nvSpPr>
          <p:cNvPr id="50204" name="Line 28">
            <a:extLst>
              <a:ext uri="{FF2B5EF4-FFF2-40B4-BE49-F238E27FC236}">
                <a16:creationId xmlns:a16="http://schemas.microsoft.com/office/drawing/2014/main" id="{28B6C48B-32A8-418B-87C5-888B452B1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35478" y="1279878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6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2D8BDDE7-8655-49B2-9098-E310347ED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501226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>
            <a:extLst>
              <a:ext uri="{FF2B5EF4-FFF2-40B4-BE49-F238E27FC236}">
                <a16:creationId xmlns:a16="http://schemas.microsoft.com/office/drawing/2014/main" id="{F69482EF-B36E-4EE6-B956-271889AE4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296" y="685800"/>
            <a:ext cx="3456074" cy="483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it-IT" altLang="en-US" sz="3556">
                <a:solidFill>
                  <a:srgbClr val="0000CC"/>
                </a:solidFill>
                <a:latin typeface="Comic Sans MS" panose="030F0702030302020204" pitchFamily="66" charset="0"/>
              </a:rPr>
              <a:t>BUONO COME</a:t>
            </a:r>
            <a:br>
              <a:rPr lang="it-IT" altLang="en-US" sz="3556">
                <a:solidFill>
                  <a:srgbClr val="0000CC"/>
                </a:solidFill>
                <a:latin typeface="Comic Sans MS" panose="030F0702030302020204" pitchFamily="66" charset="0"/>
              </a:rPr>
            </a:br>
            <a:r>
              <a:rPr lang="it-IT" altLang="en-US" sz="3556">
                <a:solidFill>
                  <a:srgbClr val="0000CC"/>
                </a:solidFill>
                <a:latin typeface="Comic Sans MS" panose="030F0702030302020204" pitchFamily="66" charset="0"/>
              </a:rPr>
              <a:t>IL RISO:</a:t>
            </a:r>
            <a:br>
              <a:rPr lang="it-IT" altLang="en-US" sz="3556">
                <a:solidFill>
                  <a:srgbClr val="0000CC"/>
                </a:solidFill>
                <a:latin typeface="Comic Sans MS" panose="030F0702030302020204" pitchFamily="66" charset="0"/>
              </a:rPr>
            </a:br>
            <a:r>
              <a:rPr lang="it-IT" altLang="en-US" sz="3556">
                <a:solidFill>
                  <a:srgbClr val="0000CC"/>
                </a:solidFill>
                <a:latin typeface="Comic Sans MS" panose="030F0702030302020204" pitchFamily="66" charset="0"/>
              </a:rPr>
              <a:t> LA CELIACHIA</a:t>
            </a:r>
            <a:br>
              <a:rPr lang="it-IT" altLang="en-US" sz="3556">
                <a:solidFill>
                  <a:srgbClr val="0000CC"/>
                </a:solidFill>
                <a:latin typeface="Comic Sans MS" panose="030F0702030302020204" pitchFamily="66" charset="0"/>
              </a:rPr>
            </a:br>
            <a:r>
              <a:rPr lang="it-IT" altLang="en-US" sz="3556">
                <a:solidFill>
                  <a:srgbClr val="0000CC"/>
                </a:solidFill>
                <a:latin typeface="Comic Sans MS" panose="030F0702030302020204" pitchFamily="66" charset="0"/>
              </a:rPr>
              <a:t>NELLE SCUOLE</a:t>
            </a:r>
            <a:br>
              <a:rPr lang="it-IT" altLang="en-US" sz="3556">
                <a:solidFill>
                  <a:srgbClr val="0000CC"/>
                </a:solidFill>
                <a:latin typeface="Comic Sans MS" panose="030F0702030302020204" pitchFamily="66" charset="0"/>
              </a:rPr>
            </a:br>
            <a:r>
              <a:rPr lang="it-IT" altLang="en-US" sz="3556">
                <a:solidFill>
                  <a:srgbClr val="0000CC"/>
                </a:solidFill>
                <a:latin typeface="Comic Sans MS" panose="030F0702030302020204" pitchFamily="66" charset="0"/>
              </a:rPr>
              <a:t>ELEMENTARI</a:t>
            </a:r>
            <a:br>
              <a:rPr lang="it-IT" altLang="en-US" sz="3556">
                <a:solidFill>
                  <a:srgbClr val="0000CC"/>
                </a:solidFill>
                <a:latin typeface="Comic Sans MS" panose="030F0702030302020204" pitchFamily="66" charset="0"/>
              </a:rPr>
            </a:br>
            <a:r>
              <a:rPr lang="it-IT" altLang="en-US" sz="3556">
                <a:solidFill>
                  <a:srgbClr val="0000CC"/>
                </a:solidFill>
                <a:latin typeface="Comic Sans MS" panose="030F0702030302020204" pitchFamily="66" charset="0"/>
              </a:rPr>
              <a:t>DI TRIESTE</a:t>
            </a:r>
            <a:r>
              <a:rPr lang="it-IT" altLang="en-US" sz="3200">
                <a:solidFill>
                  <a:srgbClr val="99FFCC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050">
            <a:extLst>
              <a:ext uri="{FF2B5EF4-FFF2-40B4-BE49-F238E27FC236}">
                <a16:creationId xmlns:a16="http://schemas.microsoft.com/office/drawing/2014/main" id="{8C59D840-FB8B-4FF4-8A69-51BB136B8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492479"/>
            <a:ext cx="4368800" cy="293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2051">
            <a:extLst>
              <a:ext uri="{FF2B5EF4-FFF2-40B4-BE49-F238E27FC236}">
                <a16:creationId xmlns:a16="http://schemas.microsoft.com/office/drawing/2014/main" id="{BF9DD059-C3AE-4F3A-A8C3-E94EEE522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4279" y="1708856"/>
            <a:ext cx="31261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en-US" sz="1600">
                <a:solidFill>
                  <a:srgbClr val="0000CC"/>
                </a:solidFill>
                <a:latin typeface="Comic Sans MS" panose="030F0702030302020204" pitchFamily="66" charset="0"/>
              </a:rPr>
              <a:t>Esecuzione del prelievo da dito</a:t>
            </a:r>
            <a:endParaRPr lang="it-IT" altLang="en-US" sz="1778">
              <a:latin typeface="Comic Sans MS" panose="030F0702030302020204" pitchFamily="66" charset="0"/>
            </a:endParaRPr>
          </a:p>
        </p:txBody>
      </p:sp>
      <p:pic>
        <p:nvPicPr>
          <p:cNvPr id="29700" name="Picture 2052">
            <a:extLst>
              <a:ext uri="{FF2B5EF4-FFF2-40B4-BE49-F238E27FC236}">
                <a16:creationId xmlns:a16="http://schemas.microsoft.com/office/drawing/2014/main" id="{DDCCF9C9-58F4-4DDF-A9FD-18CD4D42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7" y="3632200"/>
            <a:ext cx="4064000" cy="270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 Box 2053">
            <a:extLst>
              <a:ext uri="{FF2B5EF4-FFF2-40B4-BE49-F238E27FC236}">
                <a16:creationId xmlns:a16="http://schemas.microsoft.com/office/drawing/2014/main" id="{847D3F33-6518-4F66-9A1B-A8A7A96D5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67" y="4715933"/>
            <a:ext cx="22461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it-IT" altLang="en-US" sz="1600">
                <a:solidFill>
                  <a:srgbClr val="0000CC"/>
                </a:solidFill>
                <a:latin typeface="Comic Sans MS" panose="030F0702030302020204" pitchFamily="66" charset="0"/>
              </a:rPr>
              <a:t>Raccolta con capillare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1026">
            <a:extLst>
              <a:ext uri="{FF2B5EF4-FFF2-40B4-BE49-F238E27FC236}">
                <a16:creationId xmlns:a16="http://schemas.microsoft.com/office/drawing/2014/main" id="{437850E6-2755-4146-BEF7-C5DAD2EB61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1301" y="1532467"/>
          <a:ext cx="8672689" cy="47653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21" name="Grafico" r:id="rId3" imgW="22755801" imgH="12516204" progId="MSGraph.Chart.8">
                  <p:embed followColorScheme="full"/>
                </p:oleObj>
              </mc:Choice>
              <mc:Fallback>
                <p:oleObj name="Grafico" r:id="rId3" imgW="22755801" imgH="12516204" progId="MSGraph.Chart.8">
                  <p:embed followColorScheme="full"/>
                  <p:pic>
                    <p:nvPicPr>
                      <p:cNvPr id="37890" name="Object 1026">
                        <a:extLst>
                          <a:ext uri="{FF2B5EF4-FFF2-40B4-BE49-F238E27FC236}">
                            <a16:creationId xmlns:a16="http://schemas.microsoft.com/office/drawing/2014/main" id="{437850E6-2755-4146-BEF7-C5DAD2EB61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1" y="1532467"/>
                        <a:ext cx="8672689" cy="47653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Text Box 1027">
            <a:extLst>
              <a:ext uri="{FF2B5EF4-FFF2-40B4-BE49-F238E27FC236}">
                <a16:creationId xmlns:a16="http://schemas.microsoft.com/office/drawing/2014/main" id="{0D5EC379-666A-4941-9ECA-D0174F277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1934"/>
            <a:ext cx="9144000" cy="53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en-US" sz="2844">
                <a:solidFill>
                  <a:srgbClr val="0000CC"/>
                </a:solidFill>
                <a:latin typeface="Comic Sans MS" panose="030F0702030302020204" pitchFamily="66" charset="0"/>
              </a:rPr>
              <a:t>Distribuzione per classe degli alunni esaminati</a:t>
            </a:r>
            <a:endParaRPr lang="it-IT" altLang="en-US" sz="2844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4ED573-82C8-4AEC-8B56-FCF2E6AD5FC9}"/>
              </a:ext>
            </a:extLst>
          </p:cNvPr>
          <p:cNvSpPr txBox="1"/>
          <p:nvPr/>
        </p:nvSpPr>
        <p:spPr>
          <a:xfrm>
            <a:off x="683568" y="980728"/>
            <a:ext cx="82089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AdvPA0C4"/>
              </a:rPr>
              <a:t>3188/3665 CONSENSO (87%). </a:t>
            </a:r>
          </a:p>
          <a:p>
            <a:pPr algn="l"/>
            <a:endParaRPr lang="en-US" dirty="0">
              <a:latin typeface="AdvPA0C4"/>
            </a:endParaRPr>
          </a:p>
          <a:p>
            <a:pPr algn="l"/>
            <a:r>
              <a:rPr lang="en-US" sz="1800" b="0" i="0" u="none" strike="noStrike" baseline="0">
                <a:latin typeface="AdvPA0C4"/>
              </a:rPr>
              <a:t>30 </a:t>
            </a:r>
            <a:r>
              <a:rPr lang="en-US" sz="1800" b="0" i="0" u="none" strike="noStrike" baseline="0" dirty="0">
                <a:latin typeface="AdvPA0C4"/>
              </a:rPr>
              <a:t>CASI CON BIOPSIA POSITIVA. PREVALENZA 1:106</a:t>
            </a:r>
          </a:p>
          <a:p>
            <a:pPr algn="l"/>
            <a:r>
              <a:rPr lang="en-US" dirty="0">
                <a:latin typeface="AdvPA0C4"/>
              </a:rPr>
              <a:t>3 CASI con CELIACHIA “bona fide”, </a:t>
            </a:r>
            <a:r>
              <a:rPr lang="en-US" dirty="0" err="1">
                <a:latin typeface="AdvPA0C4"/>
              </a:rPr>
              <a:t>che</a:t>
            </a:r>
            <a:r>
              <a:rPr lang="en-US" dirty="0">
                <a:latin typeface="AdvPA0C4"/>
              </a:rPr>
              <a:t> non </a:t>
            </a:r>
            <a:r>
              <a:rPr lang="en-US" dirty="0" err="1">
                <a:latin typeface="AdvPA0C4"/>
              </a:rPr>
              <a:t>hanno</a:t>
            </a:r>
            <a:r>
              <a:rPr lang="en-US" dirty="0">
                <a:latin typeface="AdvPA0C4"/>
              </a:rPr>
              <a:t> </a:t>
            </a:r>
            <a:r>
              <a:rPr lang="en-US" dirty="0" err="1">
                <a:latin typeface="AdvPA0C4"/>
              </a:rPr>
              <a:t>accettato</a:t>
            </a:r>
            <a:r>
              <a:rPr lang="en-US" dirty="0">
                <a:latin typeface="AdvPA0C4"/>
              </a:rPr>
              <a:t> la </a:t>
            </a:r>
            <a:r>
              <a:rPr lang="en-US" dirty="0" err="1">
                <a:latin typeface="AdvPA0C4"/>
              </a:rPr>
              <a:t>biopsia</a:t>
            </a:r>
            <a:r>
              <a:rPr lang="en-US" dirty="0">
                <a:latin typeface="AdvPA0C4"/>
              </a:rPr>
              <a:t> </a:t>
            </a:r>
          </a:p>
          <a:p>
            <a:pPr algn="l"/>
            <a:endParaRPr lang="en-US" dirty="0">
              <a:latin typeface="AdvPA0C4"/>
            </a:endParaRPr>
          </a:p>
          <a:p>
            <a:pPr algn="l"/>
            <a:r>
              <a:rPr lang="en-US" dirty="0" err="1">
                <a:latin typeface="AdvPA0C4"/>
              </a:rPr>
              <a:t>Prevalenza</a:t>
            </a:r>
            <a:r>
              <a:rPr lang="en-US" dirty="0">
                <a:latin typeface="AdvPA0C4"/>
              </a:rPr>
              <a:t> cumulative 1:96</a:t>
            </a:r>
          </a:p>
          <a:p>
            <a:pPr algn="l"/>
            <a:endParaRPr lang="en-US" dirty="0">
              <a:latin typeface="AdvPA0C4"/>
            </a:endParaRPr>
          </a:p>
          <a:p>
            <a:pPr algn="l"/>
            <a:r>
              <a:rPr lang="en-US" sz="1800" b="0" i="0" u="none" strike="noStrike" baseline="0" dirty="0">
                <a:latin typeface="AdvPA0C4"/>
              </a:rPr>
              <a:t>Dei 33, 12 </a:t>
            </a:r>
            <a:r>
              <a:rPr lang="en-US" sz="1800" b="0" i="0" u="none" strike="noStrike" baseline="0" dirty="0" err="1">
                <a:latin typeface="AdvPA0C4"/>
              </a:rPr>
              <a:t>avevano</a:t>
            </a:r>
            <a:r>
              <a:rPr lang="en-US" sz="1800" b="0" i="0" u="none" strike="noStrike" baseline="0" dirty="0">
                <a:latin typeface="AdvPA0C4"/>
              </a:rPr>
              <a:t> </a:t>
            </a:r>
            <a:r>
              <a:rPr lang="en-US" sz="1800" b="0" i="0" u="none" strike="noStrike" baseline="0" dirty="0" err="1">
                <a:latin typeface="AdvPA0C4"/>
              </a:rPr>
              <a:t>sintomi</a:t>
            </a:r>
            <a:r>
              <a:rPr lang="en-US" sz="1800" b="0" i="0" u="none" strike="noStrike" baseline="0" dirty="0">
                <a:latin typeface="AdvPA0C4"/>
              </a:rPr>
              <a:t> </a:t>
            </a:r>
            <a:r>
              <a:rPr lang="en-US" sz="1800" b="0" i="0" u="none" strike="noStrike" baseline="0" dirty="0" err="1">
                <a:latin typeface="AdvPA0C4"/>
              </a:rPr>
              <a:t>possibilmente</a:t>
            </a:r>
            <a:r>
              <a:rPr lang="en-US" sz="1800" b="0" i="0" u="none" strike="noStrike" baseline="0" dirty="0">
                <a:latin typeface="AdvPA0C4"/>
              </a:rPr>
              <a:t> correlate </a:t>
            </a:r>
            <a:r>
              <a:rPr lang="en-US" sz="1800" b="0" i="0" u="none" strike="noStrike" baseline="0" dirty="0" err="1">
                <a:latin typeface="AdvPA0C4"/>
              </a:rPr>
              <a:t>alla</a:t>
            </a:r>
            <a:r>
              <a:rPr lang="en-US" sz="1800" b="0" i="0" u="none" strike="noStrike" baseline="0" dirty="0">
                <a:latin typeface="AdvPA0C4"/>
              </a:rPr>
              <a:t> </a:t>
            </a:r>
            <a:r>
              <a:rPr lang="en-US" sz="1800" b="0" i="0" u="none" strike="noStrike" baseline="0" dirty="0" err="1">
                <a:latin typeface="AdvPA0C4"/>
              </a:rPr>
              <a:t>celiachia</a:t>
            </a:r>
            <a:endParaRPr lang="en-US" sz="1800" b="0" i="0" u="none" strike="noStrike" baseline="0" dirty="0">
              <a:latin typeface="AdvPA0C4"/>
            </a:endParaRPr>
          </a:p>
          <a:p>
            <a:pPr algn="l"/>
            <a:endParaRPr lang="en-US" dirty="0">
              <a:latin typeface="AdvPA0C4"/>
            </a:endParaRPr>
          </a:p>
          <a:p>
            <a:pPr algn="l"/>
            <a:r>
              <a:rPr lang="en-US" sz="1800" b="0" i="0" u="none" strike="noStrike" baseline="0" dirty="0">
                <a:latin typeface="AdvPA0C4"/>
              </a:rPr>
              <a:t>28/30 </a:t>
            </a:r>
            <a:r>
              <a:rPr lang="en-US" sz="1800" b="0" i="0" u="none" strike="noStrike" baseline="0" dirty="0" err="1">
                <a:latin typeface="AdvPA0C4"/>
              </a:rPr>
              <a:t>soggetti</a:t>
            </a:r>
            <a:r>
              <a:rPr lang="en-US" sz="1800" b="0" i="0" u="none" strike="noStrike" baseline="0" dirty="0">
                <a:latin typeface="AdvPA0C4"/>
              </a:rPr>
              <a:t> </a:t>
            </a:r>
            <a:r>
              <a:rPr lang="en-US" sz="1800" b="0" i="0" u="none" strike="noStrike" baseline="0" dirty="0" err="1">
                <a:latin typeface="AdvPA0C4"/>
              </a:rPr>
              <a:t>che</a:t>
            </a:r>
            <a:r>
              <a:rPr lang="en-US" sz="1800" b="0" i="0" u="none" strike="noStrike" baseline="0" dirty="0">
                <a:latin typeface="AdvPA0C4"/>
              </a:rPr>
              <a:t> </a:t>
            </a:r>
            <a:r>
              <a:rPr lang="en-US" sz="1800" b="0" i="0" u="none" strike="noStrike" baseline="0" dirty="0" err="1">
                <a:latin typeface="AdvPA0C4"/>
              </a:rPr>
              <a:t>avviano</a:t>
            </a:r>
            <a:r>
              <a:rPr lang="en-US" sz="1800" b="0" i="0" u="none" strike="noStrike" baseline="0" dirty="0">
                <a:latin typeface="AdvPA0C4"/>
              </a:rPr>
              <a:t> la </a:t>
            </a:r>
            <a:r>
              <a:rPr lang="en-US" sz="1800" b="0" i="0" u="none" strike="noStrike" baseline="0" dirty="0" err="1">
                <a:latin typeface="AdvPA0C4"/>
              </a:rPr>
              <a:t>dieta</a:t>
            </a:r>
            <a:r>
              <a:rPr lang="en-US" sz="1800" b="0" i="0" u="none" strike="noStrike" baseline="0" dirty="0">
                <a:latin typeface="AdvPA0C4"/>
              </a:rPr>
              <a:t> </a:t>
            </a:r>
            <a:r>
              <a:rPr lang="en-US" sz="1800" b="0" i="0" u="none" strike="noStrike" baseline="0" dirty="0" err="1">
                <a:latin typeface="AdvPA0C4"/>
              </a:rPr>
              <a:t>negativizzano</a:t>
            </a:r>
            <a:r>
              <a:rPr lang="en-US" sz="1800" b="0" i="0" u="none" strike="noStrike" baseline="0" dirty="0">
                <a:latin typeface="AdvPA0C4"/>
              </a:rPr>
              <a:t> </a:t>
            </a:r>
            <a:r>
              <a:rPr lang="en-US" sz="1800" b="0" i="0" u="none" strike="noStrike" baseline="0" dirty="0" err="1">
                <a:latin typeface="AdvPA0C4"/>
              </a:rPr>
              <a:t>gli</a:t>
            </a:r>
            <a:r>
              <a:rPr lang="en-US" sz="1800" b="0" i="0" u="none" strike="noStrike" baseline="0" dirty="0">
                <a:latin typeface="AdvPA0C4"/>
              </a:rPr>
              <a:t> </a:t>
            </a:r>
            <a:r>
              <a:rPr lang="en-US" dirty="0" err="1">
                <a:latin typeface="AdvPA0C4"/>
              </a:rPr>
              <a:t>anticorpi</a:t>
            </a:r>
            <a:r>
              <a:rPr lang="en-US" dirty="0">
                <a:latin typeface="AdvPA0C4"/>
              </a:rPr>
              <a:t> anti-TTG</a:t>
            </a:r>
          </a:p>
          <a:p>
            <a:pPr algn="l"/>
            <a:endParaRPr lang="en-US" sz="1800" b="0" i="0" u="none" strike="noStrike" baseline="0" dirty="0">
              <a:latin typeface="AdvPA0C4"/>
            </a:endParaRPr>
          </a:p>
        </p:txBody>
      </p:sp>
    </p:spTree>
    <p:extLst>
      <p:ext uri="{BB962C8B-B14F-4D97-AF65-F5344CB8AC3E}">
        <p14:creationId xmlns:p14="http://schemas.microsoft.com/office/powerpoint/2010/main" val="35402119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040D24-BF52-4EB6-8555-5F0C81BBE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346" y="518262"/>
            <a:ext cx="7629307" cy="58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93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2D7ED4-0A26-43AF-80F2-6EE17B0D3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79928"/>
            <a:ext cx="8734064" cy="5557383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09C09-939A-46E4-BAB8-5AAAF65B7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4927" y="355261"/>
            <a:ext cx="5254146" cy="61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638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6452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/>
        </p:nvSpPr>
        <p:spPr>
          <a:xfrm>
            <a:off x="93322" y="1007555"/>
            <a:ext cx="7745633" cy="1177215"/>
          </a:xfrm>
          <a:prstGeom prst="rect">
            <a:avLst/>
          </a:prstGeom>
          <a:solidFill>
            <a:schemeClr val="lt1"/>
          </a:solidFill>
          <a:ln w="44450" cap="flat" cmpd="thickThin">
            <a:solidFill>
              <a:srgbClr val="FF00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0013"/>
              </a:buClr>
              <a:buSzPts val="2800"/>
            </a:pPr>
            <a:r>
              <a:rPr lang="it-IT" sz="2100">
                <a:solidFill>
                  <a:srgbClr val="FF0013"/>
                </a:solidFill>
                <a:latin typeface="Comic Sans MS"/>
                <a:ea typeface="Comic Sans MS"/>
                <a:cs typeface="Comic Sans MS"/>
                <a:sym typeface="Comic Sans MS"/>
              </a:rPr>
              <a:t>KEVIN, 19 mesi</a:t>
            </a:r>
            <a:endParaRPr sz="1350"/>
          </a:p>
          <a:p>
            <a:pPr indent="-114300">
              <a:spcBef>
                <a:spcPts val="900"/>
              </a:spcBef>
              <a:buClr>
                <a:schemeClr val="dk1"/>
              </a:buClr>
              <a:buSzPts val="2400"/>
              <a:buFont typeface="Comic Sans MS"/>
              <a:buChar char="•"/>
            </a:pPr>
            <a:r>
              <a:rPr lang="it-IT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da due settimane irritabile, dorme male, feci sfatte, frequenti</a:t>
            </a:r>
            <a:endParaRPr sz="1350"/>
          </a:p>
          <a:p>
            <a:pPr indent="-114300">
              <a:spcBef>
                <a:spcPts val="900"/>
              </a:spcBef>
              <a:buClr>
                <a:schemeClr val="dk1"/>
              </a:buClr>
              <a:buSzPts val="2400"/>
              <a:buFont typeface="Comic Sans MS"/>
              <a:buChar char="•"/>
            </a:pPr>
            <a:r>
              <a:rPr lang="it-IT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familiarità per autoimmunità  (padre con tiroidite e diabete I)</a:t>
            </a:r>
            <a:endParaRPr sz="1350"/>
          </a:p>
        </p:txBody>
      </p:sp>
      <p:sp>
        <p:nvSpPr>
          <p:cNvPr id="89" name="Google Shape;89;p1"/>
          <p:cNvSpPr txBox="1"/>
          <p:nvPr/>
        </p:nvSpPr>
        <p:spPr>
          <a:xfrm>
            <a:off x="7893934" y="963034"/>
            <a:ext cx="1156745" cy="346218"/>
          </a:xfrm>
          <a:prstGeom prst="rect">
            <a:avLst/>
          </a:prstGeom>
          <a:solidFill>
            <a:srgbClr val="FCFF00"/>
          </a:solidFill>
          <a:ln w="44450" cap="flat" cmpd="thickThin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it-IT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CASO 1</a:t>
            </a:r>
            <a:endParaRPr sz="1350"/>
          </a:p>
        </p:txBody>
      </p:sp>
      <p:sp>
        <p:nvSpPr>
          <p:cNvPr id="90" name="Google Shape;90;p1"/>
          <p:cNvSpPr txBox="1"/>
          <p:nvPr/>
        </p:nvSpPr>
        <p:spPr>
          <a:xfrm>
            <a:off x="93321" y="2445187"/>
            <a:ext cx="5895492" cy="346218"/>
          </a:xfrm>
          <a:prstGeom prst="rect">
            <a:avLst/>
          </a:prstGeom>
          <a:solidFill>
            <a:schemeClr val="lt1"/>
          </a:solidFill>
          <a:ln w="44450" cap="flat" cmpd="thickThin">
            <a:solidFill>
              <a:srgbClr val="FF00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it-IT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E.O. aspetto distrofico tipico</a:t>
            </a:r>
            <a:endParaRPr sz="1350"/>
          </a:p>
        </p:txBody>
      </p:sp>
      <p:sp>
        <p:nvSpPr>
          <p:cNvPr id="91" name="Google Shape;91;p1"/>
          <p:cNvSpPr txBox="1"/>
          <p:nvPr/>
        </p:nvSpPr>
        <p:spPr>
          <a:xfrm>
            <a:off x="117261" y="3021338"/>
            <a:ext cx="5671527" cy="2462182"/>
          </a:xfrm>
          <a:prstGeom prst="rect">
            <a:avLst/>
          </a:prstGeom>
          <a:solidFill>
            <a:schemeClr val="lt1"/>
          </a:solidFill>
          <a:ln w="44450" cap="flat" cmpd="thickThin">
            <a:solidFill>
              <a:srgbClr val="FF00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2200"/>
            </a:pPr>
            <a:r>
              <a:rPr lang="it-IT" sz="16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Esami ematochimici: </a:t>
            </a:r>
            <a:endParaRPr sz="1350"/>
          </a:p>
          <a:p>
            <a:pPr>
              <a:spcBef>
                <a:spcPts val="825"/>
              </a:spcBef>
              <a:buClr>
                <a:schemeClr val="dk1"/>
              </a:buClr>
              <a:buSzPts val="2200"/>
            </a:pPr>
            <a:r>
              <a:rPr lang="it-IT" sz="16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Hb 9,7 gr/dl, MCV 71 fl, ferritina 7 ng/ml;TSH N</a:t>
            </a:r>
            <a:endParaRPr sz="16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spcBef>
                <a:spcPts val="825"/>
              </a:spcBef>
              <a:buClr>
                <a:schemeClr val="dk1"/>
              </a:buClr>
              <a:buSzPts val="2200"/>
            </a:pPr>
            <a:r>
              <a:rPr lang="it-IT" sz="16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Anti-tTG IgA &gt; 128 U/ml (vn&lt;7)</a:t>
            </a:r>
            <a:endParaRPr sz="1350"/>
          </a:p>
          <a:p>
            <a:pPr>
              <a:spcBef>
                <a:spcPts val="825"/>
              </a:spcBef>
              <a:buClr>
                <a:schemeClr val="dk1"/>
              </a:buClr>
              <a:buSzPts val="2200"/>
            </a:pPr>
            <a:r>
              <a:rPr lang="it-IT" sz="16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Anti-DGP IgG &gt; 143 U/ml (vn&lt;7)</a:t>
            </a:r>
            <a:endParaRPr sz="1350"/>
          </a:p>
          <a:p>
            <a:pPr>
              <a:spcBef>
                <a:spcPts val="825"/>
              </a:spcBef>
              <a:buClr>
                <a:schemeClr val="dk1"/>
              </a:buClr>
              <a:buSzPts val="2200"/>
            </a:pPr>
            <a:r>
              <a:rPr lang="it-IT" sz="16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EMA presenti</a:t>
            </a:r>
            <a:endParaRPr sz="1350"/>
          </a:p>
          <a:p>
            <a:pPr>
              <a:spcBef>
                <a:spcPts val="825"/>
              </a:spcBef>
              <a:buClr>
                <a:schemeClr val="dk1"/>
              </a:buClr>
              <a:buSzPts val="2200"/>
            </a:pPr>
            <a:r>
              <a:rPr lang="it-IT" sz="16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DQ 2 positivo</a:t>
            </a:r>
            <a:endParaRPr sz="1350"/>
          </a:p>
          <a:p>
            <a:pPr>
              <a:spcBef>
                <a:spcPts val="825"/>
              </a:spcBef>
              <a:buClr>
                <a:schemeClr val="dk1"/>
              </a:buClr>
              <a:buSzPts val="2200"/>
            </a:pPr>
            <a:endParaRPr sz="165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92" name="Google Shape;92;p1"/>
          <p:cNvGrpSpPr/>
          <p:nvPr/>
        </p:nvGrpSpPr>
        <p:grpSpPr>
          <a:xfrm>
            <a:off x="5988813" y="2128715"/>
            <a:ext cx="2914650" cy="4229100"/>
            <a:chOff x="7985084" y="1695287"/>
            <a:chExt cx="3886200" cy="5638800"/>
          </a:xfrm>
        </p:grpSpPr>
        <p:grpSp>
          <p:nvGrpSpPr>
            <p:cNvPr id="93" name="Google Shape;93;p1"/>
            <p:cNvGrpSpPr/>
            <p:nvPr/>
          </p:nvGrpSpPr>
          <p:grpSpPr>
            <a:xfrm>
              <a:off x="7985084" y="1695287"/>
              <a:ext cx="3886200" cy="5638800"/>
              <a:chOff x="192" y="384"/>
              <a:chExt cx="2448" cy="3552"/>
            </a:xfrm>
          </p:grpSpPr>
          <p:grpSp>
            <p:nvGrpSpPr>
              <p:cNvPr id="94" name="Google Shape;94;p1"/>
              <p:cNvGrpSpPr/>
              <p:nvPr/>
            </p:nvGrpSpPr>
            <p:grpSpPr>
              <a:xfrm>
                <a:off x="192" y="384"/>
                <a:ext cx="2448" cy="3552"/>
                <a:chOff x="192" y="384"/>
                <a:chExt cx="2448" cy="3552"/>
              </a:xfrm>
            </p:grpSpPr>
            <p:pic>
              <p:nvPicPr>
                <p:cNvPr id="95" name="Google Shape;95;p1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192" y="384"/>
                  <a:ext cx="2448" cy="355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96" name="Google Shape;96;p1"/>
                <p:cNvGrpSpPr/>
                <p:nvPr/>
              </p:nvGrpSpPr>
              <p:grpSpPr>
                <a:xfrm>
                  <a:off x="528" y="2448"/>
                  <a:ext cx="912" cy="798"/>
                  <a:chOff x="528" y="2448"/>
                  <a:chExt cx="912" cy="798"/>
                </a:xfrm>
              </p:grpSpPr>
              <p:grpSp>
                <p:nvGrpSpPr>
                  <p:cNvPr id="97" name="Google Shape;97;p1"/>
                  <p:cNvGrpSpPr/>
                  <p:nvPr/>
                </p:nvGrpSpPr>
                <p:grpSpPr>
                  <a:xfrm>
                    <a:off x="528" y="2688"/>
                    <a:ext cx="336" cy="558"/>
                    <a:chOff x="528" y="2688"/>
                    <a:chExt cx="336" cy="558"/>
                  </a:xfrm>
                </p:grpSpPr>
                <p:cxnSp>
                  <p:nvCxnSpPr>
                    <p:cNvPr id="98" name="Google Shape;98;p1"/>
                    <p:cNvCxnSpPr/>
                    <p:nvPr/>
                  </p:nvCxnSpPr>
                  <p:spPr>
                    <a:xfrm rot="10800000" flipH="1">
                      <a:off x="528" y="2925"/>
                      <a:ext cx="161" cy="321"/>
                    </a:xfrm>
                    <a:prstGeom prst="straightConnector1">
                      <a:avLst/>
                    </a:prstGeom>
                    <a:noFill/>
                    <a:ln w="3492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99" name="Google Shape;99;p1"/>
                    <p:cNvCxnSpPr/>
                    <p:nvPr/>
                  </p:nvCxnSpPr>
                  <p:spPr>
                    <a:xfrm rot="10800000" flipH="1">
                      <a:off x="672" y="2688"/>
                      <a:ext cx="192" cy="275"/>
                    </a:xfrm>
                    <a:prstGeom prst="straightConnector1">
                      <a:avLst/>
                    </a:prstGeom>
                    <a:noFill/>
                    <a:ln w="3492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  <p:cxnSp>
                <p:nvCxnSpPr>
                  <p:cNvPr id="100" name="Google Shape;100;p1"/>
                  <p:cNvCxnSpPr/>
                  <p:nvPr/>
                </p:nvCxnSpPr>
                <p:spPr>
                  <a:xfrm rot="10800000" flipH="1">
                    <a:off x="864" y="2448"/>
                    <a:ext cx="576" cy="240"/>
                  </a:xfrm>
                  <a:prstGeom prst="straightConnector1">
                    <a:avLst/>
                  </a:prstGeom>
                  <a:noFill/>
                  <a:ln w="34925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01" name="Google Shape;101;p1"/>
              <p:cNvGrpSpPr/>
              <p:nvPr/>
            </p:nvGrpSpPr>
            <p:grpSpPr>
              <a:xfrm>
                <a:off x="528" y="1392"/>
                <a:ext cx="929" cy="809"/>
                <a:chOff x="511" y="1392"/>
                <a:chExt cx="929" cy="809"/>
              </a:xfrm>
            </p:grpSpPr>
            <p:cxnSp>
              <p:nvCxnSpPr>
                <p:cNvPr id="102" name="Google Shape;102;p1"/>
                <p:cNvCxnSpPr/>
                <p:nvPr/>
              </p:nvCxnSpPr>
              <p:spPr>
                <a:xfrm rot="10800000" flipH="1">
                  <a:off x="864" y="1392"/>
                  <a:ext cx="576" cy="288"/>
                </a:xfrm>
                <a:prstGeom prst="straightConnector1">
                  <a:avLst/>
                </a:prstGeom>
                <a:noFill/>
                <a:ln w="349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03" name="Google Shape;103;p1"/>
                <p:cNvGrpSpPr/>
                <p:nvPr/>
              </p:nvGrpSpPr>
              <p:grpSpPr>
                <a:xfrm>
                  <a:off x="511" y="1680"/>
                  <a:ext cx="353" cy="521"/>
                  <a:chOff x="511" y="1680"/>
                  <a:chExt cx="353" cy="521"/>
                </a:xfrm>
              </p:grpSpPr>
              <p:cxnSp>
                <p:nvCxnSpPr>
                  <p:cNvPr id="104" name="Google Shape;104;p1"/>
                  <p:cNvCxnSpPr/>
                  <p:nvPr/>
                </p:nvCxnSpPr>
                <p:spPr>
                  <a:xfrm flipH="1">
                    <a:off x="672" y="1680"/>
                    <a:ext cx="192" cy="240"/>
                  </a:xfrm>
                  <a:prstGeom prst="straightConnector1">
                    <a:avLst/>
                  </a:prstGeom>
                  <a:noFill/>
                  <a:ln w="34925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05" name="Google Shape;105;p1"/>
                  <p:cNvCxnSpPr/>
                  <p:nvPr/>
                </p:nvCxnSpPr>
                <p:spPr>
                  <a:xfrm rot="10800000" flipH="1">
                    <a:off x="511" y="1920"/>
                    <a:ext cx="161" cy="281"/>
                  </a:xfrm>
                  <a:prstGeom prst="straightConnector1">
                    <a:avLst/>
                  </a:prstGeom>
                  <a:noFill/>
                  <a:ln w="34925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  <p:sp>
          <p:nvSpPr>
            <p:cNvPr id="106" name="Google Shape;106;p1"/>
            <p:cNvSpPr txBox="1"/>
            <p:nvPr/>
          </p:nvSpPr>
          <p:spPr>
            <a:xfrm>
              <a:off x="8517017" y="6399507"/>
              <a:ext cx="2346767" cy="430847"/>
            </a:xfrm>
            <a:prstGeom prst="rect">
              <a:avLst/>
            </a:prstGeom>
            <a:solidFill>
              <a:schemeClr val="lt1"/>
            </a:solidFill>
            <a:ln w="44450" cap="flat" cmpd="thickThin">
              <a:solidFill>
                <a:srgbClr val="FF001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algn="ctr">
                <a:buClr>
                  <a:schemeClr val="dk1"/>
                </a:buClr>
                <a:buSzPts val="2200"/>
              </a:pPr>
              <a:r>
                <a:rPr lang="it-IT" sz="165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svezzamento</a:t>
              </a:r>
              <a:endParaRPr sz="1350"/>
            </a:p>
          </p:txBody>
        </p:sp>
        <p:cxnSp>
          <p:nvCxnSpPr>
            <p:cNvPr id="107" name="Google Shape;107;p1"/>
            <p:cNvCxnSpPr/>
            <p:nvPr/>
          </p:nvCxnSpPr>
          <p:spPr>
            <a:xfrm rot="10800000">
              <a:off x="9132425" y="5521124"/>
              <a:ext cx="0" cy="734196"/>
            </a:xfrm>
            <a:prstGeom prst="straightConnector1">
              <a:avLst/>
            </a:prstGeom>
            <a:noFill/>
            <a:ln w="66675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sp>
        <p:nvSpPr>
          <p:cNvPr id="108" name="Google Shape;108;p1"/>
          <p:cNvSpPr txBox="1"/>
          <p:nvPr/>
        </p:nvSpPr>
        <p:spPr>
          <a:xfrm>
            <a:off x="2374588" y="5426047"/>
            <a:ext cx="3257550" cy="392385"/>
          </a:xfrm>
          <a:prstGeom prst="rect">
            <a:avLst/>
          </a:prstGeom>
          <a:solidFill>
            <a:srgbClr val="FFFF00"/>
          </a:solidFill>
          <a:ln w="38100" cap="flat" cmpd="sng">
            <a:solidFill>
              <a:srgbClr val="FF00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it-IT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Posso formalizzare?</a:t>
            </a:r>
            <a:endParaRPr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http://th08.deviantart.net/fs70/PRE/f/2013/320/d/5/the_hunger_games__catching_fire__final_poster__by_phoenixpx-d6ufj3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708920"/>
            <a:ext cx="8848962" cy="3323829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43" y="-27384"/>
            <a:ext cx="914395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Qual è l’alimento scatenante?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7893934" y="963034"/>
            <a:ext cx="1156745" cy="346218"/>
          </a:xfrm>
          <a:prstGeom prst="rect">
            <a:avLst/>
          </a:prstGeom>
          <a:solidFill>
            <a:srgbClr val="FCFF00"/>
          </a:solidFill>
          <a:ln w="44450" cap="flat" cmpd="thickThin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it-IT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CASO 2</a:t>
            </a:r>
            <a:endParaRPr sz="1350"/>
          </a:p>
        </p:txBody>
      </p:sp>
      <p:sp>
        <p:nvSpPr>
          <p:cNvPr id="114" name="Google Shape;114;p2"/>
          <p:cNvSpPr txBox="1"/>
          <p:nvPr/>
        </p:nvSpPr>
        <p:spPr>
          <a:xfrm>
            <a:off x="171450" y="1136158"/>
            <a:ext cx="5943600" cy="1059234"/>
          </a:xfrm>
          <a:prstGeom prst="rect">
            <a:avLst/>
          </a:prstGeom>
          <a:solidFill>
            <a:schemeClr val="lt1"/>
          </a:solidFill>
          <a:ln w="44450" cap="flat" cmpd="thickThin">
            <a:solidFill>
              <a:srgbClr val="FF00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0013"/>
              </a:buClr>
              <a:buSzPts val="2400"/>
            </a:pPr>
            <a:r>
              <a:rPr lang="it-IT">
                <a:solidFill>
                  <a:srgbClr val="FF0013"/>
                </a:solidFill>
                <a:latin typeface="Comic Sans MS"/>
                <a:ea typeface="Comic Sans MS"/>
                <a:cs typeface="Comic Sans MS"/>
                <a:sym typeface="Comic Sans MS"/>
              </a:rPr>
              <a:t>MARCO, 20 mesi</a:t>
            </a:r>
            <a:endParaRPr sz="1350"/>
          </a:p>
          <a:p>
            <a:pPr indent="-104775">
              <a:spcBef>
                <a:spcPts val="825"/>
              </a:spcBef>
              <a:buClr>
                <a:schemeClr val="dk1"/>
              </a:buClr>
              <a:buSzPts val="2200"/>
              <a:buFont typeface="Comic Sans MS"/>
              <a:buChar char="•"/>
            </a:pPr>
            <a:r>
              <a:rPr lang="it-IT" sz="16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da 2 settimane irritabile, dorme male</a:t>
            </a:r>
            <a:endParaRPr sz="1350"/>
          </a:p>
          <a:p>
            <a:pPr indent="-104775">
              <a:spcBef>
                <a:spcPts val="825"/>
              </a:spcBef>
              <a:buClr>
                <a:schemeClr val="dk1"/>
              </a:buClr>
              <a:buSzPts val="2200"/>
              <a:buFont typeface="Comic Sans MS"/>
              <a:buChar char="•"/>
            </a:pPr>
            <a:r>
              <a:rPr lang="it-IT" sz="16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mai sintomi gastrointestinali</a:t>
            </a:r>
            <a:endParaRPr sz="1350"/>
          </a:p>
        </p:txBody>
      </p:sp>
      <p:grpSp>
        <p:nvGrpSpPr>
          <p:cNvPr id="115" name="Google Shape;115;p2"/>
          <p:cNvGrpSpPr/>
          <p:nvPr/>
        </p:nvGrpSpPr>
        <p:grpSpPr>
          <a:xfrm>
            <a:off x="5886450" y="1680099"/>
            <a:ext cx="3257550" cy="4320651"/>
            <a:chOff x="192" y="432"/>
            <a:chExt cx="2352" cy="3264"/>
          </a:xfrm>
        </p:grpSpPr>
        <p:grpSp>
          <p:nvGrpSpPr>
            <p:cNvPr id="116" name="Google Shape;116;p2"/>
            <p:cNvGrpSpPr/>
            <p:nvPr/>
          </p:nvGrpSpPr>
          <p:grpSpPr>
            <a:xfrm>
              <a:off x="192" y="432"/>
              <a:ext cx="2352" cy="3264"/>
              <a:chOff x="192" y="432"/>
              <a:chExt cx="2352" cy="3264"/>
            </a:xfrm>
          </p:grpSpPr>
          <p:grpSp>
            <p:nvGrpSpPr>
              <p:cNvPr id="117" name="Google Shape;117;p2"/>
              <p:cNvGrpSpPr/>
              <p:nvPr/>
            </p:nvGrpSpPr>
            <p:grpSpPr>
              <a:xfrm>
                <a:off x="192" y="432"/>
                <a:ext cx="2352" cy="3264"/>
                <a:chOff x="0" y="0"/>
                <a:chExt cx="2915" cy="4243"/>
              </a:xfrm>
            </p:grpSpPr>
            <p:pic>
              <p:nvPicPr>
                <p:cNvPr id="118" name="Google Shape;118;p2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/>
                <a:stretch/>
              </p:blipFill>
              <p:spPr>
                <a:xfrm>
                  <a:off x="0" y="0"/>
                  <a:ext cx="2915" cy="424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19" name="Google Shape;119;p2"/>
                <p:cNvGrpSpPr/>
                <p:nvPr/>
              </p:nvGrpSpPr>
              <p:grpSpPr>
                <a:xfrm>
                  <a:off x="336" y="1824"/>
                  <a:ext cx="1200" cy="1584"/>
                  <a:chOff x="336" y="1824"/>
                  <a:chExt cx="1200" cy="1584"/>
                </a:xfrm>
              </p:grpSpPr>
              <p:cxnSp>
                <p:nvCxnSpPr>
                  <p:cNvPr id="120" name="Google Shape;120;p2"/>
                  <p:cNvCxnSpPr/>
                  <p:nvPr/>
                </p:nvCxnSpPr>
                <p:spPr>
                  <a:xfrm rot="10800000" flipH="1">
                    <a:off x="1008" y="1824"/>
                    <a:ext cx="528" cy="528"/>
                  </a:xfrm>
                  <a:prstGeom prst="straightConnector1">
                    <a:avLst/>
                  </a:prstGeom>
                  <a:noFill/>
                  <a:ln w="34925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grpSp>
                <p:nvGrpSpPr>
                  <p:cNvPr id="121" name="Google Shape;121;p2"/>
                  <p:cNvGrpSpPr/>
                  <p:nvPr/>
                </p:nvGrpSpPr>
                <p:grpSpPr>
                  <a:xfrm>
                    <a:off x="336" y="2352"/>
                    <a:ext cx="672" cy="1056"/>
                    <a:chOff x="336" y="2352"/>
                    <a:chExt cx="672" cy="1056"/>
                  </a:xfrm>
                </p:grpSpPr>
                <p:cxnSp>
                  <p:nvCxnSpPr>
                    <p:cNvPr id="122" name="Google Shape;122;p2"/>
                    <p:cNvCxnSpPr/>
                    <p:nvPr/>
                  </p:nvCxnSpPr>
                  <p:spPr>
                    <a:xfrm rot="10800000" flipH="1">
                      <a:off x="336" y="3024"/>
                      <a:ext cx="192" cy="384"/>
                    </a:xfrm>
                    <a:prstGeom prst="straightConnector1">
                      <a:avLst/>
                    </a:prstGeom>
                    <a:noFill/>
                    <a:ln w="3492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cxnSp>
                  <p:nvCxnSpPr>
                    <p:cNvPr id="123" name="Google Shape;123;p2"/>
                    <p:cNvCxnSpPr/>
                    <p:nvPr/>
                  </p:nvCxnSpPr>
                  <p:spPr>
                    <a:xfrm rot="10800000" flipH="1">
                      <a:off x="528" y="2352"/>
                      <a:ext cx="480" cy="672"/>
                    </a:xfrm>
                    <a:prstGeom prst="straightConnector1">
                      <a:avLst/>
                    </a:prstGeom>
                    <a:noFill/>
                    <a:ln w="34925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</p:grpSp>
            </p:grpSp>
          </p:grpSp>
          <p:grpSp>
            <p:nvGrpSpPr>
              <p:cNvPr id="124" name="Google Shape;124;p2"/>
              <p:cNvGrpSpPr/>
              <p:nvPr/>
            </p:nvGrpSpPr>
            <p:grpSpPr>
              <a:xfrm>
                <a:off x="463" y="1097"/>
                <a:ext cx="930" cy="997"/>
                <a:chOff x="336" y="864"/>
                <a:chExt cx="1152" cy="1296"/>
              </a:xfrm>
            </p:grpSpPr>
            <p:cxnSp>
              <p:nvCxnSpPr>
                <p:cNvPr id="125" name="Google Shape;125;p2"/>
                <p:cNvCxnSpPr/>
                <p:nvPr/>
              </p:nvCxnSpPr>
              <p:spPr>
                <a:xfrm flipH="1">
                  <a:off x="912" y="864"/>
                  <a:ext cx="576" cy="480"/>
                </a:xfrm>
                <a:prstGeom prst="straightConnector1">
                  <a:avLst/>
                </a:prstGeom>
                <a:noFill/>
                <a:ln w="3492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26" name="Google Shape;126;p2"/>
                <p:cNvGrpSpPr/>
                <p:nvPr/>
              </p:nvGrpSpPr>
              <p:grpSpPr>
                <a:xfrm>
                  <a:off x="336" y="1344"/>
                  <a:ext cx="576" cy="816"/>
                  <a:chOff x="336" y="1344"/>
                  <a:chExt cx="576" cy="816"/>
                </a:xfrm>
              </p:grpSpPr>
              <p:cxnSp>
                <p:nvCxnSpPr>
                  <p:cNvPr id="127" name="Google Shape;127;p2"/>
                  <p:cNvCxnSpPr/>
                  <p:nvPr/>
                </p:nvCxnSpPr>
                <p:spPr>
                  <a:xfrm flipH="1">
                    <a:off x="528" y="1344"/>
                    <a:ext cx="384" cy="480"/>
                  </a:xfrm>
                  <a:prstGeom prst="straightConnector1">
                    <a:avLst/>
                  </a:prstGeom>
                  <a:noFill/>
                  <a:ln w="34925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" name="Google Shape;128;p2"/>
                  <p:cNvCxnSpPr/>
                  <p:nvPr/>
                </p:nvCxnSpPr>
                <p:spPr>
                  <a:xfrm rot="10800000" flipH="1">
                    <a:off x="336" y="1824"/>
                    <a:ext cx="192" cy="336"/>
                  </a:xfrm>
                  <a:prstGeom prst="straightConnector1">
                    <a:avLst/>
                  </a:prstGeom>
                  <a:noFill/>
                  <a:ln w="34925" cap="flat" cmpd="sng">
                    <a:solidFill>
                      <a:schemeClr val="dk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  <p:sp>
          <p:nvSpPr>
            <p:cNvPr id="129" name="Google Shape;129;p2"/>
            <p:cNvSpPr txBox="1"/>
            <p:nvPr/>
          </p:nvSpPr>
          <p:spPr>
            <a:xfrm>
              <a:off x="864" y="2736"/>
              <a:ext cx="1680" cy="244"/>
            </a:xfrm>
            <a:prstGeom prst="rect">
              <a:avLst/>
            </a:prstGeom>
            <a:solidFill>
              <a:schemeClr val="lt1"/>
            </a:solidFill>
            <a:ln w="44450" cap="flat" cmpd="thickThin">
              <a:solidFill>
                <a:srgbClr val="FF001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buClr>
                  <a:schemeClr val="dk1"/>
                </a:buClr>
                <a:buSzPts val="2200"/>
              </a:pPr>
              <a:r>
                <a:rPr lang="it-IT" sz="1650">
                  <a:solidFill>
                    <a:schemeClr val="dk1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Crescita Perfetta</a:t>
              </a:r>
              <a:endParaRPr sz="1350"/>
            </a:p>
          </p:txBody>
        </p:sp>
      </p:grpSp>
      <p:sp>
        <p:nvSpPr>
          <p:cNvPr id="130" name="Google Shape;130;p2"/>
          <p:cNvSpPr txBox="1"/>
          <p:nvPr/>
        </p:nvSpPr>
        <p:spPr>
          <a:xfrm>
            <a:off x="228600" y="2915582"/>
            <a:ext cx="5530042" cy="1392659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F00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2200"/>
            </a:pPr>
            <a:r>
              <a:rPr lang="it-IT" sz="16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Anti-tTG IgA &gt; 128 U/ml (vn&lt;7)</a:t>
            </a:r>
            <a:endParaRPr sz="1350"/>
          </a:p>
          <a:p>
            <a:pPr>
              <a:spcBef>
                <a:spcPts val="825"/>
              </a:spcBef>
              <a:buClr>
                <a:schemeClr val="dk1"/>
              </a:buClr>
              <a:buSzPts val="2200"/>
            </a:pPr>
            <a:r>
              <a:rPr lang="it-IT" sz="16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Anti-DGP IgG &gt; 143 U/ml (vn&lt;7)</a:t>
            </a:r>
            <a:endParaRPr sz="1350"/>
          </a:p>
          <a:p>
            <a:pPr>
              <a:spcBef>
                <a:spcPts val="825"/>
              </a:spcBef>
              <a:buClr>
                <a:schemeClr val="dk1"/>
              </a:buClr>
              <a:buSzPts val="2200"/>
            </a:pPr>
            <a:r>
              <a:rPr lang="it-IT" sz="16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EMA presenti</a:t>
            </a:r>
            <a:endParaRPr sz="1350"/>
          </a:p>
          <a:p>
            <a:pPr>
              <a:spcBef>
                <a:spcPts val="825"/>
              </a:spcBef>
              <a:buClr>
                <a:schemeClr val="dk1"/>
              </a:buClr>
              <a:buSzPts val="2200"/>
            </a:pPr>
            <a:r>
              <a:rPr lang="it-IT" sz="165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DQ 2 positivo in omozigosi</a:t>
            </a:r>
            <a:endParaRPr sz="1350"/>
          </a:p>
        </p:txBody>
      </p:sp>
      <p:sp>
        <p:nvSpPr>
          <p:cNvPr id="131" name="Google Shape;131;p2"/>
          <p:cNvSpPr txBox="1"/>
          <p:nvPr/>
        </p:nvSpPr>
        <p:spPr>
          <a:xfrm>
            <a:off x="219558" y="2409076"/>
            <a:ext cx="5895492" cy="346218"/>
          </a:xfrm>
          <a:prstGeom prst="rect">
            <a:avLst/>
          </a:prstGeom>
          <a:solidFill>
            <a:schemeClr val="lt1"/>
          </a:solidFill>
          <a:ln w="44450" cap="flat" cmpd="thickThin">
            <a:solidFill>
              <a:srgbClr val="FF00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2400"/>
            </a:pPr>
            <a:r>
              <a:rPr lang="it-IT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E.O. nella norma</a:t>
            </a:r>
            <a:endParaRPr sz="1350"/>
          </a:p>
        </p:txBody>
      </p:sp>
      <p:sp>
        <p:nvSpPr>
          <p:cNvPr id="132" name="Google Shape;132;p2"/>
          <p:cNvSpPr txBox="1"/>
          <p:nvPr/>
        </p:nvSpPr>
        <p:spPr>
          <a:xfrm>
            <a:off x="2245488" y="4792678"/>
            <a:ext cx="3257550" cy="715550"/>
          </a:xfrm>
          <a:prstGeom prst="rect">
            <a:avLst/>
          </a:prstGeom>
          <a:solidFill>
            <a:srgbClr val="FFFF00"/>
          </a:solidFill>
          <a:ln w="38100" cap="flat" cmpd="sng">
            <a:solidFill>
              <a:srgbClr val="FF00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it-IT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 serve altro per la diagnosi?</a:t>
            </a:r>
            <a:endParaRPr sz="13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3"/>
          <p:cNvPicPr preferRelativeResize="0"/>
          <p:nvPr/>
        </p:nvPicPr>
        <p:blipFill rotWithShape="1">
          <a:blip r:embed="rId3">
            <a:alphaModFix/>
          </a:blip>
          <a:srcRect b="68750"/>
          <a:stretch/>
        </p:blipFill>
        <p:spPr>
          <a:xfrm>
            <a:off x="4243389" y="666266"/>
            <a:ext cx="5227297" cy="217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3" descr="page13image94140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57250"/>
            <a:ext cx="4772025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29" y="2608765"/>
            <a:ext cx="5050481" cy="325428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3"/>
          <p:cNvSpPr txBox="1"/>
          <p:nvPr/>
        </p:nvSpPr>
        <p:spPr>
          <a:xfrm>
            <a:off x="646057" y="1374526"/>
            <a:ext cx="3257550" cy="715550"/>
          </a:xfrm>
          <a:prstGeom prst="rect">
            <a:avLst/>
          </a:prstGeom>
          <a:solidFill>
            <a:srgbClr val="FFFF00"/>
          </a:solidFill>
          <a:ln w="38100" cap="flat" cmpd="sng">
            <a:solidFill>
              <a:srgbClr val="FF00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chemeClr val="dk1"/>
              </a:buClr>
              <a:buSzPts val="2800"/>
            </a:pPr>
            <a:r>
              <a:rPr lang="it-IT" sz="21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entrambi i casi la biopsia non è necessaria</a:t>
            </a:r>
            <a:endParaRPr sz="1350"/>
          </a:p>
        </p:txBody>
      </p:sp>
      <p:sp>
        <p:nvSpPr>
          <p:cNvPr id="141" name="Google Shape;141;p3"/>
          <p:cNvSpPr/>
          <p:nvPr/>
        </p:nvSpPr>
        <p:spPr>
          <a:xfrm>
            <a:off x="4982901" y="3697684"/>
            <a:ext cx="998317" cy="53822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4982901" y="5294047"/>
            <a:ext cx="998317" cy="538223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5981218" y="3516672"/>
            <a:ext cx="3193709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BIOPSIA:</a:t>
            </a:r>
            <a:endParaRPr sz="1350"/>
          </a:p>
          <a:p>
            <a:pPr marL="257175" indent="-257175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Anti tTG IgA 10 VOLTE LA NORMA</a:t>
            </a:r>
            <a:endParaRPr sz="1350"/>
          </a:p>
          <a:p>
            <a:pPr marL="257175" indent="-257175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 + su secondo campione</a:t>
            </a:r>
            <a:endParaRPr sz="1350"/>
          </a:p>
        </p:txBody>
      </p:sp>
      <p:sp>
        <p:nvSpPr>
          <p:cNvPr id="144" name="Google Shape;144;p3"/>
          <p:cNvSpPr txBox="1"/>
          <p:nvPr/>
        </p:nvSpPr>
        <p:spPr>
          <a:xfrm>
            <a:off x="6149096" y="4932024"/>
            <a:ext cx="3193709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NON NECESSARI:</a:t>
            </a:r>
            <a:endParaRPr sz="1350"/>
          </a:p>
          <a:p>
            <a:pPr marL="257175" indent="-257175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Sintomi</a:t>
            </a:r>
            <a:endParaRPr sz="1350"/>
          </a:p>
          <a:p>
            <a:pPr marL="257175" indent="-257175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HLA</a:t>
            </a:r>
            <a:endParaRPr sz="1350"/>
          </a:p>
        </p:txBody>
      </p:sp>
      <p:sp>
        <p:nvSpPr>
          <p:cNvPr id="145" name="Google Shape;145;p3"/>
          <p:cNvSpPr/>
          <p:nvPr/>
        </p:nvSpPr>
        <p:spPr>
          <a:xfrm>
            <a:off x="428625" y="2876942"/>
            <a:ext cx="4699985" cy="725852"/>
          </a:xfrm>
          <a:prstGeom prst="roundRect">
            <a:avLst>
              <a:gd name="adj" fmla="val 16667"/>
            </a:avLst>
          </a:prstGeom>
          <a:noFill/>
          <a:ln w="444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278" y="981075"/>
            <a:ext cx="3676008" cy="132278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51" name="Google Shape;151;p4"/>
          <p:cNvPicPr preferRelativeResize="0"/>
          <p:nvPr/>
        </p:nvPicPr>
        <p:blipFill rotWithShape="1">
          <a:blip r:embed="rId4">
            <a:alphaModFix/>
          </a:blip>
          <a:srcRect l="1896" t="4158" r="8371" b="2591"/>
          <a:stretch/>
        </p:blipFill>
        <p:spPr>
          <a:xfrm>
            <a:off x="355677" y="2511028"/>
            <a:ext cx="3349228" cy="32575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52" name="Google Shape;152;p4"/>
          <p:cNvPicPr preferRelativeResize="0"/>
          <p:nvPr/>
        </p:nvPicPr>
        <p:blipFill rotWithShape="1">
          <a:blip r:embed="rId5">
            <a:alphaModFix/>
          </a:blip>
          <a:srcRect t="28270" b="24609"/>
          <a:stretch/>
        </p:blipFill>
        <p:spPr>
          <a:xfrm>
            <a:off x="5065835" y="933114"/>
            <a:ext cx="3913584" cy="122686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53" name="Google Shape;153;p4"/>
          <p:cNvSpPr/>
          <p:nvPr/>
        </p:nvSpPr>
        <p:spPr>
          <a:xfrm>
            <a:off x="374727" y="4511277"/>
            <a:ext cx="3365897" cy="576262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4" name="Google Shape;154;p4"/>
          <p:cNvGrpSpPr/>
          <p:nvPr/>
        </p:nvGrpSpPr>
        <p:grpSpPr>
          <a:xfrm>
            <a:off x="5166123" y="2400300"/>
            <a:ext cx="3603151" cy="3600451"/>
            <a:chOff x="3379" y="1661"/>
            <a:chExt cx="2333" cy="2614"/>
          </a:xfrm>
        </p:grpSpPr>
        <p:pic>
          <p:nvPicPr>
            <p:cNvPr id="155" name="Google Shape;155;p4"/>
            <p:cNvPicPr preferRelativeResize="0"/>
            <p:nvPr/>
          </p:nvPicPr>
          <p:blipFill rotWithShape="1">
            <a:blip r:embed="rId6">
              <a:alphaModFix/>
            </a:blip>
            <a:srcRect l="16808" t="7426" r="49393" b="27200"/>
            <a:stretch/>
          </p:blipFill>
          <p:spPr>
            <a:xfrm>
              <a:off x="3379" y="1661"/>
              <a:ext cx="2333" cy="2614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cxnSp>
          <p:nvCxnSpPr>
            <p:cNvPr id="156" name="Google Shape;156;p4"/>
            <p:cNvCxnSpPr/>
            <p:nvPr/>
          </p:nvCxnSpPr>
          <p:spPr>
            <a:xfrm rot="10800000" flipH="1">
              <a:off x="3989" y="2614"/>
              <a:ext cx="1587" cy="726"/>
            </a:xfrm>
            <a:prstGeom prst="straightConnector1">
              <a:avLst/>
            </a:prstGeom>
            <a:noFill/>
            <a:ln w="5080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3737" y="904779"/>
            <a:ext cx="5537359" cy="1078706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5"/>
          <p:cNvSpPr txBox="1"/>
          <p:nvPr/>
        </p:nvSpPr>
        <p:spPr>
          <a:xfrm>
            <a:off x="126206" y="1030018"/>
            <a:ext cx="3431382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it-IT" b="1">
                <a:solidFill>
                  <a:srgbClr val="F03C28"/>
                </a:solidFill>
                <a:latin typeface="Calibri"/>
                <a:ea typeface="Calibri"/>
                <a:cs typeface="Calibri"/>
                <a:sym typeface="Calibri"/>
              </a:rPr>
              <a:t>Affidabilità dei test anticorpali:</a:t>
            </a:r>
            <a:endParaRPr sz="1350"/>
          </a:p>
        </p:txBody>
      </p:sp>
      <p:pic>
        <p:nvPicPr>
          <p:cNvPr id="163" name="Google Shape;16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048" y="1942911"/>
            <a:ext cx="9011952" cy="39578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" name="Google Shape;164;p5"/>
          <p:cNvCxnSpPr/>
          <p:nvPr/>
        </p:nvCxnSpPr>
        <p:spPr>
          <a:xfrm>
            <a:off x="1553766" y="2282429"/>
            <a:ext cx="578644" cy="0"/>
          </a:xfrm>
          <a:prstGeom prst="straightConnector1">
            <a:avLst/>
          </a:prstGeom>
          <a:noFill/>
          <a:ln w="41275" cap="flat" cmpd="sng">
            <a:solidFill>
              <a:srgbClr val="FF0000">
                <a:alpha val="97647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65" name="Google Shape;165;p5"/>
          <p:cNvCxnSpPr/>
          <p:nvPr/>
        </p:nvCxnSpPr>
        <p:spPr>
          <a:xfrm>
            <a:off x="6002416" y="2407445"/>
            <a:ext cx="578644" cy="0"/>
          </a:xfrm>
          <a:prstGeom prst="straightConnector1">
            <a:avLst/>
          </a:prstGeom>
          <a:noFill/>
          <a:ln w="41275" cap="flat" cmpd="sng">
            <a:solidFill>
              <a:srgbClr val="FF0000">
                <a:alpha val="97647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6" name="Google Shape;166;p5"/>
          <p:cNvSpPr txBox="1"/>
          <p:nvPr/>
        </p:nvSpPr>
        <p:spPr>
          <a:xfrm>
            <a:off x="2646758" y="1920559"/>
            <a:ext cx="6277323" cy="346218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r"/>
            <a:r>
              <a:rPr lang="it-IT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Ab anti t TG x 10 = VPP per Marsh 2-3    e       Marsh 3 del 100%</a:t>
            </a:r>
            <a:endParaRPr sz="1350"/>
          </a:p>
        </p:txBody>
      </p:sp>
      <p:sp>
        <p:nvSpPr>
          <p:cNvPr id="167" name="Google Shape;167;p5"/>
          <p:cNvSpPr/>
          <p:nvPr/>
        </p:nvSpPr>
        <p:spPr>
          <a:xfrm>
            <a:off x="8390334" y="1187179"/>
            <a:ext cx="471488" cy="300038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40" descr="Figure1rev">
            <a:extLst>
              <a:ext uri="{FF2B5EF4-FFF2-40B4-BE49-F238E27FC236}">
                <a16:creationId xmlns:a16="http://schemas.microsoft.com/office/drawing/2014/main" id="{F5D032AF-1B35-4B5D-ACCE-11A266E52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2" t="8977" r="13071" b="8871"/>
          <a:stretch>
            <a:fillRect/>
          </a:stretch>
        </p:blipFill>
        <p:spPr bwMode="auto">
          <a:xfrm>
            <a:off x="408385" y="1653779"/>
            <a:ext cx="4599384" cy="3742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Oval 146">
            <a:extLst>
              <a:ext uri="{FF2B5EF4-FFF2-40B4-BE49-F238E27FC236}">
                <a16:creationId xmlns:a16="http://schemas.microsoft.com/office/drawing/2014/main" id="{7E12C662-A181-4074-826D-BFFE38B6A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04" y="3169444"/>
            <a:ext cx="275034" cy="175022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sp>
        <p:nvSpPr>
          <p:cNvPr id="7172" name="Rectangle 160">
            <a:extLst>
              <a:ext uri="{FF2B5EF4-FFF2-40B4-BE49-F238E27FC236}">
                <a16:creationId xmlns:a16="http://schemas.microsoft.com/office/drawing/2014/main" id="{B8CDE5BB-0373-4BE5-A302-361811AD8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090840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350"/>
          </a:p>
        </p:txBody>
      </p:sp>
      <p:grpSp>
        <p:nvGrpSpPr>
          <p:cNvPr id="7173" name="Group 40">
            <a:extLst>
              <a:ext uri="{FF2B5EF4-FFF2-40B4-BE49-F238E27FC236}">
                <a16:creationId xmlns:a16="http://schemas.microsoft.com/office/drawing/2014/main" id="{B0D24919-C509-420D-9941-CDAC53934782}"/>
              </a:ext>
            </a:extLst>
          </p:cNvPr>
          <p:cNvGrpSpPr>
            <a:grpSpLocks/>
          </p:cNvGrpSpPr>
          <p:nvPr/>
        </p:nvGrpSpPr>
        <p:grpSpPr bwMode="auto">
          <a:xfrm>
            <a:off x="1431132" y="5417344"/>
            <a:ext cx="2593181" cy="303610"/>
            <a:chOff x="4238" y="3071"/>
            <a:chExt cx="2178" cy="255"/>
          </a:xfrm>
        </p:grpSpPr>
        <p:sp>
          <p:nvSpPr>
            <p:cNvPr id="7181" name="Rectangle 5">
              <a:extLst>
                <a:ext uri="{FF2B5EF4-FFF2-40B4-BE49-F238E27FC236}">
                  <a16:creationId xmlns:a16="http://schemas.microsoft.com/office/drawing/2014/main" id="{EA456BF0-01AE-45E8-BB2C-E9347520F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8" y="3071"/>
              <a:ext cx="2122" cy="2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350"/>
            </a:p>
          </p:txBody>
        </p:sp>
        <p:grpSp>
          <p:nvGrpSpPr>
            <p:cNvPr id="7182" name="Group 162">
              <a:extLst>
                <a:ext uri="{FF2B5EF4-FFF2-40B4-BE49-F238E27FC236}">
                  <a16:creationId xmlns:a16="http://schemas.microsoft.com/office/drawing/2014/main" id="{FF3F92CD-503B-44AA-9F52-B26F69B69E0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59" y="3125"/>
              <a:ext cx="192" cy="144"/>
              <a:chOff x="4776" y="3644"/>
              <a:chExt cx="243" cy="184"/>
            </a:xfrm>
          </p:grpSpPr>
          <p:sp>
            <p:nvSpPr>
              <p:cNvPr id="7188" name="AutoShape 170">
                <a:extLst>
                  <a:ext uri="{FF2B5EF4-FFF2-40B4-BE49-F238E27FC236}">
                    <a16:creationId xmlns:a16="http://schemas.microsoft.com/office/drawing/2014/main" id="{9259215F-CFC5-44EE-98D4-7A1F4E997E0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4776" y="3644"/>
                <a:ext cx="243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7189" name="Rectangle 169">
                <a:extLst>
                  <a:ext uri="{FF2B5EF4-FFF2-40B4-BE49-F238E27FC236}">
                    <a16:creationId xmlns:a16="http://schemas.microsoft.com/office/drawing/2014/main" id="{40795998-EED9-4967-9A2B-10B81433C1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76" y="3644"/>
                <a:ext cx="243" cy="18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350"/>
              </a:p>
            </p:txBody>
          </p:sp>
          <p:sp>
            <p:nvSpPr>
              <p:cNvPr id="7190" name="Oval 168">
                <a:extLst>
                  <a:ext uri="{FF2B5EF4-FFF2-40B4-BE49-F238E27FC236}">
                    <a16:creationId xmlns:a16="http://schemas.microsoft.com/office/drawing/2014/main" id="{44D98D52-147B-483B-AD98-D00A268A22B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98" y="3721"/>
                <a:ext cx="45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350"/>
              </a:p>
            </p:txBody>
          </p:sp>
          <p:sp>
            <p:nvSpPr>
              <p:cNvPr id="7191" name="Oval 167">
                <a:extLst>
                  <a:ext uri="{FF2B5EF4-FFF2-40B4-BE49-F238E27FC236}">
                    <a16:creationId xmlns:a16="http://schemas.microsoft.com/office/drawing/2014/main" id="{7E5CCA50-CA1E-4A8E-8609-08B23696A34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958" y="3767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350"/>
              </a:p>
            </p:txBody>
          </p:sp>
          <p:sp>
            <p:nvSpPr>
              <p:cNvPr id="7192" name="Oval 166">
                <a:extLst>
                  <a:ext uri="{FF2B5EF4-FFF2-40B4-BE49-F238E27FC236}">
                    <a16:creationId xmlns:a16="http://schemas.microsoft.com/office/drawing/2014/main" id="{B7B5F56C-4883-4EE6-83B0-25CC775A76A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958" y="3659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350"/>
              </a:p>
            </p:txBody>
          </p:sp>
          <p:sp>
            <p:nvSpPr>
              <p:cNvPr id="7193" name="Oval 165">
                <a:extLst>
                  <a:ext uri="{FF2B5EF4-FFF2-40B4-BE49-F238E27FC236}">
                    <a16:creationId xmlns:a16="http://schemas.microsoft.com/office/drawing/2014/main" id="{4E68B67C-18C0-41BB-8F25-1EA3C116401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791" y="3721"/>
                <a:ext cx="46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350"/>
              </a:p>
            </p:txBody>
          </p:sp>
          <p:sp>
            <p:nvSpPr>
              <p:cNvPr id="7194" name="Oval 164">
                <a:extLst>
                  <a:ext uri="{FF2B5EF4-FFF2-40B4-BE49-F238E27FC236}">
                    <a16:creationId xmlns:a16="http://schemas.microsoft.com/office/drawing/2014/main" id="{3EE63CBA-8071-4071-B7CC-0B7CC2A5937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37" y="3767"/>
                <a:ext cx="45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350"/>
              </a:p>
            </p:txBody>
          </p:sp>
          <p:sp>
            <p:nvSpPr>
              <p:cNvPr id="7195" name="Oval 163">
                <a:extLst>
                  <a:ext uri="{FF2B5EF4-FFF2-40B4-BE49-F238E27FC236}">
                    <a16:creationId xmlns:a16="http://schemas.microsoft.com/office/drawing/2014/main" id="{A1D025BF-31FA-4491-A267-EE444342E22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37" y="3659"/>
                <a:ext cx="45" cy="4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350"/>
              </a:p>
            </p:txBody>
          </p:sp>
        </p:grpSp>
        <p:sp>
          <p:nvSpPr>
            <p:cNvPr id="7183" name="Rectangle 172">
              <a:extLst>
                <a:ext uri="{FF2B5EF4-FFF2-40B4-BE49-F238E27FC236}">
                  <a16:creationId xmlns:a16="http://schemas.microsoft.com/office/drawing/2014/main" id="{3A7A5363-7EC9-4076-B527-776508C9F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2" y="3098"/>
              <a:ext cx="90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ja-JP" sz="750">
                  <a:latin typeface="Calibri" panose="020F0502020204030204" pitchFamily="34" charset="0"/>
                  <a:ea typeface="MS Mincho" panose="02020609040205080304" pitchFamily="49" charset="-128"/>
                </a:rPr>
                <a:t> </a:t>
              </a:r>
              <a:r>
                <a:rPr lang="pt-PT" altLang="ja-JP" sz="900">
                  <a:latin typeface="Calibri" panose="020F0502020204030204" pitchFamily="34" charset="0"/>
                  <a:ea typeface="MS Mincho" panose="02020609040205080304" pitchFamily="49" charset="-128"/>
                </a:rPr>
                <a:t>atrofia intestinale </a:t>
              </a:r>
              <a:r>
                <a:rPr lang="it-IT" altLang="ja-JP" sz="600">
                  <a:latin typeface="Calibri" panose="020F0502020204030204" pitchFamily="34" charset="0"/>
                </a:rPr>
                <a:t> </a:t>
              </a:r>
              <a:endParaRPr lang="it-IT" altLang="ja-JP" sz="1350">
                <a:latin typeface="Calibri" panose="020F0502020204030204" pitchFamily="34" charset="0"/>
              </a:endParaRPr>
            </a:p>
          </p:txBody>
        </p:sp>
        <p:grpSp>
          <p:nvGrpSpPr>
            <p:cNvPr id="7184" name="Group 157">
              <a:extLst>
                <a:ext uri="{FF2B5EF4-FFF2-40B4-BE49-F238E27FC236}">
                  <a16:creationId xmlns:a16="http://schemas.microsoft.com/office/drawing/2014/main" id="{AFA61E4E-D721-49BC-A877-E4C35F54DAD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319" y="3112"/>
              <a:ext cx="216" cy="144"/>
              <a:chOff x="5704" y="4657"/>
              <a:chExt cx="408" cy="270"/>
            </a:xfrm>
          </p:grpSpPr>
          <p:sp>
            <p:nvSpPr>
              <p:cNvPr id="7186" name="AutoShape 159">
                <a:extLst>
                  <a:ext uri="{FF2B5EF4-FFF2-40B4-BE49-F238E27FC236}">
                    <a16:creationId xmlns:a16="http://schemas.microsoft.com/office/drawing/2014/main" id="{CE0DCDE6-8DC9-4125-9B1E-62A71244EEC1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5704" y="4657"/>
                <a:ext cx="408" cy="2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7187" name="Rectangle 158">
                <a:extLst>
                  <a:ext uri="{FF2B5EF4-FFF2-40B4-BE49-F238E27FC236}">
                    <a16:creationId xmlns:a16="http://schemas.microsoft.com/office/drawing/2014/main" id="{B517930B-E993-41C9-B232-AEF095631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27" y="4657"/>
                <a:ext cx="362" cy="270"/>
              </a:xfrm>
              <a:prstGeom prst="rect">
                <a:avLst/>
              </a:prstGeom>
              <a:solidFill>
                <a:srgbClr val="FF0000">
                  <a:alpha val="67058"/>
                </a:srgbClr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350"/>
              </a:p>
            </p:txBody>
          </p:sp>
        </p:grpSp>
        <p:sp>
          <p:nvSpPr>
            <p:cNvPr id="7185" name="Rectangle 161">
              <a:extLst>
                <a:ext uri="{FF2B5EF4-FFF2-40B4-BE49-F238E27FC236}">
                  <a16:creationId xmlns:a16="http://schemas.microsoft.com/office/drawing/2014/main" id="{96AC2F03-4B79-4DF2-B46F-821685AE2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1" y="3096"/>
              <a:ext cx="92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ja-JP" sz="900">
                  <a:latin typeface="Calibri" panose="020F0502020204030204" pitchFamily="34" charset="0"/>
                  <a:ea typeface="MS Mincho" panose="02020609040205080304" pitchFamily="49" charset="-128"/>
                </a:rPr>
                <a:t> </a:t>
              </a:r>
              <a:r>
                <a:rPr lang="pt-PT" altLang="ja-JP" sz="900">
                  <a:latin typeface="Calibri" panose="020F0502020204030204" pitchFamily="34" charset="0"/>
                  <a:ea typeface="MS Mincho" panose="02020609040205080304" pitchFamily="49" charset="-128"/>
                </a:rPr>
                <a:t>anti-tTG intestinali</a:t>
              </a:r>
              <a:r>
                <a:rPr lang="it-IT" altLang="ja-JP" sz="600">
                  <a:latin typeface="Calibri" panose="020F0502020204030204" pitchFamily="34" charset="0"/>
                </a:rPr>
                <a:t> </a:t>
              </a:r>
              <a:endParaRPr lang="it-IT" altLang="ja-JP" sz="1350">
                <a:latin typeface="Calibri" panose="020F0502020204030204" pitchFamily="34" charset="0"/>
              </a:endParaRPr>
            </a:p>
          </p:txBody>
        </p:sp>
      </p:grpSp>
      <p:sp>
        <p:nvSpPr>
          <p:cNvPr id="27689" name="Text Box 41">
            <a:extLst>
              <a:ext uri="{FF2B5EF4-FFF2-40B4-BE49-F238E27FC236}">
                <a16:creationId xmlns:a16="http://schemas.microsoft.com/office/drawing/2014/main" id="{E0298C2D-DC26-4A4B-906E-38ABC5E2F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7060" y="1966913"/>
            <a:ext cx="4096940" cy="5357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it-IT" altLang="en-US" sz="1350">
                <a:latin typeface="Comic Sans MS" panose="030F0702030302020204" pitchFamily="66" charset="0"/>
              </a:rPr>
              <a:t>La concentrazione degli anti-tTG nel siero è predittiva dell’estensione del danno intestinale</a:t>
            </a:r>
          </a:p>
        </p:txBody>
      </p:sp>
      <p:sp>
        <p:nvSpPr>
          <p:cNvPr id="27690" name="Text Box 42">
            <a:extLst>
              <a:ext uri="{FF2B5EF4-FFF2-40B4-BE49-F238E27FC236}">
                <a16:creationId xmlns:a16="http://schemas.microsoft.com/office/drawing/2014/main" id="{80558432-35EB-49DA-98F4-F8CA382F2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6" y="2964656"/>
            <a:ext cx="2518172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1350">
                <a:latin typeface="Comic Sans MS" panose="030F0702030302020204" pitchFamily="66" charset="0"/>
              </a:rPr>
              <a:t>Per fare diagnosi di celiachia</a:t>
            </a:r>
          </a:p>
        </p:txBody>
      </p:sp>
      <p:pic>
        <p:nvPicPr>
          <p:cNvPr id="27691" name="Picture 43" descr="Fig1A">
            <a:extLst>
              <a:ext uri="{FF2B5EF4-FFF2-40B4-BE49-F238E27FC236}">
                <a16:creationId xmlns:a16="http://schemas.microsoft.com/office/drawing/2014/main" id="{A6A5825B-E27F-4C05-B254-E036F4848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104" y="3507581"/>
            <a:ext cx="1485900" cy="1677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2" name="Picture 44" descr="Fig1C">
            <a:extLst>
              <a:ext uri="{FF2B5EF4-FFF2-40B4-BE49-F238E27FC236}">
                <a16:creationId xmlns:a16="http://schemas.microsoft.com/office/drawing/2014/main" id="{EFDDD65E-B41C-4964-AA6C-9BBC5E834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60" y="3523060"/>
            <a:ext cx="1513284" cy="167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93" name="Line 45">
            <a:extLst>
              <a:ext uri="{FF2B5EF4-FFF2-40B4-BE49-F238E27FC236}">
                <a16:creationId xmlns:a16="http://schemas.microsoft.com/office/drawing/2014/main" id="{FCED9030-BE81-480F-BD9D-5DF6E56CA5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8294" y="3507581"/>
            <a:ext cx="1475185" cy="16859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7694" name="Line 46">
            <a:extLst>
              <a:ext uri="{FF2B5EF4-FFF2-40B4-BE49-F238E27FC236}">
                <a16:creationId xmlns:a16="http://schemas.microsoft.com/office/drawing/2014/main" id="{AE333EC5-C904-4259-AF3B-C18DB91A3D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86387" y="3512344"/>
            <a:ext cx="1501379" cy="1668066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7180" name="Text Box 47">
            <a:extLst>
              <a:ext uri="{FF2B5EF4-FFF2-40B4-BE49-F238E27FC236}">
                <a16:creationId xmlns:a16="http://schemas.microsoft.com/office/drawing/2014/main" id="{07C2AA02-AD26-4202-ADAA-40B5FFD22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392" y="921544"/>
            <a:ext cx="52373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en-US" sz="2400" b="1">
                <a:latin typeface="Comic Sans MS" panose="030F0702030302020204" pitchFamily="66" charset="0"/>
              </a:rPr>
              <a:t>Anti-tTG nel siero e nell’intestino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89" grpId="0" animBg="1"/>
      <p:bldP spid="2769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>
            <a:extLst>
              <a:ext uri="{FF2B5EF4-FFF2-40B4-BE49-F238E27FC236}">
                <a16:creationId xmlns:a16="http://schemas.microsoft.com/office/drawing/2014/main" id="{D08DA541-C674-45B6-94E8-73012C12D80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44341" y="1000125"/>
            <a:ext cx="4919663" cy="515541"/>
          </a:xfrm>
        </p:spPr>
        <p:txBody>
          <a:bodyPr/>
          <a:lstStyle/>
          <a:p>
            <a:r>
              <a:rPr lang="en-US" altLang="en-US" sz="2400" b="1">
                <a:latin typeface="Comic Sans MS" panose="030F0702030302020204" pitchFamily="66" charset="0"/>
              </a:rPr>
              <a:t>Le diverse forme di celiachia</a:t>
            </a:r>
            <a:endParaRPr lang="it-IT" altLang="it-IT" sz="2400" b="1">
              <a:latin typeface="Comic Sans MS" panose="030F0702030302020204" pitchFamily="66" charset="0"/>
            </a:endParaRP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1A804FCE-4AC3-4B6B-89F0-7E39A3A7FF02}"/>
              </a:ext>
            </a:extLst>
          </p:cNvPr>
          <p:cNvSpPr/>
          <p:nvPr/>
        </p:nvSpPr>
        <p:spPr>
          <a:xfrm>
            <a:off x="-611982" y="2025253"/>
            <a:ext cx="2491979" cy="3975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it-IT" sz="165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it-IT" sz="1575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it-IT" sz="1575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it-IT" sz="1575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Clinical</a:t>
            </a:r>
            <a:r>
              <a:rPr lang="it-IT" sz="1575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ctr">
              <a:defRPr/>
            </a:pPr>
            <a:r>
              <a:rPr lang="it-IT" sz="1575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condition</a:t>
            </a:r>
            <a:endParaRPr lang="it-IT" sz="1575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it-IT" sz="1575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it-IT" sz="1575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Serum</a:t>
            </a:r>
            <a:r>
              <a:rPr lang="it-IT" sz="1575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ctr">
              <a:defRPr/>
            </a:pPr>
            <a:r>
              <a:rPr lang="it-IT" sz="1575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antibodies</a:t>
            </a:r>
            <a:endParaRPr lang="it-IT" sz="1575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it-IT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it-IT" sz="1575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Histology</a:t>
            </a:r>
            <a:endParaRPr lang="it-IT" sz="1575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it-IT" sz="165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it-IT" sz="165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it-IT" sz="165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it-IT" sz="1575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Intestinal</a:t>
            </a:r>
            <a:r>
              <a:rPr lang="it-IT" sz="1575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ctr">
              <a:defRPr/>
            </a:pPr>
            <a:r>
              <a:rPr lang="it-IT" sz="1575" b="1" dirty="0">
                <a:solidFill>
                  <a:schemeClr val="tx1"/>
                </a:solidFill>
                <a:latin typeface="Comic Sans MS" panose="030F0702030302020204" pitchFamily="66" charset="0"/>
              </a:rPr>
              <a:t>anti-</a:t>
            </a:r>
            <a:r>
              <a:rPr lang="it-IT" sz="1575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tTG</a:t>
            </a:r>
            <a:endParaRPr lang="it-IT" sz="1575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it-IT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it-IT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it-IT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B1E2CCF0-2F3F-41DC-9367-BD5B98A932EF}"/>
              </a:ext>
            </a:extLst>
          </p:cNvPr>
          <p:cNvSpPr/>
          <p:nvPr/>
        </p:nvSpPr>
        <p:spPr>
          <a:xfrm>
            <a:off x="1331119" y="1863328"/>
            <a:ext cx="1728788" cy="41374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65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TYPICAL </a:t>
            </a:r>
          </a:p>
          <a:p>
            <a:pPr algn="ctr">
              <a:defRPr/>
            </a:pPr>
            <a:r>
              <a:rPr lang="it-IT" sz="165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CD</a:t>
            </a:r>
          </a:p>
          <a:p>
            <a:pPr algn="ctr">
              <a:defRPr/>
            </a:pPr>
            <a:endParaRPr lang="it-IT" sz="165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  <a:p>
            <a:pPr>
              <a:defRPr/>
            </a:pPr>
            <a:r>
              <a:rPr lang="it-IT" sz="150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   Symptoms +</a:t>
            </a:r>
          </a:p>
          <a:p>
            <a:pPr algn="ctr">
              <a:defRPr/>
            </a:pPr>
            <a:endParaRPr lang="it-IT" sz="165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  <a:p>
            <a:pPr algn="ctr">
              <a:defRPr/>
            </a:pPr>
            <a:r>
              <a:rPr lang="it-IT" sz="150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Anti-tTG +</a:t>
            </a:r>
          </a:p>
          <a:p>
            <a:pPr algn="ctr">
              <a:defRPr/>
            </a:pPr>
            <a:endParaRPr lang="it-IT" sz="1650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buFont typeface="Arial" charset="0"/>
              <a:buChar char="•"/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694A228E-8A92-43FE-8225-023BDBBAC9E0}"/>
              </a:ext>
            </a:extLst>
          </p:cNvPr>
          <p:cNvSpPr/>
          <p:nvPr/>
        </p:nvSpPr>
        <p:spPr>
          <a:xfrm>
            <a:off x="3059907" y="1863328"/>
            <a:ext cx="1656160" cy="413742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65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SILENT</a:t>
            </a:r>
          </a:p>
          <a:p>
            <a:pPr algn="ctr">
              <a:defRPr/>
            </a:pPr>
            <a:r>
              <a:rPr lang="it-IT" sz="165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CD</a:t>
            </a:r>
          </a:p>
          <a:p>
            <a:pPr algn="ctr">
              <a:defRPr/>
            </a:pPr>
            <a:endParaRPr lang="it-IT" sz="165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  <a:p>
            <a:pPr>
              <a:defRPr/>
            </a:pPr>
            <a:r>
              <a:rPr lang="it-IT" sz="150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    Symptoms -</a:t>
            </a:r>
          </a:p>
          <a:p>
            <a:pPr algn="ctr">
              <a:defRPr/>
            </a:pPr>
            <a:endParaRPr lang="it-IT" sz="150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  <a:p>
            <a:pPr algn="ctr">
              <a:defRPr/>
            </a:pPr>
            <a:r>
              <a:rPr lang="it-IT" sz="150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Anti-tTG +</a:t>
            </a:r>
          </a:p>
          <a:p>
            <a:pPr algn="ctr">
              <a:defRPr/>
            </a:pPr>
            <a:endParaRPr lang="it-IT" sz="1650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91B8C9B1-ADE7-40DC-B0D6-6B4B2F3B5650}"/>
              </a:ext>
            </a:extLst>
          </p:cNvPr>
          <p:cNvSpPr/>
          <p:nvPr/>
        </p:nvSpPr>
        <p:spPr>
          <a:xfrm>
            <a:off x="4716067" y="1863328"/>
            <a:ext cx="1944290" cy="41374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65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POTENTIAL</a:t>
            </a:r>
          </a:p>
          <a:p>
            <a:pPr algn="ctr">
              <a:defRPr/>
            </a:pPr>
            <a:r>
              <a:rPr lang="it-IT" sz="165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CD</a:t>
            </a:r>
          </a:p>
          <a:p>
            <a:pPr algn="ctr">
              <a:defRPr/>
            </a:pPr>
            <a:endParaRPr lang="it-IT" sz="165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  <a:p>
            <a:pPr>
              <a:defRPr/>
            </a:pPr>
            <a:r>
              <a:rPr lang="it-IT" sz="150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       Symptoms +</a:t>
            </a:r>
          </a:p>
          <a:p>
            <a:pPr algn="ctr">
              <a:defRPr/>
            </a:pPr>
            <a:endParaRPr lang="it-IT" sz="1500">
              <a:solidFill>
                <a:schemeClr val="tx1"/>
              </a:solidFill>
              <a:latin typeface="Comic Sans MS" pitchFamily="66" charset="0"/>
              <a:cs typeface="Arial" charset="0"/>
            </a:endParaRPr>
          </a:p>
          <a:p>
            <a:pPr algn="ctr">
              <a:defRPr/>
            </a:pPr>
            <a:r>
              <a:rPr lang="it-IT" sz="1500">
                <a:solidFill>
                  <a:schemeClr val="tx1"/>
                </a:solidFill>
                <a:latin typeface="Comic Sans MS" pitchFamily="66" charset="0"/>
                <a:cs typeface="Arial" charset="0"/>
              </a:rPr>
              <a:t>Anti-tTG +/-</a:t>
            </a: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it-IT">
              <a:solidFill>
                <a:schemeClr val="tx1"/>
              </a:solidFill>
              <a:cs typeface="Arial" charset="0"/>
            </a:endParaRPr>
          </a:p>
        </p:txBody>
      </p:sp>
      <p:graphicFrame>
        <p:nvGraphicFramePr>
          <p:cNvPr id="8199" name="Object 7">
            <a:extLst>
              <a:ext uri="{FF2B5EF4-FFF2-40B4-BE49-F238E27FC236}">
                <a16:creationId xmlns:a16="http://schemas.microsoft.com/office/drawing/2014/main" id="{252F3547-F67B-4C14-B1BF-45E166B9F1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843242"/>
              </p:ext>
            </p:extLst>
          </p:nvPr>
        </p:nvGraphicFramePr>
        <p:xfrm>
          <a:off x="1403747" y="3775473"/>
          <a:ext cx="1528763" cy="915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59" name="Immagine bitmap" r:id="rId3" imgW="2791000" imgH="3761918" progId="PBrush">
                  <p:embed/>
                </p:oleObj>
              </mc:Choice>
              <mc:Fallback>
                <p:oleObj name="Immagine bitmap" r:id="rId3" imgW="2791000" imgH="3761918" progId="PBrush">
                  <p:embed/>
                  <p:pic>
                    <p:nvPicPr>
                      <p:cNvPr id="8199" name="Object 7">
                        <a:extLst>
                          <a:ext uri="{FF2B5EF4-FFF2-40B4-BE49-F238E27FC236}">
                            <a16:creationId xmlns:a16="http://schemas.microsoft.com/office/drawing/2014/main" id="{252F3547-F67B-4C14-B1BF-45E166B9F1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747" y="3775473"/>
                        <a:ext cx="1528763" cy="91559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00" name="Picture 27" descr="Grandin Sara dirACUBmAb15C_(c1+c2)">
            <a:extLst>
              <a:ext uri="{FF2B5EF4-FFF2-40B4-BE49-F238E27FC236}">
                <a16:creationId xmlns:a16="http://schemas.microsoft.com/office/drawing/2014/main" id="{70956916-821F-4C86-BCF5-4ED81F6A3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18" b="15843"/>
          <a:stretch>
            <a:fillRect/>
          </a:stretch>
        </p:blipFill>
        <p:spPr bwMode="auto">
          <a:xfrm>
            <a:off x="1403747" y="4941094"/>
            <a:ext cx="1594247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40" descr="DonadelliMichelangelo dirACUBmAb12C_(c1+c2)">
            <a:extLst>
              <a:ext uri="{FF2B5EF4-FFF2-40B4-BE49-F238E27FC236}">
                <a16:creationId xmlns:a16="http://schemas.microsoft.com/office/drawing/2014/main" id="{24638AFF-2339-4662-95CD-20A158C75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6" r="2158" b="11446"/>
          <a:stretch>
            <a:fillRect/>
          </a:stretch>
        </p:blipFill>
        <p:spPr bwMode="auto">
          <a:xfrm>
            <a:off x="4860131" y="4941094"/>
            <a:ext cx="1638300" cy="99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6">
            <a:extLst>
              <a:ext uri="{FF2B5EF4-FFF2-40B4-BE49-F238E27FC236}">
                <a16:creationId xmlns:a16="http://schemas.microsoft.com/office/drawing/2014/main" id="{DDF7CC6F-C746-456F-A989-ED588FB9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6" t="6686" r="53365" b="2960"/>
          <a:stretch>
            <a:fillRect/>
          </a:stretch>
        </p:blipFill>
        <p:spPr bwMode="auto">
          <a:xfrm>
            <a:off x="3109912" y="3698082"/>
            <a:ext cx="1547813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7">
            <a:extLst>
              <a:ext uri="{FF2B5EF4-FFF2-40B4-BE49-F238E27FC236}">
                <a16:creationId xmlns:a16="http://schemas.microsoft.com/office/drawing/2014/main" id="{614D6EEF-0E10-4F1A-B2CE-24A90F2E9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" r="78587"/>
          <a:stretch>
            <a:fillRect/>
          </a:stretch>
        </p:blipFill>
        <p:spPr bwMode="auto">
          <a:xfrm>
            <a:off x="4987529" y="3549254"/>
            <a:ext cx="1313259" cy="114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9">
            <a:extLst>
              <a:ext uri="{FF2B5EF4-FFF2-40B4-BE49-F238E27FC236}">
                <a16:creationId xmlns:a16="http://schemas.microsoft.com/office/drawing/2014/main" id="{49CEF1CC-BA3E-4E72-B5B8-7E34A3479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9" t="6604" r="55031"/>
          <a:stretch>
            <a:fillRect/>
          </a:stretch>
        </p:blipFill>
        <p:spPr bwMode="auto">
          <a:xfrm>
            <a:off x="3131344" y="4941094"/>
            <a:ext cx="1541860" cy="100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uppo 29">
            <a:extLst>
              <a:ext uri="{FF2B5EF4-FFF2-40B4-BE49-F238E27FC236}">
                <a16:creationId xmlns:a16="http://schemas.microsoft.com/office/drawing/2014/main" id="{2AC6CD24-1CFB-4B25-9D21-B0F44EDE09EA}"/>
              </a:ext>
            </a:extLst>
          </p:cNvPr>
          <p:cNvGrpSpPr>
            <a:grpSpLocks/>
          </p:cNvGrpSpPr>
          <p:nvPr/>
        </p:nvGrpSpPr>
        <p:grpSpPr bwMode="auto">
          <a:xfrm>
            <a:off x="6660357" y="1863328"/>
            <a:ext cx="2483644" cy="4137422"/>
            <a:chOff x="6660232" y="1340768"/>
            <a:chExt cx="2483768" cy="5517232"/>
          </a:xfrm>
        </p:grpSpPr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EA2B5452-51A0-4E1A-9C72-8914469C7EE9}"/>
                </a:ext>
              </a:extLst>
            </p:cNvPr>
            <p:cNvSpPr/>
            <p:nvPr/>
          </p:nvSpPr>
          <p:spPr>
            <a:xfrm>
              <a:off x="6660232" y="1340768"/>
              <a:ext cx="2483768" cy="55172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it-IT" sz="1650">
                  <a:solidFill>
                    <a:schemeClr val="tx1"/>
                  </a:solidFill>
                  <a:latin typeface="Comic Sans MS" pitchFamily="66" charset="0"/>
                  <a:cs typeface="Arial" charset="0"/>
                </a:rPr>
                <a:t>PRE-POTENTIAL</a:t>
              </a:r>
            </a:p>
            <a:p>
              <a:pPr algn="ctr">
                <a:defRPr/>
              </a:pPr>
              <a:r>
                <a:rPr lang="it-IT" sz="1650">
                  <a:solidFill>
                    <a:schemeClr val="tx1"/>
                  </a:solidFill>
                  <a:latin typeface="Comic Sans MS" pitchFamily="66" charset="0"/>
                  <a:cs typeface="Arial" charset="0"/>
                </a:rPr>
                <a:t>CD</a:t>
              </a:r>
            </a:p>
            <a:p>
              <a:pPr algn="ctr">
                <a:defRPr/>
              </a:pPr>
              <a:endParaRPr lang="it-IT" sz="1650">
                <a:solidFill>
                  <a:schemeClr val="tx1"/>
                </a:solidFill>
                <a:latin typeface="Comic Sans MS" pitchFamily="66" charset="0"/>
                <a:cs typeface="Arial" charset="0"/>
              </a:endParaRPr>
            </a:p>
            <a:p>
              <a:pPr algn="ctr">
                <a:defRPr/>
              </a:pPr>
              <a:r>
                <a:rPr lang="it-IT" sz="1500" b="1">
                  <a:solidFill>
                    <a:schemeClr val="tx1"/>
                  </a:solidFill>
                  <a:latin typeface="Comic Sans MS" pitchFamily="66" charset="0"/>
                  <a:cs typeface="Arial" charset="0"/>
                </a:rPr>
                <a:t>Symptoms +</a:t>
              </a:r>
            </a:p>
            <a:p>
              <a:pPr algn="ctr">
                <a:defRPr/>
              </a:pPr>
              <a:endParaRPr lang="it-IT" sz="1500" b="1">
                <a:solidFill>
                  <a:schemeClr val="tx1"/>
                </a:solidFill>
                <a:latin typeface="Comic Sans MS" pitchFamily="66" charset="0"/>
                <a:cs typeface="Arial" charset="0"/>
              </a:endParaRPr>
            </a:p>
            <a:p>
              <a:pPr algn="ctr">
                <a:defRPr/>
              </a:pPr>
              <a:r>
                <a:rPr lang="it-IT" sz="1500" b="1">
                  <a:solidFill>
                    <a:schemeClr val="tx1"/>
                  </a:solidFill>
                  <a:latin typeface="Comic Sans MS" pitchFamily="66" charset="0"/>
                  <a:cs typeface="Arial" charset="0"/>
                </a:rPr>
                <a:t>Anti-tTG -</a:t>
              </a:r>
            </a:p>
            <a:p>
              <a:pPr algn="ctr">
                <a:defRPr/>
              </a:pPr>
              <a:endParaRPr lang="it-IT">
                <a:solidFill>
                  <a:schemeClr val="tx1"/>
                </a:solidFill>
                <a:cs typeface="Arial" charset="0"/>
              </a:endParaRPr>
            </a:p>
            <a:p>
              <a:pPr algn="ctr">
                <a:defRPr/>
              </a:pPr>
              <a:endParaRPr lang="it-IT">
                <a:solidFill>
                  <a:schemeClr val="tx1"/>
                </a:solidFill>
                <a:cs typeface="Arial" charset="0"/>
              </a:endParaRPr>
            </a:p>
            <a:p>
              <a:pPr algn="ctr">
                <a:defRPr/>
              </a:pPr>
              <a:endParaRPr lang="it-IT">
                <a:solidFill>
                  <a:schemeClr val="tx1"/>
                </a:solidFill>
                <a:cs typeface="Arial" charset="0"/>
              </a:endParaRPr>
            </a:p>
            <a:p>
              <a:pPr algn="ctr">
                <a:defRPr/>
              </a:pPr>
              <a:endParaRPr lang="it-IT">
                <a:solidFill>
                  <a:schemeClr val="tx1"/>
                </a:solidFill>
                <a:cs typeface="Arial" charset="0"/>
              </a:endParaRPr>
            </a:p>
            <a:p>
              <a:pPr algn="ctr">
                <a:defRPr/>
              </a:pPr>
              <a:endParaRPr lang="it-IT">
                <a:solidFill>
                  <a:schemeClr val="tx1"/>
                </a:solidFill>
                <a:cs typeface="Arial" charset="0"/>
              </a:endParaRPr>
            </a:p>
            <a:p>
              <a:pPr algn="ctr">
                <a:defRPr/>
              </a:pPr>
              <a:endParaRPr lang="it-IT">
                <a:solidFill>
                  <a:schemeClr val="tx1"/>
                </a:solidFill>
                <a:cs typeface="Arial" charset="0"/>
              </a:endParaRPr>
            </a:p>
            <a:p>
              <a:pPr algn="ctr">
                <a:defRPr/>
              </a:pPr>
              <a:endParaRPr lang="it-IT">
                <a:solidFill>
                  <a:schemeClr val="tx1"/>
                </a:solidFill>
                <a:cs typeface="Arial" charset="0"/>
              </a:endParaRPr>
            </a:p>
            <a:p>
              <a:pPr algn="ctr">
                <a:defRPr/>
              </a:pPr>
              <a:endParaRPr lang="it-IT">
                <a:solidFill>
                  <a:schemeClr val="tx1"/>
                </a:solidFill>
                <a:cs typeface="Arial" charset="0"/>
              </a:endParaRPr>
            </a:p>
            <a:p>
              <a:pPr algn="ctr">
                <a:defRPr/>
              </a:pPr>
              <a:endParaRPr lang="it-IT">
                <a:solidFill>
                  <a:schemeClr val="tx1"/>
                </a:solidFill>
                <a:cs typeface="Arial" charset="0"/>
              </a:endParaRPr>
            </a:p>
          </p:txBody>
        </p:sp>
        <p:pic>
          <p:nvPicPr>
            <p:cNvPr id="8211" name="Picture 2">
              <a:extLst>
                <a:ext uri="{FF2B5EF4-FFF2-40B4-BE49-F238E27FC236}">
                  <a16:creationId xmlns:a16="http://schemas.microsoft.com/office/drawing/2014/main" id="{4584CC40-5855-465D-ABC5-1D28AB8CBF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341" b="4575"/>
            <a:stretch>
              <a:fillRect/>
            </a:stretch>
          </p:blipFill>
          <p:spPr bwMode="auto">
            <a:xfrm>
              <a:off x="7092464" y="3717033"/>
              <a:ext cx="1656000" cy="1324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2" name="Picture 10">
              <a:extLst>
                <a:ext uri="{FF2B5EF4-FFF2-40B4-BE49-F238E27FC236}">
                  <a16:creationId xmlns:a16="http://schemas.microsoft.com/office/drawing/2014/main" id="{9E5727B2-6409-412A-8411-12D7678C40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5229200"/>
              <a:ext cx="1645515" cy="158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ADDD10CB-F947-4D9A-BAB5-E2EE394E2832}"/>
              </a:ext>
            </a:extLst>
          </p:cNvPr>
          <p:cNvCxnSpPr/>
          <p:nvPr/>
        </p:nvCxnSpPr>
        <p:spPr>
          <a:xfrm flipV="1">
            <a:off x="2328863" y="5235179"/>
            <a:ext cx="0" cy="20597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F32FDA68-3015-48DA-BA04-DACECAB349FA}"/>
              </a:ext>
            </a:extLst>
          </p:cNvPr>
          <p:cNvCxnSpPr/>
          <p:nvPr/>
        </p:nvCxnSpPr>
        <p:spPr>
          <a:xfrm flipV="1">
            <a:off x="3767138" y="5254228"/>
            <a:ext cx="0" cy="2047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CE20554E-C25F-446F-AC79-3DD75E7E87F5}"/>
              </a:ext>
            </a:extLst>
          </p:cNvPr>
          <p:cNvCxnSpPr/>
          <p:nvPr/>
        </p:nvCxnSpPr>
        <p:spPr>
          <a:xfrm flipV="1">
            <a:off x="6047185" y="5230416"/>
            <a:ext cx="0" cy="2047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DBE79893-7F3B-4BC8-ACF7-323AED3DA6F1}"/>
              </a:ext>
            </a:extLst>
          </p:cNvPr>
          <p:cNvCxnSpPr/>
          <p:nvPr/>
        </p:nvCxnSpPr>
        <p:spPr>
          <a:xfrm flipV="1">
            <a:off x="8339138" y="5679281"/>
            <a:ext cx="0" cy="2047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4919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C5F88BB2-77FA-A94E-BF9A-C5DC3DDAAE90}"/>
              </a:ext>
            </a:extLst>
          </p:cNvPr>
          <p:cNvSpPr txBox="1"/>
          <p:nvPr/>
        </p:nvSpPr>
        <p:spPr>
          <a:xfrm>
            <a:off x="1307764" y="1401197"/>
            <a:ext cx="597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MONITORARE LA DIETA SENZA GLUTINE</a:t>
            </a:r>
          </a:p>
        </p:txBody>
      </p:sp>
      <p:pic>
        <p:nvPicPr>
          <p:cNvPr id="1026" name="Picture 2" descr="63,938 Foto Provette Sangue, Immagini e Vettoriali">
            <a:extLst>
              <a:ext uri="{FF2B5EF4-FFF2-40B4-BE49-F238E27FC236}">
                <a16:creationId xmlns:a16="http://schemas.microsoft.com/office/drawing/2014/main" id="{18DB2E3C-676A-E644-819A-93A708378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14" y="1814942"/>
            <a:ext cx="16383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3056857-AB90-6948-A135-E175B56AB252}"/>
              </a:ext>
            </a:extLst>
          </p:cNvPr>
          <p:cNvSpPr txBox="1"/>
          <p:nvPr/>
        </p:nvSpPr>
        <p:spPr>
          <a:xfrm>
            <a:off x="41214" y="3217735"/>
            <a:ext cx="2277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Ab ANTI TRANSGLUTAMINASI (</a:t>
            </a:r>
            <a:r>
              <a:rPr lang="it-IT" sz="1350" dirty="0" err="1"/>
              <a:t>IgA</a:t>
            </a:r>
            <a:r>
              <a:rPr lang="it-IT" sz="1350" dirty="0"/>
              <a:t> o </a:t>
            </a:r>
            <a:r>
              <a:rPr lang="it-IT" sz="1350" dirty="0" err="1"/>
              <a:t>IgG</a:t>
            </a:r>
            <a:r>
              <a:rPr lang="it-IT" sz="135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350" dirty="0"/>
              <a:t>EMA</a:t>
            </a:r>
          </a:p>
        </p:txBody>
      </p:sp>
      <p:pic>
        <p:nvPicPr>
          <p:cNvPr id="1028" name="Picture 4" descr="Quando l'intervista è alla recruiter: 10 domande a Chiara!">
            <a:extLst>
              <a:ext uri="{FF2B5EF4-FFF2-40B4-BE49-F238E27FC236}">
                <a16:creationId xmlns:a16="http://schemas.microsoft.com/office/drawing/2014/main" id="{4C989D15-4C6D-F14F-A0AA-39F9E3910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442" y="1790700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D25ADF22-6C7C-FE4D-A29C-29093A6CB685}"/>
              </a:ext>
            </a:extLst>
          </p:cNvPr>
          <p:cNvSpPr txBox="1"/>
          <p:nvPr/>
        </p:nvSpPr>
        <p:spPr>
          <a:xfrm>
            <a:off x="3035911" y="3620233"/>
            <a:ext cx="27908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COLLOQUIO DURANTE LA VISITA</a:t>
            </a:r>
          </a:p>
        </p:txBody>
      </p:sp>
      <p:pic>
        <p:nvPicPr>
          <p:cNvPr id="1030" name="Picture 6" descr="A gluten-free diet score to evaluate dietary compliance in patients with  coeliac disease | British Journal of Nutrition | Cambridge Core">
            <a:extLst>
              <a:ext uri="{FF2B5EF4-FFF2-40B4-BE49-F238E27FC236}">
                <a16:creationId xmlns:a16="http://schemas.microsoft.com/office/drawing/2014/main" id="{1DC5C7B5-A767-5146-AA0B-BE1759508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875" y="1704975"/>
            <a:ext cx="2524125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BAEBE45-D690-8D4E-9F46-CF10392E52B9}"/>
              </a:ext>
            </a:extLst>
          </p:cNvPr>
          <p:cNvSpPr txBox="1"/>
          <p:nvPr/>
        </p:nvSpPr>
        <p:spPr>
          <a:xfrm>
            <a:off x="6908371" y="3758732"/>
            <a:ext cx="125913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SCORE BIAGI</a:t>
            </a:r>
          </a:p>
        </p:txBody>
      </p:sp>
      <p:pic>
        <p:nvPicPr>
          <p:cNvPr id="1032" name="Picture 8" descr="luglio 2020 – Pharmaddicted – Improve Yourself">
            <a:extLst>
              <a:ext uri="{FF2B5EF4-FFF2-40B4-BE49-F238E27FC236}">
                <a16:creationId xmlns:a16="http://schemas.microsoft.com/office/drawing/2014/main" id="{609B4A30-A4B1-4642-9076-E38780F0B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3" t="13135" b="4511"/>
          <a:stretch/>
        </p:blipFill>
        <p:spPr bwMode="auto">
          <a:xfrm>
            <a:off x="1122848" y="3915341"/>
            <a:ext cx="2277209" cy="143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CE9EFAC-FF46-4F42-A235-6820DF42347A}"/>
              </a:ext>
            </a:extLst>
          </p:cNvPr>
          <p:cNvSpPr txBox="1"/>
          <p:nvPr/>
        </p:nvSpPr>
        <p:spPr>
          <a:xfrm>
            <a:off x="1061303" y="5399230"/>
            <a:ext cx="27908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/>
              <a:t>ESAME ISTOLOGICO (solo in alcune condizioni)</a:t>
            </a:r>
          </a:p>
        </p:txBody>
      </p:sp>
      <p:pic>
        <p:nvPicPr>
          <p:cNvPr id="1034" name="Picture 10" descr="Scatofobia - La paura delle feci - psychologicalcenter.it">
            <a:extLst>
              <a:ext uri="{FF2B5EF4-FFF2-40B4-BE49-F238E27FC236}">
                <a16:creationId xmlns:a16="http://schemas.microsoft.com/office/drawing/2014/main" id="{75D91B1E-A65D-184B-9CD2-213B1DB85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985" y="4309214"/>
            <a:ext cx="1435470" cy="143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35C43DC-E876-1548-881C-B406B05F57F0}"/>
              </a:ext>
            </a:extLst>
          </p:cNvPr>
          <p:cNvSpPr txBox="1"/>
          <p:nvPr/>
        </p:nvSpPr>
        <p:spPr>
          <a:xfrm>
            <a:off x="6690946" y="4784575"/>
            <a:ext cx="231494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/>
              <a:t>PEPTIDI DEL GLUTINE NELLE FECI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93E9BD71-883E-F149-ADCC-A83601A3FC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7730" b="72032"/>
          <a:stretch/>
        </p:blipFill>
        <p:spPr>
          <a:xfrm>
            <a:off x="-57886" y="814115"/>
            <a:ext cx="2514601" cy="562873"/>
          </a:xfrm>
          <a:prstGeom prst="rect">
            <a:avLst/>
          </a:prstGeom>
        </p:spPr>
      </p:pic>
      <p:sp>
        <p:nvSpPr>
          <p:cNvPr id="15" name="Google Shape;180;p6">
            <a:extLst>
              <a:ext uri="{FF2B5EF4-FFF2-40B4-BE49-F238E27FC236}">
                <a16:creationId xmlns:a16="http://schemas.microsoft.com/office/drawing/2014/main" id="{C23B0FA8-A5EB-7448-BAFC-B8BDE9D8B3B2}"/>
              </a:ext>
            </a:extLst>
          </p:cNvPr>
          <p:cNvSpPr txBox="1"/>
          <p:nvPr/>
        </p:nvSpPr>
        <p:spPr>
          <a:xfrm>
            <a:off x="5592932" y="956132"/>
            <a:ext cx="3412956" cy="438551"/>
          </a:xfrm>
          <a:prstGeom prst="rect">
            <a:avLst/>
          </a:prstGeom>
          <a:solidFill>
            <a:srgbClr val="FCFF00"/>
          </a:solidFill>
          <a:ln w="44450" cap="flat" cmpd="thickThin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r">
              <a:buClr>
                <a:schemeClr val="dk1"/>
              </a:buClr>
              <a:buSzPts val="3200"/>
            </a:pPr>
            <a:r>
              <a:rPr lang="it-IT" sz="2400" b="1" dirty="0">
                <a:solidFill>
                  <a:schemeClr val="dk1"/>
                </a:solidFill>
                <a:latin typeface="Comic Sans MS"/>
              </a:rPr>
              <a:t>2. IL FOLLOW-UP</a:t>
            </a:r>
            <a:endParaRPr sz="2400" b="1" dirty="0">
              <a:solidFill>
                <a:schemeClr val="dk1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9087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1" grpId="0"/>
      <p:bldP spid="13" grpId="0"/>
      <p:bldP spid="1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2EAC6CC-DCF9-1748-856C-80598E088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66" y="1191358"/>
            <a:ext cx="6286495" cy="8708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801E757-751F-D141-A6E4-15D5BCCBE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639" y="2140928"/>
            <a:ext cx="5100444" cy="29014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DDCB65A-7702-434E-AC97-ED8589593C45}"/>
              </a:ext>
            </a:extLst>
          </p:cNvPr>
          <p:cNvSpPr txBox="1"/>
          <p:nvPr/>
        </p:nvSpPr>
        <p:spPr>
          <a:xfrm>
            <a:off x="6289516" y="2894774"/>
            <a:ext cx="2747369" cy="2308324"/>
          </a:xfrm>
          <a:prstGeom prst="rect">
            <a:avLst/>
          </a:prstGeom>
          <a:solidFill>
            <a:schemeClr val="bg1"/>
          </a:solidFill>
          <a:ln w="476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B0F0"/>
                </a:solidFill>
              </a:rPr>
              <a:t>Controlli negativi: lattanti in LF esclusivo</a:t>
            </a:r>
          </a:p>
          <a:p>
            <a:endParaRPr lang="it-IT" dirty="0">
              <a:solidFill>
                <a:srgbClr val="00B0F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Controlli postivi: bimbi e adulti in dieta libera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Controlli celiaci: celiaci in GFD da almeno 1 anno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34780D7-2A97-1C42-A6BE-33BB1C7D4626}"/>
              </a:ext>
            </a:extLst>
          </p:cNvPr>
          <p:cNvGrpSpPr/>
          <p:nvPr/>
        </p:nvGrpSpPr>
        <p:grpSpPr>
          <a:xfrm>
            <a:off x="0" y="2419610"/>
            <a:ext cx="6610031" cy="3359394"/>
            <a:chOff x="123030" y="2098430"/>
            <a:chExt cx="8813374" cy="4479192"/>
          </a:xfrm>
        </p:grpSpPr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DFF24F93-93F6-C84D-975A-69EDBC8C8B30}"/>
                </a:ext>
              </a:extLst>
            </p:cNvPr>
            <p:cNvGrpSpPr/>
            <p:nvPr/>
          </p:nvGrpSpPr>
          <p:grpSpPr>
            <a:xfrm>
              <a:off x="123030" y="2098430"/>
              <a:ext cx="8813374" cy="4479192"/>
              <a:chOff x="123030" y="2098430"/>
              <a:chExt cx="8813374" cy="4479192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2A8391DB-01AB-F442-A519-88AA8CEE1A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3030" y="2098430"/>
                <a:ext cx="8813374" cy="4479192"/>
              </a:xfrm>
              <a:prstGeom prst="rect">
                <a:avLst/>
              </a:prstGeom>
            </p:spPr>
          </p:pic>
          <p:cxnSp>
            <p:nvCxnSpPr>
              <p:cNvPr id="8" name="Connettore 1 7">
                <a:extLst>
                  <a:ext uri="{FF2B5EF4-FFF2-40B4-BE49-F238E27FC236}">
                    <a16:creationId xmlns:a16="http://schemas.microsoft.com/office/drawing/2014/main" id="{8EDE626D-275F-A24E-B865-F786622FC2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0615" y="4255477"/>
                <a:ext cx="836735" cy="0"/>
              </a:xfrm>
              <a:prstGeom prst="line">
                <a:avLst/>
              </a:prstGeom>
              <a:ln w="539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ttore 1 9">
                <a:extLst>
                  <a:ext uri="{FF2B5EF4-FFF2-40B4-BE49-F238E27FC236}">
                    <a16:creationId xmlns:a16="http://schemas.microsoft.com/office/drawing/2014/main" id="{3CDF7CFD-3CAF-5F4A-997D-4DB0F48E3E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265" y="4255477"/>
                <a:ext cx="741485" cy="0"/>
              </a:xfrm>
              <a:prstGeom prst="line">
                <a:avLst/>
              </a:prstGeom>
              <a:ln w="539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ttore 1 12">
                <a:extLst>
                  <a:ext uri="{FF2B5EF4-FFF2-40B4-BE49-F238E27FC236}">
                    <a16:creationId xmlns:a16="http://schemas.microsoft.com/office/drawing/2014/main" id="{00306A26-798D-3A4C-8B62-84C42ECBF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68478" y="4255477"/>
                <a:ext cx="741485" cy="0"/>
              </a:xfrm>
              <a:prstGeom prst="line">
                <a:avLst/>
              </a:prstGeom>
              <a:ln w="539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Connettore 1 13">
              <a:extLst>
                <a:ext uri="{FF2B5EF4-FFF2-40B4-BE49-F238E27FC236}">
                  <a16:creationId xmlns:a16="http://schemas.microsoft.com/office/drawing/2014/main" id="{0FD23491-EBBC-5741-8813-8BD4F452E5CE}"/>
                </a:ext>
              </a:extLst>
            </p:cNvPr>
            <p:cNvCxnSpPr>
              <a:cxnSpLocks/>
            </p:cNvCxnSpPr>
            <p:nvPr/>
          </p:nvCxnSpPr>
          <p:spPr>
            <a:xfrm>
              <a:off x="4630615" y="5350852"/>
              <a:ext cx="836735" cy="0"/>
            </a:xfrm>
            <a:prstGeom prst="line">
              <a:avLst/>
            </a:prstGeom>
            <a:ln w="539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1 14">
              <a:extLst>
                <a:ext uri="{FF2B5EF4-FFF2-40B4-BE49-F238E27FC236}">
                  <a16:creationId xmlns:a16="http://schemas.microsoft.com/office/drawing/2014/main" id="{07416B58-FB86-A54C-9949-F15D1E43E4FC}"/>
                </a:ext>
              </a:extLst>
            </p:cNvPr>
            <p:cNvCxnSpPr>
              <a:cxnSpLocks/>
            </p:cNvCxnSpPr>
            <p:nvPr/>
          </p:nvCxnSpPr>
          <p:spPr>
            <a:xfrm>
              <a:off x="5702185" y="5350852"/>
              <a:ext cx="741485" cy="0"/>
            </a:xfrm>
            <a:prstGeom prst="line">
              <a:avLst/>
            </a:prstGeom>
            <a:ln w="539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>
              <a:extLst>
                <a:ext uri="{FF2B5EF4-FFF2-40B4-BE49-F238E27FC236}">
                  <a16:creationId xmlns:a16="http://schemas.microsoft.com/office/drawing/2014/main" id="{2673E30E-C69B-E544-A3AF-06486229C9FA}"/>
                </a:ext>
              </a:extLst>
            </p:cNvPr>
            <p:cNvCxnSpPr>
              <a:cxnSpLocks/>
            </p:cNvCxnSpPr>
            <p:nvPr/>
          </p:nvCxnSpPr>
          <p:spPr>
            <a:xfrm>
              <a:off x="6664203" y="5350852"/>
              <a:ext cx="741485" cy="0"/>
            </a:xfrm>
            <a:prstGeom prst="line">
              <a:avLst/>
            </a:prstGeom>
            <a:ln w="539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96739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10242" name="Picture 2" descr="http://img.literatuurplein.nl/blobs/ORIGB/57628/1/hongerwin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63030"/>
            <a:ext cx="5105400" cy="4286250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 descr="2Holvastb-fo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22438" y="1700808"/>
            <a:ext cx="3322678" cy="432048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ttangolo 9"/>
          <p:cNvSpPr/>
          <p:nvPr/>
        </p:nvSpPr>
        <p:spPr>
          <a:xfrm>
            <a:off x="42" y="-27384"/>
            <a:ext cx="5859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The </a:t>
            </a:r>
            <a:r>
              <a:rPr lang="it-IT" sz="5400" b="1" spc="100" dirty="0" err="1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hunger</a:t>
            </a:r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 </a:t>
            </a:r>
            <a:r>
              <a:rPr lang="it-IT" sz="5400" b="1" spc="100" dirty="0" err="1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winter</a:t>
            </a:r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2" y="-27384"/>
            <a:ext cx="5859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 err="1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Willem-Karel</a:t>
            </a:r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 </a:t>
            </a:r>
            <a:r>
              <a:rPr lang="it-IT" sz="5400" b="1" spc="100" dirty="0" err="1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Dicke</a:t>
            </a:r>
            <a:endParaRPr lang="it-IT" sz="54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  <p:pic>
        <p:nvPicPr>
          <p:cNvPr id="69634" name="Picture 2" descr="http://ramblinginthewoods.files.wordpress.com/2008/11/tulip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08645"/>
            <a:ext cx="7547620" cy="56607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51520" y="1052736"/>
            <a:ext cx="8640960" cy="55446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16825" y="1844824"/>
            <a:ext cx="5343324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52" y="1844824"/>
            <a:ext cx="3154079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2" y="-27384"/>
            <a:ext cx="5859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 err="1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Willem-Karel</a:t>
            </a:r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 </a:t>
            </a:r>
            <a:r>
              <a:rPr lang="it-IT" sz="5400" b="1" spc="100" dirty="0" err="1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Dicke</a:t>
            </a:r>
            <a:endParaRPr lang="it-IT" sz="5400" b="1" spc="100" dirty="0">
              <a:ln w="18000">
                <a:solidFill>
                  <a:srgbClr val="4F81BD">
                    <a:satMod val="200000"/>
                    <a:tint val="72000"/>
                  </a:srgbClr>
                </a:solidFill>
                <a:prstDash val="solid"/>
              </a:ln>
              <a:solidFill>
                <a:srgbClr val="4F81BD">
                  <a:satMod val="280000"/>
                  <a:tint val="100000"/>
                  <a:alpha val="5700"/>
                </a:srgbClr>
              </a:solidFill>
              <a:effectLst>
                <a:outerShdw blurRad="25000" dist="20000" dir="16020000" algn="tl">
                  <a:srgbClr val="4F81BD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323528" y="1052736"/>
            <a:ext cx="8496944" cy="55446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0" y="-27384"/>
            <a:ext cx="9144000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2" y="-27384"/>
            <a:ext cx="5859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The </a:t>
            </a:r>
            <a:r>
              <a:rPr lang="it-IT" sz="5400" b="1" spc="100" dirty="0" err="1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hunger</a:t>
            </a:r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 </a:t>
            </a:r>
            <a:r>
              <a:rPr lang="it-IT" sz="5400" b="1" spc="100" dirty="0" err="1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winter</a:t>
            </a:r>
            <a:r>
              <a:rPr lang="it-IT" sz="5400" b="1" spc="100" dirty="0">
                <a:ln w="18000">
                  <a:solidFill>
                    <a:srgbClr val="4F81BD">
                      <a:satMod val="200000"/>
                      <a:tint val="72000"/>
                    </a:srgbClr>
                  </a:solidFill>
                  <a:prstDash val="solid"/>
                </a:ln>
                <a:solidFill>
                  <a:srgbClr val="4F81BD">
                    <a:satMod val="280000"/>
                    <a:tint val="100000"/>
                    <a:alpha val="5700"/>
                  </a:srgbClr>
                </a:solidFill>
                <a:effectLst>
                  <a:outerShdw blurRad="25000" dist="20000" dir="16020000" algn="tl">
                    <a:srgbClr val="4F81BD">
                      <a:satMod val="200000"/>
                      <a:shade val="1000"/>
                      <a:alpha val="60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288857"/>
            <a:ext cx="5472608" cy="2860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126768"/>
            <a:ext cx="7069584" cy="243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02718" y="1124744"/>
            <a:ext cx="557766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Moon_River_-_Breakfast_at_Tiffany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939212" y="0"/>
            <a:ext cx="204788" cy="204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4598</TotalTime>
  <Words>1667</Words>
  <Application>Microsoft Office PowerPoint</Application>
  <PresentationFormat>On-screen Show (4:3)</PresentationFormat>
  <Paragraphs>357</Paragraphs>
  <Slides>58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58</vt:i4>
      </vt:variant>
    </vt:vector>
  </HeadingPairs>
  <TitlesOfParts>
    <vt:vector size="75" baseType="lpstr">
      <vt:lpstr>AdvPA0C4</vt:lpstr>
      <vt:lpstr>Arial</vt:lpstr>
      <vt:lpstr>Calibri</vt:lpstr>
      <vt:lpstr>Comic Sans MS</vt:lpstr>
      <vt:lpstr>Lucida Sans</vt:lpstr>
      <vt:lpstr>Symbol</vt:lpstr>
      <vt:lpstr>Times New Roman</vt:lpstr>
      <vt:lpstr>Trebuchet MS</vt:lpstr>
      <vt:lpstr>Wingdings</vt:lpstr>
      <vt:lpstr>Tema di Office</vt:lpstr>
      <vt:lpstr>1_Tema di Office</vt:lpstr>
      <vt:lpstr>Struttura predefinita</vt:lpstr>
      <vt:lpstr>Immagine bitmap</vt:lpstr>
      <vt:lpstr>CorelDRAW</vt:lpstr>
      <vt:lpstr>Document</vt:lpstr>
      <vt:lpstr>Documento</vt:lpstr>
      <vt:lpstr>Grafico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 diverse forme di celiachia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Alberto Tommasini</dc:creator>
  <cp:lastModifiedBy>Alberto Tommasini</cp:lastModifiedBy>
  <cp:revision>550</cp:revision>
  <dcterms:created xsi:type="dcterms:W3CDTF">2014-09-12T22:06:54Z</dcterms:created>
  <dcterms:modified xsi:type="dcterms:W3CDTF">2021-11-20T09:04:39Z</dcterms:modified>
</cp:coreProperties>
</file>