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48" r:id="rId2"/>
    <p:sldId id="465" r:id="rId3"/>
    <p:sldId id="508" r:id="rId4"/>
    <p:sldId id="543" r:id="rId5"/>
    <p:sldId id="509" r:id="rId6"/>
    <p:sldId id="496" r:id="rId7"/>
    <p:sldId id="393" r:id="rId8"/>
    <p:sldId id="511" r:id="rId9"/>
    <p:sldId id="507" r:id="rId10"/>
    <p:sldId id="506" r:id="rId11"/>
    <p:sldId id="538" r:id="rId12"/>
    <p:sldId id="539" r:id="rId13"/>
    <p:sldId id="497" r:id="rId14"/>
    <p:sldId id="532" r:id="rId15"/>
    <p:sldId id="513" r:id="rId16"/>
    <p:sldId id="521" r:id="rId17"/>
    <p:sldId id="583" r:id="rId18"/>
    <p:sldId id="516" r:id="rId19"/>
    <p:sldId id="519" r:id="rId20"/>
    <p:sldId id="552" r:id="rId21"/>
    <p:sldId id="517" r:id="rId22"/>
    <p:sldId id="559" r:id="rId23"/>
    <p:sldId id="561" r:id="rId24"/>
    <p:sldId id="560" r:id="rId25"/>
    <p:sldId id="562" r:id="rId26"/>
    <p:sldId id="557" r:id="rId27"/>
    <p:sldId id="528" r:id="rId28"/>
    <p:sldId id="530" r:id="rId29"/>
    <p:sldId id="527" r:id="rId30"/>
    <p:sldId id="540" r:id="rId31"/>
    <p:sldId id="541" r:id="rId32"/>
    <p:sldId id="570" r:id="rId33"/>
    <p:sldId id="523" r:id="rId34"/>
    <p:sldId id="542" r:id="rId35"/>
    <p:sldId id="544" r:id="rId36"/>
    <p:sldId id="49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71" d="100"/>
          <a:sy n="71" d="100"/>
        </p:scale>
        <p:origin x="59" y="2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A91E83-FEC0-4CCF-9D42-39D43F6A32D3}" type="datetimeFigureOut">
              <a:rPr lang="en-US" smtClean="0"/>
              <a:t>18-Nov-21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F75895-1BD5-4167-8F8C-8183AEF8268A}" type="slidenum">
              <a:rPr lang="en-US" smtClean="0"/>
              <a:t>‹#›</a:t>
            </a:fld>
            <a:endParaRPr lang="en-US"/>
          </a:p>
        </p:txBody>
      </p:sp>
    </p:spTree>
    <p:extLst>
      <p:ext uri="{BB962C8B-B14F-4D97-AF65-F5344CB8AC3E}">
        <p14:creationId xmlns:p14="http://schemas.microsoft.com/office/powerpoint/2010/main" val="3798516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3C105325-9E43-4133-A2FB-6E75B36373AF}" type="slidenum">
              <a:rPr lang="it-IT"/>
              <a:pPr/>
              <a:t>2</a:t>
            </a:fld>
            <a:endParaRPr lang="it-IT"/>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r>
              <a:rPr lang="it-IT"/>
              <a:t>Tipologia della trasmissione genetica e della patogenesi. Confronto con altre malattie. Peculiarità.</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330C48C5-E66D-4DB8-A034-1579ECD54A28}" type="slidenum">
              <a:rPr lang="it-IT"/>
              <a:pPr/>
              <a:t>20</a:t>
            </a:fld>
            <a:endParaRPr lang="it-IT"/>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r>
              <a:rPr lang="it-IT"/>
              <a:t>Emocromo etc … ma all’inizio</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a:t>Ezio </a:t>
            </a:r>
            <a:r>
              <a:rPr lang="it-IT" dirty="0" err="1"/>
              <a:t>Silvestroni</a:t>
            </a:r>
            <a:r>
              <a:rPr lang="it-IT" dirty="0"/>
              <a:t> e Ida Bianco:</a:t>
            </a:r>
            <a:r>
              <a:rPr lang="it-IT" baseline="0" dirty="0"/>
              <a:t> screening della talassemia</a:t>
            </a:r>
            <a:endParaRPr lang="it-IT" dirty="0"/>
          </a:p>
        </p:txBody>
      </p:sp>
      <p:sp>
        <p:nvSpPr>
          <p:cNvPr id="4" name="Segnaposto numero diapositiva 3"/>
          <p:cNvSpPr>
            <a:spLocks noGrp="1"/>
          </p:cNvSpPr>
          <p:nvPr>
            <p:ph type="sldNum" sz="quarter" idx="10"/>
          </p:nvPr>
        </p:nvSpPr>
        <p:spPr/>
        <p:txBody>
          <a:bodyPr/>
          <a:lstStyle/>
          <a:p>
            <a:fld id="{C3182E07-F76D-490A-8E72-32AA00748D71}" type="slidenum">
              <a:rPr lang="it-IT" smtClean="0"/>
              <a:pPr/>
              <a:t>32</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537864CD-8E3C-4769-8CF3-3960D3F1EFFD}" type="slidenum">
              <a:rPr lang="it-IT"/>
              <a:pPr/>
              <a:t>36</a:t>
            </a:fld>
            <a:endParaRPr lang="it-IT"/>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r>
              <a:rPr lang="it-IT"/>
              <a:t>Era pre-genetica. Interpretazione di ogni cosa con poche patologie prevalenti: sifilide, TBC, rachitismo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66888-34E6-42C5-A6EE-8AC789241E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4A84249-0A5C-438A-BE3C-1E4DF35742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8E1EF65-DECC-40C8-9529-43ABD0490FC6}"/>
              </a:ext>
            </a:extLst>
          </p:cNvPr>
          <p:cNvSpPr>
            <a:spLocks noGrp="1"/>
          </p:cNvSpPr>
          <p:nvPr>
            <p:ph type="dt" sz="half" idx="10"/>
          </p:nvPr>
        </p:nvSpPr>
        <p:spPr/>
        <p:txBody>
          <a:bodyPr/>
          <a:lstStyle/>
          <a:p>
            <a:fld id="{28F9BB75-DCDF-4CE1-9DD1-B8CE3130CE01}" type="datetimeFigureOut">
              <a:rPr lang="en-US" smtClean="0"/>
              <a:t>18-Nov-21</a:t>
            </a:fld>
            <a:endParaRPr lang="en-US"/>
          </a:p>
        </p:txBody>
      </p:sp>
      <p:sp>
        <p:nvSpPr>
          <p:cNvPr id="5" name="Footer Placeholder 4">
            <a:extLst>
              <a:ext uri="{FF2B5EF4-FFF2-40B4-BE49-F238E27FC236}">
                <a16:creationId xmlns:a16="http://schemas.microsoft.com/office/drawing/2014/main" id="{155A6C1F-BF98-45E1-BC8E-C38749CA47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123059-8F50-4C5A-B005-F43B99AEF791}"/>
              </a:ext>
            </a:extLst>
          </p:cNvPr>
          <p:cNvSpPr>
            <a:spLocks noGrp="1"/>
          </p:cNvSpPr>
          <p:nvPr>
            <p:ph type="sldNum" sz="quarter" idx="12"/>
          </p:nvPr>
        </p:nvSpPr>
        <p:spPr/>
        <p:txBody>
          <a:bodyPr/>
          <a:lstStyle/>
          <a:p>
            <a:fld id="{02BA10F3-96D6-41CB-BD38-4C350FAAC1BA}" type="slidenum">
              <a:rPr lang="en-US" smtClean="0"/>
              <a:t>‹#›</a:t>
            </a:fld>
            <a:endParaRPr lang="en-US"/>
          </a:p>
        </p:txBody>
      </p:sp>
    </p:spTree>
    <p:extLst>
      <p:ext uri="{BB962C8B-B14F-4D97-AF65-F5344CB8AC3E}">
        <p14:creationId xmlns:p14="http://schemas.microsoft.com/office/powerpoint/2010/main" val="2622047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83F3C-0533-40CF-8DA6-4CC47897C6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F76308-DD4D-48FF-8731-484BD8558D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37CCFE-68EC-4578-A3A0-E6C5F491EFFD}"/>
              </a:ext>
            </a:extLst>
          </p:cNvPr>
          <p:cNvSpPr>
            <a:spLocks noGrp="1"/>
          </p:cNvSpPr>
          <p:nvPr>
            <p:ph type="dt" sz="half" idx="10"/>
          </p:nvPr>
        </p:nvSpPr>
        <p:spPr/>
        <p:txBody>
          <a:bodyPr/>
          <a:lstStyle/>
          <a:p>
            <a:fld id="{28F9BB75-DCDF-4CE1-9DD1-B8CE3130CE01}" type="datetimeFigureOut">
              <a:rPr lang="en-US" smtClean="0"/>
              <a:t>18-Nov-21</a:t>
            </a:fld>
            <a:endParaRPr lang="en-US"/>
          </a:p>
        </p:txBody>
      </p:sp>
      <p:sp>
        <p:nvSpPr>
          <p:cNvPr id="5" name="Footer Placeholder 4">
            <a:extLst>
              <a:ext uri="{FF2B5EF4-FFF2-40B4-BE49-F238E27FC236}">
                <a16:creationId xmlns:a16="http://schemas.microsoft.com/office/drawing/2014/main" id="{8A14D5FB-6DAA-4857-8F22-5AA73C92FF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9885F4-C1B5-4EED-A5C0-A966F9542EC7}"/>
              </a:ext>
            </a:extLst>
          </p:cNvPr>
          <p:cNvSpPr>
            <a:spLocks noGrp="1"/>
          </p:cNvSpPr>
          <p:nvPr>
            <p:ph type="sldNum" sz="quarter" idx="12"/>
          </p:nvPr>
        </p:nvSpPr>
        <p:spPr/>
        <p:txBody>
          <a:bodyPr/>
          <a:lstStyle/>
          <a:p>
            <a:fld id="{02BA10F3-96D6-41CB-BD38-4C350FAAC1BA}" type="slidenum">
              <a:rPr lang="en-US" smtClean="0"/>
              <a:t>‹#›</a:t>
            </a:fld>
            <a:endParaRPr lang="en-US"/>
          </a:p>
        </p:txBody>
      </p:sp>
    </p:spTree>
    <p:extLst>
      <p:ext uri="{BB962C8B-B14F-4D97-AF65-F5344CB8AC3E}">
        <p14:creationId xmlns:p14="http://schemas.microsoft.com/office/powerpoint/2010/main" val="1385541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0633BA-957B-4AB7-A7BE-1C9886A9518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90BBDAF-5ADF-461E-8CEB-6045974680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02A99C-A89D-4816-A912-31AE0E08593E}"/>
              </a:ext>
            </a:extLst>
          </p:cNvPr>
          <p:cNvSpPr>
            <a:spLocks noGrp="1"/>
          </p:cNvSpPr>
          <p:nvPr>
            <p:ph type="dt" sz="half" idx="10"/>
          </p:nvPr>
        </p:nvSpPr>
        <p:spPr/>
        <p:txBody>
          <a:bodyPr/>
          <a:lstStyle/>
          <a:p>
            <a:fld id="{28F9BB75-DCDF-4CE1-9DD1-B8CE3130CE01}" type="datetimeFigureOut">
              <a:rPr lang="en-US" smtClean="0"/>
              <a:t>18-Nov-21</a:t>
            </a:fld>
            <a:endParaRPr lang="en-US"/>
          </a:p>
        </p:txBody>
      </p:sp>
      <p:sp>
        <p:nvSpPr>
          <p:cNvPr id="5" name="Footer Placeholder 4">
            <a:extLst>
              <a:ext uri="{FF2B5EF4-FFF2-40B4-BE49-F238E27FC236}">
                <a16:creationId xmlns:a16="http://schemas.microsoft.com/office/drawing/2014/main" id="{DD76B290-D303-4598-8E7E-EFA4A230C0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689EB2-6F9E-47A8-A0B6-670B94641463}"/>
              </a:ext>
            </a:extLst>
          </p:cNvPr>
          <p:cNvSpPr>
            <a:spLocks noGrp="1"/>
          </p:cNvSpPr>
          <p:nvPr>
            <p:ph type="sldNum" sz="quarter" idx="12"/>
          </p:nvPr>
        </p:nvSpPr>
        <p:spPr/>
        <p:txBody>
          <a:bodyPr/>
          <a:lstStyle/>
          <a:p>
            <a:fld id="{02BA10F3-96D6-41CB-BD38-4C350FAAC1BA}" type="slidenum">
              <a:rPr lang="en-US" smtClean="0"/>
              <a:t>‹#›</a:t>
            </a:fld>
            <a:endParaRPr lang="en-US"/>
          </a:p>
        </p:txBody>
      </p:sp>
    </p:spTree>
    <p:extLst>
      <p:ext uri="{BB962C8B-B14F-4D97-AF65-F5344CB8AC3E}">
        <p14:creationId xmlns:p14="http://schemas.microsoft.com/office/powerpoint/2010/main" val="3852889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609600" y="274639"/>
            <a:ext cx="10972800" cy="585152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3" name="Rectangle 4">
            <a:extLst>
              <a:ext uri="{FF2B5EF4-FFF2-40B4-BE49-F238E27FC236}">
                <a16:creationId xmlns:a16="http://schemas.microsoft.com/office/drawing/2014/main" id="{0414B4F6-6CC3-43AA-A10E-82A6D082BABA}"/>
              </a:ext>
            </a:extLst>
          </p:cNvPr>
          <p:cNvSpPr>
            <a:spLocks noGrp="1" noChangeArrowheads="1"/>
          </p:cNvSpPr>
          <p:nvPr>
            <p:ph type="dt" sz="half" idx="10"/>
          </p:nvPr>
        </p:nvSpPr>
        <p:spPr>
          <a:ln/>
        </p:spPr>
        <p:txBody>
          <a:bodyPr/>
          <a:lstStyle>
            <a:lvl1pPr>
              <a:defRPr/>
            </a:lvl1pPr>
          </a:lstStyle>
          <a:p>
            <a:pPr>
              <a:defRPr/>
            </a:pPr>
            <a:endParaRPr lang="it-IT"/>
          </a:p>
        </p:txBody>
      </p:sp>
      <p:sp>
        <p:nvSpPr>
          <p:cNvPr id="4" name="Rectangle 5">
            <a:extLst>
              <a:ext uri="{FF2B5EF4-FFF2-40B4-BE49-F238E27FC236}">
                <a16:creationId xmlns:a16="http://schemas.microsoft.com/office/drawing/2014/main" id="{48545B2A-E806-4E8D-A62D-E276C760C089}"/>
              </a:ext>
            </a:extLst>
          </p:cNvPr>
          <p:cNvSpPr>
            <a:spLocks noGrp="1" noChangeArrowheads="1"/>
          </p:cNvSpPr>
          <p:nvPr>
            <p:ph type="ftr" sz="quarter" idx="11"/>
          </p:nvPr>
        </p:nvSpPr>
        <p:spPr>
          <a:ln/>
        </p:spPr>
        <p:txBody>
          <a:bodyPr/>
          <a:lstStyle>
            <a:lvl1pPr>
              <a:defRPr/>
            </a:lvl1pPr>
          </a:lstStyle>
          <a:p>
            <a:pPr>
              <a:defRPr/>
            </a:pPr>
            <a:endParaRPr lang="it-IT"/>
          </a:p>
        </p:txBody>
      </p:sp>
      <p:sp>
        <p:nvSpPr>
          <p:cNvPr id="5" name="Rectangle 6">
            <a:extLst>
              <a:ext uri="{FF2B5EF4-FFF2-40B4-BE49-F238E27FC236}">
                <a16:creationId xmlns:a16="http://schemas.microsoft.com/office/drawing/2014/main" id="{1269311E-5C95-4B0A-856C-3815C047C9D0}"/>
              </a:ext>
            </a:extLst>
          </p:cNvPr>
          <p:cNvSpPr>
            <a:spLocks noGrp="1" noChangeArrowheads="1"/>
          </p:cNvSpPr>
          <p:nvPr>
            <p:ph type="sldNum" sz="quarter" idx="12"/>
          </p:nvPr>
        </p:nvSpPr>
        <p:spPr>
          <a:ln/>
        </p:spPr>
        <p:txBody>
          <a:bodyPr/>
          <a:lstStyle>
            <a:lvl1pPr>
              <a:defRPr/>
            </a:lvl1pPr>
          </a:lstStyle>
          <a:p>
            <a:fld id="{DC8B6617-8974-4000-82B4-3A49B2A5EF95}" type="slidenum">
              <a:rPr lang="it-IT" altLang="en-US"/>
              <a:pPr/>
              <a:t>‹#›</a:t>
            </a:fld>
            <a:endParaRPr lang="it-IT" altLang="en-US"/>
          </a:p>
        </p:txBody>
      </p:sp>
    </p:spTree>
    <p:extLst>
      <p:ext uri="{BB962C8B-B14F-4D97-AF65-F5344CB8AC3E}">
        <p14:creationId xmlns:p14="http://schemas.microsoft.com/office/powerpoint/2010/main" val="189240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C0E51-370A-4C84-8A21-6726414084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7BA13D-CF35-4103-A067-B71445473A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42B5B9-95BA-4DA2-8409-692AF05EB0BE}"/>
              </a:ext>
            </a:extLst>
          </p:cNvPr>
          <p:cNvSpPr>
            <a:spLocks noGrp="1"/>
          </p:cNvSpPr>
          <p:nvPr>
            <p:ph type="dt" sz="half" idx="10"/>
          </p:nvPr>
        </p:nvSpPr>
        <p:spPr/>
        <p:txBody>
          <a:bodyPr/>
          <a:lstStyle/>
          <a:p>
            <a:fld id="{28F9BB75-DCDF-4CE1-9DD1-B8CE3130CE01}" type="datetimeFigureOut">
              <a:rPr lang="en-US" smtClean="0"/>
              <a:t>18-Nov-21</a:t>
            </a:fld>
            <a:endParaRPr lang="en-US"/>
          </a:p>
        </p:txBody>
      </p:sp>
      <p:sp>
        <p:nvSpPr>
          <p:cNvPr id="5" name="Footer Placeholder 4">
            <a:extLst>
              <a:ext uri="{FF2B5EF4-FFF2-40B4-BE49-F238E27FC236}">
                <a16:creationId xmlns:a16="http://schemas.microsoft.com/office/drawing/2014/main" id="{B47057FF-461B-4320-A9CC-FBE1CFA511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0C3592-9AAF-4D42-B3F0-05E95C082450}"/>
              </a:ext>
            </a:extLst>
          </p:cNvPr>
          <p:cNvSpPr>
            <a:spLocks noGrp="1"/>
          </p:cNvSpPr>
          <p:nvPr>
            <p:ph type="sldNum" sz="quarter" idx="12"/>
          </p:nvPr>
        </p:nvSpPr>
        <p:spPr/>
        <p:txBody>
          <a:bodyPr/>
          <a:lstStyle/>
          <a:p>
            <a:fld id="{02BA10F3-96D6-41CB-BD38-4C350FAAC1BA}" type="slidenum">
              <a:rPr lang="en-US" smtClean="0"/>
              <a:t>‹#›</a:t>
            </a:fld>
            <a:endParaRPr lang="en-US"/>
          </a:p>
        </p:txBody>
      </p:sp>
    </p:spTree>
    <p:extLst>
      <p:ext uri="{BB962C8B-B14F-4D97-AF65-F5344CB8AC3E}">
        <p14:creationId xmlns:p14="http://schemas.microsoft.com/office/powerpoint/2010/main" val="219877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29C2E-17F7-48AB-8736-2FDD0F03A0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95A23FC-2D07-496D-B2EA-952B15E054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01E210-6EE3-450C-8D00-ABF882614787}"/>
              </a:ext>
            </a:extLst>
          </p:cNvPr>
          <p:cNvSpPr>
            <a:spLocks noGrp="1"/>
          </p:cNvSpPr>
          <p:nvPr>
            <p:ph type="dt" sz="half" idx="10"/>
          </p:nvPr>
        </p:nvSpPr>
        <p:spPr/>
        <p:txBody>
          <a:bodyPr/>
          <a:lstStyle/>
          <a:p>
            <a:fld id="{28F9BB75-DCDF-4CE1-9DD1-B8CE3130CE01}" type="datetimeFigureOut">
              <a:rPr lang="en-US" smtClean="0"/>
              <a:t>18-Nov-21</a:t>
            </a:fld>
            <a:endParaRPr lang="en-US"/>
          </a:p>
        </p:txBody>
      </p:sp>
      <p:sp>
        <p:nvSpPr>
          <p:cNvPr id="5" name="Footer Placeholder 4">
            <a:extLst>
              <a:ext uri="{FF2B5EF4-FFF2-40B4-BE49-F238E27FC236}">
                <a16:creationId xmlns:a16="http://schemas.microsoft.com/office/drawing/2014/main" id="{2E51AD3E-9511-4527-9140-07400D883E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4C993E-084E-46A3-B793-7D9A848299D9}"/>
              </a:ext>
            </a:extLst>
          </p:cNvPr>
          <p:cNvSpPr>
            <a:spLocks noGrp="1"/>
          </p:cNvSpPr>
          <p:nvPr>
            <p:ph type="sldNum" sz="quarter" idx="12"/>
          </p:nvPr>
        </p:nvSpPr>
        <p:spPr/>
        <p:txBody>
          <a:bodyPr/>
          <a:lstStyle/>
          <a:p>
            <a:fld id="{02BA10F3-96D6-41CB-BD38-4C350FAAC1BA}" type="slidenum">
              <a:rPr lang="en-US" smtClean="0"/>
              <a:t>‹#›</a:t>
            </a:fld>
            <a:endParaRPr lang="en-US"/>
          </a:p>
        </p:txBody>
      </p:sp>
    </p:spTree>
    <p:extLst>
      <p:ext uri="{BB962C8B-B14F-4D97-AF65-F5344CB8AC3E}">
        <p14:creationId xmlns:p14="http://schemas.microsoft.com/office/powerpoint/2010/main" val="1773194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A244A-8848-4461-9971-181B30EAD7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B30DA8-D5E3-462C-A687-816B2CD690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465BADF-9166-4453-8943-A6C0121CFA8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529AE7-55A7-4E2D-822C-802F95637E05}"/>
              </a:ext>
            </a:extLst>
          </p:cNvPr>
          <p:cNvSpPr>
            <a:spLocks noGrp="1"/>
          </p:cNvSpPr>
          <p:nvPr>
            <p:ph type="dt" sz="half" idx="10"/>
          </p:nvPr>
        </p:nvSpPr>
        <p:spPr/>
        <p:txBody>
          <a:bodyPr/>
          <a:lstStyle/>
          <a:p>
            <a:fld id="{28F9BB75-DCDF-4CE1-9DD1-B8CE3130CE01}" type="datetimeFigureOut">
              <a:rPr lang="en-US" smtClean="0"/>
              <a:t>18-Nov-21</a:t>
            </a:fld>
            <a:endParaRPr lang="en-US"/>
          </a:p>
        </p:txBody>
      </p:sp>
      <p:sp>
        <p:nvSpPr>
          <p:cNvPr id="6" name="Footer Placeholder 5">
            <a:extLst>
              <a:ext uri="{FF2B5EF4-FFF2-40B4-BE49-F238E27FC236}">
                <a16:creationId xmlns:a16="http://schemas.microsoft.com/office/drawing/2014/main" id="{5BFAAF09-C945-456E-9528-1B3DB9FA26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F8C68C-A361-4953-B980-85A0FF0F2652}"/>
              </a:ext>
            </a:extLst>
          </p:cNvPr>
          <p:cNvSpPr>
            <a:spLocks noGrp="1"/>
          </p:cNvSpPr>
          <p:nvPr>
            <p:ph type="sldNum" sz="quarter" idx="12"/>
          </p:nvPr>
        </p:nvSpPr>
        <p:spPr/>
        <p:txBody>
          <a:bodyPr/>
          <a:lstStyle/>
          <a:p>
            <a:fld id="{02BA10F3-96D6-41CB-BD38-4C350FAAC1BA}" type="slidenum">
              <a:rPr lang="en-US" smtClean="0"/>
              <a:t>‹#›</a:t>
            </a:fld>
            <a:endParaRPr lang="en-US"/>
          </a:p>
        </p:txBody>
      </p:sp>
    </p:spTree>
    <p:extLst>
      <p:ext uri="{BB962C8B-B14F-4D97-AF65-F5344CB8AC3E}">
        <p14:creationId xmlns:p14="http://schemas.microsoft.com/office/powerpoint/2010/main" val="1174534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AD012-D05F-422F-869B-D7653C36C82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CFAE263-72D2-41EF-AA7F-CAD0B3E6A2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BC5BCE-1AA5-41F1-9962-4C55E47455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C49C25-8D64-49B9-B4E7-90847F87DD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B3A1BD-3EE5-4B02-B6A4-7FB6A3D1DF9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C42234-7A44-4378-B914-9F0071A90F6B}"/>
              </a:ext>
            </a:extLst>
          </p:cNvPr>
          <p:cNvSpPr>
            <a:spLocks noGrp="1"/>
          </p:cNvSpPr>
          <p:nvPr>
            <p:ph type="dt" sz="half" idx="10"/>
          </p:nvPr>
        </p:nvSpPr>
        <p:spPr/>
        <p:txBody>
          <a:bodyPr/>
          <a:lstStyle/>
          <a:p>
            <a:fld id="{28F9BB75-DCDF-4CE1-9DD1-B8CE3130CE01}" type="datetimeFigureOut">
              <a:rPr lang="en-US" smtClean="0"/>
              <a:t>18-Nov-21</a:t>
            </a:fld>
            <a:endParaRPr lang="en-US"/>
          </a:p>
        </p:txBody>
      </p:sp>
      <p:sp>
        <p:nvSpPr>
          <p:cNvPr id="8" name="Footer Placeholder 7">
            <a:extLst>
              <a:ext uri="{FF2B5EF4-FFF2-40B4-BE49-F238E27FC236}">
                <a16:creationId xmlns:a16="http://schemas.microsoft.com/office/drawing/2014/main" id="{9E10892A-4AC6-423E-989D-ACA40676C93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A29F8F0-F0FC-40F0-9FC7-B70A7B917421}"/>
              </a:ext>
            </a:extLst>
          </p:cNvPr>
          <p:cNvSpPr>
            <a:spLocks noGrp="1"/>
          </p:cNvSpPr>
          <p:nvPr>
            <p:ph type="sldNum" sz="quarter" idx="12"/>
          </p:nvPr>
        </p:nvSpPr>
        <p:spPr/>
        <p:txBody>
          <a:bodyPr/>
          <a:lstStyle/>
          <a:p>
            <a:fld id="{02BA10F3-96D6-41CB-BD38-4C350FAAC1BA}" type="slidenum">
              <a:rPr lang="en-US" smtClean="0"/>
              <a:t>‹#›</a:t>
            </a:fld>
            <a:endParaRPr lang="en-US"/>
          </a:p>
        </p:txBody>
      </p:sp>
    </p:spTree>
    <p:extLst>
      <p:ext uri="{BB962C8B-B14F-4D97-AF65-F5344CB8AC3E}">
        <p14:creationId xmlns:p14="http://schemas.microsoft.com/office/powerpoint/2010/main" val="2986278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5ADF9-9821-46D6-9ECA-D8D502AFD7B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5363A2-D1A9-40BB-B031-EDAA658313C4}"/>
              </a:ext>
            </a:extLst>
          </p:cNvPr>
          <p:cNvSpPr>
            <a:spLocks noGrp="1"/>
          </p:cNvSpPr>
          <p:nvPr>
            <p:ph type="dt" sz="half" idx="10"/>
          </p:nvPr>
        </p:nvSpPr>
        <p:spPr/>
        <p:txBody>
          <a:bodyPr/>
          <a:lstStyle/>
          <a:p>
            <a:fld id="{28F9BB75-DCDF-4CE1-9DD1-B8CE3130CE01}" type="datetimeFigureOut">
              <a:rPr lang="en-US" smtClean="0"/>
              <a:t>18-Nov-21</a:t>
            </a:fld>
            <a:endParaRPr lang="en-US"/>
          </a:p>
        </p:txBody>
      </p:sp>
      <p:sp>
        <p:nvSpPr>
          <p:cNvPr id="4" name="Footer Placeholder 3">
            <a:extLst>
              <a:ext uri="{FF2B5EF4-FFF2-40B4-BE49-F238E27FC236}">
                <a16:creationId xmlns:a16="http://schemas.microsoft.com/office/drawing/2014/main" id="{159FC264-2CF4-486E-A99F-D4B0F432AEB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9EEE11-3A73-499A-9B99-7FE786A64DE4}"/>
              </a:ext>
            </a:extLst>
          </p:cNvPr>
          <p:cNvSpPr>
            <a:spLocks noGrp="1"/>
          </p:cNvSpPr>
          <p:nvPr>
            <p:ph type="sldNum" sz="quarter" idx="12"/>
          </p:nvPr>
        </p:nvSpPr>
        <p:spPr/>
        <p:txBody>
          <a:bodyPr/>
          <a:lstStyle/>
          <a:p>
            <a:fld id="{02BA10F3-96D6-41CB-BD38-4C350FAAC1BA}" type="slidenum">
              <a:rPr lang="en-US" smtClean="0"/>
              <a:t>‹#›</a:t>
            </a:fld>
            <a:endParaRPr lang="en-US"/>
          </a:p>
        </p:txBody>
      </p:sp>
    </p:spTree>
    <p:extLst>
      <p:ext uri="{BB962C8B-B14F-4D97-AF65-F5344CB8AC3E}">
        <p14:creationId xmlns:p14="http://schemas.microsoft.com/office/powerpoint/2010/main" val="3895975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BEF935-BEB0-48A8-8AAB-2699EF003FB6}"/>
              </a:ext>
            </a:extLst>
          </p:cNvPr>
          <p:cNvSpPr>
            <a:spLocks noGrp="1"/>
          </p:cNvSpPr>
          <p:nvPr>
            <p:ph type="dt" sz="half" idx="10"/>
          </p:nvPr>
        </p:nvSpPr>
        <p:spPr/>
        <p:txBody>
          <a:bodyPr/>
          <a:lstStyle/>
          <a:p>
            <a:fld id="{28F9BB75-DCDF-4CE1-9DD1-B8CE3130CE01}" type="datetimeFigureOut">
              <a:rPr lang="en-US" smtClean="0"/>
              <a:t>18-Nov-21</a:t>
            </a:fld>
            <a:endParaRPr lang="en-US"/>
          </a:p>
        </p:txBody>
      </p:sp>
      <p:sp>
        <p:nvSpPr>
          <p:cNvPr id="3" name="Footer Placeholder 2">
            <a:extLst>
              <a:ext uri="{FF2B5EF4-FFF2-40B4-BE49-F238E27FC236}">
                <a16:creationId xmlns:a16="http://schemas.microsoft.com/office/drawing/2014/main" id="{72B4B38E-4555-43D0-9982-AFB62FCBAEC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812B80D-9A9E-4B7A-97BE-03456EB6BB22}"/>
              </a:ext>
            </a:extLst>
          </p:cNvPr>
          <p:cNvSpPr>
            <a:spLocks noGrp="1"/>
          </p:cNvSpPr>
          <p:nvPr>
            <p:ph type="sldNum" sz="quarter" idx="12"/>
          </p:nvPr>
        </p:nvSpPr>
        <p:spPr/>
        <p:txBody>
          <a:bodyPr/>
          <a:lstStyle/>
          <a:p>
            <a:fld id="{02BA10F3-96D6-41CB-BD38-4C350FAAC1BA}" type="slidenum">
              <a:rPr lang="en-US" smtClean="0"/>
              <a:t>‹#›</a:t>
            </a:fld>
            <a:endParaRPr lang="en-US"/>
          </a:p>
        </p:txBody>
      </p:sp>
    </p:spTree>
    <p:extLst>
      <p:ext uri="{BB962C8B-B14F-4D97-AF65-F5344CB8AC3E}">
        <p14:creationId xmlns:p14="http://schemas.microsoft.com/office/powerpoint/2010/main" val="3091096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167FC-48CC-4983-B8A7-FF03B7C6CB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3DBFC5B-188B-491F-988D-6A79FF92CB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282440-B9BB-4327-931F-1EF79003F7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4CAC21-18E4-401E-8D50-1BEAEC5131D0}"/>
              </a:ext>
            </a:extLst>
          </p:cNvPr>
          <p:cNvSpPr>
            <a:spLocks noGrp="1"/>
          </p:cNvSpPr>
          <p:nvPr>
            <p:ph type="dt" sz="half" idx="10"/>
          </p:nvPr>
        </p:nvSpPr>
        <p:spPr/>
        <p:txBody>
          <a:bodyPr/>
          <a:lstStyle/>
          <a:p>
            <a:fld id="{28F9BB75-DCDF-4CE1-9DD1-B8CE3130CE01}" type="datetimeFigureOut">
              <a:rPr lang="en-US" smtClean="0"/>
              <a:t>18-Nov-21</a:t>
            </a:fld>
            <a:endParaRPr lang="en-US"/>
          </a:p>
        </p:txBody>
      </p:sp>
      <p:sp>
        <p:nvSpPr>
          <p:cNvPr id="6" name="Footer Placeholder 5">
            <a:extLst>
              <a:ext uri="{FF2B5EF4-FFF2-40B4-BE49-F238E27FC236}">
                <a16:creationId xmlns:a16="http://schemas.microsoft.com/office/drawing/2014/main" id="{2E3CF15A-9370-4AE4-BCC9-BB80097C6B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763CD6-9AEF-47E1-B1C4-7BFE82249CBD}"/>
              </a:ext>
            </a:extLst>
          </p:cNvPr>
          <p:cNvSpPr>
            <a:spLocks noGrp="1"/>
          </p:cNvSpPr>
          <p:nvPr>
            <p:ph type="sldNum" sz="quarter" idx="12"/>
          </p:nvPr>
        </p:nvSpPr>
        <p:spPr/>
        <p:txBody>
          <a:bodyPr/>
          <a:lstStyle/>
          <a:p>
            <a:fld id="{02BA10F3-96D6-41CB-BD38-4C350FAAC1BA}" type="slidenum">
              <a:rPr lang="en-US" smtClean="0"/>
              <a:t>‹#›</a:t>
            </a:fld>
            <a:endParaRPr lang="en-US"/>
          </a:p>
        </p:txBody>
      </p:sp>
    </p:spTree>
    <p:extLst>
      <p:ext uri="{BB962C8B-B14F-4D97-AF65-F5344CB8AC3E}">
        <p14:creationId xmlns:p14="http://schemas.microsoft.com/office/powerpoint/2010/main" val="3850517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E91F8-0775-4768-88E2-2D52F1CDE9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0DCB3F9-7226-4688-AAE8-DE91ED8AA6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51B3A0A-32AE-4924-8433-1AFADEAF52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4CCA96-880B-4240-BFAE-4B4BC5AFC822}"/>
              </a:ext>
            </a:extLst>
          </p:cNvPr>
          <p:cNvSpPr>
            <a:spLocks noGrp="1"/>
          </p:cNvSpPr>
          <p:nvPr>
            <p:ph type="dt" sz="half" idx="10"/>
          </p:nvPr>
        </p:nvSpPr>
        <p:spPr/>
        <p:txBody>
          <a:bodyPr/>
          <a:lstStyle/>
          <a:p>
            <a:fld id="{28F9BB75-DCDF-4CE1-9DD1-B8CE3130CE01}" type="datetimeFigureOut">
              <a:rPr lang="en-US" smtClean="0"/>
              <a:t>18-Nov-21</a:t>
            </a:fld>
            <a:endParaRPr lang="en-US"/>
          </a:p>
        </p:txBody>
      </p:sp>
      <p:sp>
        <p:nvSpPr>
          <p:cNvPr id="6" name="Footer Placeholder 5">
            <a:extLst>
              <a:ext uri="{FF2B5EF4-FFF2-40B4-BE49-F238E27FC236}">
                <a16:creationId xmlns:a16="http://schemas.microsoft.com/office/drawing/2014/main" id="{2F9ADC86-6FA7-45B6-88BE-DF5BCC6C22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4A3EED-8844-4922-8CDE-7D376F7E2D7D}"/>
              </a:ext>
            </a:extLst>
          </p:cNvPr>
          <p:cNvSpPr>
            <a:spLocks noGrp="1"/>
          </p:cNvSpPr>
          <p:nvPr>
            <p:ph type="sldNum" sz="quarter" idx="12"/>
          </p:nvPr>
        </p:nvSpPr>
        <p:spPr/>
        <p:txBody>
          <a:bodyPr/>
          <a:lstStyle/>
          <a:p>
            <a:fld id="{02BA10F3-96D6-41CB-BD38-4C350FAAC1BA}" type="slidenum">
              <a:rPr lang="en-US" smtClean="0"/>
              <a:t>‹#›</a:t>
            </a:fld>
            <a:endParaRPr lang="en-US"/>
          </a:p>
        </p:txBody>
      </p:sp>
    </p:spTree>
    <p:extLst>
      <p:ext uri="{BB962C8B-B14F-4D97-AF65-F5344CB8AC3E}">
        <p14:creationId xmlns:p14="http://schemas.microsoft.com/office/powerpoint/2010/main" val="762527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59B1F7-7623-45F3-B2D8-296399CBB6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535B17-71BF-4474-857D-E219E1CB6C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A91EBB-6BAF-42EF-84C9-AAF836312C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F9BB75-DCDF-4CE1-9DD1-B8CE3130CE01}" type="datetimeFigureOut">
              <a:rPr lang="en-US" smtClean="0"/>
              <a:t>18-Nov-21</a:t>
            </a:fld>
            <a:endParaRPr lang="en-US"/>
          </a:p>
        </p:txBody>
      </p:sp>
      <p:sp>
        <p:nvSpPr>
          <p:cNvPr id="5" name="Footer Placeholder 4">
            <a:extLst>
              <a:ext uri="{FF2B5EF4-FFF2-40B4-BE49-F238E27FC236}">
                <a16:creationId xmlns:a16="http://schemas.microsoft.com/office/drawing/2014/main" id="{E84ADF7A-1FA7-4480-A7E7-2AD2EA0B01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93B8BB4-8AFD-4E75-B315-4FAAC0246C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BA10F3-96D6-41CB-BD38-4C350FAAC1BA}" type="slidenum">
              <a:rPr lang="en-US" smtClean="0"/>
              <a:t>‹#›</a:t>
            </a:fld>
            <a:endParaRPr lang="en-US"/>
          </a:p>
        </p:txBody>
      </p:sp>
    </p:spTree>
    <p:extLst>
      <p:ext uri="{BB962C8B-B14F-4D97-AF65-F5344CB8AC3E}">
        <p14:creationId xmlns:p14="http://schemas.microsoft.com/office/powerpoint/2010/main" val="22418473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02_01_Microcitemia%201951_1.mp4" TargetMode="External"/><Relationship Id="rId1" Type="http://schemas.openxmlformats.org/officeDocument/2006/relationships/slideLayout" Target="../slideLayouts/slideLayout1.xml"/><Relationship Id="rId5" Type="http://schemas.openxmlformats.org/officeDocument/2006/relationships/hyperlink" Target="https://www.youtube.com/watch?v=Xbl6JDuBCPo" TargetMode="External"/><Relationship Id="rId4" Type="http://schemas.openxmlformats.org/officeDocument/2006/relationships/hyperlink" Target="https://www.youtube.com/watch?v=XacbznajDo0"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logo burlo_colore">
            <a:extLst>
              <a:ext uri="{FF2B5EF4-FFF2-40B4-BE49-F238E27FC236}">
                <a16:creationId xmlns:a16="http://schemas.microsoft.com/office/drawing/2014/main" id="{4AF791C3-F6F5-4EA4-B52D-FD3A38049E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7416" y="5653801"/>
            <a:ext cx="2458845" cy="81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blue logo with white text&#10;&#10;Description automatically generated with low confidence">
            <a:extLst>
              <a:ext uri="{FF2B5EF4-FFF2-40B4-BE49-F238E27FC236}">
                <a16:creationId xmlns:a16="http://schemas.microsoft.com/office/drawing/2014/main" id="{AABA17F6-DC7D-4E81-A3A2-92D63C4C6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998" y="5645903"/>
            <a:ext cx="2458845" cy="826868"/>
          </a:xfrm>
          <a:prstGeom prst="rect">
            <a:avLst/>
          </a:prstGeom>
        </p:spPr>
      </p:pic>
      <p:sp>
        <p:nvSpPr>
          <p:cNvPr id="5" name="TextBox 4">
            <a:extLst>
              <a:ext uri="{FF2B5EF4-FFF2-40B4-BE49-F238E27FC236}">
                <a16:creationId xmlns:a16="http://schemas.microsoft.com/office/drawing/2014/main" id="{68B5E890-2D59-483F-B3C1-8D5EC1DF318C}"/>
              </a:ext>
            </a:extLst>
          </p:cNvPr>
          <p:cNvSpPr txBox="1"/>
          <p:nvPr/>
        </p:nvSpPr>
        <p:spPr>
          <a:xfrm>
            <a:off x="6615741" y="5736171"/>
            <a:ext cx="3091231" cy="646331"/>
          </a:xfrm>
          <a:prstGeom prst="rect">
            <a:avLst/>
          </a:prstGeom>
          <a:noFill/>
        </p:spPr>
        <p:txBody>
          <a:bodyPr wrap="none" rtlCol="0">
            <a:spAutoFit/>
          </a:bodyPr>
          <a:lstStyle/>
          <a:p>
            <a:r>
              <a:rPr lang="en-US" sz="2000" i="1" dirty="0"/>
              <a:t>Alberto Tommasini</a:t>
            </a:r>
            <a:r>
              <a:rPr lang="en-US" dirty="0"/>
              <a:t> </a:t>
            </a:r>
          </a:p>
          <a:p>
            <a:r>
              <a:rPr lang="en-US" sz="1600" dirty="0"/>
              <a:t>alberto.tommasini@burlo.trieste.it</a:t>
            </a:r>
          </a:p>
        </p:txBody>
      </p:sp>
      <p:sp>
        <p:nvSpPr>
          <p:cNvPr id="2" name="TextBox 1">
            <a:extLst>
              <a:ext uri="{FF2B5EF4-FFF2-40B4-BE49-F238E27FC236}">
                <a16:creationId xmlns:a16="http://schemas.microsoft.com/office/drawing/2014/main" id="{1CF6D9F7-CD18-4A61-BC7D-896374CFBBEC}"/>
              </a:ext>
            </a:extLst>
          </p:cNvPr>
          <p:cNvSpPr txBox="1"/>
          <p:nvPr/>
        </p:nvSpPr>
        <p:spPr>
          <a:xfrm>
            <a:off x="1196698" y="840757"/>
            <a:ext cx="9923388" cy="1200329"/>
          </a:xfrm>
          <a:prstGeom prst="rect">
            <a:avLst/>
          </a:prstGeom>
          <a:noFill/>
        </p:spPr>
        <p:txBody>
          <a:bodyPr wrap="square" rtlCol="0">
            <a:spAutoFit/>
          </a:bodyPr>
          <a:lstStyle/>
          <a:p>
            <a:r>
              <a:rPr lang="en-US" sz="7200" b="1" dirty="0">
                <a:solidFill>
                  <a:srgbClr val="00B050"/>
                </a:solidFill>
              </a:rPr>
              <a:t>PATOLOGIA CLINICA</a:t>
            </a:r>
          </a:p>
        </p:txBody>
      </p:sp>
    </p:spTree>
    <p:extLst>
      <p:ext uri="{BB962C8B-B14F-4D97-AF65-F5344CB8AC3E}">
        <p14:creationId xmlns:p14="http://schemas.microsoft.com/office/powerpoint/2010/main" val="1114086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book.jpg"/>
          <p:cNvPicPr>
            <a:picLocks noChangeAspect="1"/>
          </p:cNvPicPr>
          <p:nvPr/>
        </p:nvPicPr>
        <p:blipFill>
          <a:blip r:embed="rId2" cstate="print"/>
          <a:stretch>
            <a:fillRect/>
          </a:stretch>
        </p:blipFill>
        <p:spPr>
          <a:xfrm>
            <a:off x="1524000" y="836712"/>
            <a:ext cx="9144000" cy="6021288"/>
          </a:xfrm>
          <a:prstGeom prst="rect">
            <a:avLst/>
          </a:prstGeom>
        </p:spPr>
      </p:pic>
      <p:sp>
        <p:nvSpPr>
          <p:cNvPr id="10" name="CasellaDiTesto 1"/>
          <p:cNvSpPr txBox="1">
            <a:spLocks noChangeArrowheads="1"/>
          </p:cNvSpPr>
          <p:nvPr/>
        </p:nvSpPr>
        <p:spPr bwMode="auto">
          <a:xfrm>
            <a:off x="1919288" y="980729"/>
            <a:ext cx="3960688" cy="2246769"/>
          </a:xfrm>
          <a:prstGeom prst="rect">
            <a:avLst/>
          </a:prstGeom>
          <a:noFill/>
          <a:ln w="9525">
            <a:noFill/>
            <a:miter lim="800000"/>
            <a:headEnd/>
            <a:tailEnd/>
          </a:ln>
        </p:spPr>
        <p:txBody>
          <a:bodyPr wrap="square">
            <a:spAutoFit/>
          </a:bodyPr>
          <a:lstStyle/>
          <a:p>
            <a:pPr algn="just"/>
            <a:r>
              <a:rPr lang="it-IT" sz="2000" dirty="0" err="1"/>
              <a:t>Dayem</a:t>
            </a:r>
            <a:r>
              <a:rPr lang="it-IT" sz="2000" dirty="0"/>
              <a:t> </a:t>
            </a:r>
            <a:r>
              <a:rPr lang="it-IT" sz="2000" dirty="0" err="1"/>
              <a:t>Saif</a:t>
            </a:r>
            <a:r>
              <a:rPr lang="it-IT" sz="2000" dirty="0"/>
              <a:t> (origine siriana iraniana),  6 </a:t>
            </a:r>
            <a:r>
              <a:rPr lang="it-IT" sz="2000" dirty="0" err="1"/>
              <a:t>aa</a:t>
            </a:r>
            <a:r>
              <a:rPr lang="it-IT" sz="2000" dirty="0"/>
              <a:t> nel 1968, portato da Lisbona a Boston. </a:t>
            </a:r>
            <a:r>
              <a:rPr lang="en-US" sz="2000" dirty="0" err="1"/>
              <a:t>Nano</a:t>
            </a:r>
            <a:r>
              <a:rPr lang="en-US" sz="2000" dirty="0"/>
              <a:t>, </a:t>
            </a:r>
            <a:r>
              <a:rPr lang="en-US" sz="2000" dirty="0" err="1"/>
              <a:t>respiro</a:t>
            </a:r>
            <a:r>
              <a:rPr lang="en-US" sz="2000" dirty="0"/>
              <a:t> </a:t>
            </a:r>
            <a:r>
              <a:rPr lang="en-US" sz="2000" dirty="0" err="1"/>
              <a:t>rumoroso</a:t>
            </a:r>
            <a:r>
              <a:rPr lang="en-US" sz="2000" dirty="0"/>
              <a:t>, </a:t>
            </a:r>
            <a:r>
              <a:rPr lang="en-US" sz="2000" dirty="0" err="1"/>
              <a:t>faccia</a:t>
            </a:r>
            <a:r>
              <a:rPr lang="en-US" sz="2000" dirty="0"/>
              <a:t> </a:t>
            </a:r>
            <a:r>
              <a:rPr lang="en-US" sz="2000" dirty="0" err="1"/>
              <a:t>deformata</a:t>
            </a:r>
            <a:r>
              <a:rPr lang="en-US" sz="2000" dirty="0"/>
              <a:t>: un </a:t>
            </a:r>
            <a:r>
              <a:rPr lang="en-US" sz="2000" dirty="0" err="1"/>
              <a:t>enorme</a:t>
            </a:r>
            <a:r>
              <a:rPr lang="en-US" sz="2000" dirty="0"/>
              <a:t> </a:t>
            </a:r>
            <a:r>
              <a:rPr lang="en-US" sz="2000" dirty="0" err="1"/>
              <a:t>fronte</a:t>
            </a:r>
            <a:r>
              <a:rPr lang="en-US" sz="2000" dirty="0"/>
              <a:t> </a:t>
            </a:r>
            <a:r>
              <a:rPr lang="en-US" sz="2000" dirty="0" err="1"/>
              <a:t>sporgente</a:t>
            </a:r>
            <a:r>
              <a:rPr lang="en-US" sz="2000" dirty="0"/>
              <a:t>, </a:t>
            </a:r>
            <a:r>
              <a:rPr lang="en-US" sz="2000" dirty="0" err="1"/>
              <a:t>arcata</a:t>
            </a:r>
            <a:r>
              <a:rPr lang="en-US" sz="2000" dirty="0"/>
              <a:t> </a:t>
            </a:r>
            <a:r>
              <a:rPr lang="en-US" sz="2000" dirty="0" err="1"/>
              <a:t>dentaria</a:t>
            </a:r>
            <a:r>
              <a:rPr lang="en-US" sz="2000" dirty="0"/>
              <a:t> </a:t>
            </a:r>
            <a:r>
              <a:rPr lang="en-US" sz="2000" dirty="0" err="1"/>
              <a:t>superiore</a:t>
            </a:r>
            <a:r>
              <a:rPr lang="en-US" sz="2000" dirty="0"/>
              <a:t> </a:t>
            </a:r>
            <a:r>
              <a:rPr lang="en-US" sz="2000" dirty="0" err="1"/>
              <a:t>protrusa</a:t>
            </a:r>
            <a:r>
              <a:rPr lang="en-US" sz="2000" dirty="0"/>
              <a:t> </a:t>
            </a:r>
            <a:r>
              <a:rPr lang="en-US" sz="2000" dirty="0" err="1"/>
              <a:t>da</a:t>
            </a:r>
            <a:r>
              <a:rPr lang="en-US" sz="2000" dirty="0"/>
              <a:t> </a:t>
            </a:r>
            <a:r>
              <a:rPr lang="en-US" sz="2000" dirty="0" err="1"/>
              <a:t>una</a:t>
            </a:r>
            <a:r>
              <a:rPr lang="en-US" sz="2000" dirty="0"/>
              <a:t> </a:t>
            </a:r>
            <a:r>
              <a:rPr lang="en-US" sz="2000" dirty="0" err="1"/>
              <a:t>mascella</a:t>
            </a:r>
            <a:r>
              <a:rPr lang="en-US" sz="2000" dirty="0"/>
              <a:t> </a:t>
            </a:r>
            <a:r>
              <a:rPr lang="en-US" sz="2000" dirty="0" err="1"/>
              <a:t>ingrossata</a:t>
            </a:r>
            <a:r>
              <a:rPr lang="en-US" sz="2000" dirty="0"/>
              <a:t>, e </a:t>
            </a:r>
            <a:r>
              <a:rPr lang="en-US" sz="2000" dirty="0" err="1"/>
              <a:t>una</a:t>
            </a:r>
            <a:r>
              <a:rPr lang="en-US" sz="2000" dirty="0"/>
              <a:t> </a:t>
            </a:r>
            <a:r>
              <a:rPr lang="en-US" sz="2000" dirty="0" err="1"/>
              <a:t>mandibola</a:t>
            </a:r>
            <a:r>
              <a:rPr lang="en-US" sz="2000" dirty="0"/>
              <a:t> </a:t>
            </a:r>
            <a:r>
              <a:rPr lang="en-US" sz="2000" dirty="0" err="1"/>
              <a:t>arretrata</a:t>
            </a:r>
            <a:r>
              <a:rPr lang="en-US" sz="2000" dirty="0"/>
              <a:t>.</a:t>
            </a:r>
          </a:p>
        </p:txBody>
      </p:sp>
      <p:pic>
        <p:nvPicPr>
          <p:cNvPr id="9" name="Picture 4" descr="http://www.modernmedicaldictionary.com/wp-content/uploads/2013/04/gargoyle1.jpg"/>
          <p:cNvPicPr>
            <a:picLocks noChangeAspect="1" noChangeArrowheads="1"/>
          </p:cNvPicPr>
          <p:nvPr/>
        </p:nvPicPr>
        <p:blipFill>
          <a:blip r:embed="rId3" cstate="print"/>
          <a:srcRect/>
          <a:stretch>
            <a:fillRect/>
          </a:stretch>
        </p:blipFill>
        <p:spPr bwMode="auto">
          <a:xfrm>
            <a:off x="2063553" y="3284984"/>
            <a:ext cx="3236277" cy="3176234"/>
          </a:xfrm>
          <a:prstGeom prst="rect">
            <a:avLst/>
          </a:prstGeom>
          <a:noFill/>
        </p:spPr>
      </p:pic>
      <p:sp>
        <p:nvSpPr>
          <p:cNvPr id="12" name="CasellaDiTesto 1"/>
          <p:cNvSpPr txBox="1">
            <a:spLocks noChangeArrowheads="1"/>
          </p:cNvSpPr>
          <p:nvPr/>
        </p:nvSpPr>
        <p:spPr bwMode="auto">
          <a:xfrm>
            <a:off x="6384032" y="1042854"/>
            <a:ext cx="3960688" cy="5324535"/>
          </a:xfrm>
          <a:prstGeom prst="rect">
            <a:avLst/>
          </a:prstGeom>
          <a:noFill/>
          <a:ln w="9525">
            <a:noFill/>
            <a:miter lim="800000"/>
            <a:headEnd/>
            <a:tailEnd/>
          </a:ln>
        </p:spPr>
        <p:txBody>
          <a:bodyPr wrap="square">
            <a:spAutoFit/>
          </a:bodyPr>
          <a:lstStyle/>
          <a:p>
            <a:pPr algn="just"/>
            <a:r>
              <a:rPr lang="en-US" sz="2000" dirty="0"/>
              <a:t>Dr. Nathan </a:t>
            </a:r>
            <a:r>
              <a:rPr lang="en-US" sz="2000" dirty="0" err="1"/>
              <a:t>diagnostica</a:t>
            </a:r>
            <a:r>
              <a:rPr lang="en-US" sz="2000" dirty="0"/>
              <a:t> la </a:t>
            </a:r>
            <a:r>
              <a:rPr lang="en-US" sz="2000" dirty="0" err="1"/>
              <a:t>talassemia</a:t>
            </a:r>
            <a:r>
              <a:rPr lang="en-US" sz="2000" dirty="0"/>
              <a:t>.  </a:t>
            </a:r>
          </a:p>
          <a:p>
            <a:pPr algn="just"/>
            <a:endParaRPr lang="en-US" sz="2000" dirty="0"/>
          </a:p>
          <a:p>
            <a:pPr algn="just"/>
            <a:r>
              <a:rPr lang="en-US" sz="2000" dirty="0" err="1"/>
              <a:t>Nella</a:t>
            </a:r>
            <a:r>
              <a:rPr lang="en-US" sz="2000" dirty="0"/>
              <a:t> forma </a:t>
            </a:r>
            <a:r>
              <a:rPr lang="en-US" sz="2000" dirty="0" err="1"/>
              <a:t>di</a:t>
            </a:r>
            <a:r>
              <a:rPr lang="en-US" sz="2000" dirty="0"/>
              <a:t> </a:t>
            </a:r>
            <a:r>
              <a:rPr lang="en-US" sz="2000" dirty="0" err="1"/>
              <a:t>Dayem</a:t>
            </a:r>
            <a:r>
              <a:rPr lang="en-US" sz="2000" dirty="0"/>
              <a:t>, la </a:t>
            </a:r>
            <a:r>
              <a:rPr lang="en-US" sz="2000" dirty="0" err="1"/>
              <a:t>malattia</a:t>
            </a:r>
            <a:r>
              <a:rPr lang="en-US" sz="2000" dirty="0"/>
              <a:t> era </a:t>
            </a:r>
            <a:r>
              <a:rPr lang="en-US" sz="2000" dirty="0" err="1"/>
              <a:t>allora</a:t>
            </a:r>
            <a:r>
              <a:rPr lang="en-US" sz="2000" dirty="0"/>
              <a:t> </a:t>
            </a:r>
            <a:r>
              <a:rPr lang="en-US" sz="2000" dirty="0" err="1"/>
              <a:t>incurabile</a:t>
            </a:r>
            <a:r>
              <a:rPr lang="en-US" sz="2000" dirty="0"/>
              <a:t>. </a:t>
            </a:r>
          </a:p>
          <a:p>
            <a:pPr algn="just"/>
            <a:endParaRPr lang="en-US" sz="2000" dirty="0"/>
          </a:p>
          <a:p>
            <a:pPr algn="just"/>
            <a:r>
              <a:rPr lang="en-US" sz="2000" dirty="0"/>
              <a:t>Nathan </a:t>
            </a:r>
            <a:r>
              <a:rPr lang="en-US" sz="2000" dirty="0" err="1"/>
              <a:t>descrive</a:t>
            </a:r>
            <a:r>
              <a:rPr lang="en-US" sz="2000" dirty="0"/>
              <a:t> la </a:t>
            </a:r>
            <a:r>
              <a:rPr lang="en-US" sz="2000" dirty="0" err="1"/>
              <a:t>storia</a:t>
            </a:r>
            <a:r>
              <a:rPr lang="en-US" sz="2000" dirty="0"/>
              <a:t> </a:t>
            </a:r>
            <a:r>
              <a:rPr lang="en-US" sz="2000" dirty="0" err="1"/>
              <a:t>di</a:t>
            </a:r>
            <a:r>
              <a:rPr lang="en-US" sz="2000" dirty="0"/>
              <a:t> </a:t>
            </a:r>
            <a:r>
              <a:rPr lang="en-US" sz="2000" dirty="0" err="1"/>
              <a:t>Dayem</a:t>
            </a:r>
            <a:r>
              <a:rPr lang="en-US" sz="2000" dirty="0"/>
              <a:t> e </a:t>
            </a:r>
            <a:r>
              <a:rPr lang="en-US" sz="2000" dirty="0" err="1"/>
              <a:t>parallelamente</a:t>
            </a:r>
            <a:r>
              <a:rPr lang="en-US" sz="2000" dirty="0"/>
              <a:t> </a:t>
            </a:r>
            <a:r>
              <a:rPr lang="en-US" sz="2000" dirty="0" err="1"/>
              <a:t>quella</a:t>
            </a:r>
            <a:r>
              <a:rPr lang="en-US" sz="2000" dirty="0"/>
              <a:t> </a:t>
            </a:r>
            <a:r>
              <a:rPr lang="en-US" sz="2000" dirty="0" err="1"/>
              <a:t>della</a:t>
            </a:r>
            <a:r>
              <a:rPr lang="en-US" sz="2000" dirty="0"/>
              <a:t> </a:t>
            </a:r>
            <a:r>
              <a:rPr lang="en-US" sz="2000" dirty="0" err="1"/>
              <a:t>malattia</a:t>
            </a:r>
            <a:r>
              <a:rPr lang="en-US" sz="2000" dirty="0"/>
              <a:t>. </a:t>
            </a:r>
          </a:p>
          <a:p>
            <a:pPr algn="just"/>
            <a:endParaRPr lang="en-US" sz="2000" dirty="0"/>
          </a:p>
          <a:p>
            <a:pPr algn="just"/>
            <a:r>
              <a:rPr lang="en-US" sz="2000" dirty="0"/>
              <a:t>Il piccolo non ha un </a:t>
            </a:r>
            <a:r>
              <a:rPr lang="en-US" sz="2000" dirty="0" err="1"/>
              <a:t>familiare</a:t>
            </a:r>
            <a:r>
              <a:rPr lang="en-US" sz="2000" dirty="0"/>
              <a:t> </a:t>
            </a:r>
            <a:r>
              <a:rPr lang="en-US" sz="2000" dirty="0" err="1"/>
              <a:t>compatibile</a:t>
            </a:r>
            <a:r>
              <a:rPr lang="en-US" sz="2000" dirty="0"/>
              <a:t> per </a:t>
            </a:r>
            <a:r>
              <a:rPr lang="en-US" sz="2000" dirty="0" err="1"/>
              <a:t>il</a:t>
            </a:r>
            <a:r>
              <a:rPr lang="en-US" sz="2000" dirty="0"/>
              <a:t> </a:t>
            </a:r>
            <a:r>
              <a:rPr lang="en-US" sz="2000" dirty="0" err="1"/>
              <a:t>trapianto</a:t>
            </a:r>
            <a:r>
              <a:rPr lang="en-US" sz="2000" dirty="0"/>
              <a:t>.</a:t>
            </a:r>
          </a:p>
          <a:p>
            <a:pPr algn="just"/>
            <a:r>
              <a:rPr lang="en-US" sz="2000" dirty="0"/>
              <a:t>E’ </a:t>
            </a:r>
            <a:r>
              <a:rPr lang="en-US" sz="2000" dirty="0" err="1"/>
              <a:t>possibile</a:t>
            </a:r>
            <a:r>
              <a:rPr lang="en-US" sz="2000" dirty="0"/>
              <a:t> solo un </a:t>
            </a:r>
            <a:r>
              <a:rPr lang="en-US" sz="2000" dirty="0" err="1"/>
              <a:t>programma</a:t>
            </a:r>
            <a:r>
              <a:rPr lang="en-US" sz="2000" dirty="0"/>
              <a:t> </a:t>
            </a:r>
            <a:r>
              <a:rPr lang="en-US" sz="2000" dirty="0" err="1"/>
              <a:t>di</a:t>
            </a:r>
            <a:r>
              <a:rPr lang="en-US" sz="2000" dirty="0"/>
              <a:t> </a:t>
            </a:r>
            <a:r>
              <a:rPr lang="en-US" sz="2000" dirty="0" err="1"/>
              <a:t>trasfusioni</a:t>
            </a:r>
            <a:r>
              <a:rPr lang="en-US" sz="2000" dirty="0"/>
              <a:t>, </a:t>
            </a:r>
            <a:r>
              <a:rPr lang="en-US" sz="2000" dirty="0" err="1"/>
              <a:t>che</a:t>
            </a:r>
            <a:r>
              <a:rPr lang="en-US" sz="2000" dirty="0"/>
              <a:t> </a:t>
            </a:r>
            <a:r>
              <a:rPr lang="en-US" sz="2000" dirty="0" err="1"/>
              <a:t>tuttavia</a:t>
            </a:r>
            <a:r>
              <a:rPr lang="en-US" sz="2000" dirty="0"/>
              <a:t>, a </a:t>
            </a:r>
            <a:r>
              <a:rPr lang="en-US" sz="2000" dirty="0" err="1"/>
              <a:t>quei</a:t>
            </a:r>
            <a:r>
              <a:rPr lang="en-US" sz="2000" dirty="0"/>
              <a:t> tempi era </a:t>
            </a:r>
            <a:r>
              <a:rPr lang="en-US" sz="2000" dirty="0" err="1"/>
              <a:t>gravato</a:t>
            </a:r>
            <a:r>
              <a:rPr lang="en-US" sz="2000" dirty="0"/>
              <a:t> </a:t>
            </a:r>
            <a:r>
              <a:rPr lang="en-US" sz="2000" dirty="0" err="1"/>
              <a:t>da</a:t>
            </a:r>
            <a:r>
              <a:rPr lang="en-US" sz="2000" dirty="0"/>
              <a:t> un </a:t>
            </a:r>
            <a:r>
              <a:rPr lang="en-US" sz="2000" dirty="0" err="1"/>
              <a:t>eccessivo</a:t>
            </a:r>
            <a:r>
              <a:rPr lang="en-US" sz="2000" dirty="0"/>
              <a:t> </a:t>
            </a:r>
            <a:r>
              <a:rPr lang="en-US" sz="2000" dirty="0" err="1"/>
              <a:t>accumulo</a:t>
            </a:r>
            <a:r>
              <a:rPr lang="en-US" sz="2000" dirty="0"/>
              <a:t> </a:t>
            </a:r>
            <a:r>
              <a:rPr lang="en-US" sz="2000" dirty="0" err="1"/>
              <a:t>di</a:t>
            </a:r>
            <a:r>
              <a:rPr lang="en-US" sz="2000" dirty="0"/>
              <a:t> </a:t>
            </a:r>
            <a:r>
              <a:rPr lang="en-US" sz="2000" dirty="0" err="1"/>
              <a:t>ferro</a:t>
            </a:r>
            <a:r>
              <a:rPr lang="en-US" sz="2000" dirty="0"/>
              <a:t>, con grave </a:t>
            </a:r>
            <a:r>
              <a:rPr lang="en-US" sz="2000" dirty="0" err="1"/>
              <a:t>tossicità</a:t>
            </a:r>
            <a:r>
              <a:rPr lang="en-US" sz="2000" dirty="0"/>
              <a:t> </a:t>
            </a:r>
            <a:r>
              <a:rPr lang="en-US" sz="2000" dirty="0" err="1"/>
              <a:t>multiorgano</a:t>
            </a:r>
            <a:r>
              <a:rPr lang="en-US" sz="2000" dirty="0"/>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p:cNvSpPr/>
          <p:nvPr/>
        </p:nvSpPr>
        <p:spPr>
          <a:xfrm>
            <a:off x="1919536" y="1052736"/>
            <a:ext cx="8352928" cy="554461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1"/>
          <p:cNvSpPr txBox="1">
            <a:spLocks noChangeArrowheads="1"/>
          </p:cNvSpPr>
          <p:nvPr/>
        </p:nvSpPr>
        <p:spPr bwMode="auto">
          <a:xfrm>
            <a:off x="2001929" y="1140601"/>
            <a:ext cx="3888680" cy="1938992"/>
          </a:xfrm>
          <a:prstGeom prst="rect">
            <a:avLst/>
          </a:prstGeom>
          <a:noFill/>
          <a:ln w="9525">
            <a:noFill/>
            <a:miter lim="800000"/>
            <a:headEnd/>
            <a:tailEnd/>
          </a:ln>
        </p:spPr>
        <p:txBody>
          <a:bodyPr wrap="square">
            <a:spAutoFit/>
          </a:bodyPr>
          <a:lstStyle/>
          <a:p>
            <a:pPr algn="just"/>
            <a:r>
              <a:rPr lang="en-US" sz="2400" dirty="0" err="1"/>
              <a:t>Dayem</a:t>
            </a:r>
            <a:r>
              <a:rPr lang="en-US" sz="2400" dirty="0"/>
              <a:t> era </a:t>
            </a:r>
            <a:r>
              <a:rPr lang="en-US" sz="2400" dirty="0" err="1"/>
              <a:t>già</a:t>
            </a:r>
            <a:r>
              <a:rPr lang="en-US" sz="2400" dirty="0"/>
              <a:t> </a:t>
            </a:r>
            <a:r>
              <a:rPr lang="en-US" sz="2400" dirty="0" err="1"/>
              <a:t>stato</a:t>
            </a:r>
            <a:r>
              <a:rPr lang="en-US" sz="2400" dirty="0"/>
              <a:t> </a:t>
            </a:r>
            <a:r>
              <a:rPr lang="en-US" sz="2400" dirty="0" err="1"/>
              <a:t>portato</a:t>
            </a:r>
            <a:r>
              <a:rPr lang="en-US" sz="2400" dirty="0"/>
              <a:t> </a:t>
            </a:r>
            <a:r>
              <a:rPr lang="en-US" sz="2400" dirty="0" err="1"/>
              <a:t>all’attenzione</a:t>
            </a:r>
            <a:r>
              <a:rPr lang="en-US" sz="2400" dirty="0"/>
              <a:t> </a:t>
            </a:r>
            <a:r>
              <a:rPr lang="en-US" sz="2400" dirty="0" err="1"/>
              <a:t>di</a:t>
            </a:r>
            <a:r>
              <a:rPr lang="en-US" sz="2400" dirty="0"/>
              <a:t> </a:t>
            </a:r>
            <a:r>
              <a:rPr lang="en-US" sz="2400" dirty="0" err="1"/>
              <a:t>uno</a:t>
            </a:r>
            <a:r>
              <a:rPr lang="en-US" sz="2400" dirty="0"/>
              <a:t> </a:t>
            </a:r>
            <a:r>
              <a:rPr lang="en-US" sz="2400" dirty="0" err="1"/>
              <a:t>dei</a:t>
            </a:r>
            <a:r>
              <a:rPr lang="en-US" sz="2400" dirty="0"/>
              <a:t> </a:t>
            </a:r>
            <a:r>
              <a:rPr lang="en-US" sz="2400" dirty="0" err="1"/>
              <a:t>più</a:t>
            </a:r>
            <a:r>
              <a:rPr lang="en-US" sz="2400" dirty="0"/>
              <a:t> </a:t>
            </a:r>
            <a:r>
              <a:rPr lang="en-US" sz="2400" dirty="0" err="1"/>
              <a:t>famosi</a:t>
            </a:r>
            <a:r>
              <a:rPr lang="en-US" sz="2400" dirty="0"/>
              <a:t> </a:t>
            </a:r>
            <a:r>
              <a:rPr lang="en-US" sz="2400" dirty="0" err="1"/>
              <a:t>pediatri</a:t>
            </a:r>
            <a:r>
              <a:rPr lang="en-US" sz="2400" dirty="0"/>
              <a:t> </a:t>
            </a:r>
            <a:r>
              <a:rPr lang="en-US" sz="2400" dirty="0" err="1"/>
              <a:t>ematologi</a:t>
            </a:r>
            <a:r>
              <a:rPr lang="en-US" sz="2400" dirty="0"/>
              <a:t> </a:t>
            </a:r>
            <a:r>
              <a:rPr lang="en-US" sz="2400" dirty="0" err="1"/>
              <a:t>europei</a:t>
            </a:r>
            <a:r>
              <a:rPr lang="en-US" sz="2400" dirty="0"/>
              <a:t>, Guido </a:t>
            </a:r>
            <a:r>
              <a:rPr lang="en-US" sz="2400" dirty="0" err="1"/>
              <a:t>Fanconi</a:t>
            </a:r>
            <a:r>
              <a:rPr lang="en-US" sz="2400" dirty="0"/>
              <a:t>, </a:t>
            </a:r>
            <a:r>
              <a:rPr lang="en-US" sz="2400" dirty="0" err="1"/>
              <a:t>allora</a:t>
            </a:r>
            <a:r>
              <a:rPr lang="en-US" sz="2400" dirty="0"/>
              <a:t> 70enne.</a:t>
            </a:r>
          </a:p>
        </p:txBody>
      </p:sp>
      <p:pic>
        <p:nvPicPr>
          <p:cNvPr id="1026" name="Picture 2" descr="http://m1.paperblog.com/i/67/677980/grandes-pediatras-guido-fanconi-pediatria-mod-L-VwTq91.jpeg"/>
          <p:cNvPicPr>
            <a:picLocks noChangeAspect="1" noChangeArrowheads="1"/>
          </p:cNvPicPr>
          <p:nvPr/>
        </p:nvPicPr>
        <p:blipFill>
          <a:blip r:embed="rId2" cstate="print"/>
          <a:srcRect/>
          <a:stretch>
            <a:fillRect/>
          </a:stretch>
        </p:blipFill>
        <p:spPr bwMode="auto">
          <a:xfrm>
            <a:off x="2088759" y="3140969"/>
            <a:ext cx="3808841" cy="3240359"/>
          </a:xfrm>
          <a:prstGeom prst="rect">
            <a:avLst/>
          </a:prstGeom>
          <a:noFill/>
        </p:spPr>
      </p:pic>
      <p:sp>
        <p:nvSpPr>
          <p:cNvPr id="11" name="CasellaDiTesto 10"/>
          <p:cNvSpPr txBox="1"/>
          <p:nvPr/>
        </p:nvSpPr>
        <p:spPr>
          <a:xfrm>
            <a:off x="6167512" y="1929022"/>
            <a:ext cx="3744913" cy="4524315"/>
          </a:xfrm>
          <a:prstGeom prst="rect">
            <a:avLst/>
          </a:prstGeom>
          <a:noFill/>
        </p:spPr>
        <p:txBody>
          <a:bodyPr wrap="square" rtlCol="0">
            <a:spAutoFit/>
          </a:bodyPr>
          <a:lstStyle/>
          <a:p>
            <a:pPr algn="just"/>
            <a:r>
              <a:rPr lang="it-IT" sz="2400" dirty="0" err="1"/>
              <a:t>Dayem</a:t>
            </a:r>
            <a:r>
              <a:rPr lang="it-IT" sz="2400" dirty="0"/>
              <a:t> sarebbe morto di anemia, se non avesse ricevuto regolari trasfusioni, ma se avesse ricevuto regolari trasfusioni sarebbe morto qualche anno dopo per le conseguenze del sovraccarico di ferro legato alle trasfusioni .</a:t>
            </a:r>
          </a:p>
          <a:p>
            <a:r>
              <a:rPr lang="it-IT" sz="2400" dirty="0"/>
              <a:t>Meglio non fare trasfusioni e lasciarlo vivere con le sue forze o morire in pace. </a:t>
            </a:r>
          </a:p>
        </p:txBody>
      </p:sp>
      <p:pic>
        <p:nvPicPr>
          <p:cNvPr id="1028" name="Picture 4" descr="https://www.credit-suisse.com/media/production/cc/images/responsibility/media-image/kinderspitalzuerich-515.jpg"/>
          <p:cNvPicPr>
            <a:picLocks noChangeAspect="1" noChangeArrowheads="1"/>
          </p:cNvPicPr>
          <p:nvPr/>
        </p:nvPicPr>
        <p:blipFill>
          <a:blip r:embed="rId3" cstate="print"/>
          <a:srcRect/>
          <a:stretch>
            <a:fillRect/>
          </a:stretch>
        </p:blipFill>
        <p:spPr bwMode="auto">
          <a:xfrm>
            <a:off x="6096001" y="1268761"/>
            <a:ext cx="3888929" cy="679619"/>
          </a:xfrm>
          <a:prstGeom prst="rect">
            <a:avLst/>
          </a:prstGeom>
          <a:noFill/>
        </p:spPr>
      </p:pic>
      <p:cxnSp>
        <p:nvCxnSpPr>
          <p:cNvPr id="14" name="Connettore 1 13"/>
          <p:cNvCxnSpPr/>
          <p:nvPr/>
        </p:nvCxnSpPr>
        <p:spPr>
          <a:xfrm>
            <a:off x="6096000" y="1268760"/>
            <a:ext cx="0" cy="511256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book.jpg"/>
          <p:cNvPicPr>
            <a:picLocks noChangeAspect="1"/>
          </p:cNvPicPr>
          <p:nvPr/>
        </p:nvPicPr>
        <p:blipFill>
          <a:blip r:embed="rId2" cstate="print"/>
          <a:stretch>
            <a:fillRect/>
          </a:stretch>
        </p:blipFill>
        <p:spPr>
          <a:xfrm>
            <a:off x="1524000" y="836712"/>
            <a:ext cx="9144000" cy="6021288"/>
          </a:xfrm>
          <a:prstGeom prst="rect">
            <a:avLst/>
          </a:prstGeom>
        </p:spPr>
      </p:pic>
      <p:sp>
        <p:nvSpPr>
          <p:cNvPr id="10" name="CasellaDiTesto 1"/>
          <p:cNvSpPr txBox="1">
            <a:spLocks noChangeArrowheads="1"/>
          </p:cNvSpPr>
          <p:nvPr/>
        </p:nvSpPr>
        <p:spPr bwMode="auto">
          <a:xfrm>
            <a:off x="1919288" y="980728"/>
            <a:ext cx="3960688" cy="2862322"/>
          </a:xfrm>
          <a:prstGeom prst="rect">
            <a:avLst/>
          </a:prstGeom>
          <a:noFill/>
          <a:ln w="9525">
            <a:noFill/>
            <a:miter lim="800000"/>
            <a:headEnd/>
            <a:tailEnd/>
          </a:ln>
        </p:spPr>
        <p:txBody>
          <a:bodyPr wrap="square">
            <a:spAutoFit/>
          </a:bodyPr>
          <a:lstStyle/>
          <a:p>
            <a:pPr algn="just"/>
            <a:r>
              <a:rPr lang="en-US" sz="2000" dirty="0"/>
              <a:t>Nathan decide </a:t>
            </a:r>
            <a:r>
              <a:rPr lang="en-US" sz="2000" dirty="0" err="1"/>
              <a:t>di</a:t>
            </a:r>
            <a:r>
              <a:rPr lang="en-US" sz="2000" dirty="0"/>
              <a:t> </a:t>
            </a:r>
            <a:r>
              <a:rPr lang="en-US" sz="2000" dirty="0" err="1"/>
              <a:t>mantenere</a:t>
            </a:r>
            <a:r>
              <a:rPr lang="en-US" sz="2000" dirty="0"/>
              <a:t> in vita </a:t>
            </a:r>
            <a:r>
              <a:rPr lang="en-US" sz="2000" dirty="0" err="1"/>
              <a:t>il</a:t>
            </a:r>
            <a:r>
              <a:rPr lang="en-US" sz="2000" dirty="0"/>
              <a:t> bambino </a:t>
            </a:r>
            <a:r>
              <a:rPr lang="en-US" sz="2000" dirty="0" err="1"/>
              <a:t>fino</a:t>
            </a:r>
            <a:r>
              <a:rPr lang="en-US" sz="2000" dirty="0"/>
              <a:t> </a:t>
            </a:r>
            <a:r>
              <a:rPr lang="en-US" sz="2000" dirty="0" err="1"/>
              <a:t>alla</a:t>
            </a:r>
            <a:r>
              <a:rPr lang="en-US" sz="2000" dirty="0"/>
              <a:t> </a:t>
            </a:r>
            <a:r>
              <a:rPr lang="en-US" sz="2000" dirty="0" err="1"/>
              <a:t>disponibilità</a:t>
            </a:r>
            <a:r>
              <a:rPr lang="en-US" sz="2000" dirty="0"/>
              <a:t> </a:t>
            </a:r>
            <a:r>
              <a:rPr lang="en-US" sz="2000" dirty="0" err="1"/>
              <a:t>di</a:t>
            </a:r>
            <a:r>
              <a:rPr lang="en-US" sz="2000" dirty="0"/>
              <a:t> </a:t>
            </a:r>
            <a:r>
              <a:rPr lang="en-US" sz="2000" dirty="0" err="1"/>
              <a:t>trattamenti</a:t>
            </a:r>
            <a:r>
              <a:rPr lang="en-US" sz="2000" dirty="0"/>
              <a:t> </a:t>
            </a:r>
            <a:r>
              <a:rPr lang="en-US" sz="2000" dirty="0" err="1"/>
              <a:t>migliori</a:t>
            </a:r>
            <a:r>
              <a:rPr lang="en-US" sz="2000" dirty="0"/>
              <a:t>. </a:t>
            </a:r>
          </a:p>
          <a:p>
            <a:pPr algn="just"/>
            <a:endParaRPr lang="en-US" sz="2000" dirty="0"/>
          </a:p>
          <a:p>
            <a:pPr algn="just"/>
            <a:r>
              <a:rPr lang="en-US" sz="2000" dirty="0"/>
              <a:t>"I could even envisage the creation and insertion of a normal beta </a:t>
            </a:r>
            <a:r>
              <a:rPr lang="en-US" sz="2000" dirty="0" err="1"/>
              <a:t>globin</a:t>
            </a:r>
            <a:r>
              <a:rPr lang="en-US" sz="2000" dirty="0"/>
              <a:t> gene into young patients with beta </a:t>
            </a:r>
            <a:r>
              <a:rPr lang="en-US" sz="2000" dirty="0" err="1"/>
              <a:t>thalassemia</a:t>
            </a:r>
            <a:r>
              <a:rPr lang="en-US" sz="2000" dirty="0"/>
              <a:t>, to cure their illness once and for all.“ </a:t>
            </a:r>
          </a:p>
        </p:txBody>
      </p:sp>
      <p:pic>
        <p:nvPicPr>
          <p:cNvPr id="497670" name="Picture 6" descr="http://www.harvardmagazine.com/sites/default/files/img/article/0609/0709_36_001.jpg?rand=480063436"/>
          <p:cNvPicPr>
            <a:picLocks noChangeAspect="1" noChangeArrowheads="1"/>
          </p:cNvPicPr>
          <p:nvPr/>
        </p:nvPicPr>
        <p:blipFill>
          <a:blip r:embed="rId3" cstate="print"/>
          <a:srcRect/>
          <a:stretch>
            <a:fillRect/>
          </a:stretch>
        </p:blipFill>
        <p:spPr bwMode="auto">
          <a:xfrm>
            <a:off x="1991544" y="3933056"/>
            <a:ext cx="3742616" cy="2520280"/>
          </a:xfrm>
          <a:prstGeom prst="rect">
            <a:avLst/>
          </a:prstGeom>
          <a:noFill/>
        </p:spPr>
      </p:pic>
      <p:sp>
        <p:nvSpPr>
          <p:cNvPr id="8" name="CasellaDiTesto 7"/>
          <p:cNvSpPr txBox="1"/>
          <p:nvPr/>
        </p:nvSpPr>
        <p:spPr>
          <a:xfrm>
            <a:off x="6384032" y="980728"/>
            <a:ext cx="3672408" cy="1323439"/>
          </a:xfrm>
          <a:prstGeom prst="rect">
            <a:avLst/>
          </a:prstGeom>
          <a:noFill/>
        </p:spPr>
        <p:txBody>
          <a:bodyPr wrap="square" rtlCol="0">
            <a:spAutoFit/>
          </a:bodyPr>
          <a:lstStyle/>
          <a:p>
            <a:r>
              <a:rPr lang="it-IT" sz="2000" dirty="0"/>
              <a:t>Non giungerà la terapia genica, ma </a:t>
            </a:r>
            <a:r>
              <a:rPr lang="it-IT" sz="2000" dirty="0" err="1"/>
              <a:t>Saif</a:t>
            </a:r>
            <a:r>
              <a:rPr lang="it-IT" sz="2000" dirty="0"/>
              <a:t> sopravvive in età adulta.</a:t>
            </a:r>
          </a:p>
          <a:p>
            <a:r>
              <a:rPr lang="it-IT" sz="2000" dirty="0"/>
              <a:t>Come? </a:t>
            </a:r>
          </a:p>
          <a:p>
            <a:endParaRPr lang="it-IT"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7670"/>
                                        </p:tgtEl>
                                        <p:attrNameLst>
                                          <p:attrName>style.visibility</p:attrName>
                                        </p:attrNameLst>
                                      </p:cBhvr>
                                      <p:to>
                                        <p:strVal val="visible"/>
                                      </p:to>
                                    </p:set>
                                    <p:animEffect transition="in" filter="fade">
                                      <p:cBhvr>
                                        <p:cTn id="7" dur="500"/>
                                        <p:tgtEl>
                                          <p:spTgt spid="49767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1+#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hlinkClick r:id="rId2" action="ppaction://hlinkfile"/>
          </p:cNvPr>
          <p:cNvSpPr txBox="1"/>
          <p:nvPr/>
        </p:nvSpPr>
        <p:spPr>
          <a:xfrm>
            <a:off x="2279577" y="1700808"/>
            <a:ext cx="3906775" cy="369332"/>
          </a:xfrm>
          <a:prstGeom prst="rect">
            <a:avLst/>
          </a:prstGeom>
          <a:noFill/>
        </p:spPr>
        <p:txBody>
          <a:bodyPr wrap="none" rtlCol="0">
            <a:spAutoFit/>
          </a:bodyPr>
          <a:lstStyle/>
          <a:p>
            <a:r>
              <a:rPr lang="it-IT" dirty="0"/>
              <a:t>La </a:t>
            </a:r>
            <a:r>
              <a:rPr lang="it-IT" dirty="0" err="1"/>
              <a:t>mirocitemia</a:t>
            </a:r>
            <a:r>
              <a:rPr lang="it-IT" dirty="0"/>
              <a:t> nel secondo dopoguerra</a:t>
            </a:r>
          </a:p>
        </p:txBody>
      </p:sp>
      <p:pic>
        <p:nvPicPr>
          <p:cNvPr id="8" name="Immagine 7" descr="Icon_10-128.png">
            <a:hlinkClick r:id="rId2" action="ppaction://hlinkfile"/>
          </p:cNvPr>
          <p:cNvPicPr>
            <a:picLocks noChangeAspect="1"/>
          </p:cNvPicPr>
          <p:nvPr/>
        </p:nvPicPr>
        <p:blipFill>
          <a:blip r:embed="rId3" cstate="print"/>
          <a:stretch>
            <a:fillRect/>
          </a:stretch>
        </p:blipFill>
        <p:spPr>
          <a:xfrm>
            <a:off x="6312024" y="1412776"/>
            <a:ext cx="812800" cy="812800"/>
          </a:xfrm>
          <a:prstGeom prst="rect">
            <a:avLst/>
          </a:prstGeom>
        </p:spPr>
      </p:pic>
      <p:sp>
        <p:nvSpPr>
          <p:cNvPr id="5" name="CasellaDiTesto 4"/>
          <p:cNvSpPr txBox="1"/>
          <p:nvPr/>
        </p:nvSpPr>
        <p:spPr>
          <a:xfrm>
            <a:off x="2279576" y="2780929"/>
            <a:ext cx="4895892" cy="1200329"/>
          </a:xfrm>
          <a:prstGeom prst="rect">
            <a:avLst/>
          </a:prstGeom>
          <a:noFill/>
        </p:spPr>
        <p:txBody>
          <a:bodyPr wrap="none" rtlCol="0">
            <a:spAutoFit/>
          </a:bodyPr>
          <a:lstStyle/>
          <a:p>
            <a:r>
              <a:rPr lang="it-IT" dirty="0">
                <a:hlinkClick r:id="rId4"/>
              </a:rPr>
              <a:t>https://www.youtube.com/watch?v=XacbznajDo0</a:t>
            </a:r>
            <a:endParaRPr lang="it-IT" dirty="0"/>
          </a:p>
          <a:p>
            <a:endParaRPr lang="it-IT" dirty="0"/>
          </a:p>
          <a:p>
            <a:r>
              <a:rPr lang="it-IT" dirty="0">
                <a:hlinkClick r:id="rId5"/>
              </a:rPr>
              <a:t>https://www.youtube.com/watch?v=Xbl6JDuBCPo</a:t>
            </a:r>
            <a:endParaRPr lang="it-IT" dirty="0"/>
          </a:p>
          <a:p>
            <a:endParaRPr lang="it-IT"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nvGraphicFramePr>
        <p:xfrm>
          <a:off x="2351584" y="1532344"/>
          <a:ext cx="7560840" cy="4632960"/>
        </p:xfrm>
        <a:graphic>
          <a:graphicData uri="http://schemas.openxmlformats.org/drawingml/2006/table">
            <a:tbl>
              <a:tblPr firstRow="1" bandRow="1">
                <a:tableStyleId>{5C22544A-7EE6-4342-B048-85BDC9FD1C3A}</a:tableStyleId>
              </a:tblPr>
              <a:tblGrid>
                <a:gridCol w="2520279">
                  <a:extLst>
                    <a:ext uri="{9D8B030D-6E8A-4147-A177-3AD203B41FA5}">
                      <a16:colId xmlns:a16="http://schemas.microsoft.com/office/drawing/2014/main" val="20000"/>
                    </a:ext>
                  </a:extLst>
                </a:gridCol>
                <a:gridCol w="1728193">
                  <a:extLst>
                    <a:ext uri="{9D8B030D-6E8A-4147-A177-3AD203B41FA5}">
                      <a16:colId xmlns:a16="http://schemas.microsoft.com/office/drawing/2014/main" val="20001"/>
                    </a:ext>
                  </a:extLst>
                </a:gridCol>
                <a:gridCol w="3312368">
                  <a:extLst>
                    <a:ext uri="{9D8B030D-6E8A-4147-A177-3AD203B41FA5}">
                      <a16:colId xmlns:a16="http://schemas.microsoft.com/office/drawing/2014/main" val="20002"/>
                    </a:ext>
                  </a:extLst>
                </a:gridCol>
              </a:tblGrid>
              <a:tr h="370840">
                <a:tc>
                  <a:txBody>
                    <a:bodyPr/>
                    <a:lstStyle/>
                    <a:p>
                      <a:r>
                        <a:rPr lang="it-IT" sz="2800" dirty="0"/>
                        <a:t>FORMA</a:t>
                      </a:r>
                    </a:p>
                  </a:txBody>
                  <a:tcPr/>
                </a:tc>
                <a:tc>
                  <a:txBody>
                    <a:bodyPr/>
                    <a:lstStyle/>
                    <a:p>
                      <a:r>
                        <a:rPr lang="it-IT" sz="2800" dirty="0"/>
                        <a:t>GENETICA</a:t>
                      </a:r>
                    </a:p>
                  </a:txBody>
                  <a:tcPr/>
                </a:tc>
                <a:tc>
                  <a:txBody>
                    <a:bodyPr/>
                    <a:lstStyle/>
                    <a:p>
                      <a:r>
                        <a:rPr lang="it-IT" sz="2800" dirty="0"/>
                        <a:t>CLINICA</a:t>
                      </a:r>
                    </a:p>
                  </a:txBody>
                  <a:tcPr/>
                </a:tc>
                <a:extLst>
                  <a:ext uri="{0D108BD9-81ED-4DB2-BD59-A6C34878D82A}">
                    <a16:rowId xmlns:a16="http://schemas.microsoft.com/office/drawing/2014/main" val="10000"/>
                  </a:ext>
                </a:extLst>
              </a:tr>
              <a:tr h="370840">
                <a:tc>
                  <a:txBody>
                    <a:bodyPr/>
                    <a:lstStyle/>
                    <a:p>
                      <a:r>
                        <a:rPr lang="it-IT" sz="2800" dirty="0" err="1"/>
                        <a:t>B-thal</a:t>
                      </a:r>
                      <a:r>
                        <a:rPr lang="it-IT" sz="2800" dirty="0"/>
                        <a:t> major</a:t>
                      </a:r>
                    </a:p>
                  </a:txBody>
                  <a:tcPr/>
                </a:tc>
                <a:tc>
                  <a:txBody>
                    <a:bodyPr/>
                    <a:lstStyle/>
                    <a:p>
                      <a:r>
                        <a:rPr lang="it-IT" sz="2800" dirty="0">
                          <a:latin typeface="Symbol" pitchFamily="18" charset="2"/>
                        </a:rPr>
                        <a:t>b0/</a:t>
                      </a:r>
                      <a:r>
                        <a:rPr lang="it-IT" sz="2800" dirty="0" err="1">
                          <a:latin typeface="Symbol" pitchFamily="18" charset="2"/>
                        </a:rPr>
                        <a:t>b0</a:t>
                      </a:r>
                      <a:r>
                        <a:rPr lang="it-IT" sz="2800" dirty="0">
                          <a:latin typeface="Symbol" pitchFamily="18" charset="2"/>
                        </a:rPr>
                        <a:t> </a:t>
                      </a:r>
                    </a:p>
                    <a:p>
                      <a:r>
                        <a:rPr lang="it-IT" sz="2800" dirty="0">
                          <a:latin typeface="Symbol" pitchFamily="18" charset="2"/>
                        </a:rPr>
                        <a:t>b0/</a:t>
                      </a:r>
                      <a:r>
                        <a:rPr lang="it-IT" sz="2800" dirty="0" err="1">
                          <a:latin typeface="Symbol" pitchFamily="18" charset="2"/>
                        </a:rPr>
                        <a:t>b+</a:t>
                      </a:r>
                      <a:r>
                        <a:rPr lang="it-IT" sz="2800" baseline="0" dirty="0">
                          <a:latin typeface="Symbol" pitchFamily="18" charset="2"/>
                        </a:rPr>
                        <a:t> </a:t>
                      </a:r>
                    </a:p>
                    <a:p>
                      <a:r>
                        <a:rPr lang="it-IT" sz="2800" baseline="0" dirty="0" err="1">
                          <a:latin typeface="Symbol" pitchFamily="18" charset="2"/>
                        </a:rPr>
                        <a:t>b+</a:t>
                      </a:r>
                      <a:r>
                        <a:rPr lang="it-IT" sz="2800" baseline="0" dirty="0">
                          <a:latin typeface="Symbol" pitchFamily="18" charset="2"/>
                        </a:rPr>
                        <a:t>/</a:t>
                      </a:r>
                      <a:r>
                        <a:rPr lang="it-IT" sz="2800" baseline="0" dirty="0" err="1">
                          <a:latin typeface="Symbol" pitchFamily="18" charset="2"/>
                        </a:rPr>
                        <a:t>b+</a:t>
                      </a:r>
                      <a:endParaRPr lang="it-IT" sz="2800" dirty="0">
                        <a:latin typeface="Symbol" pitchFamily="18" charset="2"/>
                      </a:endParaRPr>
                    </a:p>
                  </a:txBody>
                  <a:tcPr/>
                </a:tc>
                <a:tc>
                  <a:txBody>
                    <a:bodyPr/>
                    <a:lstStyle/>
                    <a:p>
                      <a:r>
                        <a:rPr lang="it-IT" sz="2800" dirty="0"/>
                        <a:t>Grave, esordio precoce</a:t>
                      </a:r>
                    </a:p>
                  </a:txBody>
                  <a:tcPr/>
                </a:tc>
                <a:extLst>
                  <a:ext uri="{0D108BD9-81ED-4DB2-BD59-A6C34878D82A}">
                    <a16:rowId xmlns:a16="http://schemas.microsoft.com/office/drawing/2014/main" val="10001"/>
                  </a:ext>
                </a:extLst>
              </a:tr>
              <a:tr h="370840">
                <a:tc>
                  <a:txBody>
                    <a:bodyPr/>
                    <a:lstStyle/>
                    <a:p>
                      <a:r>
                        <a:rPr lang="it-IT" sz="2800" dirty="0" err="1"/>
                        <a:t>B-thal</a:t>
                      </a:r>
                      <a:r>
                        <a:rPr lang="it-IT" sz="2800" dirty="0"/>
                        <a:t> intermedia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2800" dirty="0">
                          <a:latin typeface="Symbol" pitchFamily="18" charset="2"/>
                        </a:rPr>
                        <a:t>b0/</a:t>
                      </a:r>
                      <a:r>
                        <a:rPr lang="it-IT" sz="2800" dirty="0" err="1">
                          <a:latin typeface="Symbol" pitchFamily="18" charset="2"/>
                        </a:rPr>
                        <a:t>b+</a:t>
                      </a:r>
                      <a:r>
                        <a:rPr lang="it-IT" sz="2800" baseline="0" dirty="0">
                          <a:latin typeface="Symbol" pitchFamily="18" charset="2"/>
                        </a:rPr>
                        <a:t> </a:t>
                      </a:r>
                    </a:p>
                    <a:p>
                      <a:pPr marL="0" marR="0" indent="0" algn="l" defTabSz="914400" rtl="0" eaLnBrk="1" fontAlgn="auto" latinLnBrk="0" hangingPunct="1">
                        <a:lnSpc>
                          <a:spcPct val="100000"/>
                        </a:lnSpc>
                        <a:spcBef>
                          <a:spcPts val="0"/>
                        </a:spcBef>
                        <a:spcAft>
                          <a:spcPts val="0"/>
                        </a:spcAft>
                        <a:buClrTx/>
                        <a:buSzTx/>
                        <a:buFontTx/>
                        <a:buNone/>
                        <a:tabLst/>
                        <a:defRPr/>
                      </a:pPr>
                      <a:r>
                        <a:rPr lang="it-IT" sz="2800" baseline="0" dirty="0" err="1">
                          <a:latin typeface="Symbol" pitchFamily="18" charset="2"/>
                        </a:rPr>
                        <a:t>b+</a:t>
                      </a:r>
                      <a:r>
                        <a:rPr lang="it-IT" sz="2800" baseline="0" dirty="0">
                          <a:latin typeface="Symbol" pitchFamily="18" charset="2"/>
                        </a:rPr>
                        <a:t>/</a:t>
                      </a:r>
                      <a:r>
                        <a:rPr lang="it-IT" sz="2800" baseline="0" dirty="0" err="1">
                          <a:latin typeface="Symbol" pitchFamily="18" charset="2"/>
                        </a:rPr>
                        <a:t>b+</a:t>
                      </a:r>
                      <a:r>
                        <a:rPr lang="it-IT" sz="2800" baseline="0" dirty="0">
                          <a:latin typeface="Symbol" pitchFamily="18" charset="2"/>
                        </a:rPr>
                        <a:t> </a:t>
                      </a:r>
                    </a:p>
                    <a:p>
                      <a:pPr marL="0" marR="0" indent="0" algn="l" defTabSz="914400" rtl="0" eaLnBrk="1" fontAlgn="auto" latinLnBrk="0" hangingPunct="1">
                        <a:lnSpc>
                          <a:spcPct val="100000"/>
                        </a:lnSpc>
                        <a:spcBef>
                          <a:spcPts val="0"/>
                        </a:spcBef>
                        <a:spcAft>
                          <a:spcPts val="0"/>
                        </a:spcAft>
                        <a:buClrTx/>
                        <a:buSzTx/>
                        <a:buFontTx/>
                        <a:buNone/>
                        <a:tabLst/>
                        <a:defRPr/>
                      </a:pPr>
                      <a:r>
                        <a:rPr lang="it-IT" sz="2800" baseline="0" dirty="0">
                          <a:latin typeface="Symbol" pitchFamily="18" charset="2"/>
                        </a:rPr>
                        <a:t>b0/b </a:t>
                      </a:r>
                    </a:p>
                    <a:p>
                      <a:pPr marL="0" marR="0" indent="0" algn="l" defTabSz="914400" rtl="0" eaLnBrk="1" fontAlgn="auto" latinLnBrk="0" hangingPunct="1">
                        <a:lnSpc>
                          <a:spcPct val="100000"/>
                        </a:lnSpc>
                        <a:spcBef>
                          <a:spcPts val="0"/>
                        </a:spcBef>
                        <a:spcAft>
                          <a:spcPts val="0"/>
                        </a:spcAft>
                        <a:buClrTx/>
                        <a:buSzTx/>
                        <a:buFontTx/>
                        <a:buNone/>
                        <a:tabLst/>
                        <a:defRPr/>
                      </a:pPr>
                      <a:r>
                        <a:rPr lang="it-IT" sz="2800" baseline="0" dirty="0" err="1">
                          <a:latin typeface="Symbol" pitchFamily="18" charset="2"/>
                        </a:rPr>
                        <a:t>b+</a:t>
                      </a:r>
                      <a:r>
                        <a:rPr lang="it-IT" sz="2800" baseline="0" dirty="0">
                          <a:latin typeface="Symbol" pitchFamily="18" charset="2"/>
                        </a:rPr>
                        <a:t>/b</a:t>
                      </a:r>
                      <a:endParaRPr lang="it-IT" sz="2800" dirty="0">
                        <a:latin typeface="Symbol" pitchFamily="18" charset="2"/>
                      </a:endParaRPr>
                    </a:p>
                  </a:txBody>
                  <a:tcPr/>
                </a:tc>
                <a:tc>
                  <a:txBody>
                    <a:bodyPr/>
                    <a:lstStyle/>
                    <a:p>
                      <a:r>
                        <a:rPr lang="it-IT" sz="2800" dirty="0"/>
                        <a:t>Intermedia. </a:t>
                      </a:r>
                    </a:p>
                    <a:p>
                      <a:r>
                        <a:rPr lang="it-IT" sz="2800" dirty="0"/>
                        <a:t>Trasfusioni al bisogno. </a:t>
                      </a:r>
                    </a:p>
                  </a:txBody>
                  <a:tcPr/>
                </a:tc>
                <a:extLst>
                  <a:ext uri="{0D108BD9-81ED-4DB2-BD59-A6C34878D82A}">
                    <a16:rowId xmlns:a16="http://schemas.microsoft.com/office/drawing/2014/main" val="10002"/>
                  </a:ext>
                </a:extLst>
              </a:tr>
              <a:tr h="370840">
                <a:tc>
                  <a:txBody>
                    <a:bodyPr/>
                    <a:lstStyle/>
                    <a:p>
                      <a:r>
                        <a:rPr lang="it-IT" sz="2800" dirty="0" err="1"/>
                        <a:t>B-thal</a:t>
                      </a:r>
                      <a:r>
                        <a:rPr lang="it-IT" sz="2800" dirty="0"/>
                        <a:t> minor</a:t>
                      </a:r>
                    </a:p>
                  </a:txBody>
                  <a:tcPr/>
                </a:tc>
                <a:tc>
                  <a:txBody>
                    <a:bodyPr/>
                    <a:lstStyle/>
                    <a:p>
                      <a:r>
                        <a:rPr lang="it-IT" sz="2800" dirty="0">
                          <a:latin typeface="Symbol" pitchFamily="18" charset="2"/>
                        </a:rPr>
                        <a:t>b0/b </a:t>
                      </a:r>
                    </a:p>
                    <a:p>
                      <a:r>
                        <a:rPr lang="it-IT" sz="2800" dirty="0" err="1">
                          <a:latin typeface="Symbol" pitchFamily="18" charset="2"/>
                        </a:rPr>
                        <a:t>b+</a:t>
                      </a:r>
                      <a:r>
                        <a:rPr lang="it-IT" sz="2800" dirty="0">
                          <a:latin typeface="Symbol" pitchFamily="18" charset="2"/>
                        </a:rPr>
                        <a:t>/b</a:t>
                      </a:r>
                    </a:p>
                  </a:txBody>
                  <a:tcPr/>
                </a:tc>
                <a:tc>
                  <a:txBody>
                    <a:bodyPr/>
                    <a:lstStyle/>
                    <a:p>
                      <a:r>
                        <a:rPr lang="it-IT" sz="2800" dirty="0"/>
                        <a:t>Asintomatici</a:t>
                      </a:r>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p:cNvSpPr/>
          <p:nvPr/>
        </p:nvSpPr>
        <p:spPr>
          <a:xfrm>
            <a:off x="1919288" y="1124744"/>
            <a:ext cx="8353176" cy="54006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Text Box 9"/>
          <p:cNvSpPr txBox="1">
            <a:spLocks noChangeArrowheads="1"/>
          </p:cNvSpPr>
          <p:nvPr/>
        </p:nvSpPr>
        <p:spPr bwMode="auto">
          <a:xfrm>
            <a:off x="2207568" y="1286759"/>
            <a:ext cx="5895396" cy="3477875"/>
          </a:xfrm>
          <a:prstGeom prst="rect">
            <a:avLst/>
          </a:prstGeom>
          <a:noFill/>
          <a:ln w="9525">
            <a:noFill/>
            <a:miter lim="800000"/>
            <a:headEnd/>
            <a:tailEnd/>
          </a:ln>
        </p:spPr>
        <p:txBody>
          <a:bodyPr wrap="none">
            <a:spAutoFit/>
          </a:bodyPr>
          <a:lstStyle/>
          <a:p>
            <a:r>
              <a:rPr lang="it-IT" sz="2000" b="1" dirty="0"/>
              <a:t>RBC = numero di globuli rossi (10</a:t>
            </a:r>
            <a:r>
              <a:rPr lang="it-IT" sz="2000" b="1" baseline="30000" dirty="0"/>
              <a:t>12</a:t>
            </a:r>
            <a:r>
              <a:rPr lang="it-IT" sz="2000" b="1" dirty="0"/>
              <a:t>/L)</a:t>
            </a:r>
          </a:p>
          <a:p>
            <a:r>
              <a:rPr lang="it-IT" sz="2000" b="1" dirty="0" err="1"/>
              <a:t>Hb</a:t>
            </a:r>
            <a:r>
              <a:rPr lang="it-IT" sz="2000" b="1" dirty="0"/>
              <a:t> = emoglobina (gr/</a:t>
            </a:r>
            <a:r>
              <a:rPr lang="it-IT" sz="2000" b="1" dirty="0" err="1"/>
              <a:t>dL</a:t>
            </a:r>
            <a:r>
              <a:rPr lang="it-IT" sz="2000" b="1" dirty="0"/>
              <a:t>)</a:t>
            </a:r>
          </a:p>
          <a:p>
            <a:r>
              <a:rPr lang="it-IT" sz="2000" b="1" dirty="0" err="1"/>
              <a:t>Hct</a:t>
            </a:r>
            <a:r>
              <a:rPr lang="it-IT" sz="2000" b="1" dirty="0"/>
              <a:t> = ematocrito: percentuale di volume </a:t>
            </a:r>
            <a:r>
              <a:rPr lang="it-IT" sz="2000" b="1" dirty="0" err="1"/>
              <a:t>corpuscolato</a:t>
            </a:r>
            <a:endParaRPr lang="it-IT" sz="2000" b="1" dirty="0"/>
          </a:p>
          <a:p>
            <a:endParaRPr lang="it-IT" sz="2000" b="1" dirty="0"/>
          </a:p>
          <a:p>
            <a:r>
              <a:rPr lang="it-IT" sz="2000" b="1" dirty="0"/>
              <a:t>MCV = </a:t>
            </a:r>
            <a:r>
              <a:rPr lang="it-IT" sz="2000" b="1" dirty="0" err="1"/>
              <a:t>Hct</a:t>
            </a:r>
            <a:r>
              <a:rPr lang="it-IT" sz="2000" b="1" dirty="0"/>
              <a:t> / RBC (10</a:t>
            </a:r>
            <a:r>
              <a:rPr lang="it-IT" sz="2000" b="1" baseline="30000" dirty="0"/>
              <a:t>12</a:t>
            </a:r>
            <a:r>
              <a:rPr lang="it-IT" sz="2000" b="1" dirty="0"/>
              <a:t>/L)	</a:t>
            </a:r>
            <a:r>
              <a:rPr lang="it-IT" sz="2000" b="1" dirty="0">
                <a:solidFill>
                  <a:schemeClr val="tx2"/>
                </a:solidFill>
              </a:rPr>
              <a:t>82 - 92 </a:t>
            </a:r>
            <a:r>
              <a:rPr lang="it-IT" sz="2000" b="1" dirty="0" err="1">
                <a:solidFill>
                  <a:schemeClr val="tx2"/>
                </a:solidFill>
              </a:rPr>
              <a:t>fl</a:t>
            </a:r>
            <a:endParaRPr lang="it-IT" sz="2000" b="1" dirty="0"/>
          </a:p>
          <a:p>
            <a:endParaRPr lang="it-IT" sz="2000" b="1" dirty="0"/>
          </a:p>
          <a:p>
            <a:r>
              <a:rPr lang="it-IT" sz="2000" b="1" dirty="0"/>
              <a:t>MCH (</a:t>
            </a:r>
            <a:r>
              <a:rPr lang="it-IT" sz="2000" b="1" dirty="0" err="1"/>
              <a:t>pg</a:t>
            </a:r>
            <a:r>
              <a:rPr lang="it-IT" sz="2000" b="1" dirty="0"/>
              <a:t>) = </a:t>
            </a:r>
            <a:r>
              <a:rPr lang="it-IT" sz="2000" b="1" dirty="0" err="1"/>
              <a:t>Hb</a:t>
            </a:r>
            <a:r>
              <a:rPr lang="it-IT" sz="2000" b="1" dirty="0"/>
              <a:t> (g/L) / RBC (10</a:t>
            </a:r>
            <a:r>
              <a:rPr lang="it-IT" sz="2000" b="1" baseline="30000" dirty="0"/>
              <a:t>12</a:t>
            </a:r>
            <a:r>
              <a:rPr lang="it-IT" sz="2000" b="1" dirty="0"/>
              <a:t>/L)	 </a:t>
            </a:r>
            <a:r>
              <a:rPr lang="it-IT" sz="2000" b="1" dirty="0">
                <a:solidFill>
                  <a:schemeClr val="tx2"/>
                </a:solidFill>
              </a:rPr>
              <a:t>28 - 31 </a:t>
            </a:r>
            <a:r>
              <a:rPr lang="it-IT" sz="2000" b="1" dirty="0" err="1">
                <a:solidFill>
                  <a:schemeClr val="tx2"/>
                </a:solidFill>
              </a:rPr>
              <a:t>pg</a:t>
            </a:r>
            <a:endParaRPr lang="it-IT" sz="2000" b="1" dirty="0"/>
          </a:p>
          <a:p>
            <a:endParaRPr lang="it-IT" sz="2000" b="1" dirty="0"/>
          </a:p>
          <a:p>
            <a:r>
              <a:rPr lang="it-IT" sz="2000" b="1" dirty="0"/>
              <a:t>MCHC (g/L) = </a:t>
            </a:r>
            <a:r>
              <a:rPr lang="it-IT" sz="2000" b="1" dirty="0" err="1"/>
              <a:t>Hb</a:t>
            </a:r>
            <a:r>
              <a:rPr lang="it-IT" sz="2000" b="1" dirty="0"/>
              <a:t> (g/L) / </a:t>
            </a:r>
            <a:r>
              <a:rPr lang="it-IT" sz="2000" b="1" dirty="0" err="1"/>
              <a:t>Hct</a:t>
            </a:r>
            <a:r>
              <a:rPr lang="it-IT" sz="2000" b="1" dirty="0"/>
              <a:t>	 </a:t>
            </a:r>
            <a:r>
              <a:rPr lang="it-IT" sz="2000" b="1" dirty="0">
                <a:solidFill>
                  <a:schemeClr val="tx2"/>
                </a:solidFill>
              </a:rPr>
              <a:t>31 - 34 g/dl</a:t>
            </a:r>
          </a:p>
          <a:p>
            <a:endParaRPr lang="it-IT" sz="2000" b="1" dirty="0">
              <a:solidFill>
                <a:schemeClr val="tx2"/>
              </a:solidFill>
            </a:endParaRPr>
          </a:p>
          <a:p>
            <a:r>
              <a:rPr lang="it-IT" sz="2000" b="1" dirty="0"/>
              <a:t>RDW % dispersione del volume dei globuli rossi</a:t>
            </a:r>
          </a:p>
        </p:txBody>
      </p:sp>
      <p:sp>
        <p:nvSpPr>
          <p:cNvPr id="14" name="Text Box 10"/>
          <p:cNvSpPr txBox="1">
            <a:spLocks noChangeArrowheads="1"/>
          </p:cNvSpPr>
          <p:nvPr/>
        </p:nvSpPr>
        <p:spPr bwMode="auto">
          <a:xfrm>
            <a:off x="2253638" y="4764633"/>
            <a:ext cx="7684476" cy="1631216"/>
          </a:xfrm>
          <a:prstGeom prst="rect">
            <a:avLst/>
          </a:prstGeom>
          <a:noFill/>
          <a:ln w="9525">
            <a:noFill/>
            <a:miter lim="800000"/>
            <a:headEnd/>
            <a:tailEnd/>
          </a:ln>
        </p:spPr>
        <p:txBody>
          <a:bodyPr wrap="none">
            <a:spAutoFit/>
          </a:bodyPr>
          <a:lstStyle/>
          <a:p>
            <a:r>
              <a:rPr lang="it-IT" sz="2000" dirty="0"/>
              <a:t>Maturazione dell’eritroblasto: DNA (nucleo) + emoglobina (citoplasma)</a:t>
            </a:r>
          </a:p>
          <a:p>
            <a:endParaRPr lang="it-IT" sz="2000" dirty="0"/>
          </a:p>
          <a:p>
            <a:r>
              <a:rPr lang="it-IT" sz="2000" dirty="0"/>
              <a:t>Rallentamento della sintesi di DNA =&gt; + emoglobina = a. </a:t>
            </a:r>
            <a:r>
              <a:rPr lang="it-IT" sz="2000" dirty="0" err="1"/>
              <a:t>megaloblastica</a:t>
            </a:r>
            <a:endParaRPr lang="it-IT" sz="2000" dirty="0"/>
          </a:p>
          <a:p>
            <a:r>
              <a:rPr lang="it-IT" sz="2000" dirty="0"/>
              <a:t>Rallentamento della sintesi di </a:t>
            </a:r>
            <a:r>
              <a:rPr lang="it-IT" sz="2000" dirty="0" err="1"/>
              <a:t>Hb</a:t>
            </a:r>
            <a:r>
              <a:rPr lang="it-IT" sz="2000" dirty="0"/>
              <a:t> =&gt; - emoglobina a maturazione finita =</a:t>
            </a:r>
          </a:p>
          <a:p>
            <a:r>
              <a:rPr lang="it-IT" sz="2000" dirty="0"/>
              <a:t>					a. </a:t>
            </a:r>
            <a:r>
              <a:rPr lang="it-IT" sz="2000" dirty="0" err="1"/>
              <a:t>microcitica</a:t>
            </a:r>
            <a:endParaRPr lang="it-IT" sz="2000" dirty="0"/>
          </a:p>
        </p:txBody>
      </p:sp>
    </p:spTree>
    <p:extLst>
      <p:ext uri="{BB962C8B-B14F-4D97-AF65-F5344CB8AC3E}">
        <p14:creationId xmlns:p14="http://schemas.microsoft.com/office/powerpoint/2010/main" val="3161451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asellaDiTesto 2">
            <a:extLst>
              <a:ext uri="{FF2B5EF4-FFF2-40B4-BE49-F238E27FC236}">
                <a16:creationId xmlns:a16="http://schemas.microsoft.com/office/drawing/2014/main" id="{037F52CC-CC98-4B94-BC75-53406A1DBD82}"/>
              </a:ext>
            </a:extLst>
          </p:cNvPr>
          <p:cNvSpPr txBox="1">
            <a:spLocks noChangeArrowheads="1"/>
          </p:cNvSpPr>
          <p:nvPr/>
        </p:nvSpPr>
        <p:spPr bwMode="auto">
          <a:xfrm>
            <a:off x="430306" y="115888"/>
            <a:ext cx="1142103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sz="4000" b="1" dirty="0">
                <a:solidFill>
                  <a:srgbClr val="C00000"/>
                </a:solidFill>
                <a:latin typeface="+mn-lt"/>
              </a:rPr>
              <a:t>Anemia da carenza di ferro o trait talassemico (microcitemia, talassemia minor)</a:t>
            </a:r>
          </a:p>
        </p:txBody>
      </p:sp>
      <p:sp>
        <p:nvSpPr>
          <p:cNvPr id="9220" name="CasellaDiTesto 3">
            <a:extLst>
              <a:ext uri="{FF2B5EF4-FFF2-40B4-BE49-F238E27FC236}">
                <a16:creationId xmlns:a16="http://schemas.microsoft.com/office/drawing/2014/main" id="{FDF1BF78-0007-44A7-A5B6-73BBD288952A}"/>
              </a:ext>
            </a:extLst>
          </p:cNvPr>
          <p:cNvSpPr txBox="1">
            <a:spLocks noChangeArrowheads="1"/>
          </p:cNvSpPr>
          <p:nvPr/>
        </p:nvSpPr>
        <p:spPr bwMode="auto">
          <a:xfrm>
            <a:off x="1838324" y="2836829"/>
            <a:ext cx="128753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sz="2800"/>
              <a:t>RBC	↓</a:t>
            </a:r>
          </a:p>
          <a:p>
            <a:pPr eaLnBrk="1" hangingPunct="1"/>
            <a:r>
              <a:rPr lang="it-IT" altLang="en-US" sz="2800"/>
              <a:t>HB	↓</a:t>
            </a:r>
          </a:p>
          <a:p>
            <a:pPr eaLnBrk="1" hangingPunct="1"/>
            <a:r>
              <a:rPr lang="it-IT" altLang="en-US" sz="2800"/>
              <a:t>MCV	↓</a:t>
            </a:r>
          </a:p>
        </p:txBody>
      </p:sp>
      <p:sp>
        <p:nvSpPr>
          <p:cNvPr id="9221" name="CasellaDiTesto 4">
            <a:extLst>
              <a:ext uri="{FF2B5EF4-FFF2-40B4-BE49-F238E27FC236}">
                <a16:creationId xmlns:a16="http://schemas.microsoft.com/office/drawing/2014/main" id="{E28BD142-B856-4593-8F8B-E29071731C20}"/>
              </a:ext>
            </a:extLst>
          </p:cNvPr>
          <p:cNvSpPr txBox="1">
            <a:spLocks noChangeArrowheads="1"/>
          </p:cNvSpPr>
          <p:nvPr/>
        </p:nvSpPr>
        <p:spPr bwMode="auto">
          <a:xfrm>
            <a:off x="1838324" y="4521537"/>
            <a:ext cx="221086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sz="2800"/>
              <a:t>RDW	↑</a:t>
            </a:r>
          </a:p>
          <a:p>
            <a:pPr eaLnBrk="1" hangingPunct="1"/>
            <a:r>
              <a:rPr lang="it-IT" altLang="en-US" sz="2800"/>
              <a:t>MCHC	↓</a:t>
            </a:r>
          </a:p>
          <a:p>
            <a:pPr eaLnBrk="1" hangingPunct="1"/>
            <a:r>
              <a:rPr lang="it-IT" altLang="en-US" sz="2800"/>
              <a:t>Fe	↓↓</a:t>
            </a:r>
          </a:p>
        </p:txBody>
      </p:sp>
      <p:sp>
        <p:nvSpPr>
          <p:cNvPr id="9225" name="CasellaDiTesto 8">
            <a:extLst>
              <a:ext uri="{FF2B5EF4-FFF2-40B4-BE49-F238E27FC236}">
                <a16:creationId xmlns:a16="http://schemas.microsoft.com/office/drawing/2014/main" id="{7FB8E33A-F4EF-4899-A876-DFDD87546ABD}"/>
              </a:ext>
            </a:extLst>
          </p:cNvPr>
          <p:cNvSpPr txBox="1">
            <a:spLocks noChangeArrowheads="1"/>
          </p:cNvSpPr>
          <p:nvPr/>
        </p:nvSpPr>
        <p:spPr bwMode="auto">
          <a:xfrm>
            <a:off x="4267200" y="2909853"/>
            <a:ext cx="194636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sz="2800"/>
              <a:t>RBC	↑ o N</a:t>
            </a:r>
          </a:p>
          <a:p>
            <a:pPr eaLnBrk="1" hangingPunct="1"/>
            <a:r>
              <a:rPr lang="it-IT" altLang="en-US" sz="2800"/>
              <a:t>HB	↓</a:t>
            </a:r>
          </a:p>
          <a:p>
            <a:pPr eaLnBrk="1" hangingPunct="1"/>
            <a:r>
              <a:rPr lang="it-IT" altLang="en-US" sz="2800"/>
              <a:t>MCV	↓ ↓</a:t>
            </a:r>
          </a:p>
        </p:txBody>
      </p:sp>
      <p:sp>
        <p:nvSpPr>
          <p:cNvPr id="9226" name="CasellaDiTesto 9">
            <a:extLst>
              <a:ext uri="{FF2B5EF4-FFF2-40B4-BE49-F238E27FC236}">
                <a16:creationId xmlns:a16="http://schemas.microsoft.com/office/drawing/2014/main" id="{074B40D5-31DC-4442-B6B8-AE8FDEAA5E84}"/>
              </a:ext>
            </a:extLst>
          </p:cNvPr>
          <p:cNvSpPr txBox="1">
            <a:spLocks noChangeArrowheads="1"/>
          </p:cNvSpPr>
          <p:nvPr/>
        </p:nvSpPr>
        <p:spPr bwMode="auto">
          <a:xfrm>
            <a:off x="4267200" y="4521537"/>
            <a:ext cx="286969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sz="2800"/>
              <a:t>RDW	N</a:t>
            </a:r>
          </a:p>
          <a:p>
            <a:pPr eaLnBrk="1" hangingPunct="1"/>
            <a:r>
              <a:rPr lang="it-IT" altLang="en-US" sz="2800"/>
              <a:t>MCHC	N o ↓</a:t>
            </a:r>
          </a:p>
          <a:p>
            <a:pPr eaLnBrk="1" hangingPunct="1"/>
            <a:r>
              <a:rPr lang="it-IT" altLang="en-US" sz="2800"/>
              <a:t>Fe	N o ↑ </a:t>
            </a:r>
          </a:p>
        </p:txBody>
      </p:sp>
      <p:cxnSp>
        <p:nvCxnSpPr>
          <p:cNvPr id="18" name="Connettore 1 17">
            <a:extLst>
              <a:ext uri="{FF2B5EF4-FFF2-40B4-BE49-F238E27FC236}">
                <a16:creationId xmlns:a16="http://schemas.microsoft.com/office/drawing/2014/main" id="{2CB95194-EA8F-4DA9-81EC-850AB74F4873}"/>
              </a:ext>
            </a:extLst>
          </p:cNvPr>
          <p:cNvCxnSpPr/>
          <p:nvPr/>
        </p:nvCxnSpPr>
        <p:spPr>
          <a:xfrm>
            <a:off x="1714154" y="2758247"/>
            <a:ext cx="864235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FABB4B2-C3EA-499F-8DB9-B12DE8133312}"/>
              </a:ext>
            </a:extLst>
          </p:cNvPr>
          <p:cNvSpPr txBox="1"/>
          <p:nvPr/>
        </p:nvSpPr>
        <p:spPr>
          <a:xfrm>
            <a:off x="1562351" y="2109680"/>
            <a:ext cx="2486835" cy="523220"/>
          </a:xfrm>
          <a:prstGeom prst="rect">
            <a:avLst/>
          </a:prstGeom>
          <a:noFill/>
        </p:spPr>
        <p:txBody>
          <a:bodyPr wrap="none" rtlCol="0">
            <a:spAutoFit/>
          </a:bodyPr>
          <a:lstStyle/>
          <a:p>
            <a:r>
              <a:rPr lang="en-US" sz="2800" dirty="0" err="1"/>
              <a:t>Carenza</a:t>
            </a:r>
            <a:r>
              <a:rPr lang="en-US" sz="2800" dirty="0"/>
              <a:t> di ferro</a:t>
            </a:r>
          </a:p>
        </p:txBody>
      </p:sp>
      <p:sp>
        <p:nvSpPr>
          <p:cNvPr id="19" name="TextBox 18">
            <a:extLst>
              <a:ext uri="{FF2B5EF4-FFF2-40B4-BE49-F238E27FC236}">
                <a16:creationId xmlns:a16="http://schemas.microsoft.com/office/drawing/2014/main" id="{E9D82EFF-CEDD-45AE-87ED-1F7556E644F8}"/>
              </a:ext>
            </a:extLst>
          </p:cNvPr>
          <p:cNvSpPr txBox="1"/>
          <p:nvPr/>
        </p:nvSpPr>
        <p:spPr>
          <a:xfrm>
            <a:off x="4267200" y="2121683"/>
            <a:ext cx="5519716" cy="523220"/>
          </a:xfrm>
          <a:prstGeom prst="rect">
            <a:avLst/>
          </a:prstGeom>
          <a:noFill/>
        </p:spPr>
        <p:txBody>
          <a:bodyPr wrap="none" rtlCol="0">
            <a:spAutoFit/>
          </a:bodyPr>
          <a:lstStyle/>
          <a:p>
            <a:r>
              <a:rPr lang="en-US" sz="2800" dirty="0"/>
              <a:t>Trait </a:t>
            </a:r>
            <a:r>
              <a:rPr lang="en-US" sz="2800" dirty="0" err="1"/>
              <a:t>talassemico</a:t>
            </a:r>
            <a:r>
              <a:rPr lang="en-US" sz="2800" dirty="0"/>
              <a:t> (forma </a:t>
            </a:r>
            <a:r>
              <a:rPr lang="en-US" sz="2800" dirty="0" err="1"/>
              <a:t>eterozigote</a:t>
            </a:r>
            <a:r>
              <a:rPr lang="en-US" sz="2800" dirty="0"/>
              <a:t>)</a:t>
            </a:r>
          </a:p>
        </p:txBody>
      </p:sp>
    </p:spTree>
    <p:extLst>
      <p:ext uri="{BB962C8B-B14F-4D97-AF65-F5344CB8AC3E}">
        <p14:creationId xmlns:p14="http://schemas.microsoft.com/office/powerpoint/2010/main" val="40674505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additive="base">
                                        <p:cTn id="7" dur="500" fill="hold"/>
                                        <p:tgtEl>
                                          <p:spTgt spid="9220"/>
                                        </p:tgtEl>
                                        <p:attrNameLst>
                                          <p:attrName>ppt_x</p:attrName>
                                        </p:attrNameLst>
                                      </p:cBhvr>
                                      <p:tavLst>
                                        <p:tav tm="0">
                                          <p:val>
                                            <p:strVal val="#ppt_x"/>
                                          </p:val>
                                        </p:tav>
                                        <p:tav tm="100000">
                                          <p:val>
                                            <p:strVal val="#ppt_x"/>
                                          </p:val>
                                        </p:tav>
                                      </p:tavLst>
                                    </p:anim>
                                    <p:anim calcmode="lin" valueType="num">
                                      <p:cBhvr additive="base">
                                        <p:cTn id="8" dur="500" fill="hold"/>
                                        <p:tgtEl>
                                          <p:spTgt spid="9220"/>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9225"/>
                                        </p:tgtEl>
                                        <p:attrNameLst>
                                          <p:attrName>style.visibility</p:attrName>
                                        </p:attrNameLst>
                                      </p:cBhvr>
                                      <p:to>
                                        <p:strVal val="visible"/>
                                      </p:to>
                                    </p:set>
                                    <p:anim calcmode="lin" valueType="num">
                                      <p:cBhvr additive="base">
                                        <p:cTn id="12" dur="500" fill="hold"/>
                                        <p:tgtEl>
                                          <p:spTgt spid="9225"/>
                                        </p:tgtEl>
                                        <p:attrNameLst>
                                          <p:attrName>ppt_x</p:attrName>
                                        </p:attrNameLst>
                                      </p:cBhvr>
                                      <p:tavLst>
                                        <p:tav tm="0">
                                          <p:val>
                                            <p:strVal val="#ppt_x"/>
                                          </p:val>
                                        </p:tav>
                                        <p:tav tm="100000">
                                          <p:val>
                                            <p:strVal val="#ppt_x"/>
                                          </p:val>
                                        </p:tav>
                                      </p:tavLst>
                                    </p:anim>
                                    <p:anim calcmode="lin" valueType="num">
                                      <p:cBhvr additive="base">
                                        <p:cTn id="13" dur="500" fill="hold"/>
                                        <p:tgtEl>
                                          <p:spTgt spid="9225"/>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221"/>
                                        </p:tgtEl>
                                        <p:attrNameLst>
                                          <p:attrName>style.visibility</p:attrName>
                                        </p:attrNameLst>
                                      </p:cBhvr>
                                      <p:to>
                                        <p:strVal val="visible"/>
                                      </p:to>
                                    </p:set>
                                    <p:anim calcmode="lin" valueType="num">
                                      <p:cBhvr additive="base">
                                        <p:cTn id="18" dur="500" fill="hold"/>
                                        <p:tgtEl>
                                          <p:spTgt spid="9221"/>
                                        </p:tgtEl>
                                        <p:attrNameLst>
                                          <p:attrName>ppt_x</p:attrName>
                                        </p:attrNameLst>
                                      </p:cBhvr>
                                      <p:tavLst>
                                        <p:tav tm="0">
                                          <p:val>
                                            <p:strVal val="#ppt_x"/>
                                          </p:val>
                                        </p:tav>
                                        <p:tav tm="100000">
                                          <p:val>
                                            <p:strVal val="#ppt_x"/>
                                          </p:val>
                                        </p:tav>
                                      </p:tavLst>
                                    </p:anim>
                                    <p:anim calcmode="lin" valueType="num">
                                      <p:cBhvr additive="base">
                                        <p:cTn id="19" dur="500" fill="hold"/>
                                        <p:tgtEl>
                                          <p:spTgt spid="9221"/>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9226"/>
                                        </p:tgtEl>
                                        <p:attrNameLst>
                                          <p:attrName>style.visibility</p:attrName>
                                        </p:attrNameLst>
                                      </p:cBhvr>
                                      <p:to>
                                        <p:strVal val="visible"/>
                                      </p:to>
                                    </p:set>
                                    <p:anim calcmode="lin" valueType="num">
                                      <p:cBhvr additive="base">
                                        <p:cTn id="22" dur="500" fill="hold"/>
                                        <p:tgtEl>
                                          <p:spTgt spid="9226"/>
                                        </p:tgtEl>
                                        <p:attrNameLst>
                                          <p:attrName>ppt_x</p:attrName>
                                        </p:attrNameLst>
                                      </p:cBhvr>
                                      <p:tavLst>
                                        <p:tav tm="0">
                                          <p:val>
                                            <p:strVal val="#ppt_x"/>
                                          </p:val>
                                        </p:tav>
                                        <p:tav tm="100000">
                                          <p:val>
                                            <p:strVal val="#ppt_x"/>
                                          </p:val>
                                        </p:tav>
                                      </p:tavLst>
                                    </p:anim>
                                    <p:anim calcmode="lin" valueType="num">
                                      <p:cBhvr additive="base">
                                        <p:cTn id="23" dur="500" fill="hold"/>
                                        <p:tgtEl>
                                          <p:spTgt spid="92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P spid="9221" grpId="0"/>
      <p:bldP spid="9225" grpId="0"/>
      <p:bldP spid="92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asellaDiTesto 2">
            <a:extLst>
              <a:ext uri="{FF2B5EF4-FFF2-40B4-BE49-F238E27FC236}">
                <a16:creationId xmlns:a16="http://schemas.microsoft.com/office/drawing/2014/main" id="{037F52CC-CC98-4B94-BC75-53406A1DBD82}"/>
              </a:ext>
            </a:extLst>
          </p:cNvPr>
          <p:cNvSpPr txBox="1">
            <a:spLocks noChangeArrowheads="1"/>
          </p:cNvSpPr>
          <p:nvPr/>
        </p:nvSpPr>
        <p:spPr bwMode="auto">
          <a:xfrm>
            <a:off x="214966" y="187605"/>
            <a:ext cx="91501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sz="4000" b="1" dirty="0">
                <a:solidFill>
                  <a:srgbClr val="C00000"/>
                </a:solidFill>
                <a:latin typeface="+mn-lt"/>
              </a:rPr>
              <a:t>Talassemia major, morbo di Cooley</a:t>
            </a:r>
          </a:p>
        </p:txBody>
      </p:sp>
      <p:sp>
        <p:nvSpPr>
          <p:cNvPr id="9220" name="CasellaDiTesto 3">
            <a:extLst>
              <a:ext uri="{FF2B5EF4-FFF2-40B4-BE49-F238E27FC236}">
                <a16:creationId xmlns:a16="http://schemas.microsoft.com/office/drawing/2014/main" id="{FDF1BF78-0007-44A7-A5B6-73BBD288952A}"/>
              </a:ext>
            </a:extLst>
          </p:cNvPr>
          <p:cNvSpPr txBox="1">
            <a:spLocks noChangeArrowheads="1"/>
          </p:cNvSpPr>
          <p:nvPr/>
        </p:nvSpPr>
        <p:spPr bwMode="auto">
          <a:xfrm>
            <a:off x="1838324" y="1964268"/>
            <a:ext cx="184537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sz="2800" dirty="0"/>
              <a:t>RBC	↓ ↓ </a:t>
            </a:r>
          </a:p>
          <a:p>
            <a:pPr eaLnBrk="1" hangingPunct="1"/>
            <a:r>
              <a:rPr lang="it-IT" altLang="en-US" sz="2800" dirty="0"/>
              <a:t>HB	↓ ↓ ↓</a:t>
            </a:r>
          </a:p>
          <a:p>
            <a:pPr eaLnBrk="1" hangingPunct="1"/>
            <a:r>
              <a:rPr lang="it-IT" altLang="en-US" sz="2800" dirty="0"/>
              <a:t>MCV	↓ ↓ ↓</a:t>
            </a:r>
          </a:p>
        </p:txBody>
      </p:sp>
      <p:sp>
        <p:nvSpPr>
          <p:cNvPr id="9221" name="CasellaDiTesto 4">
            <a:extLst>
              <a:ext uri="{FF2B5EF4-FFF2-40B4-BE49-F238E27FC236}">
                <a16:creationId xmlns:a16="http://schemas.microsoft.com/office/drawing/2014/main" id="{E28BD142-B856-4593-8F8B-E29071731C20}"/>
              </a:ext>
            </a:extLst>
          </p:cNvPr>
          <p:cNvSpPr txBox="1">
            <a:spLocks noChangeArrowheads="1"/>
          </p:cNvSpPr>
          <p:nvPr/>
        </p:nvSpPr>
        <p:spPr bwMode="auto">
          <a:xfrm>
            <a:off x="1838324" y="3648976"/>
            <a:ext cx="3403496"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sz="2800" dirty="0"/>
              <a:t>RDW	↑</a:t>
            </a:r>
          </a:p>
          <a:p>
            <a:pPr eaLnBrk="1" hangingPunct="1"/>
            <a:r>
              <a:rPr lang="it-IT" altLang="en-US" sz="2800" dirty="0"/>
              <a:t>MCHC ↓</a:t>
            </a:r>
          </a:p>
          <a:p>
            <a:pPr eaLnBrk="1" hangingPunct="1"/>
            <a:r>
              <a:rPr lang="it-IT" altLang="en-US" sz="2800" dirty="0"/>
              <a:t>Fe	 ↑</a:t>
            </a:r>
          </a:p>
          <a:p>
            <a:pPr eaLnBrk="1" hangingPunct="1"/>
            <a:endParaRPr lang="it-IT" altLang="en-US" sz="2800" dirty="0"/>
          </a:p>
          <a:p>
            <a:pPr eaLnBrk="1" hangingPunct="1"/>
            <a:r>
              <a:rPr lang="it-IT" altLang="en-US" sz="2800" dirty="0" err="1"/>
              <a:t>Anisopoichilocitosi</a:t>
            </a:r>
            <a:endParaRPr lang="it-IT" altLang="en-US" sz="2800" dirty="0"/>
          </a:p>
          <a:p>
            <a:pPr eaLnBrk="1" hangingPunct="1"/>
            <a:r>
              <a:rPr lang="it-IT" altLang="en-US" sz="2800" dirty="0"/>
              <a:t>Eritroblasti in circolo</a:t>
            </a:r>
          </a:p>
        </p:txBody>
      </p:sp>
      <p:sp>
        <p:nvSpPr>
          <p:cNvPr id="9225" name="CasellaDiTesto 8">
            <a:extLst>
              <a:ext uri="{FF2B5EF4-FFF2-40B4-BE49-F238E27FC236}">
                <a16:creationId xmlns:a16="http://schemas.microsoft.com/office/drawing/2014/main" id="{7FB8E33A-F4EF-4899-A876-DFDD87546ABD}"/>
              </a:ext>
            </a:extLst>
          </p:cNvPr>
          <p:cNvSpPr txBox="1">
            <a:spLocks noChangeArrowheads="1"/>
          </p:cNvSpPr>
          <p:nvPr/>
        </p:nvSpPr>
        <p:spPr bwMode="auto">
          <a:xfrm>
            <a:off x="6036236" y="2037292"/>
            <a:ext cx="194636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sz="2800"/>
              <a:t>RBC	↑ o N</a:t>
            </a:r>
          </a:p>
          <a:p>
            <a:pPr eaLnBrk="1" hangingPunct="1"/>
            <a:r>
              <a:rPr lang="it-IT" altLang="en-US" sz="2800"/>
              <a:t>HB	↓</a:t>
            </a:r>
          </a:p>
          <a:p>
            <a:pPr eaLnBrk="1" hangingPunct="1"/>
            <a:r>
              <a:rPr lang="it-IT" altLang="en-US" sz="2800"/>
              <a:t>MCV	↓ ↓</a:t>
            </a:r>
          </a:p>
        </p:txBody>
      </p:sp>
      <p:sp>
        <p:nvSpPr>
          <p:cNvPr id="9226" name="CasellaDiTesto 9">
            <a:extLst>
              <a:ext uri="{FF2B5EF4-FFF2-40B4-BE49-F238E27FC236}">
                <a16:creationId xmlns:a16="http://schemas.microsoft.com/office/drawing/2014/main" id="{074B40D5-31DC-4442-B6B8-AE8FDEAA5E84}"/>
              </a:ext>
            </a:extLst>
          </p:cNvPr>
          <p:cNvSpPr txBox="1">
            <a:spLocks noChangeArrowheads="1"/>
          </p:cNvSpPr>
          <p:nvPr/>
        </p:nvSpPr>
        <p:spPr bwMode="auto">
          <a:xfrm>
            <a:off x="6036236" y="3648976"/>
            <a:ext cx="286969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sz="2800" dirty="0"/>
              <a:t>RDW	N</a:t>
            </a:r>
          </a:p>
          <a:p>
            <a:pPr eaLnBrk="1" hangingPunct="1"/>
            <a:r>
              <a:rPr lang="it-IT" altLang="en-US" sz="2800" dirty="0"/>
              <a:t>MCHC	N o ↓</a:t>
            </a:r>
          </a:p>
          <a:p>
            <a:pPr eaLnBrk="1" hangingPunct="1"/>
            <a:r>
              <a:rPr lang="it-IT" altLang="en-US" sz="2800" dirty="0"/>
              <a:t>Fe	N o ↑ </a:t>
            </a:r>
          </a:p>
        </p:txBody>
      </p:sp>
      <p:cxnSp>
        <p:nvCxnSpPr>
          <p:cNvPr id="18" name="Connettore 1 17">
            <a:extLst>
              <a:ext uri="{FF2B5EF4-FFF2-40B4-BE49-F238E27FC236}">
                <a16:creationId xmlns:a16="http://schemas.microsoft.com/office/drawing/2014/main" id="{2CB95194-EA8F-4DA9-81EC-850AB74F4873}"/>
              </a:ext>
            </a:extLst>
          </p:cNvPr>
          <p:cNvCxnSpPr/>
          <p:nvPr/>
        </p:nvCxnSpPr>
        <p:spPr>
          <a:xfrm>
            <a:off x="1714154" y="1885686"/>
            <a:ext cx="864235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FABB4B2-C3EA-499F-8DB9-B12DE8133312}"/>
              </a:ext>
            </a:extLst>
          </p:cNvPr>
          <p:cNvSpPr txBox="1"/>
          <p:nvPr/>
        </p:nvSpPr>
        <p:spPr>
          <a:xfrm>
            <a:off x="1562351" y="1237119"/>
            <a:ext cx="2697341" cy="523220"/>
          </a:xfrm>
          <a:prstGeom prst="rect">
            <a:avLst/>
          </a:prstGeom>
          <a:noFill/>
        </p:spPr>
        <p:txBody>
          <a:bodyPr wrap="none" rtlCol="0">
            <a:spAutoFit/>
          </a:bodyPr>
          <a:lstStyle/>
          <a:p>
            <a:r>
              <a:rPr lang="en-US" sz="2800" dirty="0" err="1"/>
              <a:t>Talassemia</a:t>
            </a:r>
            <a:r>
              <a:rPr lang="en-US" sz="2800" dirty="0"/>
              <a:t> major</a:t>
            </a:r>
          </a:p>
        </p:txBody>
      </p:sp>
      <p:sp>
        <p:nvSpPr>
          <p:cNvPr id="19" name="TextBox 18">
            <a:extLst>
              <a:ext uri="{FF2B5EF4-FFF2-40B4-BE49-F238E27FC236}">
                <a16:creationId xmlns:a16="http://schemas.microsoft.com/office/drawing/2014/main" id="{E9D82EFF-CEDD-45AE-87ED-1F7556E644F8}"/>
              </a:ext>
            </a:extLst>
          </p:cNvPr>
          <p:cNvSpPr txBox="1"/>
          <p:nvPr/>
        </p:nvSpPr>
        <p:spPr>
          <a:xfrm>
            <a:off x="5617881" y="1249122"/>
            <a:ext cx="5519716" cy="523220"/>
          </a:xfrm>
          <a:prstGeom prst="rect">
            <a:avLst/>
          </a:prstGeom>
          <a:noFill/>
        </p:spPr>
        <p:txBody>
          <a:bodyPr wrap="none" rtlCol="0">
            <a:spAutoFit/>
          </a:bodyPr>
          <a:lstStyle/>
          <a:p>
            <a:r>
              <a:rPr lang="en-US" sz="2800" dirty="0"/>
              <a:t>Trait </a:t>
            </a:r>
            <a:r>
              <a:rPr lang="en-US" sz="2800" dirty="0" err="1"/>
              <a:t>talassemico</a:t>
            </a:r>
            <a:r>
              <a:rPr lang="en-US" sz="2800" dirty="0"/>
              <a:t> (forma </a:t>
            </a:r>
            <a:r>
              <a:rPr lang="en-US" sz="2800" dirty="0" err="1"/>
              <a:t>eterozigote</a:t>
            </a:r>
            <a:r>
              <a:rPr lang="en-US" sz="2800" dirty="0"/>
              <a:t>)</a:t>
            </a:r>
          </a:p>
        </p:txBody>
      </p:sp>
    </p:spTree>
    <p:extLst>
      <p:ext uri="{BB962C8B-B14F-4D97-AF65-F5344CB8AC3E}">
        <p14:creationId xmlns:p14="http://schemas.microsoft.com/office/powerpoint/2010/main" val="33042210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additive="base">
                                        <p:cTn id="7" dur="500" fill="hold"/>
                                        <p:tgtEl>
                                          <p:spTgt spid="9220"/>
                                        </p:tgtEl>
                                        <p:attrNameLst>
                                          <p:attrName>ppt_x</p:attrName>
                                        </p:attrNameLst>
                                      </p:cBhvr>
                                      <p:tavLst>
                                        <p:tav tm="0">
                                          <p:val>
                                            <p:strVal val="#ppt_x"/>
                                          </p:val>
                                        </p:tav>
                                        <p:tav tm="100000">
                                          <p:val>
                                            <p:strVal val="#ppt_x"/>
                                          </p:val>
                                        </p:tav>
                                      </p:tavLst>
                                    </p:anim>
                                    <p:anim calcmode="lin" valueType="num">
                                      <p:cBhvr additive="base">
                                        <p:cTn id="8" dur="500" fill="hold"/>
                                        <p:tgtEl>
                                          <p:spTgt spid="9220"/>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9225"/>
                                        </p:tgtEl>
                                        <p:attrNameLst>
                                          <p:attrName>style.visibility</p:attrName>
                                        </p:attrNameLst>
                                      </p:cBhvr>
                                      <p:to>
                                        <p:strVal val="visible"/>
                                      </p:to>
                                    </p:set>
                                    <p:anim calcmode="lin" valueType="num">
                                      <p:cBhvr additive="base">
                                        <p:cTn id="12" dur="500" fill="hold"/>
                                        <p:tgtEl>
                                          <p:spTgt spid="9225"/>
                                        </p:tgtEl>
                                        <p:attrNameLst>
                                          <p:attrName>ppt_x</p:attrName>
                                        </p:attrNameLst>
                                      </p:cBhvr>
                                      <p:tavLst>
                                        <p:tav tm="0">
                                          <p:val>
                                            <p:strVal val="#ppt_x"/>
                                          </p:val>
                                        </p:tav>
                                        <p:tav tm="100000">
                                          <p:val>
                                            <p:strVal val="#ppt_x"/>
                                          </p:val>
                                        </p:tav>
                                      </p:tavLst>
                                    </p:anim>
                                    <p:anim calcmode="lin" valueType="num">
                                      <p:cBhvr additive="base">
                                        <p:cTn id="13" dur="500" fill="hold"/>
                                        <p:tgtEl>
                                          <p:spTgt spid="9225"/>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221"/>
                                        </p:tgtEl>
                                        <p:attrNameLst>
                                          <p:attrName>style.visibility</p:attrName>
                                        </p:attrNameLst>
                                      </p:cBhvr>
                                      <p:to>
                                        <p:strVal val="visible"/>
                                      </p:to>
                                    </p:set>
                                    <p:anim calcmode="lin" valueType="num">
                                      <p:cBhvr additive="base">
                                        <p:cTn id="18" dur="500" fill="hold"/>
                                        <p:tgtEl>
                                          <p:spTgt spid="9221"/>
                                        </p:tgtEl>
                                        <p:attrNameLst>
                                          <p:attrName>ppt_x</p:attrName>
                                        </p:attrNameLst>
                                      </p:cBhvr>
                                      <p:tavLst>
                                        <p:tav tm="0">
                                          <p:val>
                                            <p:strVal val="#ppt_x"/>
                                          </p:val>
                                        </p:tav>
                                        <p:tav tm="100000">
                                          <p:val>
                                            <p:strVal val="#ppt_x"/>
                                          </p:val>
                                        </p:tav>
                                      </p:tavLst>
                                    </p:anim>
                                    <p:anim calcmode="lin" valueType="num">
                                      <p:cBhvr additive="base">
                                        <p:cTn id="19" dur="500" fill="hold"/>
                                        <p:tgtEl>
                                          <p:spTgt spid="9221"/>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9226"/>
                                        </p:tgtEl>
                                        <p:attrNameLst>
                                          <p:attrName>style.visibility</p:attrName>
                                        </p:attrNameLst>
                                      </p:cBhvr>
                                      <p:to>
                                        <p:strVal val="visible"/>
                                      </p:to>
                                    </p:set>
                                    <p:anim calcmode="lin" valueType="num">
                                      <p:cBhvr additive="base">
                                        <p:cTn id="22" dur="500" fill="hold"/>
                                        <p:tgtEl>
                                          <p:spTgt spid="9226"/>
                                        </p:tgtEl>
                                        <p:attrNameLst>
                                          <p:attrName>ppt_x</p:attrName>
                                        </p:attrNameLst>
                                      </p:cBhvr>
                                      <p:tavLst>
                                        <p:tav tm="0">
                                          <p:val>
                                            <p:strVal val="#ppt_x"/>
                                          </p:val>
                                        </p:tav>
                                        <p:tav tm="100000">
                                          <p:val>
                                            <p:strVal val="#ppt_x"/>
                                          </p:val>
                                        </p:tav>
                                      </p:tavLst>
                                    </p:anim>
                                    <p:anim calcmode="lin" valueType="num">
                                      <p:cBhvr additive="base">
                                        <p:cTn id="23" dur="500" fill="hold"/>
                                        <p:tgtEl>
                                          <p:spTgt spid="92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P spid="9221" grpId="0"/>
      <p:bldP spid="9225" grpId="0"/>
      <p:bldP spid="92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npo0000c0"/>
          <p:cNvPicPr>
            <a:picLocks noChangeAspect="1" noChangeArrowheads="1"/>
          </p:cNvPicPr>
          <p:nvPr/>
        </p:nvPicPr>
        <p:blipFill>
          <a:blip r:embed="rId2" cstate="print"/>
          <a:srcRect l="3242" t="49583"/>
          <a:stretch>
            <a:fillRect/>
          </a:stretch>
        </p:blipFill>
        <p:spPr bwMode="auto">
          <a:xfrm>
            <a:off x="6600056" y="4293097"/>
            <a:ext cx="3886200" cy="2249487"/>
          </a:xfrm>
          <a:prstGeom prst="rect">
            <a:avLst/>
          </a:prstGeom>
          <a:noFill/>
          <a:ln w="9525">
            <a:noFill/>
            <a:miter lim="800000"/>
            <a:headEnd/>
            <a:tailEnd/>
          </a:ln>
        </p:spPr>
      </p:pic>
      <p:pic>
        <p:nvPicPr>
          <p:cNvPr id="7" name="Picture 8"/>
          <p:cNvPicPr>
            <a:picLocks noChangeArrowheads="1"/>
          </p:cNvPicPr>
          <p:nvPr/>
        </p:nvPicPr>
        <p:blipFill>
          <a:blip r:embed="rId3" cstate="print"/>
          <a:srcRect/>
          <a:stretch>
            <a:fillRect/>
          </a:stretch>
        </p:blipFill>
        <p:spPr bwMode="auto">
          <a:xfrm>
            <a:off x="1919536" y="1124744"/>
            <a:ext cx="6048672" cy="3888432"/>
          </a:xfrm>
          <a:prstGeom prst="rect">
            <a:avLst/>
          </a:prstGeom>
          <a:noFill/>
          <a:ln w="12700">
            <a:solidFill>
              <a:schemeClr val="accent1"/>
            </a:solidFill>
            <a:miter lim="800000"/>
            <a:headEnd/>
            <a:tailEnd/>
          </a:ln>
        </p:spPr>
      </p:pic>
      <p:sp>
        <p:nvSpPr>
          <p:cNvPr id="13" name="CasellaDiTesto 12"/>
          <p:cNvSpPr txBox="1"/>
          <p:nvPr/>
        </p:nvSpPr>
        <p:spPr>
          <a:xfrm>
            <a:off x="4287211" y="6080919"/>
            <a:ext cx="2834494" cy="461665"/>
          </a:xfrm>
          <a:prstGeom prst="rect">
            <a:avLst/>
          </a:prstGeom>
          <a:noFill/>
        </p:spPr>
        <p:txBody>
          <a:bodyPr wrap="none" rtlCol="0">
            <a:spAutoFit/>
          </a:bodyPr>
          <a:lstStyle/>
          <a:p>
            <a:r>
              <a:rPr lang="it-IT" sz="2400" b="1" dirty="0">
                <a:solidFill>
                  <a:schemeClr val="accent1"/>
                </a:solidFill>
              </a:rPr>
              <a:t>Eritroblasti circolanti</a:t>
            </a:r>
          </a:p>
        </p:txBody>
      </p:sp>
      <p:sp>
        <p:nvSpPr>
          <p:cNvPr id="14" name="CasellaDiTesto 13"/>
          <p:cNvSpPr txBox="1"/>
          <p:nvPr/>
        </p:nvSpPr>
        <p:spPr>
          <a:xfrm>
            <a:off x="1919537" y="5085185"/>
            <a:ext cx="2586157" cy="461665"/>
          </a:xfrm>
          <a:prstGeom prst="rect">
            <a:avLst/>
          </a:prstGeom>
          <a:noFill/>
        </p:spPr>
        <p:txBody>
          <a:bodyPr wrap="none" rtlCol="0">
            <a:spAutoFit/>
          </a:bodyPr>
          <a:lstStyle/>
          <a:p>
            <a:r>
              <a:rPr lang="it-IT" sz="2400" b="1" dirty="0" err="1">
                <a:solidFill>
                  <a:schemeClr val="accent1"/>
                </a:solidFill>
              </a:rPr>
              <a:t>Anisopoichilocitosi</a:t>
            </a:r>
            <a:endParaRPr lang="it-IT" sz="2400" b="1" dirty="0">
              <a:solidFill>
                <a:schemeClr val="accent1"/>
              </a:solidFill>
            </a:endParaRPr>
          </a:p>
        </p:txBody>
      </p:sp>
      <p:sp>
        <p:nvSpPr>
          <p:cNvPr id="15" name="Rettangolo 14"/>
          <p:cNvSpPr/>
          <p:nvPr/>
        </p:nvSpPr>
        <p:spPr>
          <a:xfrm>
            <a:off x="8184233" y="1124745"/>
            <a:ext cx="1872457" cy="830997"/>
          </a:xfrm>
          <a:prstGeom prst="rect">
            <a:avLst/>
          </a:prstGeom>
        </p:spPr>
        <p:txBody>
          <a:bodyPr wrap="square">
            <a:spAutoFit/>
          </a:bodyPr>
          <a:lstStyle/>
          <a:p>
            <a:r>
              <a:rPr lang="it-IT" sz="2400" b="1" dirty="0" err="1">
                <a:solidFill>
                  <a:schemeClr val="accent1"/>
                </a:solidFill>
              </a:rPr>
              <a:t>Hb</a:t>
            </a:r>
            <a:r>
              <a:rPr lang="it-IT" sz="2400" b="1" dirty="0">
                <a:solidFill>
                  <a:schemeClr val="accent1"/>
                </a:solidFill>
              </a:rPr>
              <a:t> F 70-90%</a:t>
            </a:r>
          </a:p>
          <a:p>
            <a:r>
              <a:rPr lang="it-IT" sz="2400" b="1" dirty="0" err="1">
                <a:solidFill>
                  <a:schemeClr val="accent1"/>
                </a:solidFill>
              </a:rPr>
              <a:t>Hb</a:t>
            </a:r>
            <a:r>
              <a:rPr lang="it-IT" sz="2400" b="1" dirty="0">
                <a:solidFill>
                  <a:schemeClr val="accent1"/>
                </a:solidFill>
              </a:rPr>
              <a:t> A2 &gt; 3.5%</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2279576" y="1052736"/>
            <a:ext cx="7704856" cy="540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 name="CasellaDiTesto 6"/>
          <p:cNvSpPr txBox="1"/>
          <p:nvPr/>
        </p:nvSpPr>
        <p:spPr>
          <a:xfrm>
            <a:off x="2351584" y="1124744"/>
            <a:ext cx="7416824" cy="523220"/>
          </a:xfrm>
          <a:prstGeom prst="rect">
            <a:avLst/>
          </a:prstGeom>
          <a:noFill/>
        </p:spPr>
        <p:txBody>
          <a:bodyPr wrap="square" rtlCol="0">
            <a:spAutoFit/>
          </a:bodyPr>
          <a:lstStyle/>
          <a:p>
            <a:r>
              <a:rPr lang="it-IT" sz="2800" b="1" dirty="0"/>
              <a:t>PREVENZIONE: IDENTIFICAZIONE DEI PORTATORI</a:t>
            </a:r>
          </a:p>
        </p:txBody>
      </p:sp>
      <p:sp>
        <p:nvSpPr>
          <p:cNvPr id="8" name="CasellaDiTesto 7"/>
          <p:cNvSpPr txBox="1"/>
          <p:nvPr/>
        </p:nvSpPr>
        <p:spPr>
          <a:xfrm>
            <a:off x="2315556" y="3006245"/>
            <a:ext cx="3217997" cy="461665"/>
          </a:xfrm>
          <a:prstGeom prst="rect">
            <a:avLst/>
          </a:prstGeom>
          <a:noFill/>
        </p:spPr>
        <p:txBody>
          <a:bodyPr wrap="none" rtlCol="0">
            <a:spAutoFit/>
          </a:bodyPr>
          <a:lstStyle/>
          <a:p>
            <a:r>
              <a:rPr lang="it-IT" sz="2400" dirty="0"/>
              <a:t>CONSULENZA GENETICA</a:t>
            </a:r>
          </a:p>
        </p:txBody>
      </p:sp>
      <p:sp>
        <p:nvSpPr>
          <p:cNvPr id="12" name="CasellaDiTesto 11"/>
          <p:cNvSpPr txBox="1"/>
          <p:nvPr/>
        </p:nvSpPr>
        <p:spPr>
          <a:xfrm>
            <a:off x="2459571" y="2606200"/>
            <a:ext cx="3155992" cy="461665"/>
          </a:xfrm>
          <a:prstGeom prst="rect">
            <a:avLst/>
          </a:prstGeom>
          <a:noFill/>
        </p:spPr>
        <p:txBody>
          <a:bodyPr wrap="none" rtlCol="0">
            <a:spAutoFit/>
          </a:bodyPr>
          <a:lstStyle/>
          <a:p>
            <a:r>
              <a:rPr lang="it-IT" sz="2400" dirty="0"/>
              <a:t>RESISTENZE GLOBULARI</a:t>
            </a:r>
          </a:p>
        </p:txBody>
      </p:sp>
      <p:sp>
        <p:nvSpPr>
          <p:cNvPr id="13" name="CasellaDiTesto 12"/>
          <p:cNvSpPr txBox="1"/>
          <p:nvPr/>
        </p:nvSpPr>
        <p:spPr>
          <a:xfrm>
            <a:off x="2819612" y="2214157"/>
            <a:ext cx="4644541" cy="461665"/>
          </a:xfrm>
          <a:prstGeom prst="rect">
            <a:avLst/>
          </a:prstGeom>
          <a:noFill/>
        </p:spPr>
        <p:txBody>
          <a:bodyPr wrap="none" rtlCol="0">
            <a:spAutoFit/>
          </a:bodyPr>
          <a:lstStyle/>
          <a:p>
            <a:r>
              <a:rPr lang="it-IT" sz="2400" dirty="0"/>
              <a:t>ELETTROFORESI DELL’EMOGLOBINA</a:t>
            </a:r>
          </a:p>
        </p:txBody>
      </p:sp>
      <p:sp>
        <p:nvSpPr>
          <p:cNvPr id="14" name="CasellaDiTesto 13"/>
          <p:cNvSpPr txBox="1"/>
          <p:nvPr/>
        </p:nvSpPr>
        <p:spPr>
          <a:xfrm>
            <a:off x="3107643" y="1844825"/>
            <a:ext cx="1799082" cy="461665"/>
          </a:xfrm>
          <a:prstGeom prst="rect">
            <a:avLst/>
          </a:prstGeom>
          <a:noFill/>
        </p:spPr>
        <p:txBody>
          <a:bodyPr wrap="none" rtlCol="0">
            <a:spAutoFit/>
          </a:bodyPr>
          <a:lstStyle/>
          <a:p>
            <a:r>
              <a:rPr lang="it-IT" sz="2400" dirty="0"/>
              <a:t>EMOCROMO</a:t>
            </a:r>
          </a:p>
        </p:txBody>
      </p:sp>
      <p:pic>
        <p:nvPicPr>
          <p:cNvPr id="15" name="Picture 2"/>
          <p:cNvPicPr>
            <a:picLocks noChangeArrowheads="1"/>
          </p:cNvPicPr>
          <p:nvPr/>
        </p:nvPicPr>
        <p:blipFill>
          <a:blip r:embed="rId2" cstate="print"/>
          <a:srcRect/>
          <a:stretch>
            <a:fillRect/>
          </a:stretch>
        </p:blipFill>
        <p:spPr bwMode="auto">
          <a:xfrm>
            <a:off x="2351584" y="3523828"/>
            <a:ext cx="7543800" cy="2857500"/>
          </a:xfrm>
          <a:prstGeom prst="rect">
            <a:avLst/>
          </a:prstGeom>
          <a:noFill/>
          <a:ln w="12700">
            <a:solidFill>
              <a:schemeClr val="accent1"/>
            </a:solidFill>
            <a:miter lim="800000"/>
            <a:headEnd/>
            <a:tailEnd/>
          </a:ln>
        </p:spPr>
      </p:pic>
      <p:sp>
        <p:nvSpPr>
          <p:cNvPr id="16" name="Text Box 4"/>
          <p:cNvSpPr txBox="1">
            <a:spLocks noChangeArrowheads="1"/>
          </p:cNvSpPr>
          <p:nvPr/>
        </p:nvSpPr>
        <p:spPr bwMode="auto">
          <a:xfrm>
            <a:off x="6456041" y="2852937"/>
            <a:ext cx="3136371" cy="646331"/>
          </a:xfrm>
          <a:prstGeom prst="rect">
            <a:avLst/>
          </a:prstGeom>
          <a:noFill/>
          <a:ln w="9525">
            <a:noFill/>
            <a:miter lim="800000"/>
            <a:headEnd/>
            <a:tailEnd/>
          </a:ln>
        </p:spPr>
        <p:txBody>
          <a:bodyPr wrap="none">
            <a:spAutoFit/>
          </a:bodyPr>
          <a:lstStyle/>
          <a:p>
            <a:r>
              <a:rPr lang="it-IT" dirty="0"/>
              <a:t>HbA2 &gt; 3.5%</a:t>
            </a:r>
          </a:p>
          <a:p>
            <a:r>
              <a:rPr lang="it-IT" dirty="0" err="1"/>
              <a:t>Iper-resistenza</a:t>
            </a:r>
            <a:r>
              <a:rPr lang="it-IT" dirty="0"/>
              <a:t> osmotica dei GR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60" name="Text Box 4"/>
          <p:cNvSpPr txBox="1">
            <a:spLocks noChangeArrowheads="1"/>
          </p:cNvSpPr>
          <p:nvPr/>
        </p:nvSpPr>
        <p:spPr bwMode="auto">
          <a:xfrm>
            <a:off x="223583" y="811212"/>
            <a:ext cx="7599626" cy="5570756"/>
          </a:xfrm>
          <a:prstGeom prst="rect">
            <a:avLst/>
          </a:prstGeom>
          <a:noFill/>
          <a:ln w="9525">
            <a:noFill/>
            <a:miter lim="800000"/>
            <a:headEnd/>
            <a:tailEnd/>
          </a:ln>
          <a:effectLst/>
        </p:spPr>
        <p:txBody>
          <a:bodyPr wrap="square">
            <a:spAutoFit/>
          </a:bodyPr>
          <a:lstStyle/>
          <a:p>
            <a:pPr>
              <a:defRPr/>
            </a:pPr>
            <a:r>
              <a:rPr lang="it-IT" sz="2400" b="1" dirty="0"/>
              <a:t>TALASSEMIE</a:t>
            </a:r>
          </a:p>
          <a:p>
            <a:pPr>
              <a:defRPr/>
            </a:pPr>
            <a:r>
              <a:rPr lang="it-IT" sz="2400" b="1" dirty="0"/>
              <a:t>Beta Talassemia Major (assenza congenita di catene β)</a:t>
            </a:r>
          </a:p>
          <a:p>
            <a:pPr>
              <a:defRPr/>
            </a:pPr>
            <a:r>
              <a:rPr lang="it-IT" sz="2800" b="1" dirty="0"/>
              <a:t>anemie congenite causate da mutazioni che </a:t>
            </a:r>
            <a:r>
              <a:rPr lang="it-IT" sz="2800" b="1" u="sng" dirty="0">
                <a:effectLst>
                  <a:outerShdw blurRad="38100" dist="38100" dir="2700000" algn="tl">
                    <a:srgbClr val="C0C0C0"/>
                  </a:outerShdw>
                </a:effectLst>
              </a:rPr>
              <a:t>riducono o aboliscono l’espressione</a:t>
            </a:r>
            <a:r>
              <a:rPr lang="it-IT" sz="2800" b="1" dirty="0"/>
              <a:t> genica delle catene </a:t>
            </a:r>
            <a:r>
              <a:rPr lang="it-IT" sz="2800" b="1" dirty="0" err="1"/>
              <a:t>globiniche</a:t>
            </a:r>
            <a:r>
              <a:rPr lang="it-IT" sz="2800" b="1" dirty="0"/>
              <a:t> α e β. </a:t>
            </a:r>
          </a:p>
          <a:p>
            <a:pPr>
              <a:defRPr/>
            </a:pPr>
            <a:endParaRPr lang="it-IT" sz="2800" b="1" dirty="0"/>
          </a:p>
          <a:p>
            <a:pPr>
              <a:defRPr/>
            </a:pPr>
            <a:r>
              <a:rPr lang="it-IT" sz="2800" b="1" dirty="0"/>
              <a:t>Nelle forme più gravi, lo squilibrio nella sintesi di queste molecole ha effetti deleteri sulla maturazione e sopravvivenza delle cellule </a:t>
            </a:r>
            <a:r>
              <a:rPr lang="it-IT" sz="2800" b="1" dirty="0" err="1"/>
              <a:t>eritroidi</a:t>
            </a:r>
            <a:r>
              <a:rPr lang="it-IT" sz="2800" b="1" dirty="0"/>
              <a:t> </a:t>
            </a:r>
          </a:p>
          <a:p>
            <a:pPr>
              <a:defRPr/>
            </a:pPr>
            <a:endParaRPr lang="it-IT" sz="2800" b="1" u="sng" dirty="0">
              <a:solidFill>
                <a:srgbClr val="CC0000"/>
              </a:solidFill>
              <a:effectLst>
                <a:outerShdw blurRad="38100" dist="38100" dir="2700000" algn="tl">
                  <a:srgbClr val="C0C0C0"/>
                </a:outerShdw>
              </a:effectLst>
            </a:endParaRPr>
          </a:p>
          <a:p>
            <a:pPr>
              <a:defRPr/>
            </a:pPr>
            <a:r>
              <a:rPr lang="it-IT" sz="2800" b="1" u="sng" dirty="0">
                <a:solidFill>
                  <a:srgbClr val="CC0000"/>
                </a:solidFill>
                <a:effectLst>
                  <a:outerShdw blurRad="38100" dist="38100" dir="2700000" algn="tl">
                    <a:srgbClr val="C0C0C0"/>
                  </a:outerShdw>
                </a:effectLst>
              </a:rPr>
              <a:t>ANEMIA, </a:t>
            </a:r>
            <a:r>
              <a:rPr lang="it-IT" sz="2800" b="1" dirty="0">
                <a:solidFill>
                  <a:srgbClr val="CC0000"/>
                </a:solidFill>
                <a:effectLst>
                  <a:outerShdw blurRad="38100" dist="38100" dir="2700000" algn="tl">
                    <a:srgbClr val="C0C0C0"/>
                  </a:outerShdw>
                </a:effectLst>
              </a:rPr>
              <a:t>Deformazioni ossee, gravi danni multi-organo, decesso nei primi anni di vita, senza trattamento</a:t>
            </a:r>
          </a:p>
        </p:txBody>
      </p:sp>
      <p:pic>
        <p:nvPicPr>
          <p:cNvPr id="10" name="Picture 9">
            <a:extLst>
              <a:ext uri="{FF2B5EF4-FFF2-40B4-BE49-F238E27FC236}">
                <a16:creationId xmlns:a16="http://schemas.microsoft.com/office/drawing/2014/main" id="{38CC528E-AC35-444E-9488-048F9BA0522E}"/>
              </a:ext>
            </a:extLst>
          </p:cNvPr>
          <p:cNvPicPr>
            <a:picLocks noChangeAspect="1" noChangeArrowheads="1"/>
          </p:cNvPicPr>
          <p:nvPr/>
        </p:nvPicPr>
        <p:blipFill>
          <a:blip r:embed="rId3" cstate="print">
            <a:lum bright="20000" contrast="10000"/>
          </a:blip>
          <a:srcRect/>
          <a:stretch>
            <a:fillRect/>
          </a:stretch>
        </p:blipFill>
        <p:spPr bwMode="auto">
          <a:xfrm>
            <a:off x="7863177" y="159716"/>
            <a:ext cx="3436877" cy="4181378"/>
          </a:xfrm>
          <a:prstGeom prst="rect">
            <a:avLst/>
          </a:prstGeom>
          <a:noFill/>
          <a:ln w="9525">
            <a:noFill/>
            <a:miter lim="800000"/>
            <a:headEnd/>
            <a:tailEnd/>
          </a:ln>
        </p:spPr>
      </p:pic>
      <p:pic>
        <p:nvPicPr>
          <p:cNvPr id="11" name="Picture 4" descr="http://www.modernmedicaldictionary.com/wp-content/uploads/2013/04/gargoyle1.jpg">
            <a:extLst>
              <a:ext uri="{FF2B5EF4-FFF2-40B4-BE49-F238E27FC236}">
                <a16:creationId xmlns:a16="http://schemas.microsoft.com/office/drawing/2014/main" id="{1383DC34-4B78-4C89-AC4B-AB0385886306}"/>
              </a:ext>
            </a:extLst>
          </p:cNvPr>
          <p:cNvPicPr>
            <a:picLocks noChangeAspect="1" noChangeArrowheads="1"/>
          </p:cNvPicPr>
          <p:nvPr/>
        </p:nvPicPr>
        <p:blipFill>
          <a:blip r:embed="rId4" cstate="print"/>
          <a:srcRect/>
          <a:stretch>
            <a:fillRect/>
          </a:stretch>
        </p:blipFill>
        <p:spPr bwMode="auto">
          <a:xfrm>
            <a:off x="8781851" y="3522050"/>
            <a:ext cx="3236277" cy="317623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p:cNvPicPr>
            <a:picLocks noChangeAspect="1" noChangeArrowheads="1"/>
          </p:cNvPicPr>
          <p:nvPr/>
        </p:nvPicPr>
        <p:blipFill>
          <a:blip r:embed="rId3" cstate="print"/>
          <a:srcRect/>
          <a:stretch>
            <a:fillRect/>
          </a:stretch>
        </p:blipFill>
        <p:spPr bwMode="auto">
          <a:xfrm>
            <a:off x="2243438" y="1301142"/>
            <a:ext cx="7596978" cy="5008179"/>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Articolo de 'Il Tempo del Lunedì' sulle talassemie. [I. Bianco SIlvestroni,  2002] "/>
          <p:cNvPicPr>
            <a:picLocks noChangeAspect="1" noChangeArrowheads="1"/>
          </p:cNvPicPr>
          <p:nvPr/>
        </p:nvPicPr>
        <p:blipFill>
          <a:blip r:embed="rId2" cstate="print"/>
          <a:srcRect/>
          <a:stretch>
            <a:fillRect/>
          </a:stretch>
        </p:blipFill>
        <p:spPr bwMode="auto">
          <a:xfrm>
            <a:off x="353452" y="121363"/>
            <a:ext cx="5569955" cy="4246956"/>
          </a:xfrm>
          <a:prstGeom prst="rect">
            <a:avLst/>
          </a:prstGeom>
          <a:noFill/>
          <a:ln w="9525">
            <a:noFill/>
            <a:miter lim="800000"/>
            <a:headEnd/>
            <a:tailEnd/>
          </a:ln>
        </p:spPr>
      </p:pic>
      <p:pic>
        <p:nvPicPr>
          <p:cNvPr id="6" name="Picture 4" descr="https://scienzaa2voci.unibo.it/biografie/81-bianco-silvestroni-ida/448-fotogramma-tratto-dal-documentario-del-1951-i/image_preview">
            <a:extLst>
              <a:ext uri="{FF2B5EF4-FFF2-40B4-BE49-F238E27FC236}">
                <a16:creationId xmlns:a16="http://schemas.microsoft.com/office/drawing/2014/main" id="{3D9D0486-3B25-49C9-AE22-A9177755BA25}"/>
              </a:ext>
            </a:extLst>
          </p:cNvPr>
          <p:cNvPicPr>
            <a:picLocks noChangeAspect="1" noChangeArrowheads="1"/>
          </p:cNvPicPr>
          <p:nvPr/>
        </p:nvPicPr>
        <p:blipFill>
          <a:blip r:embed="rId3" cstate="print"/>
          <a:srcRect/>
          <a:stretch>
            <a:fillRect/>
          </a:stretch>
        </p:blipFill>
        <p:spPr bwMode="auto">
          <a:xfrm>
            <a:off x="5818320" y="2021716"/>
            <a:ext cx="6020227" cy="4531484"/>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4" name="Picture 2" descr="http://www.sanares.it/foto/microcitemici_FIG2.jpg">
            <a:extLst>
              <a:ext uri="{FF2B5EF4-FFF2-40B4-BE49-F238E27FC236}">
                <a16:creationId xmlns:a16="http://schemas.microsoft.com/office/drawing/2014/main" id="{A4DEAAA9-E8CD-49C8-A69B-9A84DDD7F5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397" y="4428990"/>
            <a:ext cx="3051175"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703512" y="260648"/>
            <a:ext cx="8712968" cy="4093302"/>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2" cstate="print"/>
          <a:srcRect/>
          <a:stretch>
            <a:fillRect/>
          </a:stretch>
        </p:blipFill>
        <p:spPr bwMode="auto">
          <a:xfrm>
            <a:off x="1775521" y="188641"/>
            <a:ext cx="7161213" cy="4795837"/>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703513" y="188640"/>
            <a:ext cx="8798489" cy="1296144"/>
          </a:xfrm>
          <a:prstGeom prst="rect">
            <a:avLst/>
          </a:prstGeom>
          <a:noFill/>
          <a:ln w="9525">
            <a:noFill/>
            <a:miter lim="800000"/>
            <a:headEnd/>
            <a:tailEnd/>
          </a:ln>
        </p:spPr>
      </p:pic>
      <p:pic>
        <p:nvPicPr>
          <p:cNvPr id="2052" name="Picture 4" descr="http://matthewjames.thehoskincentre.com/blog/wp-content/uploads/2013/01/compressed-cyprus-5.jpg"/>
          <p:cNvPicPr>
            <a:picLocks noChangeAspect="1" noChangeArrowheads="1"/>
          </p:cNvPicPr>
          <p:nvPr/>
        </p:nvPicPr>
        <p:blipFill>
          <a:blip r:embed="rId3" cstate="print"/>
          <a:srcRect/>
          <a:stretch>
            <a:fillRect/>
          </a:stretch>
        </p:blipFill>
        <p:spPr bwMode="auto">
          <a:xfrm>
            <a:off x="1828800" y="1844824"/>
            <a:ext cx="6336702" cy="4752528"/>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p:cNvPicPr>
            <a:picLocks noChangeAspect="1" noChangeArrowheads="1"/>
          </p:cNvPicPr>
          <p:nvPr/>
        </p:nvPicPr>
        <p:blipFill>
          <a:blip r:embed="rId2" cstate="print"/>
          <a:srcRect/>
          <a:stretch>
            <a:fillRect/>
          </a:stretch>
        </p:blipFill>
        <p:spPr bwMode="auto">
          <a:xfrm>
            <a:off x="2805114" y="1020764"/>
            <a:ext cx="6580187" cy="4814887"/>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1703512" y="188640"/>
            <a:ext cx="4608512" cy="648072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8434" name="Picture 2" descr="http://rometour.org/data/sardegna-map.jpg"/>
          <p:cNvPicPr>
            <a:picLocks noChangeAspect="1" noChangeArrowheads="1"/>
          </p:cNvPicPr>
          <p:nvPr/>
        </p:nvPicPr>
        <p:blipFill>
          <a:blip r:embed="rId2" cstate="print"/>
          <a:srcRect/>
          <a:stretch>
            <a:fillRect/>
          </a:stretch>
        </p:blipFill>
        <p:spPr bwMode="auto">
          <a:xfrm>
            <a:off x="6528049" y="-1"/>
            <a:ext cx="4139952" cy="6812429"/>
          </a:xfrm>
          <a:prstGeom prst="rect">
            <a:avLst/>
          </a:prstGeom>
          <a:noFill/>
        </p:spPr>
      </p:pic>
      <p:sp>
        <p:nvSpPr>
          <p:cNvPr id="4" name="CasellaDiTesto 3"/>
          <p:cNvSpPr txBox="1"/>
          <p:nvPr/>
        </p:nvSpPr>
        <p:spPr>
          <a:xfrm>
            <a:off x="1775520" y="2852936"/>
            <a:ext cx="4608512" cy="2677656"/>
          </a:xfrm>
          <a:prstGeom prst="rect">
            <a:avLst/>
          </a:prstGeom>
          <a:noFill/>
        </p:spPr>
        <p:txBody>
          <a:bodyPr wrap="square" rtlCol="0">
            <a:spAutoFit/>
          </a:bodyPr>
          <a:lstStyle/>
          <a:p>
            <a:r>
              <a:rPr lang="it-IT" sz="2400" b="1" dirty="0"/>
              <a:t>Programma di 3 anni (1977-80):</a:t>
            </a:r>
          </a:p>
          <a:p>
            <a:r>
              <a:rPr lang="it-IT" sz="2400" b="1" dirty="0"/>
              <a:t>Screening di donne volontarie, dopo periodo di sensibilizzazione</a:t>
            </a:r>
          </a:p>
          <a:p>
            <a:pPr>
              <a:buFontTx/>
              <a:buChar char="-"/>
            </a:pPr>
            <a:r>
              <a:rPr lang="en-US" sz="2400" b="1" dirty="0"/>
              <a:t> Test </a:t>
            </a:r>
            <a:r>
              <a:rPr lang="en-US" sz="2400" b="1" dirty="0" err="1"/>
              <a:t>sulla</a:t>
            </a:r>
            <a:r>
              <a:rPr lang="en-US" sz="2400" b="1" dirty="0"/>
              <a:t> </a:t>
            </a:r>
            <a:r>
              <a:rPr lang="en-US" sz="2400" b="1" dirty="0" err="1"/>
              <a:t>comunità</a:t>
            </a:r>
            <a:r>
              <a:rPr lang="en-US" sz="2400" b="1" dirty="0"/>
              <a:t> (</a:t>
            </a:r>
            <a:r>
              <a:rPr lang="en-US" sz="2400" b="1" dirty="0" err="1"/>
              <a:t>più</a:t>
            </a:r>
            <a:r>
              <a:rPr lang="en-US" sz="2400" b="1" dirty="0"/>
              <a:t> </a:t>
            </a:r>
            <a:r>
              <a:rPr lang="en-US" sz="2400" b="1" dirty="0" err="1"/>
              <a:t>efficiace</a:t>
            </a:r>
            <a:r>
              <a:rPr lang="en-US" sz="2400" b="1" dirty="0"/>
              <a:t>)</a:t>
            </a:r>
          </a:p>
          <a:p>
            <a:pPr>
              <a:buFontTx/>
              <a:buChar char="-"/>
            </a:pPr>
            <a:r>
              <a:rPr lang="en-US" sz="2400" b="1" dirty="0"/>
              <a:t> Test </a:t>
            </a:r>
            <a:r>
              <a:rPr lang="en-US" sz="2400" b="1" dirty="0" err="1"/>
              <a:t>negli</a:t>
            </a:r>
            <a:r>
              <a:rPr lang="en-US" sz="2400" b="1" dirty="0"/>
              <a:t> </a:t>
            </a:r>
            <a:r>
              <a:rPr lang="en-US" sz="2400" b="1" dirty="0" err="1"/>
              <a:t>ospedali</a:t>
            </a:r>
            <a:endParaRPr lang="en-US" sz="2400" b="1" dirty="0"/>
          </a:p>
          <a:p>
            <a:pPr>
              <a:buFontTx/>
              <a:buChar char="-"/>
            </a:pPr>
            <a:endParaRPr lang="en-US" sz="2400" b="1" dirty="0"/>
          </a:p>
          <a:p>
            <a:pPr>
              <a:buFontTx/>
              <a:buChar char="-"/>
            </a:pPr>
            <a:r>
              <a:rPr lang="en-US" sz="2400" b="1" dirty="0" err="1"/>
              <a:t>Possibilità</a:t>
            </a:r>
            <a:r>
              <a:rPr lang="en-US" sz="2400" b="1" dirty="0"/>
              <a:t> </a:t>
            </a:r>
            <a:r>
              <a:rPr lang="en-US" sz="2400" b="1" dirty="0" err="1"/>
              <a:t>di</a:t>
            </a:r>
            <a:r>
              <a:rPr lang="en-US" sz="2400" b="1" dirty="0"/>
              <a:t> IVG</a:t>
            </a:r>
          </a:p>
        </p:txBody>
      </p:sp>
      <p:sp>
        <p:nvSpPr>
          <p:cNvPr id="5" name="CasellaDiTesto 4"/>
          <p:cNvSpPr txBox="1"/>
          <p:nvPr/>
        </p:nvSpPr>
        <p:spPr>
          <a:xfrm>
            <a:off x="1775520" y="328058"/>
            <a:ext cx="4320480" cy="2092881"/>
          </a:xfrm>
          <a:prstGeom prst="rect">
            <a:avLst/>
          </a:prstGeom>
          <a:solidFill>
            <a:schemeClr val="accent1">
              <a:lumMod val="20000"/>
              <a:lumOff val="80000"/>
            </a:schemeClr>
          </a:solidFill>
        </p:spPr>
        <p:txBody>
          <a:bodyPr wrap="square" rtlCol="0">
            <a:spAutoFit/>
          </a:bodyPr>
          <a:lstStyle/>
          <a:p>
            <a:r>
              <a:rPr lang="it-IT" sz="2800" dirty="0" err="1">
                <a:solidFill>
                  <a:schemeClr val="tx2">
                    <a:lumMod val="75000"/>
                  </a:schemeClr>
                </a:solidFill>
                <a:effectLst>
                  <a:outerShdw blurRad="38100" dist="38100" dir="2700000" algn="tl">
                    <a:srgbClr val="000000">
                      <a:alpha val="43137"/>
                    </a:srgbClr>
                  </a:outerShdw>
                </a:effectLst>
              </a:rPr>
              <a:t>Prevention</a:t>
            </a:r>
            <a:r>
              <a:rPr lang="it-IT" sz="2800" dirty="0">
                <a:solidFill>
                  <a:schemeClr val="tx2">
                    <a:lumMod val="75000"/>
                  </a:schemeClr>
                </a:solidFill>
                <a:effectLst>
                  <a:outerShdw blurRad="38100" dist="38100" dir="2700000" algn="tl">
                    <a:srgbClr val="000000">
                      <a:alpha val="43137"/>
                    </a:srgbClr>
                  </a:outerShdw>
                </a:effectLst>
              </a:rPr>
              <a:t> </a:t>
            </a:r>
            <a:r>
              <a:rPr lang="it-IT" sz="2800" dirty="0" err="1">
                <a:solidFill>
                  <a:schemeClr val="tx2">
                    <a:lumMod val="75000"/>
                  </a:schemeClr>
                </a:solidFill>
                <a:effectLst>
                  <a:outerShdw blurRad="38100" dist="38100" dir="2700000" algn="tl">
                    <a:srgbClr val="000000">
                      <a:alpha val="43137"/>
                    </a:srgbClr>
                  </a:outerShdw>
                </a:effectLst>
              </a:rPr>
              <a:t>of</a:t>
            </a:r>
            <a:r>
              <a:rPr lang="it-IT" sz="2800" dirty="0">
                <a:solidFill>
                  <a:schemeClr val="tx2">
                    <a:lumMod val="75000"/>
                  </a:schemeClr>
                </a:solidFill>
                <a:effectLst>
                  <a:outerShdw blurRad="38100" dist="38100" dir="2700000" algn="tl">
                    <a:srgbClr val="000000">
                      <a:alpha val="43137"/>
                    </a:srgbClr>
                  </a:outerShdw>
                </a:effectLst>
              </a:rPr>
              <a:t> </a:t>
            </a:r>
            <a:r>
              <a:rPr lang="it-IT" sz="2800" dirty="0" err="1">
                <a:solidFill>
                  <a:schemeClr val="tx2">
                    <a:lumMod val="75000"/>
                  </a:schemeClr>
                </a:solidFill>
                <a:effectLst>
                  <a:outerShdw blurRad="38100" dist="38100" dir="2700000" algn="tl">
                    <a:srgbClr val="000000">
                      <a:alpha val="43137"/>
                    </a:srgbClr>
                  </a:outerShdw>
                </a:effectLst>
              </a:rPr>
              <a:t>homozygous</a:t>
            </a:r>
            <a:r>
              <a:rPr lang="it-IT" sz="2800" dirty="0">
                <a:solidFill>
                  <a:schemeClr val="tx2">
                    <a:lumMod val="75000"/>
                  </a:schemeClr>
                </a:solidFill>
                <a:effectLst>
                  <a:outerShdw blurRad="38100" dist="38100" dir="2700000" algn="tl">
                    <a:srgbClr val="000000">
                      <a:alpha val="43137"/>
                    </a:srgbClr>
                  </a:outerShdw>
                </a:effectLst>
              </a:rPr>
              <a:t> </a:t>
            </a:r>
            <a:r>
              <a:rPr lang="it-IT" sz="2800" dirty="0" err="1">
                <a:solidFill>
                  <a:schemeClr val="tx2">
                    <a:lumMod val="75000"/>
                  </a:schemeClr>
                </a:solidFill>
                <a:effectLst>
                  <a:outerShdw blurRad="38100" dist="38100" dir="2700000" algn="tl">
                    <a:srgbClr val="000000">
                      <a:alpha val="43137"/>
                    </a:srgbClr>
                  </a:outerShdw>
                </a:effectLst>
              </a:rPr>
              <a:t>beta-thalassemia</a:t>
            </a:r>
            <a:r>
              <a:rPr lang="it-IT" sz="2800" dirty="0">
                <a:solidFill>
                  <a:schemeClr val="tx2">
                    <a:lumMod val="75000"/>
                  </a:schemeClr>
                </a:solidFill>
                <a:effectLst>
                  <a:outerShdw blurRad="38100" dist="38100" dir="2700000" algn="tl">
                    <a:srgbClr val="000000">
                      <a:alpha val="43137"/>
                    </a:srgbClr>
                  </a:outerShdw>
                </a:effectLst>
              </a:rPr>
              <a:t> </a:t>
            </a:r>
            <a:r>
              <a:rPr lang="it-IT" sz="2800" dirty="0" err="1">
                <a:solidFill>
                  <a:schemeClr val="tx2">
                    <a:lumMod val="75000"/>
                  </a:schemeClr>
                </a:solidFill>
                <a:effectLst>
                  <a:outerShdw blurRad="38100" dist="38100" dir="2700000" algn="tl">
                    <a:srgbClr val="000000">
                      <a:alpha val="43137"/>
                    </a:srgbClr>
                  </a:outerShdw>
                </a:effectLst>
              </a:rPr>
              <a:t>by</a:t>
            </a:r>
            <a:r>
              <a:rPr lang="it-IT" sz="2800" dirty="0">
                <a:solidFill>
                  <a:schemeClr val="tx2">
                    <a:lumMod val="75000"/>
                  </a:schemeClr>
                </a:solidFill>
                <a:effectLst>
                  <a:outerShdw blurRad="38100" dist="38100" dir="2700000" algn="tl">
                    <a:srgbClr val="000000">
                      <a:alpha val="43137"/>
                    </a:srgbClr>
                  </a:outerShdw>
                </a:effectLst>
              </a:rPr>
              <a:t> </a:t>
            </a:r>
            <a:r>
              <a:rPr lang="it-IT" sz="2800" dirty="0" err="1">
                <a:solidFill>
                  <a:schemeClr val="tx2">
                    <a:lumMod val="75000"/>
                  </a:schemeClr>
                </a:solidFill>
                <a:effectLst>
                  <a:outerShdw blurRad="38100" dist="38100" dir="2700000" algn="tl">
                    <a:srgbClr val="000000">
                      <a:alpha val="43137"/>
                    </a:srgbClr>
                  </a:outerShdw>
                </a:effectLst>
              </a:rPr>
              <a:t>carrier</a:t>
            </a:r>
            <a:r>
              <a:rPr lang="it-IT" sz="2800" dirty="0">
                <a:solidFill>
                  <a:schemeClr val="tx2">
                    <a:lumMod val="75000"/>
                  </a:schemeClr>
                </a:solidFill>
                <a:effectLst>
                  <a:outerShdw blurRad="38100" dist="38100" dir="2700000" algn="tl">
                    <a:srgbClr val="000000">
                      <a:alpha val="43137"/>
                    </a:srgbClr>
                  </a:outerShdw>
                </a:effectLst>
              </a:rPr>
              <a:t> screening and </a:t>
            </a:r>
            <a:r>
              <a:rPr lang="it-IT" sz="2800" dirty="0" err="1">
                <a:solidFill>
                  <a:schemeClr val="tx2">
                    <a:lumMod val="75000"/>
                  </a:schemeClr>
                </a:solidFill>
                <a:effectLst>
                  <a:outerShdw blurRad="38100" dist="38100" dir="2700000" algn="tl">
                    <a:srgbClr val="000000">
                      <a:alpha val="43137"/>
                    </a:srgbClr>
                  </a:outerShdw>
                </a:effectLst>
              </a:rPr>
              <a:t>prenatal</a:t>
            </a:r>
            <a:r>
              <a:rPr lang="it-IT" sz="2800" dirty="0">
                <a:solidFill>
                  <a:schemeClr val="tx2">
                    <a:lumMod val="75000"/>
                  </a:schemeClr>
                </a:solidFill>
                <a:effectLst>
                  <a:outerShdw blurRad="38100" dist="38100" dir="2700000" algn="tl">
                    <a:srgbClr val="000000">
                      <a:alpha val="43137"/>
                    </a:srgbClr>
                  </a:outerShdw>
                </a:effectLst>
              </a:rPr>
              <a:t> </a:t>
            </a:r>
            <a:r>
              <a:rPr lang="it-IT" sz="2800" dirty="0" err="1">
                <a:solidFill>
                  <a:schemeClr val="tx2">
                    <a:lumMod val="75000"/>
                  </a:schemeClr>
                </a:solidFill>
                <a:effectLst>
                  <a:outerShdw blurRad="38100" dist="38100" dir="2700000" algn="tl">
                    <a:srgbClr val="000000">
                      <a:alpha val="43137"/>
                    </a:srgbClr>
                  </a:outerShdw>
                </a:effectLst>
              </a:rPr>
              <a:t>diagnosis</a:t>
            </a:r>
            <a:r>
              <a:rPr lang="it-IT" sz="2800" dirty="0">
                <a:solidFill>
                  <a:schemeClr val="tx2">
                    <a:lumMod val="75000"/>
                  </a:schemeClr>
                </a:solidFill>
                <a:effectLst>
                  <a:outerShdw blurRad="38100" dist="38100" dir="2700000" algn="tl">
                    <a:srgbClr val="000000">
                      <a:alpha val="43137"/>
                    </a:srgbClr>
                  </a:outerShdw>
                </a:effectLst>
              </a:rPr>
              <a:t> in </a:t>
            </a:r>
            <a:r>
              <a:rPr lang="it-IT" sz="2800" dirty="0" err="1">
                <a:solidFill>
                  <a:schemeClr val="tx2">
                    <a:lumMod val="75000"/>
                  </a:schemeClr>
                </a:solidFill>
                <a:effectLst>
                  <a:outerShdw blurRad="38100" dist="38100" dir="2700000" algn="tl">
                    <a:srgbClr val="000000">
                      <a:alpha val="43137"/>
                    </a:srgbClr>
                  </a:outerShdw>
                </a:effectLst>
              </a:rPr>
              <a:t>Sardinia</a:t>
            </a:r>
            <a:r>
              <a:rPr lang="it-IT" sz="2800" dirty="0">
                <a:solidFill>
                  <a:schemeClr val="tx2">
                    <a:lumMod val="75000"/>
                  </a:schemeClr>
                </a:solidFill>
                <a:effectLst>
                  <a:outerShdw blurRad="38100" dist="38100" dir="2700000" algn="tl">
                    <a:srgbClr val="000000">
                      <a:alpha val="43137"/>
                    </a:srgbClr>
                  </a:outerShdw>
                </a:effectLst>
              </a:rPr>
              <a:t>. </a:t>
            </a:r>
          </a:p>
          <a:p>
            <a:r>
              <a:rPr lang="it-IT" dirty="0" err="1">
                <a:solidFill>
                  <a:schemeClr val="tx2">
                    <a:lumMod val="75000"/>
                  </a:schemeClr>
                </a:solidFill>
                <a:effectLst>
                  <a:outerShdw blurRad="38100" dist="38100" dir="2700000" algn="tl">
                    <a:srgbClr val="000000">
                      <a:alpha val="43137"/>
                    </a:srgbClr>
                  </a:outerShdw>
                </a:effectLst>
              </a:rPr>
              <a:t>Cao</a:t>
            </a:r>
            <a:r>
              <a:rPr lang="it-IT" dirty="0">
                <a:solidFill>
                  <a:schemeClr val="tx2">
                    <a:lumMod val="75000"/>
                  </a:schemeClr>
                </a:solidFill>
                <a:effectLst>
                  <a:outerShdw blurRad="38100" dist="38100" dir="2700000" algn="tl">
                    <a:srgbClr val="000000">
                      <a:alpha val="43137"/>
                    </a:srgbClr>
                  </a:outerShdw>
                </a:effectLst>
              </a:rPr>
              <a:t> A. Am J </a:t>
            </a:r>
            <a:r>
              <a:rPr lang="it-IT" dirty="0" err="1">
                <a:solidFill>
                  <a:schemeClr val="tx2">
                    <a:lumMod val="75000"/>
                  </a:schemeClr>
                </a:solidFill>
                <a:effectLst>
                  <a:outerShdw blurRad="38100" dist="38100" dir="2700000" algn="tl">
                    <a:srgbClr val="000000">
                      <a:alpha val="43137"/>
                    </a:srgbClr>
                  </a:outerShdw>
                </a:effectLst>
              </a:rPr>
              <a:t>Hum</a:t>
            </a:r>
            <a:r>
              <a:rPr lang="it-IT" dirty="0">
                <a:solidFill>
                  <a:schemeClr val="tx2">
                    <a:lumMod val="75000"/>
                  </a:schemeClr>
                </a:solidFill>
                <a:effectLst>
                  <a:outerShdw blurRad="38100" dist="38100" dir="2700000" algn="tl">
                    <a:srgbClr val="000000">
                      <a:alpha val="43137"/>
                    </a:srgbClr>
                  </a:outerShdw>
                </a:effectLst>
              </a:rPr>
              <a:t> </a:t>
            </a:r>
            <a:r>
              <a:rPr lang="it-IT" dirty="0" err="1">
                <a:solidFill>
                  <a:schemeClr val="tx2">
                    <a:lumMod val="75000"/>
                  </a:schemeClr>
                </a:solidFill>
                <a:effectLst>
                  <a:outerShdw blurRad="38100" dist="38100" dir="2700000" algn="tl">
                    <a:srgbClr val="000000">
                      <a:alpha val="43137"/>
                    </a:srgbClr>
                  </a:outerShdw>
                </a:effectLst>
              </a:rPr>
              <a:t>Genet</a:t>
            </a:r>
            <a:r>
              <a:rPr lang="it-IT" dirty="0">
                <a:solidFill>
                  <a:schemeClr val="tx2">
                    <a:lumMod val="75000"/>
                  </a:schemeClr>
                </a:solidFill>
                <a:effectLst>
                  <a:outerShdw blurRad="38100" dist="38100" dir="2700000" algn="tl">
                    <a:srgbClr val="000000">
                      <a:alpha val="43137"/>
                    </a:srgbClr>
                  </a:outerShdw>
                </a:effectLst>
              </a:rPr>
              <a:t>. 1981;33:592-605.</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1919288" y="1052736"/>
            <a:ext cx="8353176" cy="540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 name="CasellaDiTesto 6"/>
          <p:cNvSpPr txBox="1"/>
          <p:nvPr/>
        </p:nvSpPr>
        <p:spPr>
          <a:xfrm>
            <a:off x="2135561" y="1268761"/>
            <a:ext cx="7705353" cy="4893647"/>
          </a:xfrm>
          <a:prstGeom prst="rect">
            <a:avLst/>
          </a:prstGeom>
          <a:noFill/>
        </p:spPr>
        <p:txBody>
          <a:bodyPr wrap="square" rtlCol="0">
            <a:spAutoFit/>
          </a:bodyPr>
          <a:lstStyle/>
          <a:p>
            <a:r>
              <a:rPr lang="it-IT" sz="2400" dirty="0"/>
              <a:t>Sandro, nato nel marzo 1968</a:t>
            </a:r>
          </a:p>
          <a:p>
            <a:endParaRPr lang="it-IT" sz="2400" dirty="0"/>
          </a:p>
          <a:p>
            <a:r>
              <a:rPr lang="it-IT" sz="2400" dirty="0"/>
              <a:t>1995:  epatopatia cronica lieve, insufficienza endocrina </a:t>
            </a:r>
            <a:r>
              <a:rPr lang="it-IT" sz="2400" dirty="0" err="1"/>
              <a:t>multiorgano</a:t>
            </a:r>
            <a:r>
              <a:rPr lang="it-IT" sz="2400" dirty="0"/>
              <a:t>:</a:t>
            </a:r>
          </a:p>
          <a:p>
            <a:r>
              <a:rPr lang="it-IT" sz="2400" dirty="0"/>
              <a:t>diabete mellito </a:t>
            </a:r>
            <a:r>
              <a:rPr lang="it-IT" sz="2400" dirty="0" err="1"/>
              <a:t>insulino</a:t>
            </a:r>
            <a:r>
              <a:rPr lang="it-IT" sz="2400" dirty="0"/>
              <a:t> dipendente, </a:t>
            </a:r>
            <a:r>
              <a:rPr lang="it-IT" sz="2400" dirty="0" err="1"/>
              <a:t>ipogonadismo</a:t>
            </a:r>
            <a:r>
              <a:rPr lang="it-IT" sz="2400" dirty="0"/>
              <a:t> ipogonadotropo da insufficienza pituitaria …</a:t>
            </a:r>
          </a:p>
          <a:p>
            <a:r>
              <a:rPr lang="it-IT" sz="2400" dirty="0"/>
              <a:t>Splenectomia?</a:t>
            </a:r>
          </a:p>
          <a:p>
            <a:endParaRPr lang="it-IT" sz="2400" dirty="0"/>
          </a:p>
          <a:p>
            <a:r>
              <a:rPr lang="it-IT" sz="2400" dirty="0"/>
              <a:t>Buona gestione dell’anemia, terapia con </a:t>
            </a:r>
            <a:r>
              <a:rPr lang="it-IT" sz="2400" dirty="0" err="1"/>
              <a:t>desferroxamina</a:t>
            </a:r>
            <a:r>
              <a:rPr lang="it-IT" sz="2400" dirty="0"/>
              <a:t> dall’età di 4 anni, buoni livelli di </a:t>
            </a:r>
            <a:r>
              <a:rPr lang="it-IT" sz="2400" dirty="0" err="1"/>
              <a:t>HbF</a:t>
            </a:r>
            <a:r>
              <a:rPr lang="it-IT" sz="2400" dirty="0"/>
              <a:t> e assenza di </a:t>
            </a:r>
            <a:r>
              <a:rPr lang="it-IT" sz="2400" dirty="0" err="1"/>
              <a:t>eritrolastemia</a:t>
            </a:r>
            <a:r>
              <a:rPr lang="it-IT" sz="2400" dirty="0"/>
              <a:t> </a:t>
            </a:r>
          </a:p>
          <a:p>
            <a:endParaRPr lang="it-IT" sz="2400" dirty="0"/>
          </a:p>
          <a:p>
            <a:r>
              <a:rPr lang="it-IT" sz="2400" dirty="0"/>
              <a:t>Desiderio di paternità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1919288" y="1146516"/>
            <a:ext cx="8353176" cy="54006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1991545" y="1443548"/>
            <a:ext cx="8208912" cy="3785652"/>
          </a:xfrm>
          <a:prstGeom prst="rect">
            <a:avLst/>
          </a:prstGeom>
          <a:noFill/>
        </p:spPr>
        <p:txBody>
          <a:bodyPr wrap="square" rtlCol="0">
            <a:spAutoFit/>
          </a:bodyPr>
          <a:lstStyle/>
          <a:p>
            <a:r>
              <a:rPr lang="it-IT" sz="2400" dirty="0"/>
              <a:t>TERAPIA</a:t>
            </a:r>
          </a:p>
          <a:p>
            <a:endParaRPr lang="it-IT" sz="2400" dirty="0"/>
          </a:p>
          <a:p>
            <a:r>
              <a:rPr lang="it-IT" sz="2400" dirty="0"/>
              <a:t>Correzione dell’anemia grave (Trasfusione)</a:t>
            </a:r>
          </a:p>
          <a:p>
            <a:endParaRPr lang="it-IT" sz="2400" dirty="0"/>
          </a:p>
          <a:p>
            <a:r>
              <a:rPr lang="it-IT" sz="2400" dirty="0"/>
              <a:t>Prevenzione dell’anemia (</a:t>
            </a:r>
            <a:r>
              <a:rPr lang="it-IT" sz="2400" dirty="0" err="1"/>
              <a:t>Ipertrasfusione</a:t>
            </a:r>
            <a:r>
              <a:rPr lang="it-IT" sz="2400" dirty="0"/>
              <a:t>)</a:t>
            </a:r>
          </a:p>
          <a:p>
            <a:endParaRPr lang="it-IT" sz="2400" dirty="0"/>
          </a:p>
          <a:p>
            <a:r>
              <a:rPr lang="it-IT" sz="2400" dirty="0"/>
              <a:t>Inibizione dell’assorbimento intestinale di ferro (Supertrasfusione)</a:t>
            </a:r>
          </a:p>
          <a:p>
            <a:endParaRPr lang="it-IT" sz="2400" dirty="0"/>
          </a:p>
          <a:p>
            <a:r>
              <a:rPr lang="it-IT" sz="2400" dirty="0"/>
              <a:t>Inibizione dell’accumulo di ferro (chelazione)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1919288" y="1146516"/>
            <a:ext cx="8353176" cy="54006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t>Chelent</a:t>
            </a:r>
            <a:endParaRPr lang="it-IT" dirty="0"/>
          </a:p>
        </p:txBody>
      </p:sp>
      <p:pic>
        <p:nvPicPr>
          <p:cNvPr id="9222" name="Picture 6" descr="http://www.canespa.it/crono/data/images/3.jpg"/>
          <p:cNvPicPr>
            <a:picLocks noChangeAspect="1" noChangeArrowheads="1"/>
          </p:cNvPicPr>
          <p:nvPr/>
        </p:nvPicPr>
        <p:blipFill>
          <a:blip r:embed="rId2" cstate="print"/>
          <a:srcRect/>
          <a:stretch>
            <a:fillRect/>
          </a:stretch>
        </p:blipFill>
        <p:spPr bwMode="auto">
          <a:xfrm>
            <a:off x="1960590" y="1185222"/>
            <a:ext cx="6482426" cy="3168997"/>
          </a:xfrm>
          <a:prstGeom prst="rect">
            <a:avLst/>
          </a:prstGeom>
          <a:noFill/>
        </p:spPr>
      </p:pic>
      <p:pic>
        <p:nvPicPr>
          <p:cNvPr id="9220" name="Picture 4" descr="http://www.evrofarm.su/new_foto/DESFERAL/DESFERAL_FLACONE_500.jpg"/>
          <p:cNvPicPr>
            <a:picLocks noChangeAspect="1" noChangeArrowheads="1"/>
          </p:cNvPicPr>
          <p:nvPr/>
        </p:nvPicPr>
        <p:blipFill>
          <a:blip r:embed="rId3" cstate="print"/>
          <a:srcRect/>
          <a:stretch>
            <a:fillRect/>
          </a:stretch>
        </p:blipFill>
        <p:spPr bwMode="auto">
          <a:xfrm>
            <a:off x="8040216" y="1185867"/>
            <a:ext cx="2199590" cy="3159411"/>
          </a:xfrm>
          <a:prstGeom prst="rect">
            <a:avLst/>
          </a:prstGeom>
          <a:noFill/>
        </p:spPr>
      </p:pic>
      <p:sp>
        <p:nvSpPr>
          <p:cNvPr id="12" name="CasellaDiTesto 11"/>
          <p:cNvSpPr txBox="1"/>
          <p:nvPr/>
        </p:nvSpPr>
        <p:spPr>
          <a:xfrm>
            <a:off x="1991544" y="4509121"/>
            <a:ext cx="6758004" cy="830997"/>
          </a:xfrm>
          <a:prstGeom prst="rect">
            <a:avLst/>
          </a:prstGeom>
          <a:noFill/>
        </p:spPr>
        <p:txBody>
          <a:bodyPr wrap="none" rtlCol="0">
            <a:spAutoFit/>
          </a:bodyPr>
          <a:lstStyle/>
          <a:p>
            <a:r>
              <a:rPr lang="it-IT" sz="2400" dirty="0" err="1"/>
              <a:t>Chelanti</a:t>
            </a:r>
            <a:r>
              <a:rPr lang="it-IT" sz="2400" dirty="0"/>
              <a:t> per rimuove il ferro in eccesso</a:t>
            </a:r>
          </a:p>
          <a:p>
            <a:r>
              <a:rPr lang="it-IT" sz="2400" dirty="0"/>
              <a:t>Prima solo iniettivi …. successivamente anche orali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
          <p:cNvGrpSpPr>
            <a:grpSpLocks/>
          </p:cNvGrpSpPr>
          <p:nvPr/>
        </p:nvGrpSpPr>
        <p:grpSpPr bwMode="auto">
          <a:xfrm>
            <a:off x="2501901" y="3873502"/>
            <a:ext cx="7389813" cy="2519363"/>
            <a:chOff x="480" y="2304"/>
            <a:chExt cx="4655" cy="1587"/>
          </a:xfrm>
        </p:grpSpPr>
        <p:pic>
          <p:nvPicPr>
            <p:cNvPr id="28" name="Picture 3" descr="npo0000b2"/>
            <p:cNvPicPr>
              <a:picLocks noChangeAspect="1" noChangeArrowheads="1"/>
            </p:cNvPicPr>
            <p:nvPr/>
          </p:nvPicPr>
          <p:blipFill>
            <a:blip r:embed="rId2" cstate="print"/>
            <a:srcRect/>
            <a:stretch>
              <a:fillRect/>
            </a:stretch>
          </p:blipFill>
          <p:spPr bwMode="auto">
            <a:xfrm>
              <a:off x="480" y="2688"/>
              <a:ext cx="4608" cy="1018"/>
            </a:xfrm>
            <a:prstGeom prst="rect">
              <a:avLst/>
            </a:prstGeom>
            <a:noFill/>
            <a:ln w="9525">
              <a:noFill/>
              <a:miter lim="800000"/>
              <a:headEnd/>
              <a:tailEnd/>
            </a:ln>
          </p:spPr>
        </p:pic>
        <p:sp>
          <p:nvSpPr>
            <p:cNvPr id="29" name="Text Box 22"/>
            <p:cNvSpPr txBox="1">
              <a:spLocks noChangeArrowheads="1"/>
            </p:cNvSpPr>
            <p:nvPr/>
          </p:nvSpPr>
          <p:spPr bwMode="auto">
            <a:xfrm>
              <a:off x="3120" y="2304"/>
              <a:ext cx="460" cy="291"/>
            </a:xfrm>
            <a:prstGeom prst="rect">
              <a:avLst/>
            </a:prstGeom>
            <a:noFill/>
            <a:ln w="9525">
              <a:noFill/>
              <a:miter lim="800000"/>
              <a:headEnd/>
              <a:tailEnd/>
            </a:ln>
          </p:spPr>
          <p:txBody>
            <a:bodyPr wrap="none">
              <a:spAutoFit/>
            </a:bodyPr>
            <a:lstStyle/>
            <a:p>
              <a:pPr eaLnBrk="0" hangingPunct="0"/>
              <a:r>
                <a:rPr lang="it-IT" sz="2400" b="1">
                  <a:solidFill>
                    <a:srgbClr val="FF0000"/>
                  </a:solidFill>
                </a:rPr>
                <a:t>HbA</a:t>
              </a:r>
            </a:p>
          </p:txBody>
        </p:sp>
        <p:sp>
          <p:nvSpPr>
            <p:cNvPr id="30" name="Text Box 23"/>
            <p:cNvSpPr txBox="1">
              <a:spLocks noChangeArrowheads="1"/>
            </p:cNvSpPr>
            <p:nvPr/>
          </p:nvSpPr>
          <p:spPr bwMode="auto">
            <a:xfrm>
              <a:off x="4704" y="2448"/>
              <a:ext cx="431" cy="291"/>
            </a:xfrm>
            <a:prstGeom prst="rect">
              <a:avLst/>
            </a:prstGeom>
            <a:noFill/>
            <a:ln w="9525">
              <a:noFill/>
              <a:miter lim="800000"/>
              <a:headEnd/>
              <a:tailEnd/>
            </a:ln>
          </p:spPr>
          <p:txBody>
            <a:bodyPr wrap="none">
              <a:spAutoFit/>
            </a:bodyPr>
            <a:lstStyle/>
            <a:p>
              <a:pPr eaLnBrk="0" hangingPunct="0"/>
              <a:r>
                <a:rPr lang="it-IT" sz="2400" b="1">
                  <a:solidFill>
                    <a:srgbClr val="FF0000"/>
                  </a:solidFill>
                </a:rPr>
                <a:t>HbF</a:t>
              </a:r>
            </a:p>
          </p:txBody>
        </p:sp>
        <p:sp>
          <p:nvSpPr>
            <p:cNvPr id="31" name="Text Box 24"/>
            <p:cNvSpPr txBox="1">
              <a:spLocks noChangeArrowheads="1"/>
            </p:cNvSpPr>
            <p:nvPr/>
          </p:nvSpPr>
          <p:spPr bwMode="auto">
            <a:xfrm>
              <a:off x="2880" y="3600"/>
              <a:ext cx="525" cy="291"/>
            </a:xfrm>
            <a:prstGeom prst="rect">
              <a:avLst/>
            </a:prstGeom>
            <a:noFill/>
            <a:ln w="9525">
              <a:noFill/>
              <a:miter lim="800000"/>
              <a:headEnd/>
              <a:tailEnd/>
            </a:ln>
          </p:spPr>
          <p:txBody>
            <a:bodyPr wrap="none">
              <a:spAutoFit/>
            </a:bodyPr>
            <a:lstStyle/>
            <a:p>
              <a:pPr eaLnBrk="0" hangingPunct="0"/>
              <a:r>
                <a:rPr lang="it-IT" sz="2400" b="1">
                  <a:solidFill>
                    <a:srgbClr val="FF0000"/>
                  </a:solidFill>
                </a:rPr>
                <a:t>HbA</a:t>
              </a:r>
              <a:r>
                <a:rPr lang="it-IT" sz="2400" b="1" baseline="-25000">
                  <a:solidFill>
                    <a:srgbClr val="FF0000"/>
                  </a:solidFill>
                </a:rPr>
                <a:t>2</a:t>
              </a:r>
              <a:endParaRPr lang="it-IT" sz="2400" b="1">
                <a:solidFill>
                  <a:srgbClr val="FF0000"/>
                </a:solidFill>
              </a:endParaRPr>
            </a:p>
          </p:txBody>
        </p:sp>
        <p:sp>
          <p:nvSpPr>
            <p:cNvPr id="32" name="Line 25"/>
            <p:cNvSpPr>
              <a:spLocks noChangeShapeType="1"/>
            </p:cNvSpPr>
            <p:nvPr/>
          </p:nvSpPr>
          <p:spPr bwMode="auto">
            <a:xfrm>
              <a:off x="3456" y="2640"/>
              <a:ext cx="96" cy="240"/>
            </a:xfrm>
            <a:prstGeom prst="line">
              <a:avLst/>
            </a:prstGeom>
            <a:noFill/>
            <a:ln w="57150">
              <a:solidFill>
                <a:srgbClr val="FF0000"/>
              </a:solidFill>
              <a:round/>
              <a:headEnd/>
              <a:tailEnd type="triangle" w="med" len="med"/>
            </a:ln>
          </p:spPr>
          <p:txBody>
            <a:bodyPr wrap="none" anchor="ctr"/>
            <a:lstStyle/>
            <a:p>
              <a:endParaRPr lang="it-IT"/>
            </a:p>
          </p:txBody>
        </p:sp>
        <p:sp>
          <p:nvSpPr>
            <p:cNvPr id="33" name="Line 26"/>
            <p:cNvSpPr>
              <a:spLocks noChangeShapeType="1"/>
            </p:cNvSpPr>
            <p:nvPr/>
          </p:nvSpPr>
          <p:spPr bwMode="auto">
            <a:xfrm flipH="1">
              <a:off x="4560" y="2784"/>
              <a:ext cx="288" cy="144"/>
            </a:xfrm>
            <a:prstGeom prst="line">
              <a:avLst/>
            </a:prstGeom>
            <a:noFill/>
            <a:ln w="57150">
              <a:solidFill>
                <a:srgbClr val="FF0000"/>
              </a:solidFill>
              <a:round/>
              <a:headEnd/>
              <a:tailEnd type="triangle" w="med" len="med"/>
            </a:ln>
          </p:spPr>
          <p:txBody>
            <a:bodyPr wrap="none" anchor="ctr"/>
            <a:lstStyle/>
            <a:p>
              <a:endParaRPr lang="it-IT"/>
            </a:p>
          </p:txBody>
        </p:sp>
        <p:sp>
          <p:nvSpPr>
            <p:cNvPr id="34" name="Line 27"/>
            <p:cNvSpPr>
              <a:spLocks noChangeShapeType="1"/>
            </p:cNvSpPr>
            <p:nvPr/>
          </p:nvSpPr>
          <p:spPr bwMode="auto">
            <a:xfrm flipV="1">
              <a:off x="3456" y="3552"/>
              <a:ext cx="240" cy="96"/>
            </a:xfrm>
            <a:prstGeom prst="line">
              <a:avLst/>
            </a:prstGeom>
            <a:noFill/>
            <a:ln w="57150">
              <a:solidFill>
                <a:srgbClr val="FF0000"/>
              </a:solidFill>
              <a:round/>
              <a:headEnd/>
              <a:tailEnd type="triangle" w="med" len="med"/>
            </a:ln>
          </p:spPr>
          <p:txBody>
            <a:bodyPr wrap="none" anchor="ctr"/>
            <a:lstStyle/>
            <a:p>
              <a:endParaRPr lang="it-IT"/>
            </a:p>
          </p:txBody>
        </p:sp>
      </p:grpSp>
      <p:sp>
        <p:nvSpPr>
          <p:cNvPr id="35" name="Text Box 28"/>
          <p:cNvSpPr txBox="1">
            <a:spLocks noChangeArrowheads="1"/>
          </p:cNvSpPr>
          <p:nvPr/>
        </p:nvSpPr>
        <p:spPr bwMode="auto">
          <a:xfrm>
            <a:off x="1075267" y="3343461"/>
            <a:ext cx="3736472" cy="461665"/>
          </a:xfrm>
          <a:prstGeom prst="rect">
            <a:avLst/>
          </a:prstGeom>
          <a:noFill/>
          <a:ln w="38100">
            <a:noFill/>
            <a:miter lim="800000"/>
            <a:headEnd/>
            <a:tailEnd/>
          </a:ln>
        </p:spPr>
        <p:txBody>
          <a:bodyPr wrap="none">
            <a:spAutoFit/>
          </a:bodyPr>
          <a:lstStyle/>
          <a:p>
            <a:pPr eaLnBrk="0" hangingPunct="0"/>
            <a:r>
              <a:rPr lang="it-IT" sz="2400" b="1" u="sng" dirty="0">
                <a:solidFill>
                  <a:schemeClr val="accent1"/>
                </a:solidFill>
              </a:rPr>
              <a:t>eccesso catene </a:t>
            </a:r>
            <a:r>
              <a:rPr lang="it-IT" sz="2400" b="1" u="sng" dirty="0" err="1">
                <a:solidFill>
                  <a:schemeClr val="accent1"/>
                </a:solidFill>
              </a:rPr>
              <a:t>globiniche</a:t>
            </a:r>
            <a:r>
              <a:rPr lang="it-IT" sz="2400" b="1" u="sng" dirty="0">
                <a:solidFill>
                  <a:schemeClr val="accent1"/>
                </a:solidFill>
              </a:rPr>
              <a:t> </a:t>
            </a:r>
            <a:r>
              <a:rPr lang="it-IT" sz="2400" b="1" u="sng" dirty="0">
                <a:solidFill>
                  <a:schemeClr val="accent1"/>
                </a:solidFill>
                <a:sym typeface="Symbol" pitchFamily="18" charset="2"/>
              </a:rPr>
              <a:t></a:t>
            </a:r>
            <a:endParaRPr lang="it-IT" sz="2400" b="1" u="sng" dirty="0">
              <a:solidFill>
                <a:schemeClr val="accent1"/>
              </a:solidFill>
            </a:endParaRPr>
          </a:p>
        </p:txBody>
      </p:sp>
      <p:sp>
        <p:nvSpPr>
          <p:cNvPr id="36" name="Oval 29"/>
          <p:cNvSpPr>
            <a:spLocks noChangeArrowheads="1"/>
          </p:cNvSpPr>
          <p:nvPr/>
        </p:nvSpPr>
        <p:spPr bwMode="auto">
          <a:xfrm>
            <a:off x="9283700" y="5168900"/>
            <a:ext cx="762000" cy="685800"/>
          </a:xfrm>
          <a:prstGeom prst="ellipse">
            <a:avLst/>
          </a:prstGeom>
          <a:noFill/>
          <a:ln w="38100">
            <a:solidFill>
              <a:srgbClr val="FF0000"/>
            </a:solidFill>
            <a:round/>
            <a:headEnd/>
            <a:tailEnd/>
          </a:ln>
        </p:spPr>
        <p:txBody>
          <a:bodyPr wrap="none" anchor="ctr"/>
          <a:lstStyle/>
          <a:p>
            <a:endParaRPr lang="it-IT"/>
          </a:p>
        </p:txBody>
      </p:sp>
      <p:sp>
        <p:nvSpPr>
          <p:cNvPr id="37" name="Oval 30"/>
          <p:cNvSpPr>
            <a:spLocks noChangeArrowheads="1"/>
          </p:cNvSpPr>
          <p:nvPr/>
        </p:nvSpPr>
        <p:spPr bwMode="auto">
          <a:xfrm>
            <a:off x="8826500" y="5626100"/>
            <a:ext cx="762000" cy="685800"/>
          </a:xfrm>
          <a:prstGeom prst="ellipse">
            <a:avLst/>
          </a:prstGeom>
          <a:noFill/>
          <a:ln w="38100">
            <a:solidFill>
              <a:srgbClr val="FF0000"/>
            </a:solidFill>
            <a:round/>
            <a:headEnd/>
            <a:tailEnd/>
          </a:ln>
        </p:spPr>
        <p:txBody>
          <a:bodyPr wrap="none" anchor="ctr"/>
          <a:lstStyle/>
          <a:p>
            <a:endParaRPr lang="it-IT"/>
          </a:p>
        </p:txBody>
      </p:sp>
      <p:sp>
        <p:nvSpPr>
          <p:cNvPr id="18" name="Rectangle 7">
            <a:extLst>
              <a:ext uri="{FF2B5EF4-FFF2-40B4-BE49-F238E27FC236}">
                <a16:creationId xmlns:a16="http://schemas.microsoft.com/office/drawing/2014/main" id="{D841E85C-3899-4865-8FEF-564B9B23D539}"/>
              </a:ext>
            </a:extLst>
          </p:cNvPr>
          <p:cNvSpPr>
            <a:spLocks noChangeArrowheads="1"/>
          </p:cNvSpPr>
          <p:nvPr/>
        </p:nvSpPr>
        <p:spPr bwMode="auto">
          <a:xfrm>
            <a:off x="437623" y="798783"/>
            <a:ext cx="8209160" cy="1200329"/>
          </a:xfrm>
          <a:prstGeom prst="rect">
            <a:avLst/>
          </a:prstGeom>
          <a:noFill/>
          <a:ln w="9525">
            <a:noFill/>
            <a:miter lim="800000"/>
            <a:headEnd/>
            <a:tailEnd/>
          </a:ln>
        </p:spPr>
        <p:txBody>
          <a:bodyPr wrap="square" anchor="ctr">
            <a:spAutoFit/>
          </a:bodyPr>
          <a:lstStyle/>
          <a:p>
            <a:r>
              <a:rPr lang="it-IT" sz="2400" dirty="0"/>
              <a:t>Malattia ereditaria del sangue (autosomica recessiva)</a:t>
            </a:r>
          </a:p>
          <a:p>
            <a:r>
              <a:rPr lang="it-IT" sz="2400" dirty="0"/>
              <a:t>distribuzione geografica </a:t>
            </a:r>
          </a:p>
          <a:p>
            <a:r>
              <a:rPr lang="it-IT" sz="2400" dirty="0"/>
              <a:t>catena beta dell’emoglobina (ridotta o assente)</a:t>
            </a:r>
          </a:p>
        </p:txBody>
      </p:sp>
      <p:sp>
        <p:nvSpPr>
          <p:cNvPr id="19" name="Text Box 8">
            <a:extLst>
              <a:ext uri="{FF2B5EF4-FFF2-40B4-BE49-F238E27FC236}">
                <a16:creationId xmlns:a16="http://schemas.microsoft.com/office/drawing/2014/main" id="{5E752923-929D-41C4-ACBC-7AD78CCF0335}"/>
              </a:ext>
            </a:extLst>
          </p:cNvPr>
          <p:cNvSpPr txBox="1">
            <a:spLocks noChangeArrowheads="1"/>
          </p:cNvSpPr>
          <p:nvPr/>
        </p:nvSpPr>
        <p:spPr bwMode="auto">
          <a:xfrm>
            <a:off x="437623" y="2221878"/>
            <a:ext cx="7914744" cy="830997"/>
          </a:xfrm>
          <a:prstGeom prst="rect">
            <a:avLst/>
          </a:prstGeom>
          <a:noFill/>
          <a:ln w="9525">
            <a:noFill/>
            <a:miter lim="800000"/>
            <a:headEnd/>
            <a:tailEnd/>
          </a:ln>
        </p:spPr>
        <p:txBody>
          <a:bodyPr wrap="square">
            <a:spAutoFit/>
          </a:bodyPr>
          <a:lstStyle/>
          <a:p>
            <a:pPr eaLnBrk="0" hangingPunct="0"/>
            <a:r>
              <a:rPr lang="it-IT" sz="2400" b="1" dirty="0">
                <a:solidFill>
                  <a:schemeClr val="accent1"/>
                </a:solidFill>
              </a:rPr>
              <a:t>Emoglobina</a:t>
            </a:r>
          </a:p>
          <a:p>
            <a:pPr eaLnBrk="0" hangingPunct="0"/>
            <a:r>
              <a:rPr lang="it-IT" sz="2400" b="1" dirty="0">
                <a:solidFill>
                  <a:schemeClr val="accent1"/>
                </a:solidFill>
              </a:rPr>
              <a:t>4 catene </a:t>
            </a:r>
            <a:r>
              <a:rPr lang="it-IT" sz="2400" b="1" dirty="0" err="1">
                <a:solidFill>
                  <a:schemeClr val="accent1"/>
                </a:solidFill>
              </a:rPr>
              <a:t>globiniche</a:t>
            </a:r>
            <a:r>
              <a:rPr lang="it-IT" sz="2400" b="1" dirty="0">
                <a:solidFill>
                  <a:schemeClr val="accent1"/>
                </a:solidFill>
              </a:rPr>
              <a:t> + 4 gruppi eme trasportatori del ferro</a:t>
            </a:r>
          </a:p>
        </p:txBody>
      </p:sp>
      <p:grpSp>
        <p:nvGrpSpPr>
          <p:cNvPr id="39" name="Group 12">
            <a:extLst>
              <a:ext uri="{FF2B5EF4-FFF2-40B4-BE49-F238E27FC236}">
                <a16:creationId xmlns:a16="http://schemas.microsoft.com/office/drawing/2014/main" id="{34AAFEBA-AD9F-49A7-BACC-B380B70A4FF2}"/>
              </a:ext>
            </a:extLst>
          </p:cNvPr>
          <p:cNvGrpSpPr>
            <a:grpSpLocks/>
          </p:cNvGrpSpPr>
          <p:nvPr/>
        </p:nvGrpSpPr>
        <p:grpSpPr bwMode="auto">
          <a:xfrm>
            <a:off x="8646783" y="586587"/>
            <a:ext cx="2580137" cy="2470677"/>
            <a:chOff x="384" y="2064"/>
            <a:chExt cx="2064" cy="1951"/>
          </a:xfrm>
        </p:grpSpPr>
        <p:pic>
          <p:nvPicPr>
            <p:cNvPr id="40" name="Picture 13" descr="npo0000b0">
              <a:extLst>
                <a:ext uri="{FF2B5EF4-FFF2-40B4-BE49-F238E27FC236}">
                  <a16:creationId xmlns:a16="http://schemas.microsoft.com/office/drawing/2014/main" id="{00672C57-10E5-450B-8261-45650E271A54}"/>
                </a:ext>
              </a:extLst>
            </p:cNvPr>
            <p:cNvPicPr>
              <a:picLocks noChangeAspect="1" noChangeArrowheads="1"/>
            </p:cNvPicPr>
            <p:nvPr/>
          </p:nvPicPr>
          <p:blipFill>
            <a:blip r:embed="rId3" cstate="print"/>
            <a:srcRect/>
            <a:stretch>
              <a:fillRect/>
            </a:stretch>
          </p:blipFill>
          <p:spPr bwMode="auto">
            <a:xfrm>
              <a:off x="384" y="2064"/>
              <a:ext cx="2064" cy="1951"/>
            </a:xfrm>
            <a:prstGeom prst="rect">
              <a:avLst/>
            </a:prstGeom>
            <a:noFill/>
            <a:ln w="9525">
              <a:noFill/>
              <a:miter lim="800000"/>
              <a:headEnd/>
              <a:tailEnd/>
            </a:ln>
          </p:spPr>
        </p:pic>
        <p:sp>
          <p:nvSpPr>
            <p:cNvPr id="41" name="Rectangle 17">
              <a:extLst>
                <a:ext uri="{FF2B5EF4-FFF2-40B4-BE49-F238E27FC236}">
                  <a16:creationId xmlns:a16="http://schemas.microsoft.com/office/drawing/2014/main" id="{ECB9E1BC-B061-46E7-A8F8-A6A150282983}"/>
                </a:ext>
              </a:extLst>
            </p:cNvPr>
            <p:cNvSpPr>
              <a:spLocks noChangeArrowheads="1"/>
            </p:cNvSpPr>
            <p:nvPr/>
          </p:nvSpPr>
          <p:spPr bwMode="auto">
            <a:xfrm>
              <a:off x="480" y="2256"/>
              <a:ext cx="624" cy="336"/>
            </a:xfrm>
            <a:prstGeom prst="rect">
              <a:avLst/>
            </a:prstGeom>
            <a:solidFill>
              <a:schemeClr val="accent2"/>
            </a:solidFill>
            <a:ln w="9525">
              <a:solidFill>
                <a:schemeClr val="tx1"/>
              </a:solidFill>
              <a:miter lim="800000"/>
              <a:headEnd/>
              <a:tailEnd/>
            </a:ln>
          </p:spPr>
          <p:txBody>
            <a:bodyPr wrap="none" anchor="ctr"/>
            <a:lstStyle/>
            <a:p>
              <a:pPr algn="ctr" eaLnBrk="0" hangingPunct="0"/>
              <a:r>
                <a:rPr lang="it-IT" sz="2400" b="1">
                  <a:solidFill>
                    <a:schemeClr val="bg1"/>
                  </a:solidFill>
                </a:rPr>
                <a:t>eme</a:t>
              </a:r>
            </a:p>
          </p:txBody>
        </p:sp>
        <p:sp>
          <p:nvSpPr>
            <p:cNvPr id="42" name="Rectangle 18">
              <a:extLst>
                <a:ext uri="{FF2B5EF4-FFF2-40B4-BE49-F238E27FC236}">
                  <a16:creationId xmlns:a16="http://schemas.microsoft.com/office/drawing/2014/main" id="{07983218-E9E9-46D9-8A1D-058C09D295EE}"/>
                </a:ext>
              </a:extLst>
            </p:cNvPr>
            <p:cNvSpPr>
              <a:spLocks noChangeArrowheads="1"/>
            </p:cNvSpPr>
            <p:nvPr/>
          </p:nvSpPr>
          <p:spPr bwMode="auto">
            <a:xfrm>
              <a:off x="432" y="3552"/>
              <a:ext cx="624" cy="336"/>
            </a:xfrm>
            <a:prstGeom prst="rect">
              <a:avLst/>
            </a:prstGeom>
            <a:solidFill>
              <a:schemeClr val="accent2"/>
            </a:solidFill>
            <a:ln w="9525">
              <a:solidFill>
                <a:schemeClr val="tx1"/>
              </a:solidFill>
              <a:miter lim="800000"/>
              <a:headEnd/>
              <a:tailEnd/>
            </a:ln>
          </p:spPr>
          <p:txBody>
            <a:bodyPr wrap="none" anchor="ctr"/>
            <a:lstStyle/>
            <a:p>
              <a:pPr algn="ctr" eaLnBrk="0" hangingPunct="0"/>
              <a:r>
                <a:rPr lang="it-IT" sz="2400" b="1">
                  <a:solidFill>
                    <a:schemeClr val="bg1"/>
                  </a:solidFill>
                </a:rPr>
                <a:t>eme</a:t>
              </a:r>
            </a:p>
          </p:txBody>
        </p:sp>
        <p:sp>
          <p:nvSpPr>
            <p:cNvPr id="43" name="Rectangle 19">
              <a:extLst>
                <a:ext uri="{FF2B5EF4-FFF2-40B4-BE49-F238E27FC236}">
                  <a16:creationId xmlns:a16="http://schemas.microsoft.com/office/drawing/2014/main" id="{3EFEB4FF-F499-4244-A323-714A59DC8945}"/>
                </a:ext>
              </a:extLst>
            </p:cNvPr>
            <p:cNvSpPr>
              <a:spLocks noChangeArrowheads="1"/>
            </p:cNvSpPr>
            <p:nvPr/>
          </p:nvSpPr>
          <p:spPr bwMode="auto">
            <a:xfrm>
              <a:off x="1680" y="3408"/>
              <a:ext cx="624" cy="336"/>
            </a:xfrm>
            <a:prstGeom prst="rect">
              <a:avLst/>
            </a:prstGeom>
            <a:solidFill>
              <a:schemeClr val="accent2"/>
            </a:solidFill>
            <a:ln w="9525">
              <a:solidFill>
                <a:schemeClr val="tx1"/>
              </a:solidFill>
              <a:miter lim="800000"/>
              <a:headEnd/>
              <a:tailEnd/>
            </a:ln>
          </p:spPr>
          <p:txBody>
            <a:bodyPr wrap="none" anchor="ctr"/>
            <a:lstStyle/>
            <a:p>
              <a:pPr algn="ctr" eaLnBrk="0" hangingPunct="0"/>
              <a:r>
                <a:rPr lang="it-IT" sz="2400" b="1">
                  <a:solidFill>
                    <a:schemeClr val="bg1"/>
                  </a:solidFill>
                </a:rPr>
                <a:t>eme</a:t>
              </a:r>
            </a:p>
          </p:txBody>
        </p:sp>
        <p:sp>
          <p:nvSpPr>
            <p:cNvPr id="44" name="Rectangle 20">
              <a:extLst>
                <a:ext uri="{FF2B5EF4-FFF2-40B4-BE49-F238E27FC236}">
                  <a16:creationId xmlns:a16="http://schemas.microsoft.com/office/drawing/2014/main" id="{661D72EB-6D8C-4B0D-A452-F8AE97A7DB43}"/>
                </a:ext>
              </a:extLst>
            </p:cNvPr>
            <p:cNvSpPr>
              <a:spLocks noChangeArrowheads="1"/>
            </p:cNvSpPr>
            <p:nvPr/>
          </p:nvSpPr>
          <p:spPr bwMode="auto">
            <a:xfrm>
              <a:off x="1632" y="2160"/>
              <a:ext cx="624" cy="336"/>
            </a:xfrm>
            <a:prstGeom prst="rect">
              <a:avLst/>
            </a:prstGeom>
            <a:solidFill>
              <a:schemeClr val="accent2"/>
            </a:solidFill>
            <a:ln w="9525">
              <a:solidFill>
                <a:schemeClr val="tx1"/>
              </a:solidFill>
              <a:miter lim="800000"/>
              <a:headEnd/>
              <a:tailEnd/>
            </a:ln>
          </p:spPr>
          <p:txBody>
            <a:bodyPr wrap="none" anchor="ctr"/>
            <a:lstStyle/>
            <a:p>
              <a:pPr algn="ctr" eaLnBrk="0" hangingPunct="0"/>
              <a:r>
                <a:rPr lang="it-IT" sz="2400" b="1">
                  <a:solidFill>
                    <a:schemeClr val="bg1"/>
                  </a:solidFill>
                </a:rPr>
                <a:t>eme</a:t>
              </a: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7670" name="Picture 6" descr="http://www.harvardmagazine.com/sites/default/files/img/article/0609/0709_36_001.jpg?rand=480063436"/>
          <p:cNvPicPr>
            <a:picLocks noChangeAspect="1" noChangeArrowheads="1"/>
          </p:cNvPicPr>
          <p:nvPr/>
        </p:nvPicPr>
        <p:blipFill>
          <a:blip r:embed="rId2" cstate="print"/>
          <a:srcRect/>
          <a:stretch>
            <a:fillRect/>
          </a:stretch>
        </p:blipFill>
        <p:spPr bwMode="auto">
          <a:xfrm>
            <a:off x="2351584" y="1196752"/>
            <a:ext cx="7488832" cy="5042984"/>
          </a:xfrm>
          <a:prstGeom prst="rect">
            <a:avLst/>
          </a:prstGeom>
          <a:noFill/>
          <a:ln w="28575">
            <a:solidFill>
              <a:schemeClr val="tx1">
                <a:lumMod val="75000"/>
                <a:lumOff val="25000"/>
              </a:schemeClr>
            </a:solidFill>
          </a:ln>
          <a:effectLst>
            <a:innerShdw blurRad="63500" dist="50800" dir="13500000">
              <a:prstClr val="black">
                <a:alpha val="50000"/>
              </a:prstClr>
            </a:innerShdw>
          </a:effectLst>
          <a:scene3d>
            <a:camera prst="orthographicFront"/>
            <a:lightRig rig="threePt" dir="t"/>
          </a:scene3d>
          <a:sp3d>
            <a:bevelT w="114300" prst="artDeco"/>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7670"/>
                                        </p:tgtEl>
                                        <p:attrNameLst>
                                          <p:attrName>style.visibility</p:attrName>
                                        </p:attrNameLst>
                                      </p:cBhvr>
                                      <p:to>
                                        <p:strVal val="visible"/>
                                      </p:to>
                                    </p:set>
                                    <p:animEffect transition="in" filter="fade">
                                      <p:cBhvr>
                                        <p:cTn id="7" dur="500"/>
                                        <p:tgtEl>
                                          <p:spTgt spid="4976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ttp://www.turnbacktogod.com/wp-content/uploads/2012/03/Divine-Relationship-Between-Parents-And-Children.jpg"/>
          <p:cNvPicPr>
            <a:picLocks noChangeAspect="1" noChangeArrowheads="1"/>
          </p:cNvPicPr>
          <p:nvPr/>
        </p:nvPicPr>
        <p:blipFill>
          <a:blip r:embed="rId2" cstate="print"/>
          <a:srcRect/>
          <a:stretch>
            <a:fillRect/>
          </a:stretch>
        </p:blipFill>
        <p:spPr bwMode="auto">
          <a:xfrm>
            <a:off x="1703512" y="1052736"/>
            <a:ext cx="8792836" cy="5135016"/>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histogram&#10;&#10;Description automatically generated">
            <a:extLst>
              <a:ext uri="{FF2B5EF4-FFF2-40B4-BE49-F238E27FC236}">
                <a16:creationId xmlns:a16="http://schemas.microsoft.com/office/drawing/2014/main" id="{24957924-8B77-4EE6-B1EF-F1D1C76AA7FD}"/>
              </a:ext>
            </a:extLst>
          </p:cNvPr>
          <p:cNvPicPr>
            <a:picLocks noChangeAspect="1"/>
          </p:cNvPicPr>
          <p:nvPr/>
        </p:nvPicPr>
        <p:blipFill>
          <a:blip r:embed="rId3"/>
          <a:stretch>
            <a:fillRect/>
          </a:stretch>
        </p:blipFill>
        <p:spPr>
          <a:xfrm>
            <a:off x="2522628" y="247463"/>
            <a:ext cx="7456026" cy="5570193"/>
          </a:xfrm>
          <a:prstGeom prst="rect">
            <a:avLst/>
          </a:prstGeom>
        </p:spPr>
      </p:pic>
      <p:sp>
        <p:nvSpPr>
          <p:cNvPr id="7" name="TextBox 6">
            <a:extLst>
              <a:ext uri="{FF2B5EF4-FFF2-40B4-BE49-F238E27FC236}">
                <a16:creationId xmlns:a16="http://schemas.microsoft.com/office/drawing/2014/main" id="{36AF0DD2-DB26-49DB-89CA-2FC205EFD755}"/>
              </a:ext>
            </a:extLst>
          </p:cNvPr>
          <p:cNvSpPr txBox="1"/>
          <p:nvPr/>
        </p:nvSpPr>
        <p:spPr>
          <a:xfrm>
            <a:off x="620060" y="6083674"/>
            <a:ext cx="11261163" cy="461665"/>
          </a:xfrm>
          <a:prstGeom prst="rect">
            <a:avLst/>
          </a:prstGeom>
          <a:noFill/>
        </p:spPr>
        <p:txBody>
          <a:bodyPr wrap="square" rtlCol="0">
            <a:spAutoFit/>
          </a:bodyPr>
          <a:lstStyle/>
          <a:p>
            <a:r>
              <a:rPr lang="en-US" sz="2400" b="1" dirty="0" err="1"/>
              <a:t>Sopravvivenza</a:t>
            </a:r>
            <a:r>
              <a:rPr lang="en-US" sz="2400" b="1" dirty="0"/>
              <a:t> di </a:t>
            </a:r>
            <a:r>
              <a:rPr lang="en-US" sz="2400" b="1" dirty="0" err="1"/>
              <a:t>soggetti</a:t>
            </a:r>
            <a:r>
              <a:rPr lang="en-US" sz="2400" b="1" dirty="0"/>
              <a:t> con beta </a:t>
            </a:r>
            <a:r>
              <a:rPr lang="en-US" sz="2400" b="1" dirty="0" err="1"/>
              <a:t>talessemia</a:t>
            </a:r>
            <a:r>
              <a:rPr lang="en-US" sz="2400" b="1" dirty="0"/>
              <a:t> </a:t>
            </a:r>
            <a:r>
              <a:rPr lang="en-US" sz="2400" b="1" dirty="0" err="1"/>
              <a:t>nati</a:t>
            </a:r>
            <a:r>
              <a:rPr lang="en-US" sz="2400" b="1" dirty="0"/>
              <a:t> in diverse </a:t>
            </a:r>
            <a:r>
              <a:rPr lang="en-US" sz="2400" b="1" dirty="0" err="1"/>
              <a:t>coorti</a:t>
            </a:r>
            <a:r>
              <a:rPr lang="en-US" sz="2400" b="1" dirty="0"/>
              <a:t> (</a:t>
            </a:r>
            <a:r>
              <a:rPr lang="en-US" sz="2400" dirty="0"/>
              <a:t>da C. </a:t>
            </a:r>
            <a:r>
              <a:rPr lang="en-US" sz="2400" dirty="0" err="1"/>
              <a:t>Vullo</a:t>
            </a:r>
            <a:r>
              <a:rPr lang="en-US" sz="2400" dirty="0"/>
              <a:t>, Ferrara</a:t>
            </a:r>
            <a:r>
              <a:rPr lang="en-US" sz="2400" b="1" dirty="0"/>
              <a: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1919288" y="1146516"/>
            <a:ext cx="8353176" cy="54006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ctangle 7"/>
          <p:cNvSpPr txBox="1">
            <a:spLocks noChangeArrowheads="1"/>
          </p:cNvSpPr>
          <p:nvPr/>
        </p:nvSpPr>
        <p:spPr>
          <a:xfrm>
            <a:off x="2413248" y="1600201"/>
            <a:ext cx="7355160" cy="3196952"/>
          </a:xfrm>
          <a:prstGeom prst="rect">
            <a:avLst/>
          </a:prstGeom>
          <a:noFill/>
        </p:spPr>
        <p:txBody>
          <a:bodyPr vert="horz" lIns="91440" tIns="45720" rIns="91440" bIns="45720" rtlCol="0">
            <a:normAutofit/>
          </a:bodyPr>
          <a:lstStyle/>
          <a:p>
            <a:pPr marL="342900" indent="-342900">
              <a:spcBef>
                <a:spcPct val="20000"/>
              </a:spcBef>
              <a:buFont typeface="Arial" pitchFamily="34" charset="0"/>
              <a:buChar char="•"/>
              <a:defRPr/>
            </a:pPr>
            <a:r>
              <a:rPr lang="it-IT" sz="3200" b="1"/>
              <a:t>Trapianto di midollo osseo (TMO)</a:t>
            </a:r>
          </a:p>
          <a:p>
            <a:pPr marL="342900" indent="-342900">
              <a:spcBef>
                <a:spcPct val="20000"/>
              </a:spcBef>
              <a:buFont typeface="Arial" pitchFamily="34" charset="0"/>
              <a:buChar char="•"/>
              <a:defRPr/>
            </a:pPr>
            <a:endParaRPr lang="it-IT" sz="3200" b="1"/>
          </a:p>
          <a:p>
            <a:pPr marL="342900" indent="-342900">
              <a:spcBef>
                <a:spcPct val="20000"/>
              </a:spcBef>
              <a:buFont typeface="Arial" pitchFamily="34" charset="0"/>
              <a:buChar char="•"/>
              <a:defRPr/>
            </a:pPr>
            <a:r>
              <a:rPr lang="it-IT" sz="3200" b="1"/>
              <a:t>Trapianto di cellule staminali</a:t>
            </a:r>
          </a:p>
          <a:p>
            <a:pPr marL="342900" indent="-342900">
              <a:spcBef>
                <a:spcPct val="20000"/>
              </a:spcBef>
              <a:buFont typeface="Arial" pitchFamily="34" charset="0"/>
              <a:buChar char="•"/>
              <a:defRPr/>
            </a:pPr>
            <a:endParaRPr lang="it-IT" sz="3200" b="1"/>
          </a:p>
          <a:p>
            <a:pPr marL="342900" indent="-342900">
              <a:spcBef>
                <a:spcPct val="20000"/>
              </a:spcBef>
              <a:buFont typeface="Arial" pitchFamily="34" charset="0"/>
              <a:buChar char="•"/>
              <a:defRPr/>
            </a:pPr>
            <a:r>
              <a:rPr lang="it-IT" sz="3200" b="1"/>
              <a:t>Terapia genica</a:t>
            </a:r>
            <a:endParaRPr lang="it-IT" sz="3200" b="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989357" y="836712"/>
            <a:ext cx="6213287" cy="5762436"/>
          </a:xfrm>
          <a:prstGeom prst="rect">
            <a:avLst/>
          </a:prstGeom>
          <a:noFill/>
          <a:ln w="9525">
            <a:noFill/>
            <a:miter lim="800000"/>
            <a:headEnd/>
            <a:tailEnd/>
          </a:ln>
        </p:spPr>
      </p:pic>
      <p:sp>
        <p:nvSpPr>
          <p:cNvPr id="6" name="Ovale 5"/>
          <p:cNvSpPr/>
          <p:nvPr/>
        </p:nvSpPr>
        <p:spPr>
          <a:xfrm rot="1586872">
            <a:off x="3738937" y="3339063"/>
            <a:ext cx="2912862" cy="12236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a:extLst>
              <a:ext uri="{FF2B5EF4-FFF2-40B4-BE49-F238E27FC236}">
                <a16:creationId xmlns:a16="http://schemas.microsoft.com/office/drawing/2014/main" id="{8D498F99-A95E-4586-9833-6A91A574AF7D}"/>
              </a:ext>
            </a:extLst>
          </p:cNvPr>
          <p:cNvPicPr>
            <a:picLocks noChangeAspect="1"/>
          </p:cNvPicPr>
          <p:nvPr/>
        </p:nvPicPr>
        <p:blipFill>
          <a:blip r:embed="rId2"/>
          <a:stretch>
            <a:fillRect/>
          </a:stretch>
        </p:blipFill>
        <p:spPr>
          <a:xfrm>
            <a:off x="978712" y="960965"/>
            <a:ext cx="4806921" cy="4677835"/>
          </a:xfrm>
          <a:prstGeom prst="rect">
            <a:avLst/>
          </a:prstGeom>
        </p:spPr>
      </p:pic>
      <p:pic>
        <p:nvPicPr>
          <p:cNvPr id="3" name="Picture 2" descr="Graphical user interface, text, email&#10;&#10;Description automatically generated">
            <a:extLst>
              <a:ext uri="{FF2B5EF4-FFF2-40B4-BE49-F238E27FC236}">
                <a16:creationId xmlns:a16="http://schemas.microsoft.com/office/drawing/2014/main" id="{BF863211-4863-48D2-BAD4-A095D81B3580}"/>
              </a:ext>
            </a:extLst>
          </p:cNvPr>
          <p:cNvPicPr>
            <a:picLocks noChangeAspect="1"/>
          </p:cNvPicPr>
          <p:nvPr/>
        </p:nvPicPr>
        <p:blipFill>
          <a:blip r:embed="rId3"/>
          <a:stretch>
            <a:fillRect/>
          </a:stretch>
        </p:blipFill>
        <p:spPr>
          <a:xfrm>
            <a:off x="6286680" y="1825628"/>
            <a:ext cx="5175668" cy="294850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57030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Line 6"/>
          <p:cNvSpPr>
            <a:spLocks noChangeShapeType="1"/>
          </p:cNvSpPr>
          <p:nvPr/>
        </p:nvSpPr>
        <p:spPr bwMode="auto">
          <a:xfrm>
            <a:off x="1524000" y="6302970"/>
            <a:ext cx="9144000" cy="0"/>
          </a:xfrm>
          <a:prstGeom prst="line">
            <a:avLst/>
          </a:prstGeom>
          <a:noFill/>
          <a:ln w="38100">
            <a:solidFill>
              <a:schemeClr val="accent2"/>
            </a:solidFill>
            <a:round/>
            <a:headEnd/>
            <a:tailEnd/>
          </a:ln>
        </p:spPr>
        <p:txBody>
          <a:bodyPr/>
          <a:lstStyle/>
          <a:p>
            <a:endParaRPr lang="it-IT"/>
          </a:p>
        </p:txBody>
      </p:sp>
      <p:sp>
        <p:nvSpPr>
          <p:cNvPr id="31752" name="Text Box 8"/>
          <p:cNvSpPr txBox="1">
            <a:spLocks noChangeArrowheads="1"/>
          </p:cNvSpPr>
          <p:nvPr/>
        </p:nvSpPr>
        <p:spPr bwMode="auto">
          <a:xfrm>
            <a:off x="3143251" y="6446838"/>
            <a:ext cx="652743" cy="369332"/>
          </a:xfrm>
          <a:prstGeom prst="rect">
            <a:avLst/>
          </a:prstGeom>
          <a:noFill/>
          <a:ln w="9525">
            <a:noFill/>
            <a:miter lim="800000"/>
            <a:headEnd/>
            <a:tailEnd/>
          </a:ln>
        </p:spPr>
        <p:txBody>
          <a:bodyPr wrap="none">
            <a:spAutoFit/>
          </a:bodyPr>
          <a:lstStyle/>
          <a:p>
            <a:r>
              <a:rPr lang="it-IT" b="1" dirty="0"/>
              <a:t>1889</a:t>
            </a:r>
          </a:p>
        </p:txBody>
      </p:sp>
      <p:grpSp>
        <p:nvGrpSpPr>
          <p:cNvPr id="31" name="Gruppo 30"/>
          <p:cNvGrpSpPr/>
          <p:nvPr/>
        </p:nvGrpSpPr>
        <p:grpSpPr>
          <a:xfrm>
            <a:off x="3503614" y="6093098"/>
            <a:ext cx="6696075" cy="432246"/>
            <a:chOff x="1979613" y="6021090"/>
            <a:chExt cx="6696075" cy="648270"/>
          </a:xfrm>
        </p:grpSpPr>
        <p:sp>
          <p:nvSpPr>
            <p:cNvPr id="31751" name="Line 7"/>
            <p:cNvSpPr>
              <a:spLocks noChangeShapeType="1"/>
            </p:cNvSpPr>
            <p:nvPr/>
          </p:nvSpPr>
          <p:spPr bwMode="auto">
            <a:xfrm>
              <a:off x="1979613" y="6093098"/>
              <a:ext cx="0" cy="576262"/>
            </a:xfrm>
            <a:prstGeom prst="line">
              <a:avLst/>
            </a:prstGeom>
            <a:noFill/>
            <a:ln w="28575">
              <a:solidFill>
                <a:schemeClr val="tx1"/>
              </a:solidFill>
              <a:round/>
              <a:headEnd/>
              <a:tailEnd/>
            </a:ln>
          </p:spPr>
          <p:txBody>
            <a:bodyPr/>
            <a:lstStyle/>
            <a:p>
              <a:endParaRPr lang="it-IT"/>
            </a:p>
          </p:txBody>
        </p:sp>
        <p:sp>
          <p:nvSpPr>
            <p:cNvPr id="31753" name="Line 9"/>
            <p:cNvSpPr>
              <a:spLocks noChangeShapeType="1"/>
            </p:cNvSpPr>
            <p:nvPr/>
          </p:nvSpPr>
          <p:spPr bwMode="auto">
            <a:xfrm>
              <a:off x="8675688" y="6021090"/>
              <a:ext cx="0" cy="576262"/>
            </a:xfrm>
            <a:prstGeom prst="line">
              <a:avLst/>
            </a:prstGeom>
            <a:noFill/>
            <a:ln w="28575">
              <a:solidFill>
                <a:schemeClr val="tx1"/>
              </a:solidFill>
              <a:round/>
              <a:headEnd/>
              <a:tailEnd/>
            </a:ln>
          </p:spPr>
          <p:txBody>
            <a:bodyPr/>
            <a:lstStyle/>
            <a:p>
              <a:endParaRPr lang="it-IT"/>
            </a:p>
          </p:txBody>
        </p:sp>
      </p:grpSp>
      <p:sp>
        <p:nvSpPr>
          <p:cNvPr id="31754" name="Text Box 10"/>
          <p:cNvSpPr txBox="1">
            <a:spLocks noChangeArrowheads="1"/>
          </p:cNvSpPr>
          <p:nvPr/>
        </p:nvSpPr>
        <p:spPr bwMode="auto">
          <a:xfrm>
            <a:off x="9867901" y="6446838"/>
            <a:ext cx="652743" cy="369332"/>
          </a:xfrm>
          <a:prstGeom prst="rect">
            <a:avLst/>
          </a:prstGeom>
          <a:noFill/>
          <a:ln w="9525">
            <a:noFill/>
            <a:miter lim="800000"/>
            <a:headEnd/>
            <a:tailEnd/>
          </a:ln>
        </p:spPr>
        <p:txBody>
          <a:bodyPr wrap="none">
            <a:spAutoFit/>
          </a:bodyPr>
          <a:lstStyle/>
          <a:p>
            <a:r>
              <a:rPr lang="it-IT" b="1"/>
              <a:t>2009</a:t>
            </a:r>
          </a:p>
        </p:txBody>
      </p:sp>
      <p:sp>
        <p:nvSpPr>
          <p:cNvPr id="31755" name="Text Box 11"/>
          <p:cNvSpPr txBox="1">
            <a:spLocks noChangeArrowheads="1"/>
          </p:cNvSpPr>
          <p:nvPr/>
        </p:nvSpPr>
        <p:spPr bwMode="auto">
          <a:xfrm>
            <a:off x="1524001" y="908646"/>
            <a:ext cx="1395447" cy="4524315"/>
          </a:xfrm>
          <a:prstGeom prst="rect">
            <a:avLst/>
          </a:prstGeom>
          <a:noFill/>
          <a:ln w="9525">
            <a:noFill/>
            <a:miter lim="800000"/>
            <a:headEnd/>
            <a:tailEnd/>
          </a:ln>
        </p:spPr>
        <p:txBody>
          <a:bodyPr wrap="none">
            <a:spAutoFit/>
          </a:bodyPr>
          <a:lstStyle/>
          <a:p>
            <a:r>
              <a:rPr lang="it-IT"/>
              <a:t>- Clinica</a:t>
            </a:r>
          </a:p>
          <a:p>
            <a:pPr>
              <a:buFontTx/>
              <a:buChar char="-"/>
            </a:pPr>
            <a:endParaRPr lang="it-IT"/>
          </a:p>
          <a:p>
            <a:pPr>
              <a:buFontTx/>
              <a:buChar char="-"/>
            </a:pPr>
            <a:endParaRPr lang="it-IT"/>
          </a:p>
          <a:p>
            <a:pPr>
              <a:buFontTx/>
              <a:buChar char="-"/>
            </a:pPr>
            <a:endParaRPr lang="it-IT"/>
          </a:p>
          <a:p>
            <a:pPr>
              <a:buFontTx/>
              <a:buChar char="-"/>
            </a:pPr>
            <a:endParaRPr lang="it-IT"/>
          </a:p>
          <a:p>
            <a:pPr>
              <a:buFontTx/>
              <a:buChar char="-"/>
            </a:pPr>
            <a:endParaRPr lang="it-IT"/>
          </a:p>
          <a:p>
            <a:pPr>
              <a:buFontTx/>
              <a:buChar char="-"/>
            </a:pPr>
            <a:r>
              <a:rPr lang="it-IT"/>
              <a:t> Laboratorio</a:t>
            </a:r>
          </a:p>
          <a:p>
            <a:pPr>
              <a:buFontTx/>
              <a:buChar char="-"/>
            </a:pPr>
            <a:endParaRPr lang="it-IT"/>
          </a:p>
          <a:p>
            <a:pPr>
              <a:buFontTx/>
              <a:buChar char="-"/>
            </a:pPr>
            <a:endParaRPr lang="it-IT"/>
          </a:p>
          <a:p>
            <a:pPr>
              <a:buFontTx/>
              <a:buChar char="-"/>
            </a:pPr>
            <a:endParaRPr lang="it-IT"/>
          </a:p>
          <a:p>
            <a:pPr>
              <a:buFontTx/>
              <a:buChar char="-"/>
            </a:pPr>
            <a:endParaRPr lang="it-IT"/>
          </a:p>
          <a:p>
            <a:pPr>
              <a:buFontTx/>
              <a:buChar char="-"/>
            </a:pPr>
            <a:r>
              <a:rPr lang="it-IT"/>
              <a:t> Diagnosi</a:t>
            </a:r>
          </a:p>
          <a:p>
            <a:pPr>
              <a:buFontTx/>
              <a:buChar char="-"/>
            </a:pPr>
            <a:endParaRPr lang="it-IT"/>
          </a:p>
          <a:p>
            <a:pPr>
              <a:buFontTx/>
              <a:buChar char="-"/>
            </a:pPr>
            <a:endParaRPr lang="it-IT"/>
          </a:p>
          <a:p>
            <a:pPr>
              <a:buFontTx/>
              <a:buChar char="-"/>
            </a:pPr>
            <a:endParaRPr lang="it-IT"/>
          </a:p>
          <a:p>
            <a:pPr>
              <a:buFontTx/>
              <a:buChar char="-"/>
            </a:pPr>
            <a:r>
              <a:rPr lang="it-IT"/>
              <a:t> Terapia</a:t>
            </a:r>
          </a:p>
        </p:txBody>
      </p:sp>
      <p:sp>
        <p:nvSpPr>
          <p:cNvPr id="316428" name="Text Box 12"/>
          <p:cNvSpPr txBox="1">
            <a:spLocks noChangeArrowheads="1"/>
          </p:cNvSpPr>
          <p:nvPr/>
        </p:nvSpPr>
        <p:spPr bwMode="auto">
          <a:xfrm>
            <a:off x="3071813" y="908646"/>
            <a:ext cx="2818528" cy="1200329"/>
          </a:xfrm>
          <a:prstGeom prst="rect">
            <a:avLst/>
          </a:prstGeom>
          <a:noFill/>
          <a:ln w="9525">
            <a:noFill/>
            <a:miter lim="800000"/>
            <a:headEnd/>
            <a:tailEnd/>
          </a:ln>
        </p:spPr>
        <p:txBody>
          <a:bodyPr wrap="none">
            <a:spAutoFit/>
          </a:bodyPr>
          <a:lstStyle/>
          <a:p>
            <a:pPr marL="342900" indent="-342900">
              <a:buFontTx/>
              <a:buChar char="-"/>
            </a:pPr>
            <a:r>
              <a:rPr lang="it-IT"/>
              <a:t>Anemia pseudolecemica</a:t>
            </a:r>
          </a:p>
          <a:p>
            <a:pPr marL="342900" indent="-342900">
              <a:buFontTx/>
              <a:buChar char="-"/>
            </a:pPr>
            <a:r>
              <a:rPr lang="it-IT"/>
              <a:t>A. con splenomegalia e</a:t>
            </a:r>
          </a:p>
          <a:p>
            <a:pPr marL="342900" indent="-342900"/>
            <a:r>
              <a:rPr lang="it-IT"/>
              <a:t>     alterazioni ossee</a:t>
            </a:r>
          </a:p>
          <a:p>
            <a:pPr marL="342900" indent="-342900"/>
            <a:r>
              <a:rPr lang="it-IT"/>
              <a:t>-   A. con Ittero emolitico</a:t>
            </a:r>
          </a:p>
        </p:txBody>
      </p:sp>
      <p:sp>
        <p:nvSpPr>
          <p:cNvPr id="316429" name="Text Box 13"/>
          <p:cNvSpPr txBox="1">
            <a:spLocks noChangeArrowheads="1"/>
          </p:cNvSpPr>
          <p:nvPr/>
        </p:nvSpPr>
        <p:spPr bwMode="auto">
          <a:xfrm>
            <a:off x="6240463" y="943571"/>
            <a:ext cx="1194494" cy="646331"/>
          </a:xfrm>
          <a:prstGeom prst="rect">
            <a:avLst/>
          </a:prstGeom>
          <a:noFill/>
          <a:ln w="9525">
            <a:noFill/>
            <a:miter lim="800000"/>
            <a:headEnd/>
            <a:tailEnd/>
          </a:ln>
        </p:spPr>
        <p:txBody>
          <a:bodyPr wrap="none">
            <a:spAutoFit/>
          </a:bodyPr>
          <a:lstStyle/>
          <a:p>
            <a:r>
              <a:rPr lang="it-IT"/>
              <a:t>Epatopatia</a:t>
            </a:r>
          </a:p>
          <a:p>
            <a:r>
              <a:rPr lang="it-IT"/>
              <a:t>Infezioni</a:t>
            </a:r>
          </a:p>
        </p:txBody>
      </p:sp>
      <p:sp>
        <p:nvSpPr>
          <p:cNvPr id="316430" name="Text Box 14"/>
          <p:cNvSpPr txBox="1">
            <a:spLocks noChangeArrowheads="1"/>
          </p:cNvSpPr>
          <p:nvPr/>
        </p:nvSpPr>
        <p:spPr bwMode="auto">
          <a:xfrm>
            <a:off x="9428164" y="943571"/>
            <a:ext cx="747769" cy="646331"/>
          </a:xfrm>
          <a:prstGeom prst="rect">
            <a:avLst/>
          </a:prstGeom>
          <a:noFill/>
          <a:ln w="9525">
            <a:noFill/>
            <a:miter lim="800000"/>
            <a:headEnd/>
            <a:tailEnd/>
          </a:ln>
        </p:spPr>
        <p:txBody>
          <a:bodyPr wrap="none">
            <a:spAutoFit/>
          </a:bodyPr>
          <a:lstStyle/>
          <a:p>
            <a:r>
              <a:rPr lang="it-IT"/>
              <a:t>GVHD</a:t>
            </a:r>
          </a:p>
          <a:p>
            <a:r>
              <a:rPr lang="it-IT"/>
              <a:t>… </a:t>
            </a:r>
          </a:p>
        </p:txBody>
      </p:sp>
      <p:sp>
        <p:nvSpPr>
          <p:cNvPr id="316431" name="Text Box 15"/>
          <p:cNvSpPr txBox="1">
            <a:spLocks noChangeArrowheads="1"/>
          </p:cNvSpPr>
          <p:nvPr/>
        </p:nvSpPr>
        <p:spPr bwMode="auto">
          <a:xfrm>
            <a:off x="3124200" y="2594570"/>
            <a:ext cx="2041072" cy="923330"/>
          </a:xfrm>
          <a:prstGeom prst="rect">
            <a:avLst/>
          </a:prstGeom>
          <a:noFill/>
          <a:ln w="9525">
            <a:noFill/>
            <a:miter lim="800000"/>
            <a:headEnd/>
            <a:tailEnd/>
          </a:ln>
        </p:spPr>
        <p:txBody>
          <a:bodyPr wrap="none">
            <a:spAutoFit/>
          </a:bodyPr>
          <a:lstStyle/>
          <a:p>
            <a:r>
              <a:rPr lang="it-IT"/>
              <a:t>Striscio ematico</a:t>
            </a:r>
          </a:p>
          <a:p>
            <a:r>
              <a:rPr lang="it-IT"/>
              <a:t>Emocromo</a:t>
            </a:r>
          </a:p>
          <a:p>
            <a:r>
              <a:rPr lang="it-IT"/>
              <a:t>Resistenze globulari</a:t>
            </a:r>
          </a:p>
        </p:txBody>
      </p:sp>
      <p:sp>
        <p:nvSpPr>
          <p:cNvPr id="316432" name="Text Box 16"/>
          <p:cNvSpPr txBox="1">
            <a:spLocks noChangeArrowheads="1"/>
          </p:cNvSpPr>
          <p:nvPr/>
        </p:nvSpPr>
        <p:spPr bwMode="auto">
          <a:xfrm>
            <a:off x="5645151" y="2580284"/>
            <a:ext cx="1681551" cy="646331"/>
          </a:xfrm>
          <a:prstGeom prst="rect">
            <a:avLst/>
          </a:prstGeom>
          <a:noFill/>
          <a:ln w="9525">
            <a:noFill/>
            <a:miter lim="800000"/>
            <a:headEnd/>
            <a:tailEnd/>
          </a:ln>
        </p:spPr>
        <p:txBody>
          <a:bodyPr wrap="none">
            <a:spAutoFit/>
          </a:bodyPr>
          <a:lstStyle/>
          <a:p>
            <a:r>
              <a:rPr lang="it-IT"/>
              <a:t>Elettroforesi </a:t>
            </a:r>
          </a:p>
          <a:p>
            <a:r>
              <a:rPr lang="it-IT"/>
              <a:t>dell’emoglobina</a:t>
            </a:r>
          </a:p>
        </p:txBody>
      </p:sp>
      <p:sp>
        <p:nvSpPr>
          <p:cNvPr id="316433" name="Text Box 17"/>
          <p:cNvSpPr txBox="1">
            <a:spLocks noChangeArrowheads="1"/>
          </p:cNvSpPr>
          <p:nvPr/>
        </p:nvSpPr>
        <p:spPr bwMode="auto">
          <a:xfrm>
            <a:off x="7589838" y="2565995"/>
            <a:ext cx="1018292" cy="369332"/>
          </a:xfrm>
          <a:prstGeom prst="rect">
            <a:avLst/>
          </a:prstGeom>
          <a:noFill/>
          <a:ln w="9525">
            <a:noFill/>
            <a:miter lim="800000"/>
            <a:headEnd/>
            <a:tailEnd/>
          </a:ln>
        </p:spPr>
        <p:txBody>
          <a:bodyPr wrap="none">
            <a:spAutoFit/>
          </a:bodyPr>
          <a:lstStyle/>
          <a:p>
            <a:r>
              <a:rPr lang="it-IT"/>
              <a:t>Genetica</a:t>
            </a:r>
          </a:p>
        </p:txBody>
      </p:sp>
      <p:sp>
        <p:nvSpPr>
          <p:cNvPr id="316434" name="Text Box 18"/>
          <p:cNvSpPr txBox="1">
            <a:spLocks noChangeArrowheads="1"/>
          </p:cNvSpPr>
          <p:nvPr/>
        </p:nvSpPr>
        <p:spPr bwMode="auto">
          <a:xfrm>
            <a:off x="3071813" y="3789958"/>
            <a:ext cx="1263650" cy="641350"/>
          </a:xfrm>
          <a:prstGeom prst="rect">
            <a:avLst/>
          </a:prstGeom>
          <a:noFill/>
          <a:ln w="9525">
            <a:noFill/>
            <a:miter lim="800000"/>
            <a:headEnd/>
            <a:tailEnd/>
          </a:ln>
        </p:spPr>
        <p:txBody>
          <a:bodyPr wrap="none">
            <a:spAutoFit/>
          </a:bodyPr>
          <a:lstStyle/>
          <a:p>
            <a:r>
              <a:rPr lang="it-IT"/>
              <a:t>Clinica +</a:t>
            </a:r>
          </a:p>
          <a:p>
            <a:r>
              <a:rPr lang="it-IT"/>
              <a:t>laboratorio</a:t>
            </a:r>
          </a:p>
        </p:txBody>
      </p:sp>
      <p:sp>
        <p:nvSpPr>
          <p:cNvPr id="316435" name="Text Box 19"/>
          <p:cNvSpPr txBox="1">
            <a:spLocks noChangeArrowheads="1"/>
          </p:cNvSpPr>
          <p:nvPr/>
        </p:nvSpPr>
        <p:spPr bwMode="auto">
          <a:xfrm>
            <a:off x="3071814" y="5047258"/>
            <a:ext cx="1567417" cy="923330"/>
          </a:xfrm>
          <a:prstGeom prst="rect">
            <a:avLst/>
          </a:prstGeom>
          <a:noFill/>
          <a:ln w="9525">
            <a:noFill/>
            <a:miter lim="800000"/>
            <a:headEnd/>
            <a:tailEnd/>
          </a:ln>
        </p:spPr>
        <p:txBody>
          <a:bodyPr wrap="none">
            <a:spAutoFit/>
          </a:bodyPr>
          <a:lstStyle/>
          <a:p>
            <a:r>
              <a:rPr lang="it-IT"/>
              <a:t>Sintomatica:</a:t>
            </a:r>
          </a:p>
          <a:p>
            <a:pPr>
              <a:buFontTx/>
              <a:buChar char="-"/>
            </a:pPr>
            <a:r>
              <a:rPr lang="it-IT"/>
              <a:t> trasfusioni</a:t>
            </a:r>
          </a:p>
          <a:p>
            <a:pPr>
              <a:buFontTx/>
              <a:buChar char="-"/>
            </a:pPr>
            <a:r>
              <a:rPr lang="it-IT"/>
              <a:t> splenectomia</a:t>
            </a:r>
          </a:p>
        </p:txBody>
      </p:sp>
      <p:sp>
        <p:nvSpPr>
          <p:cNvPr id="316436" name="Text Box 20"/>
          <p:cNvSpPr txBox="1">
            <a:spLocks noChangeArrowheads="1"/>
          </p:cNvSpPr>
          <p:nvPr/>
        </p:nvSpPr>
        <p:spPr bwMode="auto">
          <a:xfrm>
            <a:off x="4803776" y="5047259"/>
            <a:ext cx="1460721" cy="1200329"/>
          </a:xfrm>
          <a:prstGeom prst="rect">
            <a:avLst/>
          </a:prstGeom>
          <a:noFill/>
          <a:ln w="9525">
            <a:noFill/>
            <a:miter lim="800000"/>
            <a:headEnd/>
            <a:tailEnd/>
          </a:ln>
        </p:spPr>
        <p:txBody>
          <a:bodyPr wrap="none">
            <a:spAutoFit/>
          </a:bodyPr>
          <a:lstStyle/>
          <a:p>
            <a:r>
              <a:rPr lang="it-IT"/>
              <a:t>Patogenetica:</a:t>
            </a:r>
          </a:p>
          <a:p>
            <a:r>
              <a:rPr lang="it-IT"/>
              <a:t>Sopprimere</a:t>
            </a:r>
          </a:p>
          <a:p>
            <a:r>
              <a:rPr lang="it-IT"/>
              <a:t>eritropoiesi </a:t>
            </a:r>
          </a:p>
          <a:p>
            <a:r>
              <a:rPr lang="it-IT"/>
              <a:t>inefficace</a:t>
            </a:r>
          </a:p>
        </p:txBody>
      </p:sp>
      <p:sp>
        <p:nvSpPr>
          <p:cNvPr id="316437" name="Text Box 21"/>
          <p:cNvSpPr txBox="1">
            <a:spLocks noChangeArrowheads="1"/>
          </p:cNvSpPr>
          <p:nvPr/>
        </p:nvSpPr>
        <p:spPr bwMode="auto">
          <a:xfrm>
            <a:off x="6672264" y="5034558"/>
            <a:ext cx="1551707" cy="923330"/>
          </a:xfrm>
          <a:prstGeom prst="rect">
            <a:avLst/>
          </a:prstGeom>
          <a:noFill/>
          <a:ln w="9525">
            <a:noFill/>
            <a:miter lim="800000"/>
            <a:headEnd/>
            <a:tailEnd/>
          </a:ln>
        </p:spPr>
        <p:txBody>
          <a:bodyPr wrap="none">
            <a:spAutoFit/>
          </a:bodyPr>
          <a:lstStyle/>
          <a:p>
            <a:r>
              <a:rPr lang="it-IT"/>
              <a:t>Complicazioni:</a:t>
            </a:r>
          </a:p>
          <a:p>
            <a:r>
              <a:rPr lang="it-IT"/>
              <a:t>Chelare</a:t>
            </a:r>
          </a:p>
          <a:p>
            <a:r>
              <a:rPr lang="it-IT"/>
              <a:t>il ferro</a:t>
            </a:r>
          </a:p>
        </p:txBody>
      </p:sp>
      <p:sp>
        <p:nvSpPr>
          <p:cNvPr id="316438" name="Text Box 22"/>
          <p:cNvSpPr txBox="1">
            <a:spLocks noChangeArrowheads="1"/>
          </p:cNvSpPr>
          <p:nvPr/>
        </p:nvSpPr>
        <p:spPr bwMode="auto">
          <a:xfrm>
            <a:off x="8551863" y="5047259"/>
            <a:ext cx="1168590" cy="646331"/>
          </a:xfrm>
          <a:prstGeom prst="rect">
            <a:avLst/>
          </a:prstGeom>
          <a:noFill/>
          <a:ln w="9525">
            <a:noFill/>
            <a:miter lim="800000"/>
            <a:headEnd/>
            <a:tailEnd/>
          </a:ln>
        </p:spPr>
        <p:txBody>
          <a:bodyPr wrap="none">
            <a:spAutoFit/>
          </a:bodyPr>
          <a:lstStyle/>
          <a:p>
            <a:r>
              <a:rPr lang="it-IT"/>
              <a:t>Eziologica:</a:t>
            </a:r>
          </a:p>
          <a:p>
            <a:pPr>
              <a:buFontTx/>
              <a:buChar char="-"/>
            </a:pPr>
            <a:r>
              <a:rPr lang="it-IT"/>
              <a:t> HSCT</a:t>
            </a:r>
          </a:p>
        </p:txBody>
      </p:sp>
      <p:sp>
        <p:nvSpPr>
          <p:cNvPr id="31767" name="Line 23"/>
          <p:cNvSpPr>
            <a:spLocks noChangeShapeType="1"/>
          </p:cNvSpPr>
          <p:nvPr/>
        </p:nvSpPr>
        <p:spPr bwMode="auto">
          <a:xfrm>
            <a:off x="3000375" y="692746"/>
            <a:ext cx="0" cy="5616575"/>
          </a:xfrm>
          <a:prstGeom prst="line">
            <a:avLst/>
          </a:prstGeom>
          <a:noFill/>
          <a:ln w="9525">
            <a:solidFill>
              <a:schemeClr val="tx1"/>
            </a:solidFill>
            <a:round/>
            <a:headEnd/>
            <a:tailEnd/>
          </a:ln>
        </p:spPr>
        <p:txBody>
          <a:bodyPr/>
          <a:lstStyle/>
          <a:p>
            <a:endParaRPr lang="it-IT"/>
          </a:p>
        </p:txBody>
      </p:sp>
      <p:sp>
        <p:nvSpPr>
          <p:cNvPr id="31768" name="Line 24"/>
          <p:cNvSpPr>
            <a:spLocks noChangeShapeType="1"/>
          </p:cNvSpPr>
          <p:nvPr/>
        </p:nvSpPr>
        <p:spPr bwMode="auto">
          <a:xfrm>
            <a:off x="3000376" y="2205633"/>
            <a:ext cx="7667625" cy="0"/>
          </a:xfrm>
          <a:prstGeom prst="line">
            <a:avLst/>
          </a:prstGeom>
          <a:noFill/>
          <a:ln w="9525">
            <a:solidFill>
              <a:schemeClr val="tx1"/>
            </a:solidFill>
            <a:round/>
            <a:headEnd/>
            <a:tailEnd/>
          </a:ln>
        </p:spPr>
        <p:txBody>
          <a:bodyPr/>
          <a:lstStyle/>
          <a:p>
            <a:endParaRPr lang="it-IT"/>
          </a:p>
        </p:txBody>
      </p:sp>
      <p:sp>
        <p:nvSpPr>
          <p:cNvPr id="31769" name="Line 25"/>
          <p:cNvSpPr>
            <a:spLocks noChangeShapeType="1"/>
          </p:cNvSpPr>
          <p:nvPr/>
        </p:nvSpPr>
        <p:spPr bwMode="auto">
          <a:xfrm>
            <a:off x="3000376" y="3645495"/>
            <a:ext cx="7667625" cy="0"/>
          </a:xfrm>
          <a:prstGeom prst="line">
            <a:avLst/>
          </a:prstGeom>
          <a:noFill/>
          <a:ln w="9525">
            <a:solidFill>
              <a:schemeClr val="tx1"/>
            </a:solidFill>
            <a:round/>
            <a:headEnd/>
            <a:tailEnd/>
          </a:ln>
        </p:spPr>
        <p:txBody>
          <a:bodyPr/>
          <a:lstStyle/>
          <a:p>
            <a:endParaRPr lang="it-IT"/>
          </a:p>
        </p:txBody>
      </p:sp>
      <p:sp>
        <p:nvSpPr>
          <p:cNvPr id="31770" name="Line 26"/>
          <p:cNvSpPr>
            <a:spLocks noChangeShapeType="1"/>
          </p:cNvSpPr>
          <p:nvPr/>
        </p:nvSpPr>
        <p:spPr bwMode="auto">
          <a:xfrm>
            <a:off x="3000376" y="4798020"/>
            <a:ext cx="7667625" cy="0"/>
          </a:xfrm>
          <a:prstGeom prst="line">
            <a:avLst/>
          </a:prstGeom>
          <a:noFill/>
          <a:ln w="9525">
            <a:solidFill>
              <a:schemeClr val="tx1"/>
            </a:solidFill>
            <a:round/>
            <a:headEnd/>
            <a:tailEnd/>
          </a:ln>
        </p:spPr>
        <p:txBody>
          <a:bodyPr/>
          <a:lstStyle/>
          <a:p>
            <a:endParaRPr lang="it-IT"/>
          </a:p>
        </p:txBody>
      </p:sp>
      <p:sp>
        <p:nvSpPr>
          <p:cNvPr id="316443" name="Text Box 27"/>
          <p:cNvSpPr txBox="1">
            <a:spLocks noChangeArrowheads="1"/>
          </p:cNvSpPr>
          <p:nvPr/>
        </p:nvSpPr>
        <p:spPr bwMode="auto">
          <a:xfrm>
            <a:off x="5016501" y="3789958"/>
            <a:ext cx="2475421" cy="923330"/>
          </a:xfrm>
          <a:prstGeom prst="rect">
            <a:avLst/>
          </a:prstGeom>
          <a:noFill/>
          <a:ln w="9525">
            <a:noFill/>
            <a:miter lim="800000"/>
            <a:headEnd/>
            <a:tailEnd/>
          </a:ln>
        </p:spPr>
        <p:txBody>
          <a:bodyPr wrap="none">
            <a:spAutoFit/>
          </a:bodyPr>
          <a:lstStyle/>
          <a:p>
            <a:r>
              <a:rPr lang="it-IT"/>
              <a:t>Screening:</a:t>
            </a:r>
          </a:p>
          <a:p>
            <a:pPr>
              <a:buFontTx/>
              <a:buChar char="-"/>
            </a:pPr>
            <a:r>
              <a:rPr lang="it-IT"/>
              <a:t>Microcitemia</a:t>
            </a:r>
          </a:p>
          <a:p>
            <a:pPr>
              <a:buFontTx/>
              <a:buChar char="-"/>
            </a:pPr>
            <a:r>
              <a:rPr lang="it-IT"/>
              <a:t> provenienza geografica</a:t>
            </a:r>
          </a:p>
        </p:txBody>
      </p:sp>
      <p:sp>
        <p:nvSpPr>
          <p:cNvPr id="316444" name="Text Box 28"/>
          <p:cNvSpPr txBox="1">
            <a:spLocks noChangeArrowheads="1"/>
          </p:cNvSpPr>
          <p:nvPr/>
        </p:nvSpPr>
        <p:spPr bwMode="auto">
          <a:xfrm>
            <a:off x="7680325" y="3783608"/>
            <a:ext cx="1933606" cy="923330"/>
          </a:xfrm>
          <a:prstGeom prst="rect">
            <a:avLst/>
          </a:prstGeom>
          <a:noFill/>
          <a:ln w="9525">
            <a:noFill/>
            <a:miter lim="800000"/>
            <a:headEnd/>
            <a:tailEnd/>
          </a:ln>
        </p:spPr>
        <p:txBody>
          <a:bodyPr wrap="none">
            <a:spAutoFit/>
          </a:bodyPr>
          <a:lstStyle/>
          <a:p>
            <a:r>
              <a:rPr lang="it-IT" dirty="0"/>
              <a:t>Diagnosi Prenatale</a:t>
            </a:r>
          </a:p>
          <a:p>
            <a:r>
              <a:rPr lang="it-IT" dirty="0"/>
              <a:t>o </a:t>
            </a:r>
            <a:r>
              <a:rPr lang="it-IT" dirty="0" err="1"/>
              <a:t>pre-impianto</a:t>
            </a:r>
            <a:endParaRPr lang="it-IT" dirty="0"/>
          </a:p>
          <a:p>
            <a:r>
              <a:rPr lang="it-IT" dirty="0"/>
              <a:t>“eugenetica”</a:t>
            </a:r>
          </a:p>
        </p:txBody>
      </p:sp>
      <p:sp>
        <p:nvSpPr>
          <p:cNvPr id="316445" name="Text Box 29"/>
          <p:cNvSpPr txBox="1">
            <a:spLocks noChangeArrowheads="1"/>
          </p:cNvSpPr>
          <p:nvPr/>
        </p:nvSpPr>
        <p:spPr bwMode="auto">
          <a:xfrm>
            <a:off x="7569201" y="941984"/>
            <a:ext cx="1837683" cy="1200329"/>
          </a:xfrm>
          <a:prstGeom prst="rect">
            <a:avLst/>
          </a:prstGeom>
          <a:noFill/>
          <a:ln w="9525">
            <a:noFill/>
            <a:miter lim="800000"/>
            <a:headEnd/>
            <a:tailEnd/>
          </a:ln>
        </p:spPr>
        <p:txBody>
          <a:bodyPr wrap="none">
            <a:spAutoFit/>
          </a:bodyPr>
          <a:lstStyle/>
          <a:p>
            <a:r>
              <a:rPr lang="it-IT" dirty="0"/>
              <a:t>Epatopatia</a:t>
            </a:r>
          </a:p>
          <a:p>
            <a:r>
              <a:rPr lang="it-IT" dirty="0"/>
              <a:t>Cardiopatia</a:t>
            </a:r>
          </a:p>
          <a:p>
            <a:r>
              <a:rPr lang="it-IT" dirty="0"/>
              <a:t>Difetto endocrino</a:t>
            </a:r>
          </a:p>
          <a:p>
            <a:r>
              <a:rPr lang="it-IT" dirty="0"/>
              <a:t>Osteoporosi</a:t>
            </a:r>
          </a:p>
        </p:txBody>
      </p:sp>
      <p:sp>
        <p:nvSpPr>
          <p:cNvPr id="316446" name="Text Box 30"/>
          <p:cNvSpPr txBox="1">
            <a:spLocks noChangeArrowheads="1"/>
          </p:cNvSpPr>
          <p:nvPr/>
        </p:nvSpPr>
        <p:spPr bwMode="auto">
          <a:xfrm>
            <a:off x="8524876" y="5609233"/>
            <a:ext cx="1111715" cy="369332"/>
          </a:xfrm>
          <a:prstGeom prst="rect">
            <a:avLst/>
          </a:prstGeom>
          <a:noFill/>
          <a:ln w="9525">
            <a:noFill/>
            <a:miter lim="800000"/>
            <a:headEnd/>
            <a:tailEnd/>
          </a:ln>
        </p:spPr>
        <p:txBody>
          <a:bodyPr wrap="none">
            <a:spAutoFit/>
          </a:bodyPr>
          <a:lstStyle/>
          <a:p>
            <a:r>
              <a:rPr lang="it-IT"/>
              <a:t>- T. genica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6428"/>
                                        </p:tgtEl>
                                        <p:attrNameLst>
                                          <p:attrName>style.visibility</p:attrName>
                                        </p:attrNameLst>
                                      </p:cBhvr>
                                      <p:to>
                                        <p:strVal val="visible"/>
                                      </p:to>
                                    </p:set>
                                    <p:animEffect transition="in" filter="fade">
                                      <p:cBhvr>
                                        <p:cTn id="7" dur="500"/>
                                        <p:tgtEl>
                                          <p:spTgt spid="3164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6431"/>
                                        </p:tgtEl>
                                        <p:attrNameLst>
                                          <p:attrName>style.visibility</p:attrName>
                                        </p:attrNameLst>
                                      </p:cBhvr>
                                      <p:to>
                                        <p:strVal val="visible"/>
                                      </p:to>
                                    </p:set>
                                    <p:animEffect transition="in" filter="fade">
                                      <p:cBhvr>
                                        <p:cTn id="12" dur="500"/>
                                        <p:tgtEl>
                                          <p:spTgt spid="3164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6434"/>
                                        </p:tgtEl>
                                        <p:attrNameLst>
                                          <p:attrName>style.visibility</p:attrName>
                                        </p:attrNameLst>
                                      </p:cBhvr>
                                      <p:to>
                                        <p:strVal val="visible"/>
                                      </p:to>
                                    </p:set>
                                    <p:animEffect transition="in" filter="fade">
                                      <p:cBhvr>
                                        <p:cTn id="17" dur="500"/>
                                        <p:tgtEl>
                                          <p:spTgt spid="3164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6435"/>
                                        </p:tgtEl>
                                        <p:attrNameLst>
                                          <p:attrName>style.visibility</p:attrName>
                                        </p:attrNameLst>
                                      </p:cBhvr>
                                      <p:to>
                                        <p:strVal val="visible"/>
                                      </p:to>
                                    </p:set>
                                    <p:animEffect transition="in" filter="fade">
                                      <p:cBhvr>
                                        <p:cTn id="22" dur="500"/>
                                        <p:tgtEl>
                                          <p:spTgt spid="31643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16429"/>
                                        </p:tgtEl>
                                        <p:attrNameLst>
                                          <p:attrName>style.visibility</p:attrName>
                                        </p:attrNameLst>
                                      </p:cBhvr>
                                      <p:to>
                                        <p:strVal val="visible"/>
                                      </p:to>
                                    </p:set>
                                    <p:animEffect transition="in" filter="fade">
                                      <p:cBhvr>
                                        <p:cTn id="27" dur="500"/>
                                        <p:tgtEl>
                                          <p:spTgt spid="31642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16436"/>
                                        </p:tgtEl>
                                        <p:attrNameLst>
                                          <p:attrName>style.visibility</p:attrName>
                                        </p:attrNameLst>
                                      </p:cBhvr>
                                      <p:to>
                                        <p:strVal val="visible"/>
                                      </p:to>
                                    </p:set>
                                    <p:animEffect transition="in" filter="fade">
                                      <p:cBhvr>
                                        <p:cTn id="32" dur="500"/>
                                        <p:tgtEl>
                                          <p:spTgt spid="31643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16443"/>
                                        </p:tgtEl>
                                        <p:attrNameLst>
                                          <p:attrName>style.visibility</p:attrName>
                                        </p:attrNameLst>
                                      </p:cBhvr>
                                      <p:to>
                                        <p:strVal val="visible"/>
                                      </p:to>
                                    </p:set>
                                    <p:animEffect transition="in" filter="fade">
                                      <p:cBhvr>
                                        <p:cTn id="37" dur="500"/>
                                        <p:tgtEl>
                                          <p:spTgt spid="31644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16432"/>
                                        </p:tgtEl>
                                        <p:attrNameLst>
                                          <p:attrName>style.visibility</p:attrName>
                                        </p:attrNameLst>
                                      </p:cBhvr>
                                      <p:to>
                                        <p:strVal val="visible"/>
                                      </p:to>
                                    </p:set>
                                    <p:animEffect transition="in" filter="fade">
                                      <p:cBhvr>
                                        <p:cTn id="42" dur="500"/>
                                        <p:tgtEl>
                                          <p:spTgt spid="31643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16437"/>
                                        </p:tgtEl>
                                        <p:attrNameLst>
                                          <p:attrName>style.visibility</p:attrName>
                                        </p:attrNameLst>
                                      </p:cBhvr>
                                      <p:to>
                                        <p:strVal val="visible"/>
                                      </p:to>
                                    </p:set>
                                    <p:animEffect transition="in" filter="fade">
                                      <p:cBhvr>
                                        <p:cTn id="47" dur="500"/>
                                        <p:tgtEl>
                                          <p:spTgt spid="31643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16445"/>
                                        </p:tgtEl>
                                        <p:attrNameLst>
                                          <p:attrName>style.visibility</p:attrName>
                                        </p:attrNameLst>
                                      </p:cBhvr>
                                      <p:to>
                                        <p:strVal val="visible"/>
                                      </p:to>
                                    </p:set>
                                    <p:animEffect transition="in" filter="fade">
                                      <p:cBhvr>
                                        <p:cTn id="52" dur="500"/>
                                        <p:tgtEl>
                                          <p:spTgt spid="31644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16433"/>
                                        </p:tgtEl>
                                        <p:attrNameLst>
                                          <p:attrName>style.visibility</p:attrName>
                                        </p:attrNameLst>
                                      </p:cBhvr>
                                      <p:to>
                                        <p:strVal val="visible"/>
                                      </p:to>
                                    </p:set>
                                    <p:animEffect transition="in" filter="fade">
                                      <p:cBhvr>
                                        <p:cTn id="57" dur="500"/>
                                        <p:tgtEl>
                                          <p:spTgt spid="31643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16444"/>
                                        </p:tgtEl>
                                        <p:attrNameLst>
                                          <p:attrName>style.visibility</p:attrName>
                                        </p:attrNameLst>
                                      </p:cBhvr>
                                      <p:to>
                                        <p:strVal val="visible"/>
                                      </p:to>
                                    </p:set>
                                    <p:animEffect transition="in" filter="fade">
                                      <p:cBhvr>
                                        <p:cTn id="62" dur="500"/>
                                        <p:tgtEl>
                                          <p:spTgt spid="31644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16438"/>
                                        </p:tgtEl>
                                        <p:attrNameLst>
                                          <p:attrName>style.visibility</p:attrName>
                                        </p:attrNameLst>
                                      </p:cBhvr>
                                      <p:to>
                                        <p:strVal val="visible"/>
                                      </p:to>
                                    </p:set>
                                    <p:animEffect transition="in" filter="fade">
                                      <p:cBhvr>
                                        <p:cTn id="67" dur="500"/>
                                        <p:tgtEl>
                                          <p:spTgt spid="31643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16430"/>
                                        </p:tgtEl>
                                        <p:attrNameLst>
                                          <p:attrName>style.visibility</p:attrName>
                                        </p:attrNameLst>
                                      </p:cBhvr>
                                      <p:to>
                                        <p:strVal val="visible"/>
                                      </p:to>
                                    </p:set>
                                    <p:animEffect transition="in" filter="fade">
                                      <p:cBhvr>
                                        <p:cTn id="72" dur="500"/>
                                        <p:tgtEl>
                                          <p:spTgt spid="31643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16446"/>
                                        </p:tgtEl>
                                        <p:attrNameLst>
                                          <p:attrName>style.visibility</p:attrName>
                                        </p:attrNameLst>
                                      </p:cBhvr>
                                      <p:to>
                                        <p:strVal val="visible"/>
                                      </p:to>
                                    </p:set>
                                    <p:animEffect transition="in" filter="fade">
                                      <p:cBhvr>
                                        <p:cTn id="77" dur="500"/>
                                        <p:tgtEl>
                                          <p:spTgt spid="316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28" grpId="0"/>
      <p:bldP spid="316429" grpId="0"/>
      <p:bldP spid="316430" grpId="0"/>
      <p:bldP spid="316431" grpId="0"/>
      <p:bldP spid="316432" grpId="0"/>
      <p:bldP spid="316433" grpId="0"/>
      <p:bldP spid="316434" grpId="0"/>
      <p:bldP spid="316435" grpId="0"/>
      <p:bldP spid="316436" grpId="0"/>
      <p:bldP spid="316437" grpId="0"/>
      <p:bldP spid="316438" grpId="0"/>
      <p:bldP spid="316443" grpId="0"/>
      <p:bldP spid="316444" grpId="0"/>
      <p:bldP spid="316445" grpId="0"/>
      <p:bldP spid="31644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139685" y="633412"/>
            <a:ext cx="6888163" cy="559117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ttangolo 25"/>
          <p:cNvSpPr/>
          <p:nvPr/>
        </p:nvSpPr>
        <p:spPr>
          <a:xfrm>
            <a:off x="1919288" y="1052736"/>
            <a:ext cx="8353176" cy="540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Line 9"/>
          <p:cNvSpPr>
            <a:spLocks noChangeShapeType="1"/>
          </p:cNvSpPr>
          <p:nvPr/>
        </p:nvSpPr>
        <p:spPr bwMode="auto">
          <a:xfrm>
            <a:off x="2425700" y="1534393"/>
            <a:ext cx="0" cy="2851150"/>
          </a:xfrm>
          <a:prstGeom prst="line">
            <a:avLst/>
          </a:prstGeom>
          <a:noFill/>
          <a:ln w="57150">
            <a:solidFill>
              <a:schemeClr val="tx1"/>
            </a:solidFill>
            <a:round/>
            <a:headEnd/>
            <a:tailEnd/>
          </a:ln>
        </p:spPr>
        <p:txBody>
          <a:bodyPr wrap="none" anchor="ctr"/>
          <a:lstStyle/>
          <a:p>
            <a:endParaRPr lang="it-IT"/>
          </a:p>
        </p:txBody>
      </p:sp>
      <p:sp>
        <p:nvSpPr>
          <p:cNvPr id="20" name="Line 10"/>
          <p:cNvSpPr>
            <a:spLocks noChangeShapeType="1"/>
          </p:cNvSpPr>
          <p:nvPr/>
        </p:nvSpPr>
        <p:spPr bwMode="auto">
          <a:xfrm>
            <a:off x="2425700" y="4385543"/>
            <a:ext cx="7354888" cy="0"/>
          </a:xfrm>
          <a:prstGeom prst="line">
            <a:avLst/>
          </a:prstGeom>
          <a:noFill/>
          <a:ln w="57150">
            <a:solidFill>
              <a:schemeClr val="tx1"/>
            </a:solidFill>
            <a:round/>
            <a:headEnd/>
            <a:tailEnd/>
          </a:ln>
        </p:spPr>
        <p:txBody>
          <a:bodyPr wrap="none" anchor="ctr"/>
          <a:lstStyle/>
          <a:p>
            <a:endParaRPr lang="it-IT"/>
          </a:p>
        </p:txBody>
      </p:sp>
      <p:sp>
        <p:nvSpPr>
          <p:cNvPr id="21" name="Freeform 11"/>
          <p:cNvSpPr>
            <a:spLocks/>
          </p:cNvSpPr>
          <p:nvPr/>
        </p:nvSpPr>
        <p:spPr bwMode="auto">
          <a:xfrm>
            <a:off x="2654300" y="1583606"/>
            <a:ext cx="1792288" cy="2817813"/>
          </a:xfrm>
          <a:custGeom>
            <a:avLst/>
            <a:gdLst>
              <a:gd name="T0" fmla="*/ 0 w 912"/>
              <a:gd name="T1" fmla="*/ 24 h 1288"/>
              <a:gd name="T2" fmla="*/ 192 w 912"/>
              <a:gd name="T3" fmla="*/ 24 h 1288"/>
              <a:gd name="T4" fmla="*/ 240 w 912"/>
              <a:gd name="T5" fmla="*/ 120 h 1288"/>
              <a:gd name="T6" fmla="*/ 432 w 912"/>
              <a:gd name="T7" fmla="*/ 744 h 1288"/>
              <a:gd name="T8" fmla="*/ 576 w 912"/>
              <a:gd name="T9" fmla="*/ 1128 h 1288"/>
              <a:gd name="T10" fmla="*/ 624 w 912"/>
              <a:gd name="T11" fmla="*/ 1176 h 1288"/>
              <a:gd name="T12" fmla="*/ 720 w 912"/>
              <a:gd name="T13" fmla="*/ 1272 h 1288"/>
              <a:gd name="T14" fmla="*/ 816 w 912"/>
              <a:gd name="T15" fmla="*/ 1272 h 1288"/>
              <a:gd name="T16" fmla="*/ 912 w 912"/>
              <a:gd name="T17" fmla="*/ 1272 h 12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2"/>
              <a:gd name="T28" fmla="*/ 0 h 1288"/>
              <a:gd name="T29" fmla="*/ 912 w 912"/>
              <a:gd name="T30" fmla="*/ 1288 h 12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2" h="1288">
                <a:moveTo>
                  <a:pt x="0" y="24"/>
                </a:moveTo>
                <a:cubicBezTo>
                  <a:pt x="76" y="16"/>
                  <a:pt x="152" y="8"/>
                  <a:pt x="192" y="24"/>
                </a:cubicBezTo>
                <a:cubicBezTo>
                  <a:pt x="232" y="40"/>
                  <a:pt x="200" y="0"/>
                  <a:pt x="240" y="120"/>
                </a:cubicBezTo>
                <a:cubicBezTo>
                  <a:pt x="280" y="240"/>
                  <a:pt x="376" y="576"/>
                  <a:pt x="432" y="744"/>
                </a:cubicBezTo>
                <a:cubicBezTo>
                  <a:pt x="488" y="912"/>
                  <a:pt x="544" y="1056"/>
                  <a:pt x="576" y="1128"/>
                </a:cubicBezTo>
                <a:cubicBezTo>
                  <a:pt x="608" y="1200"/>
                  <a:pt x="600" y="1152"/>
                  <a:pt x="624" y="1176"/>
                </a:cubicBezTo>
                <a:cubicBezTo>
                  <a:pt x="648" y="1200"/>
                  <a:pt x="688" y="1256"/>
                  <a:pt x="720" y="1272"/>
                </a:cubicBezTo>
                <a:cubicBezTo>
                  <a:pt x="752" y="1288"/>
                  <a:pt x="784" y="1272"/>
                  <a:pt x="816" y="1272"/>
                </a:cubicBezTo>
                <a:cubicBezTo>
                  <a:pt x="848" y="1272"/>
                  <a:pt x="880" y="1272"/>
                  <a:pt x="912" y="1272"/>
                </a:cubicBezTo>
              </a:path>
            </a:pathLst>
          </a:custGeom>
          <a:noFill/>
          <a:ln w="38100" cmpd="sng">
            <a:solidFill>
              <a:srgbClr val="FF0000"/>
            </a:solidFill>
            <a:round/>
            <a:headEnd/>
            <a:tailEnd/>
          </a:ln>
        </p:spPr>
        <p:txBody>
          <a:bodyPr wrap="none" anchor="ctr"/>
          <a:lstStyle/>
          <a:p>
            <a:endParaRPr lang="it-IT"/>
          </a:p>
        </p:txBody>
      </p:sp>
      <p:sp>
        <p:nvSpPr>
          <p:cNvPr id="22" name="Freeform 12"/>
          <p:cNvSpPr>
            <a:spLocks/>
          </p:cNvSpPr>
          <p:nvPr/>
        </p:nvSpPr>
        <p:spPr bwMode="auto">
          <a:xfrm>
            <a:off x="2708275" y="1483593"/>
            <a:ext cx="1792288" cy="2901950"/>
          </a:xfrm>
          <a:custGeom>
            <a:avLst/>
            <a:gdLst>
              <a:gd name="T0" fmla="*/ 0 w 912"/>
              <a:gd name="T1" fmla="*/ 24 h 1368"/>
              <a:gd name="T2" fmla="*/ 192 w 912"/>
              <a:gd name="T3" fmla="*/ 24 h 1368"/>
              <a:gd name="T4" fmla="*/ 240 w 912"/>
              <a:gd name="T5" fmla="*/ 120 h 1368"/>
              <a:gd name="T6" fmla="*/ 432 w 912"/>
              <a:gd name="T7" fmla="*/ 744 h 1368"/>
              <a:gd name="T8" fmla="*/ 528 w 912"/>
              <a:gd name="T9" fmla="*/ 1032 h 1368"/>
              <a:gd name="T10" fmla="*/ 576 w 912"/>
              <a:gd name="T11" fmla="*/ 1128 h 1368"/>
              <a:gd name="T12" fmla="*/ 672 w 912"/>
              <a:gd name="T13" fmla="*/ 1224 h 1368"/>
              <a:gd name="T14" fmla="*/ 816 w 912"/>
              <a:gd name="T15" fmla="*/ 1320 h 1368"/>
              <a:gd name="T16" fmla="*/ 912 w 912"/>
              <a:gd name="T17" fmla="*/ 1368 h 13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2"/>
              <a:gd name="T28" fmla="*/ 0 h 1368"/>
              <a:gd name="T29" fmla="*/ 912 w 912"/>
              <a:gd name="T30" fmla="*/ 1368 h 13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2" h="1368">
                <a:moveTo>
                  <a:pt x="0" y="24"/>
                </a:moveTo>
                <a:cubicBezTo>
                  <a:pt x="76" y="16"/>
                  <a:pt x="152" y="8"/>
                  <a:pt x="192" y="24"/>
                </a:cubicBezTo>
                <a:cubicBezTo>
                  <a:pt x="232" y="40"/>
                  <a:pt x="200" y="0"/>
                  <a:pt x="240" y="120"/>
                </a:cubicBezTo>
                <a:cubicBezTo>
                  <a:pt x="280" y="240"/>
                  <a:pt x="384" y="592"/>
                  <a:pt x="432" y="744"/>
                </a:cubicBezTo>
                <a:cubicBezTo>
                  <a:pt x="480" y="896"/>
                  <a:pt x="504" y="968"/>
                  <a:pt x="528" y="1032"/>
                </a:cubicBezTo>
                <a:cubicBezTo>
                  <a:pt x="552" y="1096"/>
                  <a:pt x="552" y="1096"/>
                  <a:pt x="576" y="1128"/>
                </a:cubicBezTo>
                <a:cubicBezTo>
                  <a:pt x="600" y="1160"/>
                  <a:pt x="632" y="1192"/>
                  <a:pt x="672" y="1224"/>
                </a:cubicBezTo>
                <a:cubicBezTo>
                  <a:pt x="712" y="1256"/>
                  <a:pt x="776" y="1296"/>
                  <a:pt x="816" y="1320"/>
                </a:cubicBezTo>
                <a:cubicBezTo>
                  <a:pt x="856" y="1344"/>
                  <a:pt x="884" y="1356"/>
                  <a:pt x="912" y="1368"/>
                </a:cubicBezTo>
              </a:path>
            </a:pathLst>
          </a:custGeom>
          <a:noFill/>
          <a:ln w="38100" cmpd="sng">
            <a:solidFill>
              <a:schemeClr val="accent2"/>
            </a:solidFill>
            <a:round/>
            <a:headEnd/>
            <a:tailEnd/>
          </a:ln>
        </p:spPr>
        <p:txBody>
          <a:bodyPr wrap="none" anchor="ctr"/>
          <a:lstStyle/>
          <a:p>
            <a:endParaRPr lang="it-IT"/>
          </a:p>
        </p:txBody>
      </p:sp>
      <p:sp>
        <p:nvSpPr>
          <p:cNvPr id="23" name="Freeform 13"/>
          <p:cNvSpPr>
            <a:spLocks/>
          </p:cNvSpPr>
          <p:nvPr/>
        </p:nvSpPr>
        <p:spPr bwMode="auto">
          <a:xfrm>
            <a:off x="2519364" y="1415331"/>
            <a:ext cx="6884987" cy="3038475"/>
          </a:xfrm>
          <a:custGeom>
            <a:avLst/>
            <a:gdLst>
              <a:gd name="T0" fmla="*/ 0 w 3504"/>
              <a:gd name="T1" fmla="*/ 1352 h 1432"/>
              <a:gd name="T2" fmla="*/ 384 w 3504"/>
              <a:gd name="T3" fmla="*/ 1352 h 1432"/>
              <a:gd name="T4" fmla="*/ 576 w 3504"/>
              <a:gd name="T5" fmla="*/ 1256 h 1432"/>
              <a:gd name="T6" fmla="*/ 1152 w 3504"/>
              <a:gd name="T7" fmla="*/ 296 h 1432"/>
              <a:gd name="T8" fmla="*/ 1344 w 3504"/>
              <a:gd name="T9" fmla="*/ 56 h 1432"/>
              <a:gd name="T10" fmla="*/ 1680 w 3504"/>
              <a:gd name="T11" fmla="*/ 8 h 1432"/>
              <a:gd name="T12" fmla="*/ 2496 w 3504"/>
              <a:gd name="T13" fmla="*/ 8 h 1432"/>
              <a:gd name="T14" fmla="*/ 3504 w 3504"/>
              <a:gd name="T15" fmla="*/ 8 h 1432"/>
              <a:gd name="T16" fmla="*/ 0 60000 65536"/>
              <a:gd name="T17" fmla="*/ 0 60000 65536"/>
              <a:gd name="T18" fmla="*/ 0 60000 65536"/>
              <a:gd name="T19" fmla="*/ 0 60000 65536"/>
              <a:gd name="T20" fmla="*/ 0 60000 65536"/>
              <a:gd name="T21" fmla="*/ 0 60000 65536"/>
              <a:gd name="T22" fmla="*/ 0 60000 65536"/>
              <a:gd name="T23" fmla="*/ 0 60000 65536"/>
              <a:gd name="T24" fmla="*/ 0 w 3504"/>
              <a:gd name="T25" fmla="*/ 0 h 1432"/>
              <a:gd name="T26" fmla="*/ 3504 w 3504"/>
              <a:gd name="T27" fmla="*/ 1432 h 14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04" h="1432">
                <a:moveTo>
                  <a:pt x="0" y="1352"/>
                </a:moveTo>
                <a:cubicBezTo>
                  <a:pt x="144" y="1360"/>
                  <a:pt x="288" y="1368"/>
                  <a:pt x="384" y="1352"/>
                </a:cubicBezTo>
                <a:cubicBezTo>
                  <a:pt x="480" y="1336"/>
                  <a:pt x="448" y="1432"/>
                  <a:pt x="576" y="1256"/>
                </a:cubicBezTo>
                <a:cubicBezTo>
                  <a:pt x="704" y="1080"/>
                  <a:pt x="1024" y="496"/>
                  <a:pt x="1152" y="296"/>
                </a:cubicBezTo>
                <a:cubicBezTo>
                  <a:pt x="1280" y="96"/>
                  <a:pt x="1256" y="104"/>
                  <a:pt x="1344" y="56"/>
                </a:cubicBezTo>
                <a:cubicBezTo>
                  <a:pt x="1432" y="8"/>
                  <a:pt x="1488" y="16"/>
                  <a:pt x="1680" y="8"/>
                </a:cubicBezTo>
                <a:cubicBezTo>
                  <a:pt x="1872" y="0"/>
                  <a:pt x="2192" y="8"/>
                  <a:pt x="2496" y="8"/>
                </a:cubicBezTo>
                <a:cubicBezTo>
                  <a:pt x="2800" y="8"/>
                  <a:pt x="3152" y="8"/>
                  <a:pt x="3504" y="8"/>
                </a:cubicBezTo>
              </a:path>
            </a:pathLst>
          </a:custGeom>
          <a:noFill/>
          <a:ln w="38100" cmpd="sng">
            <a:solidFill>
              <a:schemeClr val="tx1"/>
            </a:solidFill>
            <a:round/>
            <a:headEnd/>
            <a:tailEnd/>
          </a:ln>
        </p:spPr>
        <p:txBody>
          <a:bodyPr wrap="none" anchor="ctr"/>
          <a:lstStyle/>
          <a:p>
            <a:endParaRPr lang="it-IT"/>
          </a:p>
        </p:txBody>
      </p:sp>
      <p:sp>
        <p:nvSpPr>
          <p:cNvPr id="24" name="Freeform 14"/>
          <p:cNvSpPr>
            <a:spLocks/>
          </p:cNvSpPr>
          <p:nvPr/>
        </p:nvSpPr>
        <p:spPr bwMode="auto">
          <a:xfrm>
            <a:off x="2614614" y="1483593"/>
            <a:ext cx="6789737" cy="2851150"/>
          </a:xfrm>
          <a:custGeom>
            <a:avLst/>
            <a:gdLst>
              <a:gd name="T0" fmla="*/ 0 w 3456"/>
              <a:gd name="T1" fmla="*/ 1320 h 1344"/>
              <a:gd name="T2" fmla="*/ 480 w 3456"/>
              <a:gd name="T3" fmla="*/ 1320 h 1344"/>
              <a:gd name="T4" fmla="*/ 1104 w 3456"/>
              <a:gd name="T5" fmla="*/ 1176 h 1344"/>
              <a:gd name="T6" fmla="*/ 1440 w 3456"/>
              <a:gd name="T7" fmla="*/ 936 h 1344"/>
              <a:gd name="T8" fmla="*/ 2160 w 3456"/>
              <a:gd name="T9" fmla="*/ 168 h 1344"/>
              <a:gd name="T10" fmla="*/ 2448 w 3456"/>
              <a:gd name="T11" fmla="*/ 24 h 1344"/>
              <a:gd name="T12" fmla="*/ 2832 w 3456"/>
              <a:gd name="T13" fmla="*/ 24 h 1344"/>
              <a:gd name="T14" fmla="*/ 3456 w 3456"/>
              <a:gd name="T15" fmla="*/ 24 h 1344"/>
              <a:gd name="T16" fmla="*/ 0 60000 65536"/>
              <a:gd name="T17" fmla="*/ 0 60000 65536"/>
              <a:gd name="T18" fmla="*/ 0 60000 65536"/>
              <a:gd name="T19" fmla="*/ 0 60000 65536"/>
              <a:gd name="T20" fmla="*/ 0 60000 65536"/>
              <a:gd name="T21" fmla="*/ 0 60000 65536"/>
              <a:gd name="T22" fmla="*/ 0 60000 65536"/>
              <a:gd name="T23" fmla="*/ 0 60000 65536"/>
              <a:gd name="T24" fmla="*/ 0 w 3456"/>
              <a:gd name="T25" fmla="*/ 0 h 1344"/>
              <a:gd name="T26" fmla="*/ 3456 w 3456"/>
              <a:gd name="T27" fmla="*/ 1344 h 13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56" h="1344">
                <a:moveTo>
                  <a:pt x="0" y="1320"/>
                </a:moveTo>
                <a:cubicBezTo>
                  <a:pt x="148" y="1332"/>
                  <a:pt x="296" y="1344"/>
                  <a:pt x="480" y="1320"/>
                </a:cubicBezTo>
                <a:cubicBezTo>
                  <a:pt x="664" y="1296"/>
                  <a:pt x="944" y="1240"/>
                  <a:pt x="1104" y="1176"/>
                </a:cubicBezTo>
                <a:cubicBezTo>
                  <a:pt x="1264" y="1112"/>
                  <a:pt x="1264" y="1104"/>
                  <a:pt x="1440" y="936"/>
                </a:cubicBezTo>
                <a:cubicBezTo>
                  <a:pt x="1616" y="768"/>
                  <a:pt x="1992" y="320"/>
                  <a:pt x="2160" y="168"/>
                </a:cubicBezTo>
                <a:cubicBezTo>
                  <a:pt x="2328" y="16"/>
                  <a:pt x="2336" y="48"/>
                  <a:pt x="2448" y="24"/>
                </a:cubicBezTo>
                <a:cubicBezTo>
                  <a:pt x="2560" y="0"/>
                  <a:pt x="2664" y="24"/>
                  <a:pt x="2832" y="24"/>
                </a:cubicBezTo>
                <a:cubicBezTo>
                  <a:pt x="3000" y="24"/>
                  <a:pt x="3228" y="24"/>
                  <a:pt x="3456" y="24"/>
                </a:cubicBezTo>
              </a:path>
            </a:pathLst>
          </a:custGeom>
          <a:noFill/>
          <a:ln w="38100" cmpd="sng">
            <a:solidFill>
              <a:srgbClr val="FF9900"/>
            </a:solidFill>
            <a:round/>
            <a:headEnd/>
            <a:tailEnd/>
          </a:ln>
        </p:spPr>
        <p:txBody>
          <a:bodyPr wrap="none" anchor="ctr"/>
          <a:lstStyle/>
          <a:p>
            <a:endParaRPr lang="it-IT"/>
          </a:p>
        </p:txBody>
      </p:sp>
      <p:sp>
        <p:nvSpPr>
          <p:cNvPr id="27" name="Freeform 15"/>
          <p:cNvSpPr>
            <a:spLocks/>
          </p:cNvSpPr>
          <p:nvPr/>
        </p:nvSpPr>
        <p:spPr bwMode="auto">
          <a:xfrm>
            <a:off x="5348288" y="4164881"/>
            <a:ext cx="4432300" cy="220663"/>
          </a:xfrm>
          <a:custGeom>
            <a:avLst/>
            <a:gdLst>
              <a:gd name="T0" fmla="*/ 0 w 2256"/>
              <a:gd name="T1" fmla="*/ 104 h 104"/>
              <a:gd name="T2" fmla="*/ 480 w 2256"/>
              <a:gd name="T3" fmla="*/ 56 h 104"/>
              <a:gd name="T4" fmla="*/ 1680 w 2256"/>
              <a:gd name="T5" fmla="*/ 8 h 104"/>
              <a:gd name="T6" fmla="*/ 2256 w 2256"/>
              <a:gd name="T7" fmla="*/ 8 h 104"/>
              <a:gd name="T8" fmla="*/ 0 60000 65536"/>
              <a:gd name="T9" fmla="*/ 0 60000 65536"/>
              <a:gd name="T10" fmla="*/ 0 60000 65536"/>
              <a:gd name="T11" fmla="*/ 0 60000 65536"/>
              <a:gd name="T12" fmla="*/ 0 w 2256"/>
              <a:gd name="T13" fmla="*/ 0 h 104"/>
              <a:gd name="T14" fmla="*/ 2256 w 2256"/>
              <a:gd name="T15" fmla="*/ 104 h 104"/>
            </a:gdLst>
            <a:ahLst/>
            <a:cxnLst>
              <a:cxn ang="T8">
                <a:pos x="T0" y="T1"/>
              </a:cxn>
              <a:cxn ang="T9">
                <a:pos x="T2" y="T3"/>
              </a:cxn>
              <a:cxn ang="T10">
                <a:pos x="T4" y="T5"/>
              </a:cxn>
              <a:cxn ang="T11">
                <a:pos x="T6" y="T7"/>
              </a:cxn>
            </a:cxnLst>
            <a:rect l="T12" t="T13" r="T14" b="T15"/>
            <a:pathLst>
              <a:path w="2256" h="104">
                <a:moveTo>
                  <a:pt x="0" y="104"/>
                </a:moveTo>
                <a:cubicBezTo>
                  <a:pt x="100" y="88"/>
                  <a:pt x="200" y="72"/>
                  <a:pt x="480" y="56"/>
                </a:cubicBezTo>
                <a:cubicBezTo>
                  <a:pt x="760" y="40"/>
                  <a:pt x="1384" y="16"/>
                  <a:pt x="1680" y="8"/>
                </a:cubicBezTo>
                <a:cubicBezTo>
                  <a:pt x="1976" y="0"/>
                  <a:pt x="2116" y="4"/>
                  <a:pt x="2256" y="8"/>
                </a:cubicBezTo>
              </a:path>
            </a:pathLst>
          </a:custGeom>
          <a:noFill/>
          <a:ln w="38100" cmpd="sng">
            <a:solidFill>
              <a:schemeClr val="accent1"/>
            </a:solidFill>
            <a:round/>
            <a:headEnd/>
            <a:tailEnd/>
          </a:ln>
        </p:spPr>
        <p:txBody>
          <a:bodyPr wrap="none" anchor="ctr"/>
          <a:lstStyle/>
          <a:p>
            <a:endParaRPr lang="it-IT"/>
          </a:p>
        </p:txBody>
      </p:sp>
      <p:sp>
        <p:nvSpPr>
          <p:cNvPr id="39" name="Freeform 16"/>
          <p:cNvSpPr>
            <a:spLocks/>
          </p:cNvSpPr>
          <p:nvPr/>
        </p:nvSpPr>
        <p:spPr bwMode="auto">
          <a:xfrm>
            <a:off x="2519364" y="1888405"/>
            <a:ext cx="7450137" cy="2362200"/>
          </a:xfrm>
          <a:custGeom>
            <a:avLst/>
            <a:gdLst>
              <a:gd name="T0" fmla="*/ 0 w 3792"/>
              <a:gd name="T1" fmla="*/ 1248 h 1280"/>
              <a:gd name="T2" fmla="*/ 336 w 3792"/>
              <a:gd name="T3" fmla="*/ 1248 h 1280"/>
              <a:gd name="T4" fmla="*/ 672 w 3792"/>
              <a:gd name="T5" fmla="*/ 1056 h 1280"/>
              <a:gd name="T6" fmla="*/ 1104 w 3792"/>
              <a:gd name="T7" fmla="*/ 432 h 1280"/>
              <a:gd name="T8" fmla="*/ 1392 w 3792"/>
              <a:gd name="T9" fmla="*/ 48 h 1280"/>
              <a:gd name="T10" fmla="*/ 1680 w 3792"/>
              <a:gd name="T11" fmla="*/ 144 h 1280"/>
              <a:gd name="T12" fmla="*/ 1824 w 3792"/>
              <a:gd name="T13" fmla="*/ 288 h 1280"/>
              <a:gd name="T14" fmla="*/ 1920 w 3792"/>
              <a:gd name="T15" fmla="*/ 672 h 1280"/>
              <a:gd name="T16" fmla="*/ 2016 w 3792"/>
              <a:gd name="T17" fmla="*/ 912 h 1280"/>
              <a:gd name="T18" fmla="*/ 2112 w 3792"/>
              <a:gd name="T19" fmla="*/ 1008 h 1280"/>
              <a:gd name="T20" fmla="*/ 2304 w 3792"/>
              <a:gd name="T21" fmla="*/ 1104 h 1280"/>
              <a:gd name="T22" fmla="*/ 2688 w 3792"/>
              <a:gd name="T23" fmla="*/ 1200 h 1280"/>
              <a:gd name="T24" fmla="*/ 3792 w 3792"/>
              <a:gd name="T25" fmla="*/ 1200 h 12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92"/>
              <a:gd name="T40" fmla="*/ 0 h 1280"/>
              <a:gd name="T41" fmla="*/ 3792 w 3792"/>
              <a:gd name="T42" fmla="*/ 1280 h 12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92" h="1280">
                <a:moveTo>
                  <a:pt x="0" y="1248"/>
                </a:moveTo>
                <a:cubicBezTo>
                  <a:pt x="112" y="1264"/>
                  <a:pt x="224" y="1280"/>
                  <a:pt x="336" y="1248"/>
                </a:cubicBezTo>
                <a:cubicBezTo>
                  <a:pt x="448" y="1216"/>
                  <a:pt x="544" y="1192"/>
                  <a:pt x="672" y="1056"/>
                </a:cubicBezTo>
                <a:cubicBezTo>
                  <a:pt x="800" y="920"/>
                  <a:pt x="984" y="600"/>
                  <a:pt x="1104" y="432"/>
                </a:cubicBezTo>
                <a:cubicBezTo>
                  <a:pt x="1224" y="264"/>
                  <a:pt x="1296" y="96"/>
                  <a:pt x="1392" y="48"/>
                </a:cubicBezTo>
                <a:cubicBezTo>
                  <a:pt x="1488" y="0"/>
                  <a:pt x="1608" y="104"/>
                  <a:pt x="1680" y="144"/>
                </a:cubicBezTo>
                <a:cubicBezTo>
                  <a:pt x="1752" y="184"/>
                  <a:pt x="1784" y="200"/>
                  <a:pt x="1824" y="288"/>
                </a:cubicBezTo>
                <a:cubicBezTo>
                  <a:pt x="1864" y="376"/>
                  <a:pt x="1888" y="568"/>
                  <a:pt x="1920" y="672"/>
                </a:cubicBezTo>
                <a:cubicBezTo>
                  <a:pt x="1952" y="776"/>
                  <a:pt x="1984" y="856"/>
                  <a:pt x="2016" y="912"/>
                </a:cubicBezTo>
                <a:cubicBezTo>
                  <a:pt x="2048" y="968"/>
                  <a:pt x="2064" y="976"/>
                  <a:pt x="2112" y="1008"/>
                </a:cubicBezTo>
                <a:cubicBezTo>
                  <a:pt x="2160" y="1040"/>
                  <a:pt x="2208" y="1072"/>
                  <a:pt x="2304" y="1104"/>
                </a:cubicBezTo>
                <a:cubicBezTo>
                  <a:pt x="2400" y="1136"/>
                  <a:pt x="2440" y="1184"/>
                  <a:pt x="2688" y="1200"/>
                </a:cubicBezTo>
                <a:cubicBezTo>
                  <a:pt x="2936" y="1216"/>
                  <a:pt x="3364" y="1208"/>
                  <a:pt x="3792" y="1200"/>
                </a:cubicBezTo>
              </a:path>
            </a:pathLst>
          </a:custGeom>
          <a:noFill/>
          <a:ln w="38100" cmpd="sng">
            <a:solidFill>
              <a:schemeClr val="bg2"/>
            </a:solidFill>
            <a:round/>
            <a:headEnd/>
            <a:tailEnd/>
          </a:ln>
        </p:spPr>
        <p:txBody>
          <a:bodyPr wrap="none" anchor="ctr"/>
          <a:lstStyle/>
          <a:p>
            <a:endParaRPr lang="it-IT"/>
          </a:p>
        </p:txBody>
      </p:sp>
      <p:sp>
        <p:nvSpPr>
          <p:cNvPr id="40" name="Line 17"/>
          <p:cNvSpPr>
            <a:spLocks noChangeShapeType="1"/>
          </p:cNvSpPr>
          <p:nvPr/>
        </p:nvSpPr>
        <p:spPr bwMode="auto">
          <a:xfrm>
            <a:off x="5632450" y="1126405"/>
            <a:ext cx="0" cy="3259138"/>
          </a:xfrm>
          <a:prstGeom prst="line">
            <a:avLst/>
          </a:prstGeom>
          <a:noFill/>
          <a:ln w="28575">
            <a:solidFill>
              <a:schemeClr val="tx1"/>
            </a:solidFill>
            <a:prstDash val="sysDot"/>
            <a:round/>
            <a:headEnd/>
            <a:tailEnd/>
          </a:ln>
        </p:spPr>
        <p:txBody>
          <a:bodyPr wrap="none" anchor="ctr"/>
          <a:lstStyle/>
          <a:p>
            <a:endParaRPr lang="it-IT"/>
          </a:p>
        </p:txBody>
      </p:sp>
      <p:sp>
        <p:nvSpPr>
          <p:cNvPr id="41" name="Text Box 18"/>
          <p:cNvSpPr txBox="1">
            <a:spLocks noChangeArrowheads="1"/>
          </p:cNvSpPr>
          <p:nvPr/>
        </p:nvSpPr>
        <p:spPr bwMode="auto">
          <a:xfrm>
            <a:off x="6235700" y="974005"/>
            <a:ext cx="376238" cy="457200"/>
          </a:xfrm>
          <a:prstGeom prst="rect">
            <a:avLst/>
          </a:prstGeom>
          <a:noFill/>
          <a:ln w="9525">
            <a:noFill/>
            <a:miter lim="800000"/>
            <a:headEnd/>
            <a:tailEnd/>
          </a:ln>
        </p:spPr>
        <p:txBody>
          <a:bodyPr wrap="none">
            <a:spAutoFit/>
          </a:bodyPr>
          <a:lstStyle/>
          <a:p>
            <a:pPr eaLnBrk="0" hangingPunct="0"/>
            <a:r>
              <a:rPr lang="it-IT" sz="2400">
                <a:sym typeface="Symbol" pitchFamily="18" charset="2"/>
              </a:rPr>
              <a:t></a:t>
            </a:r>
            <a:endParaRPr lang="it-IT" sz="2400"/>
          </a:p>
        </p:txBody>
      </p:sp>
      <p:sp>
        <p:nvSpPr>
          <p:cNvPr id="42" name="Text Box 19"/>
          <p:cNvSpPr txBox="1">
            <a:spLocks noChangeArrowheads="1"/>
          </p:cNvSpPr>
          <p:nvPr/>
        </p:nvSpPr>
        <p:spPr bwMode="auto">
          <a:xfrm>
            <a:off x="5168900" y="4574455"/>
            <a:ext cx="857286" cy="369332"/>
          </a:xfrm>
          <a:prstGeom prst="rect">
            <a:avLst/>
          </a:prstGeom>
          <a:noFill/>
          <a:ln w="9525">
            <a:noFill/>
            <a:miter lim="800000"/>
            <a:headEnd/>
            <a:tailEnd/>
          </a:ln>
        </p:spPr>
        <p:txBody>
          <a:bodyPr wrap="none">
            <a:spAutoFit/>
          </a:bodyPr>
          <a:lstStyle/>
          <a:p>
            <a:pPr eaLnBrk="0" hangingPunct="0"/>
            <a:r>
              <a:rPr lang="it-IT" b="1"/>
              <a:t>nascita</a:t>
            </a:r>
          </a:p>
        </p:txBody>
      </p:sp>
      <p:sp>
        <p:nvSpPr>
          <p:cNvPr id="43" name="Line 20"/>
          <p:cNvSpPr>
            <a:spLocks noChangeShapeType="1"/>
          </p:cNvSpPr>
          <p:nvPr/>
        </p:nvSpPr>
        <p:spPr bwMode="auto">
          <a:xfrm>
            <a:off x="6921500" y="3564805"/>
            <a:ext cx="0" cy="762000"/>
          </a:xfrm>
          <a:prstGeom prst="line">
            <a:avLst/>
          </a:prstGeom>
          <a:noFill/>
          <a:ln w="38100">
            <a:solidFill>
              <a:schemeClr val="tx1"/>
            </a:solidFill>
            <a:prstDash val="sysDot"/>
            <a:round/>
            <a:headEnd/>
            <a:tailEnd/>
          </a:ln>
        </p:spPr>
        <p:txBody>
          <a:bodyPr wrap="none" anchor="ctr"/>
          <a:lstStyle/>
          <a:p>
            <a:endParaRPr lang="it-IT"/>
          </a:p>
        </p:txBody>
      </p:sp>
      <p:sp>
        <p:nvSpPr>
          <p:cNvPr id="44" name="Line 21"/>
          <p:cNvSpPr>
            <a:spLocks noChangeShapeType="1"/>
          </p:cNvSpPr>
          <p:nvPr/>
        </p:nvSpPr>
        <p:spPr bwMode="auto">
          <a:xfrm>
            <a:off x="8140700" y="3564805"/>
            <a:ext cx="0" cy="762000"/>
          </a:xfrm>
          <a:prstGeom prst="line">
            <a:avLst/>
          </a:prstGeom>
          <a:noFill/>
          <a:ln w="38100">
            <a:solidFill>
              <a:schemeClr val="tx1"/>
            </a:solidFill>
            <a:prstDash val="sysDot"/>
            <a:round/>
            <a:headEnd/>
            <a:tailEnd/>
          </a:ln>
        </p:spPr>
        <p:txBody>
          <a:bodyPr wrap="none" anchor="ctr"/>
          <a:lstStyle/>
          <a:p>
            <a:endParaRPr lang="it-IT"/>
          </a:p>
        </p:txBody>
      </p:sp>
      <p:sp>
        <p:nvSpPr>
          <p:cNvPr id="45" name="Text Box 22"/>
          <p:cNvSpPr txBox="1">
            <a:spLocks noChangeArrowheads="1"/>
          </p:cNvSpPr>
          <p:nvPr/>
        </p:nvSpPr>
        <p:spPr bwMode="auto">
          <a:xfrm>
            <a:off x="6464301" y="4574455"/>
            <a:ext cx="805029" cy="369332"/>
          </a:xfrm>
          <a:prstGeom prst="rect">
            <a:avLst/>
          </a:prstGeom>
          <a:noFill/>
          <a:ln w="9525">
            <a:noFill/>
            <a:miter lim="800000"/>
            <a:headEnd/>
            <a:tailEnd/>
          </a:ln>
        </p:spPr>
        <p:txBody>
          <a:bodyPr wrap="none">
            <a:spAutoFit/>
          </a:bodyPr>
          <a:lstStyle/>
          <a:p>
            <a:pPr eaLnBrk="0" hangingPunct="0"/>
            <a:r>
              <a:rPr lang="it-IT" b="1"/>
              <a:t>3 mesi</a:t>
            </a:r>
          </a:p>
        </p:txBody>
      </p:sp>
      <p:sp>
        <p:nvSpPr>
          <p:cNvPr id="46" name="Text Box 23"/>
          <p:cNvSpPr txBox="1">
            <a:spLocks noChangeArrowheads="1"/>
          </p:cNvSpPr>
          <p:nvPr/>
        </p:nvSpPr>
        <p:spPr bwMode="auto">
          <a:xfrm>
            <a:off x="7683501" y="4574455"/>
            <a:ext cx="805029" cy="369332"/>
          </a:xfrm>
          <a:prstGeom prst="rect">
            <a:avLst/>
          </a:prstGeom>
          <a:noFill/>
          <a:ln w="9525">
            <a:noFill/>
            <a:miter lim="800000"/>
            <a:headEnd/>
            <a:tailEnd/>
          </a:ln>
        </p:spPr>
        <p:txBody>
          <a:bodyPr wrap="none">
            <a:spAutoFit/>
          </a:bodyPr>
          <a:lstStyle/>
          <a:p>
            <a:pPr eaLnBrk="0" hangingPunct="0"/>
            <a:r>
              <a:rPr lang="it-IT" b="1"/>
              <a:t>6 mesi</a:t>
            </a:r>
          </a:p>
        </p:txBody>
      </p:sp>
      <p:sp>
        <p:nvSpPr>
          <p:cNvPr id="47" name="Text Box 24"/>
          <p:cNvSpPr txBox="1">
            <a:spLocks noChangeArrowheads="1"/>
          </p:cNvSpPr>
          <p:nvPr/>
        </p:nvSpPr>
        <p:spPr bwMode="auto">
          <a:xfrm>
            <a:off x="3187701" y="4555405"/>
            <a:ext cx="1101071" cy="369332"/>
          </a:xfrm>
          <a:prstGeom prst="rect">
            <a:avLst/>
          </a:prstGeom>
          <a:noFill/>
          <a:ln w="9525">
            <a:noFill/>
            <a:miter lim="800000"/>
            <a:headEnd/>
            <a:tailEnd/>
          </a:ln>
        </p:spPr>
        <p:txBody>
          <a:bodyPr wrap="none">
            <a:spAutoFit/>
          </a:bodyPr>
          <a:lstStyle/>
          <a:p>
            <a:pPr eaLnBrk="0" hangingPunct="0"/>
            <a:r>
              <a:rPr lang="it-IT" b="1"/>
              <a:t>prenatale</a:t>
            </a:r>
          </a:p>
        </p:txBody>
      </p:sp>
      <p:sp>
        <p:nvSpPr>
          <p:cNvPr id="48" name="Text Box 25"/>
          <p:cNvSpPr txBox="1">
            <a:spLocks noChangeArrowheads="1"/>
          </p:cNvSpPr>
          <p:nvPr/>
        </p:nvSpPr>
        <p:spPr bwMode="auto">
          <a:xfrm>
            <a:off x="3035300" y="2498005"/>
            <a:ext cx="317500" cy="457200"/>
          </a:xfrm>
          <a:prstGeom prst="rect">
            <a:avLst/>
          </a:prstGeom>
          <a:noFill/>
          <a:ln w="9525">
            <a:noFill/>
            <a:miter lim="800000"/>
            <a:headEnd/>
            <a:tailEnd/>
          </a:ln>
        </p:spPr>
        <p:txBody>
          <a:bodyPr wrap="none">
            <a:spAutoFit/>
          </a:bodyPr>
          <a:lstStyle/>
          <a:p>
            <a:pPr eaLnBrk="0" hangingPunct="0"/>
            <a:r>
              <a:rPr lang="it-IT" sz="2400">
                <a:sym typeface="Symbol" pitchFamily="18" charset="2"/>
              </a:rPr>
              <a:t></a:t>
            </a:r>
            <a:endParaRPr lang="it-IT" sz="2400"/>
          </a:p>
        </p:txBody>
      </p:sp>
      <p:sp>
        <p:nvSpPr>
          <p:cNvPr id="49" name="Text Box 26"/>
          <p:cNvSpPr txBox="1">
            <a:spLocks noChangeArrowheads="1"/>
          </p:cNvSpPr>
          <p:nvPr/>
        </p:nvSpPr>
        <p:spPr bwMode="auto">
          <a:xfrm>
            <a:off x="3340101" y="1888405"/>
            <a:ext cx="334963" cy="457200"/>
          </a:xfrm>
          <a:prstGeom prst="rect">
            <a:avLst/>
          </a:prstGeom>
          <a:noFill/>
          <a:ln w="9525">
            <a:noFill/>
            <a:miter lim="800000"/>
            <a:headEnd/>
            <a:tailEnd/>
          </a:ln>
        </p:spPr>
        <p:txBody>
          <a:bodyPr wrap="none">
            <a:spAutoFit/>
          </a:bodyPr>
          <a:lstStyle/>
          <a:p>
            <a:pPr eaLnBrk="0" hangingPunct="0"/>
            <a:r>
              <a:rPr lang="it-IT" sz="2400">
                <a:sym typeface="Symbol" pitchFamily="18" charset="2"/>
              </a:rPr>
              <a:t></a:t>
            </a:r>
            <a:endParaRPr lang="it-IT" sz="2400"/>
          </a:p>
        </p:txBody>
      </p:sp>
      <p:sp>
        <p:nvSpPr>
          <p:cNvPr id="50" name="Text Box 27"/>
          <p:cNvSpPr txBox="1">
            <a:spLocks noChangeArrowheads="1"/>
          </p:cNvSpPr>
          <p:nvPr/>
        </p:nvSpPr>
        <p:spPr bwMode="auto">
          <a:xfrm>
            <a:off x="6159501" y="3869605"/>
            <a:ext cx="334963" cy="457200"/>
          </a:xfrm>
          <a:prstGeom prst="rect">
            <a:avLst/>
          </a:prstGeom>
          <a:noFill/>
          <a:ln w="9525">
            <a:noFill/>
            <a:miter lim="800000"/>
            <a:headEnd/>
            <a:tailEnd/>
          </a:ln>
        </p:spPr>
        <p:txBody>
          <a:bodyPr wrap="none">
            <a:spAutoFit/>
          </a:bodyPr>
          <a:lstStyle/>
          <a:p>
            <a:pPr eaLnBrk="0" hangingPunct="0"/>
            <a:r>
              <a:rPr lang="it-IT" sz="2400">
                <a:sym typeface="Symbol" pitchFamily="18" charset="2"/>
              </a:rPr>
              <a:t></a:t>
            </a:r>
            <a:endParaRPr lang="it-IT" sz="2400"/>
          </a:p>
        </p:txBody>
      </p:sp>
      <p:sp>
        <p:nvSpPr>
          <p:cNvPr id="51" name="Text Box 28"/>
          <p:cNvSpPr txBox="1">
            <a:spLocks noChangeArrowheads="1"/>
          </p:cNvSpPr>
          <p:nvPr/>
        </p:nvSpPr>
        <p:spPr bwMode="auto">
          <a:xfrm>
            <a:off x="6388101" y="2802805"/>
            <a:ext cx="309563" cy="457200"/>
          </a:xfrm>
          <a:prstGeom prst="rect">
            <a:avLst/>
          </a:prstGeom>
          <a:noFill/>
          <a:ln w="9525">
            <a:noFill/>
            <a:miter lim="800000"/>
            <a:headEnd/>
            <a:tailEnd/>
          </a:ln>
        </p:spPr>
        <p:txBody>
          <a:bodyPr wrap="none">
            <a:spAutoFit/>
          </a:bodyPr>
          <a:lstStyle/>
          <a:p>
            <a:pPr eaLnBrk="0" hangingPunct="0"/>
            <a:r>
              <a:rPr lang="it-IT" sz="2400">
                <a:sym typeface="Symbol" pitchFamily="18" charset="2"/>
              </a:rPr>
              <a:t></a:t>
            </a:r>
            <a:endParaRPr lang="it-IT" sz="2400"/>
          </a:p>
        </p:txBody>
      </p:sp>
      <p:sp>
        <p:nvSpPr>
          <p:cNvPr id="52" name="Text Box 29"/>
          <p:cNvSpPr txBox="1">
            <a:spLocks noChangeArrowheads="1"/>
          </p:cNvSpPr>
          <p:nvPr/>
        </p:nvSpPr>
        <p:spPr bwMode="auto">
          <a:xfrm>
            <a:off x="6616700" y="1964605"/>
            <a:ext cx="350838" cy="457200"/>
          </a:xfrm>
          <a:prstGeom prst="rect">
            <a:avLst/>
          </a:prstGeom>
          <a:noFill/>
          <a:ln w="9525">
            <a:noFill/>
            <a:miter lim="800000"/>
            <a:headEnd/>
            <a:tailEnd/>
          </a:ln>
        </p:spPr>
        <p:txBody>
          <a:bodyPr wrap="none">
            <a:spAutoFit/>
          </a:bodyPr>
          <a:lstStyle/>
          <a:p>
            <a:pPr eaLnBrk="0" hangingPunct="0"/>
            <a:r>
              <a:rPr lang="it-IT" sz="2400">
                <a:sym typeface="Symbol" pitchFamily="18" charset="2"/>
              </a:rPr>
              <a:t></a:t>
            </a:r>
            <a:endParaRPr lang="it-IT" sz="2400"/>
          </a:p>
        </p:txBody>
      </p:sp>
      <p:sp>
        <p:nvSpPr>
          <p:cNvPr id="54" name="Freeform 31"/>
          <p:cNvSpPr>
            <a:spLocks/>
          </p:cNvSpPr>
          <p:nvPr/>
        </p:nvSpPr>
        <p:spPr bwMode="auto">
          <a:xfrm>
            <a:off x="2551114" y="3021880"/>
            <a:ext cx="6789737" cy="1303338"/>
          </a:xfrm>
          <a:custGeom>
            <a:avLst/>
            <a:gdLst>
              <a:gd name="T0" fmla="*/ 0 w 3456"/>
              <a:gd name="T1" fmla="*/ 1320 h 1344"/>
              <a:gd name="T2" fmla="*/ 480 w 3456"/>
              <a:gd name="T3" fmla="*/ 1320 h 1344"/>
              <a:gd name="T4" fmla="*/ 1104 w 3456"/>
              <a:gd name="T5" fmla="*/ 1176 h 1344"/>
              <a:gd name="T6" fmla="*/ 1440 w 3456"/>
              <a:gd name="T7" fmla="*/ 936 h 1344"/>
              <a:gd name="T8" fmla="*/ 2160 w 3456"/>
              <a:gd name="T9" fmla="*/ 168 h 1344"/>
              <a:gd name="T10" fmla="*/ 2448 w 3456"/>
              <a:gd name="T11" fmla="*/ 24 h 1344"/>
              <a:gd name="T12" fmla="*/ 2832 w 3456"/>
              <a:gd name="T13" fmla="*/ 24 h 1344"/>
              <a:gd name="T14" fmla="*/ 3456 w 3456"/>
              <a:gd name="T15" fmla="*/ 24 h 1344"/>
              <a:gd name="T16" fmla="*/ 0 60000 65536"/>
              <a:gd name="T17" fmla="*/ 0 60000 65536"/>
              <a:gd name="T18" fmla="*/ 0 60000 65536"/>
              <a:gd name="T19" fmla="*/ 0 60000 65536"/>
              <a:gd name="T20" fmla="*/ 0 60000 65536"/>
              <a:gd name="T21" fmla="*/ 0 60000 65536"/>
              <a:gd name="T22" fmla="*/ 0 60000 65536"/>
              <a:gd name="T23" fmla="*/ 0 60000 65536"/>
              <a:gd name="T24" fmla="*/ 0 w 3456"/>
              <a:gd name="T25" fmla="*/ 0 h 1344"/>
              <a:gd name="T26" fmla="*/ 3456 w 3456"/>
              <a:gd name="T27" fmla="*/ 1344 h 13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56" h="1344">
                <a:moveTo>
                  <a:pt x="0" y="1320"/>
                </a:moveTo>
                <a:cubicBezTo>
                  <a:pt x="148" y="1332"/>
                  <a:pt x="296" y="1344"/>
                  <a:pt x="480" y="1320"/>
                </a:cubicBezTo>
                <a:cubicBezTo>
                  <a:pt x="664" y="1296"/>
                  <a:pt x="944" y="1240"/>
                  <a:pt x="1104" y="1176"/>
                </a:cubicBezTo>
                <a:cubicBezTo>
                  <a:pt x="1264" y="1112"/>
                  <a:pt x="1264" y="1104"/>
                  <a:pt x="1440" y="936"/>
                </a:cubicBezTo>
                <a:cubicBezTo>
                  <a:pt x="1616" y="768"/>
                  <a:pt x="1992" y="320"/>
                  <a:pt x="2160" y="168"/>
                </a:cubicBezTo>
                <a:cubicBezTo>
                  <a:pt x="2328" y="16"/>
                  <a:pt x="2336" y="48"/>
                  <a:pt x="2448" y="24"/>
                </a:cubicBezTo>
                <a:cubicBezTo>
                  <a:pt x="2560" y="0"/>
                  <a:pt x="2664" y="24"/>
                  <a:pt x="2832" y="24"/>
                </a:cubicBezTo>
                <a:cubicBezTo>
                  <a:pt x="3000" y="24"/>
                  <a:pt x="3228" y="24"/>
                  <a:pt x="3456" y="24"/>
                </a:cubicBezTo>
              </a:path>
            </a:pathLst>
          </a:custGeom>
          <a:noFill/>
          <a:ln w="38100" cmpd="sng">
            <a:solidFill>
              <a:srgbClr val="FF9900"/>
            </a:solidFill>
            <a:round/>
            <a:headEnd/>
            <a:tailEnd/>
          </a:ln>
        </p:spPr>
        <p:txBody>
          <a:bodyPr wrap="none" anchor="ctr"/>
          <a:lstStyle/>
          <a:p>
            <a:endParaRPr lang="it-IT"/>
          </a:p>
        </p:txBody>
      </p:sp>
      <p:sp>
        <p:nvSpPr>
          <p:cNvPr id="55" name="Freeform 32"/>
          <p:cNvSpPr>
            <a:spLocks/>
          </p:cNvSpPr>
          <p:nvPr/>
        </p:nvSpPr>
        <p:spPr bwMode="auto">
          <a:xfrm>
            <a:off x="2927350" y="4234730"/>
            <a:ext cx="6789738" cy="84138"/>
          </a:xfrm>
          <a:custGeom>
            <a:avLst/>
            <a:gdLst>
              <a:gd name="T0" fmla="*/ 0 w 3456"/>
              <a:gd name="T1" fmla="*/ 1320 h 1344"/>
              <a:gd name="T2" fmla="*/ 480 w 3456"/>
              <a:gd name="T3" fmla="*/ 1320 h 1344"/>
              <a:gd name="T4" fmla="*/ 1104 w 3456"/>
              <a:gd name="T5" fmla="*/ 1176 h 1344"/>
              <a:gd name="T6" fmla="*/ 1440 w 3456"/>
              <a:gd name="T7" fmla="*/ 936 h 1344"/>
              <a:gd name="T8" fmla="*/ 2160 w 3456"/>
              <a:gd name="T9" fmla="*/ 168 h 1344"/>
              <a:gd name="T10" fmla="*/ 2448 w 3456"/>
              <a:gd name="T11" fmla="*/ 24 h 1344"/>
              <a:gd name="T12" fmla="*/ 2832 w 3456"/>
              <a:gd name="T13" fmla="*/ 24 h 1344"/>
              <a:gd name="T14" fmla="*/ 3456 w 3456"/>
              <a:gd name="T15" fmla="*/ 24 h 1344"/>
              <a:gd name="T16" fmla="*/ 0 60000 65536"/>
              <a:gd name="T17" fmla="*/ 0 60000 65536"/>
              <a:gd name="T18" fmla="*/ 0 60000 65536"/>
              <a:gd name="T19" fmla="*/ 0 60000 65536"/>
              <a:gd name="T20" fmla="*/ 0 60000 65536"/>
              <a:gd name="T21" fmla="*/ 0 60000 65536"/>
              <a:gd name="T22" fmla="*/ 0 60000 65536"/>
              <a:gd name="T23" fmla="*/ 0 60000 65536"/>
              <a:gd name="T24" fmla="*/ 0 w 3456"/>
              <a:gd name="T25" fmla="*/ 0 h 1344"/>
              <a:gd name="T26" fmla="*/ 3456 w 3456"/>
              <a:gd name="T27" fmla="*/ 1344 h 13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56" h="1344">
                <a:moveTo>
                  <a:pt x="0" y="1320"/>
                </a:moveTo>
                <a:cubicBezTo>
                  <a:pt x="148" y="1332"/>
                  <a:pt x="296" y="1344"/>
                  <a:pt x="480" y="1320"/>
                </a:cubicBezTo>
                <a:cubicBezTo>
                  <a:pt x="664" y="1296"/>
                  <a:pt x="944" y="1240"/>
                  <a:pt x="1104" y="1176"/>
                </a:cubicBezTo>
                <a:cubicBezTo>
                  <a:pt x="1264" y="1112"/>
                  <a:pt x="1264" y="1104"/>
                  <a:pt x="1440" y="936"/>
                </a:cubicBezTo>
                <a:cubicBezTo>
                  <a:pt x="1616" y="768"/>
                  <a:pt x="1992" y="320"/>
                  <a:pt x="2160" y="168"/>
                </a:cubicBezTo>
                <a:cubicBezTo>
                  <a:pt x="2328" y="16"/>
                  <a:pt x="2336" y="48"/>
                  <a:pt x="2448" y="24"/>
                </a:cubicBezTo>
                <a:cubicBezTo>
                  <a:pt x="2560" y="0"/>
                  <a:pt x="2664" y="24"/>
                  <a:pt x="2832" y="24"/>
                </a:cubicBezTo>
                <a:cubicBezTo>
                  <a:pt x="3000" y="24"/>
                  <a:pt x="3228" y="24"/>
                  <a:pt x="3456" y="24"/>
                </a:cubicBezTo>
              </a:path>
            </a:pathLst>
          </a:custGeom>
          <a:noFill/>
          <a:ln w="38100" cmpd="sng">
            <a:solidFill>
              <a:srgbClr val="FF9900"/>
            </a:solidFill>
            <a:round/>
            <a:headEnd/>
            <a:tailEnd/>
          </a:ln>
        </p:spPr>
        <p:txBody>
          <a:bodyPr wrap="none" anchor="ctr"/>
          <a:lstStyle/>
          <a:p>
            <a:endParaRPr lang="it-IT"/>
          </a:p>
        </p:txBody>
      </p:sp>
      <p:sp>
        <p:nvSpPr>
          <p:cNvPr id="56" name="Text Box 33"/>
          <p:cNvSpPr txBox="1">
            <a:spLocks noChangeArrowheads="1"/>
          </p:cNvSpPr>
          <p:nvPr/>
        </p:nvSpPr>
        <p:spPr bwMode="auto">
          <a:xfrm>
            <a:off x="2063751" y="5373216"/>
            <a:ext cx="1109599" cy="400110"/>
          </a:xfrm>
          <a:prstGeom prst="rect">
            <a:avLst/>
          </a:prstGeom>
          <a:noFill/>
          <a:ln w="9525">
            <a:noFill/>
            <a:miter lim="800000"/>
            <a:headEnd/>
            <a:tailEnd/>
          </a:ln>
        </p:spPr>
        <p:txBody>
          <a:bodyPr wrap="none">
            <a:spAutoFit/>
          </a:bodyPr>
          <a:lstStyle/>
          <a:p>
            <a:r>
              <a:rPr lang="it-IT" sz="2000" b="1" dirty="0"/>
              <a:t>Normale</a:t>
            </a:r>
          </a:p>
        </p:txBody>
      </p:sp>
      <p:sp>
        <p:nvSpPr>
          <p:cNvPr id="57" name="Text Box 34"/>
          <p:cNvSpPr txBox="1">
            <a:spLocks noChangeArrowheads="1"/>
          </p:cNvSpPr>
          <p:nvPr/>
        </p:nvSpPr>
        <p:spPr bwMode="auto">
          <a:xfrm>
            <a:off x="2063750" y="5373216"/>
            <a:ext cx="5040808" cy="400110"/>
          </a:xfrm>
          <a:prstGeom prst="rect">
            <a:avLst/>
          </a:prstGeom>
          <a:noFill/>
          <a:ln w="9525">
            <a:noFill/>
            <a:miter lim="800000"/>
            <a:headEnd/>
            <a:tailEnd/>
          </a:ln>
        </p:spPr>
        <p:txBody>
          <a:bodyPr wrap="square">
            <a:spAutoFit/>
          </a:bodyPr>
          <a:lstStyle/>
          <a:p>
            <a:r>
              <a:rPr lang="it-IT" sz="2000" b="1" dirty="0"/>
              <a:t>Trait talassemico o talassemia/Hz/portatore</a:t>
            </a:r>
          </a:p>
        </p:txBody>
      </p:sp>
      <p:sp>
        <p:nvSpPr>
          <p:cNvPr id="58" name="Text Box 35"/>
          <p:cNvSpPr txBox="1">
            <a:spLocks noChangeArrowheads="1"/>
          </p:cNvSpPr>
          <p:nvPr/>
        </p:nvSpPr>
        <p:spPr bwMode="auto">
          <a:xfrm>
            <a:off x="2063751" y="5373216"/>
            <a:ext cx="2027927" cy="400110"/>
          </a:xfrm>
          <a:prstGeom prst="rect">
            <a:avLst/>
          </a:prstGeom>
          <a:noFill/>
          <a:ln w="9525">
            <a:noFill/>
            <a:miter lim="800000"/>
            <a:headEnd/>
            <a:tailEnd/>
          </a:ln>
        </p:spPr>
        <p:txBody>
          <a:bodyPr wrap="none">
            <a:spAutoFit/>
          </a:bodyPr>
          <a:lstStyle/>
          <a:p>
            <a:r>
              <a:rPr lang="it-IT" sz="2000" b="1" dirty="0"/>
              <a:t>Talassemia major</a:t>
            </a:r>
          </a:p>
        </p:txBody>
      </p:sp>
      <p:sp>
        <p:nvSpPr>
          <p:cNvPr id="59" name="Freeform 38"/>
          <p:cNvSpPr>
            <a:spLocks/>
          </p:cNvSpPr>
          <p:nvPr/>
        </p:nvSpPr>
        <p:spPr bwMode="auto">
          <a:xfrm>
            <a:off x="2495550" y="1870943"/>
            <a:ext cx="6777038" cy="2362200"/>
          </a:xfrm>
          <a:custGeom>
            <a:avLst/>
            <a:gdLst>
              <a:gd name="T0" fmla="*/ 0 w 4269"/>
              <a:gd name="T1" fmla="*/ 1451 h 1488"/>
              <a:gd name="T2" fmla="*/ 416 w 4269"/>
              <a:gd name="T3" fmla="*/ 1451 h 1488"/>
              <a:gd name="T4" fmla="*/ 832 w 4269"/>
              <a:gd name="T5" fmla="*/ 1228 h 1488"/>
              <a:gd name="T6" fmla="*/ 1366 w 4269"/>
              <a:gd name="T7" fmla="*/ 502 h 1488"/>
              <a:gd name="T8" fmla="*/ 1723 w 4269"/>
              <a:gd name="T9" fmla="*/ 56 h 1488"/>
              <a:gd name="T10" fmla="*/ 2079 w 4269"/>
              <a:gd name="T11" fmla="*/ 167 h 1488"/>
              <a:gd name="T12" fmla="*/ 2293 w 4269"/>
              <a:gd name="T13" fmla="*/ 373 h 1488"/>
              <a:gd name="T14" fmla="*/ 2549 w 4269"/>
              <a:gd name="T15" fmla="*/ 733 h 1488"/>
              <a:gd name="T16" fmla="*/ 2837 w 4269"/>
              <a:gd name="T17" fmla="*/ 949 h 1488"/>
              <a:gd name="T18" fmla="*/ 3141 w 4269"/>
              <a:gd name="T19" fmla="*/ 1037 h 1488"/>
              <a:gd name="T20" fmla="*/ 3333 w 4269"/>
              <a:gd name="T21" fmla="*/ 1045 h 1488"/>
              <a:gd name="T22" fmla="*/ 3829 w 4269"/>
              <a:gd name="T23" fmla="*/ 1069 h 1488"/>
              <a:gd name="T24" fmla="*/ 4269 w 4269"/>
              <a:gd name="T25" fmla="*/ 1109 h 14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69"/>
              <a:gd name="T40" fmla="*/ 0 h 1488"/>
              <a:gd name="T41" fmla="*/ 4269 w 4269"/>
              <a:gd name="T42" fmla="*/ 1488 h 14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69" h="1488">
                <a:moveTo>
                  <a:pt x="0" y="1451"/>
                </a:moveTo>
                <a:cubicBezTo>
                  <a:pt x="139" y="1469"/>
                  <a:pt x="277" y="1488"/>
                  <a:pt x="416" y="1451"/>
                </a:cubicBezTo>
                <a:cubicBezTo>
                  <a:pt x="554" y="1414"/>
                  <a:pt x="673" y="1386"/>
                  <a:pt x="832" y="1228"/>
                </a:cubicBezTo>
                <a:cubicBezTo>
                  <a:pt x="990" y="1070"/>
                  <a:pt x="1218" y="698"/>
                  <a:pt x="1366" y="502"/>
                </a:cubicBezTo>
                <a:cubicBezTo>
                  <a:pt x="1515" y="307"/>
                  <a:pt x="1604" y="112"/>
                  <a:pt x="1723" y="56"/>
                </a:cubicBezTo>
                <a:cubicBezTo>
                  <a:pt x="1842" y="0"/>
                  <a:pt x="1984" y="114"/>
                  <a:pt x="2079" y="167"/>
                </a:cubicBezTo>
                <a:cubicBezTo>
                  <a:pt x="2174" y="220"/>
                  <a:pt x="2215" y="279"/>
                  <a:pt x="2293" y="373"/>
                </a:cubicBezTo>
                <a:cubicBezTo>
                  <a:pt x="2371" y="467"/>
                  <a:pt x="2458" y="637"/>
                  <a:pt x="2549" y="733"/>
                </a:cubicBezTo>
                <a:cubicBezTo>
                  <a:pt x="2640" y="829"/>
                  <a:pt x="2738" y="898"/>
                  <a:pt x="2837" y="949"/>
                </a:cubicBezTo>
                <a:cubicBezTo>
                  <a:pt x="2936" y="1000"/>
                  <a:pt x="3058" y="1021"/>
                  <a:pt x="3141" y="1037"/>
                </a:cubicBezTo>
                <a:cubicBezTo>
                  <a:pt x="3224" y="1053"/>
                  <a:pt x="3218" y="1040"/>
                  <a:pt x="3333" y="1045"/>
                </a:cubicBezTo>
                <a:cubicBezTo>
                  <a:pt x="3448" y="1050"/>
                  <a:pt x="3673" y="1058"/>
                  <a:pt x="3829" y="1069"/>
                </a:cubicBezTo>
                <a:cubicBezTo>
                  <a:pt x="3985" y="1080"/>
                  <a:pt x="4177" y="1101"/>
                  <a:pt x="4269" y="1109"/>
                </a:cubicBezTo>
              </a:path>
            </a:pathLst>
          </a:custGeom>
          <a:noFill/>
          <a:ln w="38100" cmpd="sng">
            <a:solidFill>
              <a:schemeClr val="bg2"/>
            </a:solidFill>
            <a:round/>
            <a:headEnd/>
            <a:tailEnd/>
          </a:ln>
        </p:spPr>
        <p:txBody>
          <a:bodyPr wrap="none" anchor="ctr"/>
          <a:lstStyle/>
          <a:p>
            <a:endParaRPr lang="it-IT"/>
          </a:p>
        </p:txBody>
      </p:sp>
      <p:sp>
        <p:nvSpPr>
          <p:cNvPr id="60" name="Text Box 39"/>
          <p:cNvSpPr txBox="1">
            <a:spLocks noChangeArrowheads="1"/>
          </p:cNvSpPr>
          <p:nvPr/>
        </p:nvSpPr>
        <p:spPr bwMode="auto">
          <a:xfrm>
            <a:off x="6600825" y="3861668"/>
            <a:ext cx="350838" cy="457200"/>
          </a:xfrm>
          <a:prstGeom prst="rect">
            <a:avLst/>
          </a:prstGeom>
          <a:noFill/>
          <a:ln w="9525">
            <a:noFill/>
            <a:miter lim="800000"/>
            <a:headEnd/>
            <a:tailEnd/>
          </a:ln>
        </p:spPr>
        <p:txBody>
          <a:bodyPr wrap="none">
            <a:spAutoFit/>
          </a:bodyPr>
          <a:lstStyle/>
          <a:p>
            <a:pPr eaLnBrk="0" hangingPunct="0"/>
            <a:r>
              <a:rPr lang="it-IT" sz="2400">
                <a:sym typeface="Symbol" pitchFamily="18" charset="2"/>
              </a:rPr>
              <a:t></a:t>
            </a:r>
            <a:endParaRPr lang="it-IT"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4"/>
                                        </p:tgtEl>
                                      </p:cBhvr>
                                    </p:animEffect>
                                    <p:set>
                                      <p:cBhvr>
                                        <p:cTn id="7" dur="1" fill="hold">
                                          <p:stCondLst>
                                            <p:cond delay="499"/>
                                          </p:stCondLst>
                                        </p:cTn>
                                        <p:tgtEl>
                                          <p:spTgt spid="24"/>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56"/>
                                        </p:tgtEl>
                                      </p:cBhvr>
                                    </p:animEffect>
                                    <p:set>
                                      <p:cBhvr>
                                        <p:cTn id="10" dur="1" fill="hold">
                                          <p:stCondLst>
                                            <p:cond delay="499"/>
                                          </p:stCondLst>
                                        </p:cTn>
                                        <p:tgtEl>
                                          <p:spTgt spid="56"/>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fade">
                                      <p:cBhvr>
                                        <p:cTn id="14" dur="500"/>
                                        <p:tgtEl>
                                          <p:spTgt spid="54"/>
                                        </p:tgtEl>
                                      </p:cBhvr>
                                    </p:animEffect>
                                  </p:childTnLst>
                                </p:cTn>
                              </p:par>
                              <p:par>
                                <p:cTn id="15" presetID="10" presetClass="entr" presetSubtype="0" fill="hold" nodeType="with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fade">
                                      <p:cBhvr>
                                        <p:cTn id="17" dur="500"/>
                                        <p:tgtEl>
                                          <p:spTgt spid="5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54"/>
                                        </p:tgtEl>
                                      </p:cBhvr>
                                    </p:animEffect>
                                    <p:set>
                                      <p:cBhvr>
                                        <p:cTn id="22" dur="1" fill="hold">
                                          <p:stCondLst>
                                            <p:cond delay="499"/>
                                          </p:stCondLst>
                                        </p:cTn>
                                        <p:tgtEl>
                                          <p:spTgt spid="54"/>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57"/>
                                        </p:tgtEl>
                                      </p:cBhvr>
                                    </p:animEffect>
                                    <p:set>
                                      <p:cBhvr>
                                        <p:cTn id="25" dur="1" fill="hold">
                                          <p:stCondLst>
                                            <p:cond delay="499"/>
                                          </p:stCondLst>
                                        </p:cTn>
                                        <p:tgtEl>
                                          <p:spTgt spid="57"/>
                                        </p:tgtEl>
                                        <p:attrNameLst>
                                          <p:attrName>style.visibility</p:attrName>
                                        </p:attrNameLst>
                                      </p:cBhvr>
                                      <p:to>
                                        <p:strVal val="hidden"/>
                                      </p:to>
                                    </p:se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500"/>
                                        <p:tgtEl>
                                          <p:spTgt spid="55"/>
                                        </p:tgtEl>
                                      </p:cBhvr>
                                    </p:animEffect>
                                  </p:childTnLst>
                                </p:cTn>
                              </p:par>
                              <p:par>
                                <p:cTn id="30" presetID="10" presetClass="entr" presetSubtype="0" fill="hold" nodeType="with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fade">
                                      <p:cBhvr>
                                        <p:cTn id="32" dur="500"/>
                                        <p:tgtEl>
                                          <p:spTgt spid="58"/>
                                        </p:tgtEl>
                                      </p:cBhvr>
                                    </p:animEffect>
                                  </p:childTnLst>
                                </p:cTn>
                              </p:par>
                              <p:par>
                                <p:cTn id="33" presetID="10" presetClass="entr" presetSubtype="0" fill="hold" nodeType="with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fade">
                                      <p:cBhvr>
                                        <p:cTn id="35" dur="1000"/>
                                        <p:tgtEl>
                                          <p:spTgt spid="60"/>
                                        </p:tgtEl>
                                      </p:cBhvr>
                                    </p:animEffect>
                                  </p:childTnLst>
                                </p:cTn>
                              </p:par>
                              <p:par>
                                <p:cTn id="36" presetID="10" presetClass="exit" presetSubtype="0" fill="hold" grpId="0" nodeType="withEffect">
                                  <p:stCondLst>
                                    <p:cond delay="0"/>
                                  </p:stCondLst>
                                  <p:childTnLst>
                                    <p:animEffect transition="out" filter="fade">
                                      <p:cBhvr>
                                        <p:cTn id="37" dur="500"/>
                                        <p:tgtEl>
                                          <p:spTgt spid="52"/>
                                        </p:tgtEl>
                                      </p:cBhvr>
                                    </p:animEffect>
                                    <p:set>
                                      <p:cBhvr>
                                        <p:cTn id="38" dur="1" fill="hold">
                                          <p:stCondLst>
                                            <p:cond delay="499"/>
                                          </p:stCondLst>
                                        </p:cTn>
                                        <p:tgtEl>
                                          <p:spTgt spid="52"/>
                                        </p:tgtEl>
                                        <p:attrNameLst>
                                          <p:attrName>style.visibility</p:attrName>
                                        </p:attrNameLst>
                                      </p:cBhvr>
                                      <p:to>
                                        <p:strVal val="hidden"/>
                                      </p:to>
                                    </p:set>
                                  </p:childTnLst>
                                </p:cTn>
                              </p:par>
                              <p:par>
                                <p:cTn id="39" presetID="10" presetClass="entr" presetSubtype="0" fill="hold"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childTnLst>
                                </p:cTn>
                              </p:par>
                              <p:par>
                                <p:cTn id="42" presetID="10" presetClass="exit" presetSubtype="0" fill="hold" grpId="0" nodeType="withEffect">
                                  <p:stCondLst>
                                    <p:cond delay="0"/>
                                  </p:stCondLst>
                                  <p:childTnLst>
                                    <p:animEffect transition="out" filter="fade">
                                      <p:cBhvr>
                                        <p:cTn id="43" dur="500"/>
                                        <p:tgtEl>
                                          <p:spTgt spid="39"/>
                                        </p:tgtEl>
                                      </p:cBhvr>
                                    </p:animEffect>
                                    <p:set>
                                      <p:cBhvr>
                                        <p:cTn id="44" dur="1" fill="hold">
                                          <p:stCondLst>
                                            <p:cond delay="499"/>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9" grpId="0" animBg="1"/>
      <p:bldP spid="52" grpId="0"/>
      <p:bldP spid="54" grpId="0" animBg="1"/>
      <p:bldP spid="54" grpId="1" animBg="1"/>
      <p:bldP spid="55" grpId="0" animBg="1"/>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p:cNvPicPr>
            <a:picLocks noChangeAspect="1" noChangeArrowheads="1"/>
          </p:cNvPicPr>
          <p:nvPr/>
        </p:nvPicPr>
        <p:blipFill>
          <a:blip r:embed="rId2" cstate="print"/>
          <a:srcRect/>
          <a:stretch>
            <a:fillRect/>
          </a:stretch>
        </p:blipFill>
        <p:spPr bwMode="auto">
          <a:xfrm>
            <a:off x="702320" y="864544"/>
            <a:ext cx="3744913" cy="2878137"/>
          </a:xfrm>
          <a:prstGeom prst="rect">
            <a:avLst/>
          </a:prstGeom>
          <a:noFill/>
          <a:ln w="9525">
            <a:noFill/>
            <a:miter lim="800000"/>
            <a:headEnd/>
            <a:tailEnd/>
          </a:ln>
        </p:spPr>
      </p:pic>
      <p:pic>
        <p:nvPicPr>
          <p:cNvPr id="8" name="Picture 9"/>
          <p:cNvPicPr>
            <a:picLocks noChangeAspect="1" noChangeArrowheads="1"/>
          </p:cNvPicPr>
          <p:nvPr/>
        </p:nvPicPr>
        <p:blipFill>
          <a:blip r:embed="rId3" cstate="print"/>
          <a:srcRect/>
          <a:stretch>
            <a:fillRect/>
          </a:stretch>
        </p:blipFill>
        <p:spPr bwMode="auto">
          <a:xfrm>
            <a:off x="702320" y="4140796"/>
            <a:ext cx="3705225" cy="1762125"/>
          </a:xfrm>
          <a:prstGeom prst="rect">
            <a:avLst/>
          </a:prstGeom>
          <a:noFill/>
          <a:ln w="9525">
            <a:noFill/>
            <a:miter lim="800000"/>
            <a:headEnd/>
            <a:tailEnd/>
          </a:ln>
        </p:spPr>
      </p:pic>
      <p:sp>
        <p:nvSpPr>
          <p:cNvPr id="10" name="Rettangolo 25">
            <a:extLst>
              <a:ext uri="{FF2B5EF4-FFF2-40B4-BE49-F238E27FC236}">
                <a16:creationId xmlns:a16="http://schemas.microsoft.com/office/drawing/2014/main" id="{4748FBD0-D55D-43C5-B32B-41A23D65FA63}"/>
              </a:ext>
            </a:extLst>
          </p:cNvPr>
          <p:cNvSpPr/>
          <p:nvPr/>
        </p:nvSpPr>
        <p:spPr>
          <a:xfrm>
            <a:off x="4839855" y="409270"/>
            <a:ext cx="7209751" cy="295232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800" b="1" dirty="0">
                <a:solidFill>
                  <a:schemeClr val="tx1"/>
                </a:solidFill>
              </a:rPr>
              <a:t>SINTOMI E SEGNI LEGATI ALL’ANEMIA</a:t>
            </a:r>
          </a:p>
          <a:p>
            <a:endParaRPr lang="it-IT" sz="2400" dirty="0">
              <a:solidFill>
                <a:schemeClr val="tx1"/>
              </a:solidFill>
            </a:endParaRPr>
          </a:p>
          <a:p>
            <a:pPr>
              <a:buFontTx/>
              <a:buChar char="-"/>
            </a:pPr>
            <a:r>
              <a:rPr lang="it-IT" sz="2400" dirty="0">
                <a:solidFill>
                  <a:schemeClr val="tx1"/>
                </a:solidFill>
              </a:rPr>
              <a:t> cefalea, affaticamento, tachicardia,</a:t>
            </a:r>
          </a:p>
          <a:p>
            <a:pPr>
              <a:buFontTx/>
              <a:buChar char="-"/>
            </a:pPr>
            <a:r>
              <a:rPr lang="it-IT" sz="2400" dirty="0">
                <a:solidFill>
                  <a:schemeClr val="tx1"/>
                </a:solidFill>
              </a:rPr>
              <a:t> mancanza del respiro (dispnea) da sforzo,</a:t>
            </a:r>
          </a:p>
          <a:p>
            <a:pPr>
              <a:buFontTx/>
              <a:buChar char="-"/>
            </a:pPr>
            <a:r>
              <a:rPr lang="it-IT" sz="2400" dirty="0">
                <a:solidFill>
                  <a:schemeClr val="tx1"/>
                </a:solidFill>
              </a:rPr>
              <a:t> irritabilità, insonnia, pallore</a:t>
            </a:r>
          </a:p>
          <a:p>
            <a:pPr>
              <a:buFontTx/>
              <a:buChar char="-"/>
            </a:pPr>
            <a:r>
              <a:rPr lang="it-IT" sz="2400" dirty="0">
                <a:solidFill>
                  <a:schemeClr val="tx1"/>
                </a:solidFill>
              </a:rPr>
              <a:t> disturbi da diminuita ossigenazione (</a:t>
            </a:r>
            <a:r>
              <a:rPr lang="it-IT" sz="2400" dirty="0" err="1">
                <a:solidFill>
                  <a:schemeClr val="tx1"/>
                </a:solidFill>
              </a:rPr>
              <a:t>claudicatio</a:t>
            </a:r>
            <a:r>
              <a:rPr lang="it-IT" sz="2400" dirty="0">
                <a:solidFill>
                  <a:schemeClr val="tx1"/>
                </a:solidFill>
              </a:rPr>
              <a:t> </a:t>
            </a:r>
            <a:r>
              <a:rPr lang="it-IT" sz="2400" dirty="0" err="1">
                <a:solidFill>
                  <a:schemeClr val="tx1"/>
                </a:solidFill>
              </a:rPr>
              <a:t>intermittens</a:t>
            </a:r>
            <a:r>
              <a:rPr lang="it-IT" sz="2400" dirty="0">
                <a:solidFill>
                  <a:schemeClr val="tx1"/>
                </a:solidFill>
              </a:rPr>
              <a:t>) </a:t>
            </a:r>
          </a:p>
          <a:p>
            <a:pPr>
              <a:buFontTx/>
              <a:buChar char="-"/>
            </a:pPr>
            <a:r>
              <a:rPr lang="it-IT" sz="2400" dirty="0">
                <a:solidFill>
                  <a:schemeClr val="tx1"/>
                </a:solidFill>
              </a:rPr>
              <a:t> crampi notturni, dolore precordiale di tipo anginoso</a:t>
            </a:r>
          </a:p>
        </p:txBody>
      </p:sp>
      <p:pic>
        <p:nvPicPr>
          <p:cNvPr id="11" name="Picture 6" descr="Clin%20anemia%203">
            <a:extLst>
              <a:ext uri="{FF2B5EF4-FFF2-40B4-BE49-F238E27FC236}">
                <a16:creationId xmlns:a16="http://schemas.microsoft.com/office/drawing/2014/main" id="{B1CDC8AF-D2FD-4359-9CE6-7E20C8D7B115}"/>
              </a:ext>
            </a:extLst>
          </p:cNvPr>
          <p:cNvPicPr>
            <a:picLocks noChangeAspect="1" noChangeArrowheads="1"/>
          </p:cNvPicPr>
          <p:nvPr/>
        </p:nvPicPr>
        <p:blipFill>
          <a:blip r:embed="rId4" cstate="print"/>
          <a:srcRect/>
          <a:stretch>
            <a:fillRect/>
          </a:stretch>
        </p:blipFill>
        <p:spPr bwMode="auto">
          <a:xfrm>
            <a:off x="7757911" y="3741670"/>
            <a:ext cx="2448272" cy="2454421"/>
          </a:xfrm>
          <a:prstGeom prst="rect">
            <a:avLst/>
          </a:prstGeom>
          <a:noFill/>
          <a:ln w="9525">
            <a:noFill/>
            <a:miter lim="800000"/>
            <a:headEnd/>
            <a:tailEnd/>
          </a:ln>
        </p:spPr>
      </p:pic>
      <p:pic>
        <p:nvPicPr>
          <p:cNvPr id="12" name="Picture 7" descr="Clin%20anemia%206">
            <a:extLst>
              <a:ext uri="{FF2B5EF4-FFF2-40B4-BE49-F238E27FC236}">
                <a16:creationId xmlns:a16="http://schemas.microsoft.com/office/drawing/2014/main" id="{C302E791-48FE-4611-83A2-7F2428DC4B8A}"/>
              </a:ext>
            </a:extLst>
          </p:cNvPr>
          <p:cNvPicPr>
            <a:picLocks noChangeAspect="1" noChangeArrowheads="1"/>
          </p:cNvPicPr>
          <p:nvPr/>
        </p:nvPicPr>
        <p:blipFill>
          <a:blip r:embed="rId5" cstate="print"/>
          <a:srcRect/>
          <a:stretch>
            <a:fillRect/>
          </a:stretch>
        </p:blipFill>
        <p:spPr bwMode="auto">
          <a:xfrm>
            <a:off x="9864438" y="3741670"/>
            <a:ext cx="2185168" cy="2457479"/>
          </a:xfrm>
          <a:prstGeom prst="rect">
            <a:avLst/>
          </a:prstGeom>
          <a:noFill/>
          <a:ln w="9525">
            <a:noFill/>
            <a:miter lim="800000"/>
            <a:headEnd/>
            <a:tailEnd/>
          </a:ln>
        </p:spPr>
      </p:pic>
      <p:pic>
        <p:nvPicPr>
          <p:cNvPr id="13" name="Picture 11" descr="Clin%20anemia%205">
            <a:extLst>
              <a:ext uri="{FF2B5EF4-FFF2-40B4-BE49-F238E27FC236}">
                <a16:creationId xmlns:a16="http://schemas.microsoft.com/office/drawing/2014/main" id="{D6616ACA-3244-4F9D-BC3D-2CA3BF98F238}"/>
              </a:ext>
            </a:extLst>
          </p:cNvPr>
          <p:cNvPicPr>
            <a:picLocks noChangeAspect="1" noChangeArrowheads="1"/>
          </p:cNvPicPr>
          <p:nvPr/>
        </p:nvPicPr>
        <p:blipFill>
          <a:blip r:embed="rId6" cstate="print"/>
          <a:srcRect/>
          <a:stretch>
            <a:fillRect/>
          </a:stretch>
        </p:blipFill>
        <p:spPr bwMode="auto">
          <a:xfrm>
            <a:off x="4657174" y="3741670"/>
            <a:ext cx="3276229" cy="245748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744E2F2A-18D7-4131-BF2C-16A42A78BEC0}"/>
              </a:ext>
            </a:extLst>
          </p:cNvPr>
          <p:cNvSpPr txBox="1"/>
          <p:nvPr/>
        </p:nvSpPr>
        <p:spPr>
          <a:xfrm>
            <a:off x="2852212" y="608168"/>
            <a:ext cx="1790811" cy="707886"/>
          </a:xfrm>
          <a:prstGeom prst="rect">
            <a:avLst/>
          </a:prstGeom>
          <a:noFill/>
        </p:spPr>
        <p:txBody>
          <a:bodyPr wrap="none" rtlCol="0">
            <a:spAutoFit/>
          </a:bodyPr>
          <a:lstStyle/>
          <a:p>
            <a:r>
              <a:rPr lang="en-US" sz="2000" dirty="0" err="1"/>
              <a:t>Sbilanciamento</a:t>
            </a:r>
            <a:endParaRPr lang="en-US" sz="2000" dirty="0"/>
          </a:p>
          <a:p>
            <a:r>
              <a:rPr lang="en-US" sz="2000" dirty="0" err="1"/>
              <a:t>Catene</a:t>
            </a:r>
            <a:r>
              <a:rPr lang="en-US" sz="2000" dirty="0"/>
              <a:t> </a:t>
            </a:r>
            <a:r>
              <a:rPr lang="en-US" sz="2000" dirty="0">
                <a:latin typeface="Symbol" panose="05050102010706020507" pitchFamily="18" charset="2"/>
              </a:rPr>
              <a:t>a/b</a:t>
            </a:r>
          </a:p>
        </p:txBody>
      </p:sp>
      <p:sp>
        <p:nvSpPr>
          <p:cNvPr id="48" name="TextBox 47">
            <a:extLst>
              <a:ext uri="{FF2B5EF4-FFF2-40B4-BE49-F238E27FC236}">
                <a16:creationId xmlns:a16="http://schemas.microsoft.com/office/drawing/2014/main" id="{BF06EA3B-6158-4100-B422-DC8CD0167C91}"/>
              </a:ext>
            </a:extLst>
          </p:cNvPr>
          <p:cNvSpPr txBox="1"/>
          <p:nvPr/>
        </p:nvSpPr>
        <p:spPr>
          <a:xfrm>
            <a:off x="5346602" y="602259"/>
            <a:ext cx="1989904" cy="707886"/>
          </a:xfrm>
          <a:prstGeom prst="rect">
            <a:avLst/>
          </a:prstGeom>
          <a:noFill/>
        </p:spPr>
        <p:txBody>
          <a:bodyPr wrap="none" rtlCol="0">
            <a:spAutoFit/>
          </a:bodyPr>
          <a:lstStyle/>
          <a:p>
            <a:r>
              <a:rPr lang="en-US" sz="2000" dirty="0" err="1"/>
              <a:t>Danno</a:t>
            </a:r>
            <a:r>
              <a:rPr lang="en-US" sz="2000" dirty="0"/>
              <a:t> </a:t>
            </a:r>
            <a:r>
              <a:rPr lang="en-US" sz="2000" dirty="0" err="1"/>
              <a:t>precursori</a:t>
            </a:r>
            <a:endParaRPr lang="en-US" sz="2000" dirty="0"/>
          </a:p>
          <a:p>
            <a:r>
              <a:rPr lang="en-US" sz="2000" dirty="0" err="1"/>
              <a:t>Globuli</a:t>
            </a:r>
            <a:r>
              <a:rPr lang="en-US" sz="2000" dirty="0"/>
              <a:t> </a:t>
            </a:r>
            <a:r>
              <a:rPr lang="en-US" sz="2000" dirty="0" err="1"/>
              <a:t>rossi</a:t>
            </a:r>
            <a:endParaRPr lang="en-US" sz="2000" dirty="0"/>
          </a:p>
        </p:txBody>
      </p:sp>
      <p:cxnSp>
        <p:nvCxnSpPr>
          <p:cNvPr id="50" name="Straight Arrow Connector 49">
            <a:extLst>
              <a:ext uri="{FF2B5EF4-FFF2-40B4-BE49-F238E27FC236}">
                <a16:creationId xmlns:a16="http://schemas.microsoft.com/office/drawing/2014/main" id="{DD521225-8B72-4B23-84FD-53CBE92E05DE}"/>
              </a:ext>
            </a:extLst>
          </p:cNvPr>
          <p:cNvCxnSpPr>
            <a:cxnSpLocks/>
          </p:cNvCxnSpPr>
          <p:nvPr/>
        </p:nvCxnSpPr>
        <p:spPr>
          <a:xfrm>
            <a:off x="7404100" y="876300"/>
            <a:ext cx="79163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48719C79-7AC5-42B7-8DCC-9F93CC596F05}"/>
              </a:ext>
            </a:extLst>
          </p:cNvPr>
          <p:cNvSpPr txBox="1"/>
          <p:nvPr/>
        </p:nvSpPr>
        <p:spPr>
          <a:xfrm>
            <a:off x="8561060" y="597987"/>
            <a:ext cx="2943883" cy="1446550"/>
          </a:xfrm>
          <a:prstGeom prst="rect">
            <a:avLst/>
          </a:prstGeom>
          <a:noFill/>
        </p:spPr>
        <p:txBody>
          <a:bodyPr wrap="none" rtlCol="0">
            <a:spAutoFit/>
          </a:bodyPr>
          <a:lstStyle/>
          <a:p>
            <a:pPr algn="ctr"/>
            <a:r>
              <a:rPr lang="en-US" sz="2000" dirty="0" err="1"/>
              <a:t>Globuli</a:t>
            </a:r>
            <a:r>
              <a:rPr lang="en-US" sz="2000" dirty="0"/>
              <a:t> </a:t>
            </a:r>
            <a:r>
              <a:rPr lang="en-US" sz="2000" dirty="0" err="1"/>
              <a:t>rossi</a:t>
            </a:r>
            <a:r>
              <a:rPr lang="en-US" sz="2000" dirty="0"/>
              <a:t> </a:t>
            </a:r>
            <a:r>
              <a:rPr lang="en-US" sz="2000" dirty="0" err="1"/>
              <a:t>danneggiati</a:t>
            </a:r>
            <a:endParaRPr lang="en-US" sz="2000" dirty="0"/>
          </a:p>
          <a:p>
            <a:pPr algn="ctr"/>
            <a:r>
              <a:rPr lang="en-US" sz="2000" dirty="0" err="1"/>
              <a:t>Sequestrazione</a:t>
            </a:r>
            <a:r>
              <a:rPr lang="en-US" sz="2000" dirty="0"/>
              <a:t> </a:t>
            </a:r>
            <a:r>
              <a:rPr lang="en-US" sz="2000" dirty="0" err="1"/>
              <a:t>nella</a:t>
            </a:r>
            <a:r>
              <a:rPr lang="en-US" sz="2000" dirty="0"/>
              <a:t> </a:t>
            </a:r>
            <a:r>
              <a:rPr lang="en-US" sz="2000" dirty="0" err="1"/>
              <a:t>milza</a:t>
            </a:r>
            <a:endParaRPr lang="en-US" sz="2000" dirty="0"/>
          </a:p>
          <a:p>
            <a:pPr algn="ctr"/>
            <a:r>
              <a:rPr lang="en-US" sz="2400" b="1" dirty="0" err="1"/>
              <a:t>Difetto</a:t>
            </a:r>
            <a:r>
              <a:rPr lang="en-US" sz="2400" b="1" dirty="0"/>
              <a:t> </a:t>
            </a:r>
            <a:r>
              <a:rPr lang="en-US" sz="2400" b="1" dirty="0" err="1"/>
              <a:t>immunitario</a:t>
            </a:r>
            <a:endParaRPr lang="en-US" sz="2400" b="1" dirty="0"/>
          </a:p>
          <a:p>
            <a:pPr algn="ctr"/>
            <a:r>
              <a:rPr lang="en-US" sz="2400" b="1" dirty="0"/>
              <a:t>Anemia</a:t>
            </a:r>
          </a:p>
        </p:txBody>
      </p:sp>
      <p:cxnSp>
        <p:nvCxnSpPr>
          <p:cNvPr id="53" name="Straight Arrow Connector 52">
            <a:extLst>
              <a:ext uri="{FF2B5EF4-FFF2-40B4-BE49-F238E27FC236}">
                <a16:creationId xmlns:a16="http://schemas.microsoft.com/office/drawing/2014/main" id="{FFE5EED0-DA8B-426B-A358-423E95460341}"/>
              </a:ext>
            </a:extLst>
          </p:cNvPr>
          <p:cNvCxnSpPr>
            <a:cxnSpLocks/>
          </p:cNvCxnSpPr>
          <p:nvPr/>
        </p:nvCxnSpPr>
        <p:spPr>
          <a:xfrm>
            <a:off x="10160000" y="2012264"/>
            <a:ext cx="0" cy="38373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BA55E969-B626-4348-A72F-D0EF12F04A46}"/>
              </a:ext>
            </a:extLst>
          </p:cNvPr>
          <p:cNvSpPr txBox="1"/>
          <p:nvPr/>
        </p:nvSpPr>
        <p:spPr>
          <a:xfrm>
            <a:off x="9741912" y="2310083"/>
            <a:ext cx="1909497" cy="769441"/>
          </a:xfrm>
          <a:prstGeom prst="rect">
            <a:avLst/>
          </a:prstGeom>
          <a:noFill/>
        </p:spPr>
        <p:txBody>
          <a:bodyPr wrap="none" rtlCol="0">
            <a:spAutoFit/>
          </a:bodyPr>
          <a:lstStyle/>
          <a:p>
            <a:r>
              <a:rPr lang="en-US" sz="2000" dirty="0" err="1"/>
              <a:t>Ittero</a:t>
            </a:r>
            <a:endParaRPr lang="en-US" sz="2000" dirty="0"/>
          </a:p>
          <a:p>
            <a:r>
              <a:rPr lang="en-US" sz="2400" b="1" dirty="0" err="1"/>
              <a:t>Coliche</a:t>
            </a:r>
            <a:r>
              <a:rPr lang="en-US" sz="2400" b="1" dirty="0"/>
              <a:t> </a:t>
            </a:r>
            <a:r>
              <a:rPr lang="en-US" sz="2400" b="1" dirty="0" err="1"/>
              <a:t>biliari</a:t>
            </a:r>
            <a:endParaRPr lang="en-US" sz="2400" b="1" dirty="0"/>
          </a:p>
        </p:txBody>
      </p:sp>
      <p:cxnSp>
        <p:nvCxnSpPr>
          <p:cNvPr id="56" name="Straight Arrow Connector 55">
            <a:extLst>
              <a:ext uri="{FF2B5EF4-FFF2-40B4-BE49-F238E27FC236}">
                <a16:creationId xmlns:a16="http://schemas.microsoft.com/office/drawing/2014/main" id="{B98CD409-61DF-4981-81D2-2B59B57AE973}"/>
              </a:ext>
            </a:extLst>
          </p:cNvPr>
          <p:cNvCxnSpPr>
            <a:cxnSpLocks/>
            <a:stCxn id="51" idx="1"/>
            <a:endCxn id="57" idx="0"/>
          </p:cNvCxnSpPr>
          <p:nvPr/>
        </p:nvCxnSpPr>
        <p:spPr>
          <a:xfrm flipH="1">
            <a:off x="7620013" y="1321262"/>
            <a:ext cx="941047" cy="64401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5224AB26-9B40-4E28-856F-97D3B4CD6981}"/>
              </a:ext>
            </a:extLst>
          </p:cNvPr>
          <p:cNvCxnSpPr/>
          <p:nvPr/>
        </p:nvCxnSpPr>
        <p:spPr>
          <a:xfrm flipH="1">
            <a:off x="5293077" y="2434948"/>
            <a:ext cx="95673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D0407478-B06F-4EF5-AD55-0841648E30DE}"/>
              </a:ext>
            </a:extLst>
          </p:cNvPr>
          <p:cNvSpPr txBox="1"/>
          <p:nvPr/>
        </p:nvSpPr>
        <p:spPr>
          <a:xfrm>
            <a:off x="3344333" y="2193284"/>
            <a:ext cx="1940897" cy="830997"/>
          </a:xfrm>
          <a:prstGeom prst="rect">
            <a:avLst/>
          </a:prstGeom>
          <a:noFill/>
        </p:spPr>
        <p:txBody>
          <a:bodyPr wrap="square" rtlCol="0">
            <a:spAutoFit/>
          </a:bodyPr>
          <a:lstStyle/>
          <a:p>
            <a:r>
              <a:rPr lang="en-US" sz="2400" b="1" dirty="0" err="1"/>
              <a:t>Deformazioni</a:t>
            </a:r>
            <a:r>
              <a:rPr lang="en-US" sz="2400" b="1" dirty="0"/>
              <a:t> </a:t>
            </a:r>
            <a:r>
              <a:rPr lang="en-US" sz="2400" b="1" dirty="0" err="1"/>
              <a:t>ossee</a:t>
            </a:r>
            <a:endParaRPr lang="en-US" sz="2400" b="1" dirty="0"/>
          </a:p>
        </p:txBody>
      </p:sp>
      <p:cxnSp>
        <p:nvCxnSpPr>
          <p:cNvPr id="61" name="Straight Arrow Connector 60">
            <a:extLst>
              <a:ext uri="{FF2B5EF4-FFF2-40B4-BE49-F238E27FC236}">
                <a16:creationId xmlns:a16="http://schemas.microsoft.com/office/drawing/2014/main" id="{D1394632-8E47-4A1C-A23A-9D177C647249}"/>
              </a:ext>
            </a:extLst>
          </p:cNvPr>
          <p:cNvCxnSpPr/>
          <p:nvPr/>
        </p:nvCxnSpPr>
        <p:spPr>
          <a:xfrm>
            <a:off x="4675011" y="876300"/>
            <a:ext cx="49953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E029F85-9A9F-4C9A-9A00-C918C246E1D1}"/>
              </a:ext>
            </a:extLst>
          </p:cNvPr>
          <p:cNvSpPr txBox="1"/>
          <p:nvPr/>
        </p:nvSpPr>
        <p:spPr>
          <a:xfrm>
            <a:off x="257198" y="999439"/>
            <a:ext cx="1311578" cy="461665"/>
          </a:xfrm>
          <a:prstGeom prst="rect">
            <a:avLst/>
          </a:prstGeom>
          <a:noFill/>
          <a:ln>
            <a:solidFill>
              <a:srgbClr val="FF0000"/>
            </a:solidFill>
          </a:ln>
        </p:spPr>
        <p:txBody>
          <a:bodyPr wrap="none" rtlCol="0">
            <a:spAutoFit/>
          </a:bodyPr>
          <a:lstStyle/>
          <a:p>
            <a:r>
              <a:rPr lang="en-US" sz="2400" b="1" dirty="0" err="1">
                <a:solidFill>
                  <a:srgbClr val="FF0000"/>
                </a:solidFill>
              </a:rPr>
              <a:t>Eziologia</a:t>
            </a:r>
            <a:endParaRPr lang="en-US" sz="2400" b="1" dirty="0">
              <a:solidFill>
                <a:srgbClr val="FF0000"/>
              </a:solidFill>
            </a:endParaRPr>
          </a:p>
        </p:txBody>
      </p:sp>
      <p:cxnSp>
        <p:nvCxnSpPr>
          <p:cNvPr id="65" name="Straight Arrow Connector 64">
            <a:extLst>
              <a:ext uri="{FF2B5EF4-FFF2-40B4-BE49-F238E27FC236}">
                <a16:creationId xmlns:a16="http://schemas.microsoft.com/office/drawing/2014/main" id="{89E8714B-43E3-4545-92CB-B19E3C8DAAE9}"/>
              </a:ext>
            </a:extLst>
          </p:cNvPr>
          <p:cNvCxnSpPr>
            <a:cxnSpLocks/>
          </p:cNvCxnSpPr>
          <p:nvPr/>
        </p:nvCxnSpPr>
        <p:spPr>
          <a:xfrm>
            <a:off x="7498777" y="3035300"/>
            <a:ext cx="0" cy="36923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1159A509-88FD-405E-B5F2-5535A41174D1}"/>
              </a:ext>
            </a:extLst>
          </p:cNvPr>
          <p:cNvSpPr txBox="1"/>
          <p:nvPr/>
        </p:nvSpPr>
        <p:spPr>
          <a:xfrm>
            <a:off x="6860243" y="3404531"/>
            <a:ext cx="1302472" cy="400110"/>
          </a:xfrm>
          <a:prstGeom prst="rect">
            <a:avLst/>
          </a:prstGeom>
          <a:noFill/>
        </p:spPr>
        <p:txBody>
          <a:bodyPr wrap="none" rtlCol="0">
            <a:spAutoFit/>
          </a:bodyPr>
          <a:lstStyle/>
          <a:p>
            <a:r>
              <a:rPr lang="en-US" sz="2000" dirty="0" err="1"/>
              <a:t>Trasfusioni</a:t>
            </a:r>
            <a:endParaRPr lang="en-US" sz="2000" dirty="0"/>
          </a:p>
        </p:txBody>
      </p:sp>
      <p:sp>
        <p:nvSpPr>
          <p:cNvPr id="67" name="TextBox 66">
            <a:extLst>
              <a:ext uri="{FF2B5EF4-FFF2-40B4-BE49-F238E27FC236}">
                <a16:creationId xmlns:a16="http://schemas.microsoft.com/office/drawing/2014/main" id="{E73AECE3-92FC-4F92-84CC-D8F0ADD61AE8}"/>
              </a:ext>
            </a:extLst>
          </p:cNvPr>
          <p:cNvSpPr txBox="1"/>
          <p:nvPr/>
        </p:nvSpPr>
        <p:spPr>
          <a:xfrm>
            <a:off x="9271000" y="3383527"/>
            <a:ext cx="1788375" cy="400110"/>
          </a:xfrm>
          <a:prstGeom prst="rect">
            <a:avLst/>
          </a:prstGeom>
          <a:noFill/>
        </p:spPr>
        <p:txBody>
          <a:bodyPr wrap="none" rtlCol="0">
            <a:spAutoFit/>
          </a:bodyPr>
          <a:lstStyle/>
          <a:p>
            <a:r>
              <a:rPr lang="en-US" sz="2000" dirty="0" err="1"/>
              <a:t>Accumulo</a:t>
            </a:r>
            <a:r>
              <a:rPr lang="en-US" sz="2000" dirty="0"/>
              <a:t> ferro</a:t>
            </a:r>
          </a:p>
        </p:txBody>
      </p:sp>
      <p:sp>
        <p:nvSpPr>
          <p:cNvPr id="68" name="TextBox 67">
            <a:extLst>
              <a:ext uri="{FF2B5EF4-FFF2-40B4-BE49-F238E27FC236}">
                <a16:creationId xmlns:a16="http://schemas.microsoft.com/office/drawing/2014/main" id="{90E4E045-2CFE-4618-A756-BB575E10ABB5}"/>
              </a:ext>
            </a:extLst>
          </p:cNvPr>
          <p:cNvSpPr txBox="1"/>
          <p:nvPr/>
        </p:nvSpPr>
        <p:spPr>
          <a:xfrm>
            <a:off x="8883631" y="4150711"/>
            <a:ext cx="3132268" cy="2308324"/>
          </a:xfrm>
          <a:prstGeom prst="rect">
            <a:avLst/>
          </a:prstGeom>
          <a:noFill/>
        </p:spPr>
        <p:txBody>
          <a:bodyPr wrap="none" rtlCol="0">
            <a:spAutoFit/>
          </a:bodyPr>
          <a:lstStyle/>
          <a:p>
            <a:r>
              <a:rPr lang="en-US" sz="2400" dirty="0" err="1"/>
              <a:t>Danno</a:t>
            </a:r>
            <a:r>
              <a:rPr lang="en-US" sz="2400" dirty="0"/>
              <a:t> </a:t>
            </a:r>
            <a:r>
              <a:rPr lang="en-US" sz="2400" b="1" dirty="0" err="1"/>
              <a:t>fegato</a:t>
            </a:r>
            <a:endParaRPr lang="en-US" sz="2400" b="1" dirty="0"/>
          </a:p>
          <a:p>
            <a:r>
              <a:rPr lang="en-US" sz="2400" dirty="0" err="1"/>
              <a:t>Danno</a:t>
            </a:r>
            <a:r>
              <a:rPr lang="en-US" sz="2400" dirty="0"/>
              <a:t> </a:t>
            </a:r>
            <a:r>
              <a:rPr lang="en-US" sz="2400" dirty="0" err="1"/>
              <a:t>organi</a:t>
            </a:r>
            <a:r>
              <a:rPr lang="en-US" sz="2400" dirty="0"/>
              <a:t> </a:t>
            </a:r>
            <a:r>
              <a:rPr lang="en-US" sz="2400" b="1" dirty="0" err="1"/>
              <a:t>endocrini</a:t>
            </a:r>
            <a:endParaRPr lang="en-US" sz="2400" b="1" dirty="0"/>
          </a:p>
          <a:p>
            <a:pPr marL="285750" indent="-285750">
              <a:buFontTx/>
              <a:buChar char="-"/>
            </a:pPr>
            <a:r>
              <a:rPr lang="en-US" sz="2400" dirty="0" err="1"/>
              <a:t>Diabete</a:t>
            </a:r>
            <a:endParaRPr lang="en-US" sz="2400" dirty="0"/>
          </a:p>
          <a:p>
            <a:pPr marL="285750" indent="-285750">
              <a:buFontTx/>
              <a:buChar char="-"/>
            </a:pPr>
            <a:r>
              <a:rPr lang="en-US" sz="2400" dirty="0" err="1"/>
              <a:t>Ridotta</a:t>
            </a:r>
            <a:r>
              <a:rPr lang="en-US" sz="2400" dirty="0"/>
              <a:t> </a:t>
            </a:r>
            <a:r>
              <a:rPr lang="en-US" sz="2400" dirty="0" err="1"/>
              <a:t>crescita</a:t>
            </a:r>
            <a:endParaRPr lang="en-US" sz="2400" dirty="0"/>
          </a:p>
          <a:p>
            <a:pPr marL="285750" indent="-285750">
              <a:buFontTx/>
              <a:buChar char="-"/>
            </a:pPr>
            <a:r>
              <a:rPr lang="en-US" sz="2400" dirty="0" err="1"/>
              <a:t>Infertilità</a:t>
            </a:r>
            <a:endParaRPr lang="en-US" sz="2400" dirty="0"/>
          </a:p>
          <a:p>
            <a:r>
              <a:rPr lang="en-US" sz="2400" dirty="0" err="1"/>
              <a:t>Danno</a:t>
            </a:r>
            <a:r>
              <a:rPr lang="en-US" sz="2400" dirty="0"/>
              <a:t> </a:t>
            </a:r>
            <a:r>
              <a:rPr lang="en-US" sz="2400" b="1" dirty="0" err="1"/>
              <a:t>cuore</a:t>
            </a:r>
            <a:endParaRPr lang="en-US" sz="2400" b="1" dirty="0"/>
          </a:p>
        </p:txBody>
      </p:sp>
      <p:cxnSp>
        <p:nvCxnSpPr>
          <p:cNvPr id="70" name="Straight Arrow Connector 69">
            <a:extLst>
              <a:ext uri="{FF2B5EF4-FFF2-40B4-BE49-F238E27FC236}">
                <a16:creationId xmlns:a16="http://schemas.microsoft.com/office/drawing/2014/main" id="{C4DFB016-FC47-42CB-85DB-097502E97F3F}"/>
              </a:ext>
            </a:extLst>
          </p:cNvPr>
          <p:cNvCxnSpPr>
            <a:cxnSpLocks/>
          </p:cNvCxnSpPr>
          <p:nvPr/>
        </p:nvCxnSpPr>
        <p:spPr>
          <a:xfrm>
            <a:off x="8315959" y="3598139"/>
            <a:ext cx="801797" cy="644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8006FCA9-9DC4-4EB1-83E1-DEBBC4CDFDE9}"/>
              </a:ext>
            </a:extLst>
          </p:cNvPr>
          <p:cNvCxnSpPr>
            <a:cxnSpLocks/>
          </p:cNvCxnSpPr>
          <p:nvPr/>
        </p:nvCxnSpPr>
        <p:spPr>
          <a:xfrm>
            <a:off x="10160000" y="3804641"/>
            <a:ext cx="0" cy="34607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84F4FF7-00DB-4FCF-8187-C7724A8F583A}"/>
              </a:ext>
            </a:extLst>
          </p:cNvPr>
          <p:cNvSpPr txBox="1"/>
          <p:nvPr/>
        </p:nvSpPr>
        <p:spPr>
          <a:xfrm>
            <a:off x="191806" y="301446"/>
            <a:ext cx="2266967" cy="707886"/>
          </a:xfrm>
          <a:prstGeom prst="rect">
            <a:avLst/>
          </a:prstGeom>
          <a:noFill/>
        </p:spPr>
        <p:txBody>
          <a:bodyPr wrap="square" rtlCol="0">
            <a:spAutoFit/>
          </a:bodyPr>
          <a:lstStyle/>
          <a:p>
            <a:r>
              <a:rPr lang="en-US" sz="2000" dirty="0" err="1"/>
              <a:t>Ridotta</a:t>
            </a:r>
            <a:r>
              <a:rPr lang="en-US" sz="2000" dirty="0"/>
              <a:t> </a:t>
            </a:r>
            <a:r>
              <a:rPr lang="en-US" sz="2000" dirty="0" err="1"/>
              <a:t>produzione</a:t>
            </a:r>
            <a:r>
              <a:rPr lang="en-US" sz="2000" dirty="0"/>
              <a:t> </a:t>
            </a:r>
            <a:r>
              <a:rPr lang="en-US" sz="2000" dirty="0" err="1"/>
              <a:t>catene</a:t>
            </a:r>
            <a:r>
              <a:rPr lang="en-US" sz="2000" dirty="0"/>
              <a:t> beta</a:t>
            </a:r>
          </a:p>
        </p:txBody>
      </p:sp>
      <p:cxnSp>
        <p:nvCxnSpPr>
          <p:cNvPr id="25" name="Straight Arrow Connector 24">
            <a:extLst>
              <a:ext uri="{FF2B5EF4-FFF2-40B4-BE49-F238E27FC236}">
                <a16:creationId xmlns:a16="http://schemas.microsoft.com/office/drawing/2014/main" id="{D114401B-BA5E-4E4C-AB51-AFBBC335596E}"/>
              </a:ext>
            </a:extLst>
          </p:cNvPr>
          <p:cNvCxnSpPr>
            <a:cxnSpLocks/>
          </p:cNvCxnSpPr>
          <p:nvPr/>
        </p:nvCxnSpPr>
        <p:spPr>
          <a:xfrm>
            <a:off x="1842950" y="876300"/>
            <a:ext cx="91718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75B9B6F-BFB1-42C8-AC83-7FEDC42B9B32}"/>
              </a:ext>
            </a:extLst>
          </p:cNvPr>
          <p:cNvCxnSpPr>
            <a:cxnSpLocks/>
          </p:cNvCxnSpPr>
          <p:nvPr/>
        </p:nvCxnSpPr>
        <p:spPr>
          <a:xfrm>
            <a:off x="2586567" y="397933"/>
            <a:ext cx="9491136" cy="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C2F3E20-7BA4-4DB0-A3B6-597982C49261}"/>
              </a:ext>
            </a:extLst>
          </p:cNvPr>
          <p:cNvCxnSpPr>
            <a:cxnSpLocks/>
          </p:cNvCxnSpPr>
          <p:nvPr/>
        </p:nvCxnSpPr>
        <p:spPr>
          <a:xfrm>
            <a:off x="2632173" y="3081867"/>
            <a:ext cx="2950452" cy="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A1B0A83-B88E-48D9-A7B6-C7478DA2AA33}"/>
              </a:ext>
            </a:extLst>
          </p:cNvPr>
          <p:cNvCxnSpPr>
            <a:cxnSpLocks/>
          </p:cNvCxnSpPr>
          <p:nvPr/>
        </p:nvCxnSpPr>
        <p:spPr>
          <a:xfrm>
            <a:off x="8811068" y="6532033"/>
            <a:ext cx="3266635" cy="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7FA4829-2B56-47E5-B2BA-A9CED784B93C}"/>
              </a:ext>
            </a:extLst>
          </p:cNvPr>
          <p:cNvCxnSpPr>
            <a:cxnSpLocks/>
          </p:cNvCxnSpPr>
          <p:nvPr/>
        </p:nvCxnSpPr>
        <p:spPr>
          <a:xfrm>
            <a:off x="12077703" y="397933"/>
            <a:ext cx="0" cy="613410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BB775A53-7633-4A38-862D-68FB338AEA6C}"/>
              </a:ext>
            </a:extLst>
          </p:cNvPr>
          <p:cNvCxnSpPr>
            <a:cxnSpLocks/>
          </p:cNvCxnSpPr>
          <p:nvPr/>
        </p:nvCxnSpPr>
        <p:spPr>
          <a:xfrm flipH="1" flipV="1">
            <a:off x="2586568" y="397933"/>
            <a:ext cx="45605" cy="2683934"/>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99CEED05-DFD5-4B8F-8200-F5D5CF4E73E3}"/>
              </a:ext>
            </a:extLst>
          </p:cNvPr>
          <p:cNvCxnSpPr>
            <a:cxnSpLocks/>
          </p:cNvCxnSpPr>
          <p:nvPr/>
        </p:nvCxnSpPr>
        <p:spPr>
          <a:xfrm flipH="1" flipV="1">
            <a:off x="5600883" y="3081868"/>
            <a:ext cx="13719" cy="935565"/>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A34FAB2-E98A-463B-81A7-2AAA63435987}"/>
              </a:ext>
            </a:extLst>
          </p:cNvPr>
          <p:cNvCxnSpPr>
            <a:cxnSpLocks/>
          </p:cNvCxnSpPr>
          <p:nvPr/>
        </p:nvCxnSpPr>
        <p:spPr>
          <a:xfrm>
            <a:off x="5614602" y="4017433"/>
            <a:ext cx="3196123" cy="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7D22BDB-3C08-49E8-8484-C9978227618B}"/>
              </a:ext>
            </a:extLst>
          </p:cNvPr>
          <p:cNvCxnSpPr>
            <a:cxnSpLocks/>
          </p:cNvCxnSpPr>
          <p:nvPr/>
        </p:nvCxnSpPr>
        <p:spPr>
          <a:xfrm flipV="1">
            <a:off x="8810725" y="4017434"/>
            <a:ext cx="1" cy="2514599"/>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12249BC6-6301-465F-AC1D-E206B1C371D4}"/>
              </a:ext>
            </a:extLst>
          </p:cNvPr>
          <p:cNvSpPr txBox="1"/>
          <p:nvPr/>
        </p:nvSpPr>
        <p:spPr>
          <a:xfrm>
            <a:off x="1456670" y="1851376"/>
            <a:ext cx="1578445" cy="461665"/>
          </a:xfrm>
          <a:prstGeom prst="rect">
            <a:avLst/>
          </a:prstGeom>
          <a:solidFill>
            <a:schemeClr val="bg1"/>
          </a:solidFill>
          <a:ln>
            <a:solidFill>
              <a:srgbClr val="FF0000"/>
            </a:solidFill>
          </a:ln>
        </p:spPr>
        <p:txBody>
          <a:bodyPr wrap="none" rtlCol="0">
            <a:spAutoFit/>
          </a:bodyPr>
          <a:lstStyle/>
          <a:p>
            <a:r>
              <a:rPr lang="en-US" sz="2400" b="1" dirty="0" err="1">
                <a:solidFill>
                  <a:srgbClr val="FF0000"/>
                </a:solidFill>
              </a:rPr>
              <a:t>Patogenesi</a:t>
            </a:r>
            <a:endParaRPr lang="en-US" sz="2400" b="1" dirty="0">
              <a:solidFill>
                <a:srgbClr val="FF0000"/>
              </a:solidFill>
            </a:endParaRPr>
          </a:p>
        </p:txBody>
      </p:sp>
      <p:sp>
        <p:nvSpPr>
          <p:cNvPr id="3" name="TextBox 2">
            <a:extLst>
              <a:ext uri="{FF2B5EF4-FFF2-40B4-BE49-F238E27FC236}">
                <a16:creationId xmlns:a16="http://schemas.microsoft.com/office/drawing/2014/main" id="{2D986F30-FC57-4AAD-A696-0868B5962BF8}"/>
              </a:ext>
            </a:extLst>
          </p:cNvPr>
          <p:cNvSpPr txBox="1"/>
          <p:nvPr/>
        </p:nvSpPr>
        <p:spPr>
          <a:xfrm>
            <a:off x="3287873" y="4746756"/>
            <a:ext cx="3657600" cy="1384995"/>
          </a:xfrm>
          <a:prstGeom prst="rect">
            <a:avLst/>
          </a:prstGeom>
          <a:noFill/>
        </p:spPr>
        <p:txBody>
          <a:bodyPr wrap="square" rtlCol="0">
            <a:spAutoFit/>
          </a:bodyPr>
          <a:lstStyle/>
          <a:p>
            <a:r>
              <a:rPr lang="en-US" sz="2800" b="1" dirty="0"/>
              <a:t>SINTOMI E SEGNI </a:t>
            </a:r>
            <a:r>
              <a:rPr lang="en-US" sz="2800" b="1" u="sng" dirty="0"/>
              <a:t>INDIRETTAMENTE</a:t>
            </a:r>
            <a:r>
              <a:rPr lang="en-US" sz="2800" b="1" dirty="0"/>
              <a:t> LEGATI ALL’ANEMIA  </a:t>
            </a:r>
          </a:p>
        </p:txBody>
      </p:sp>
      <p:pic>
        <p:nvPicPr>
          <p:cNvPr id="32" name="Picture 2">
            <a:extLst>
              <a:ext uri="{FF2B5EF4-FFF2-40B4-BE49-F238E27FC236}">
                <a16:creationId xmlns:a16="http://schemas.microsoft.com/office/drawing/2014/main" id="{4A70BE42-D267-43B6-89F7-EFFE137B25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9520" y="2785413"/>
            <a:ext cx="1351433" cy="1351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TextBox 56">
            <a:extLst>
              <a:ext uri="{FF2B5EF4-FFF2-40B4-BE49-F238E27FC236}">
                <a16:creationId xmlns:a16="http://schemas.microsoft.com/office/drawing/2014/main" id="{71654DC3-9A3D-4A9A-B8A8-194CE43CEA69}"/>
              </a:ext>
            </a:extLst>
          </p:cNvPr>
          <p:cNvSpPr txBox="1"/>
          <p:nvPr/>
        </p:nvSpPr>
        <p:spPr>
          <a:xfrm>
            <a:off x="6341554" y="1965280"/>
            <a:ext cx="2556918" cy="1015663"/>
          </a:xfrm>
          <a:prstGeom prst="rect">
            <a:avLst/>
          </a:prstGeom>
          <a:noFill/>
        </p:spPr>
        <p:txBody>
          <a:bodyPr wrap="none" rtlCol="0">
            <a:spAutoFit/>
          </a:bodyPr>
          <a:lstStyle/>
          <a:p>
            <a:r>
              <a:rPr lang="en-US" sz="2000" dirty="0" err="1"/>
              <a:t>Aumento</a:t>
            </a:r>
            <a:r>
              <a:rPr lang="en-US" sz="2000" dirty="0"/>
              <a:t> </a:t>
            </a:r>
            <a:r>
              <a:rPr lang="en-US" sz="2000" dirty="0" err="1"/>
              <a:t>produzione</a:t>
            </a:r>
            <a:endParaRPr lang="en-US" sz="2000" dirty="0"/>
          </a:p>
          <a:p>
            <a:r>
              <a:rPr lang="en-US" sz="2000" dirty="0"/>
              <a:t>Ma </a:t>
            </a:r>
            <a:r>
              <a:rPr lang="en-US" sz="2000" dirty="0" err="1"/>
              <a:t>circolo</a:t>
            </a:r>
            <a:r>
              <a:rPr lang="en-US" sz="2000" dirty="0"/>
              <a:t> </a:t>
            </a:r>
            <a:r>
              <a:rPr lang="en-US" sz="2000" dirty="0" err="1"/>
              <a:t>vizioso</a:t>
            </a:r>
            <a:r>
              <a:rPr lang="en-US" sz="2000" dirty="0"/>
              <a:t> per</a:t>
            </a:r>
          </a:p>
          <a:p>
            <a:r>
              <a:rPr lang="en-US" sz="2000" b="1" dirty="0" err="1">
                <a:solidFill>
                  <a:schemeClr val="accent1"/>
                </a:solidFill>
              </a:rPr>
              <a:t>Eritropoiesi</a:t>
            </a:r>
            <a:r>
              <a:rPr lang="en-US" sz="2000" b="1" dirty="0">
                <a:solidFill>
                  <a:schemeClr val="accent1"/>
                </a:solidFill>
              </a:rPr>
              <a:t> </a:t>
            </a:r>
            <a:r>
              <a:rPr lang="en-US" sz="2000" b="1" dirty="0" err="1">
                <a:solidFill>
                  <a:schemeClr val="accent1"/>
                </a:solidFill>
              </a:rPr>
              <a:t>inefficiace</a:t>
            </a:r>
            <a:endParaRPr lang="en-US" sz="2000" b="1" dirty="0">
              <a:solidFill>
                <a:schemeClr val="accent1"/>
              </a:solidFill>
            </a:endParaRPr>
          </a:p>
        </p:txBody>
      </p:sp>
    </p:spTree>
    <p:extLst>
      <p:ext uri="{BB962C8B-B14F-4D97-AF65-F5344CB8AC3E}">
        <p14:creationId xmlns:p14="http://schemas.microsoft.com/office/powerpoint/2010/main" val="3857700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ttangolo 25"/>
          <p:cNvSpPr/>
          <p:nvPr/>
        </p:nvSpPr>
        <p:spPr>
          <a:xfrm>
            <a:off x="1919288" y="1052736"/>
            <a:ext cx="8353176" cy="54006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ctangle 2"/>
          <p:cNvSpPr txBox="1">
            <a:spLocks noChangeArrowheads="1"/>
          </p:cNvSpPr>
          <p:nvPr/>
        </p:nvSpPr>
        <p:spPr>
          <a:xfrm>
            <a:off x="2208214" y="1196752"/>
            <a:ext cx="7704211" cy="4320480"/>
          </a:xfrm>
          <a:prstGeom prst="rect">
            <a:avLst/>
          </a:prstGeom>
        </p:spPr>
        <p:txBody>
          <a:bodyPr vert="horz" lIns="91440" tIns="45720" rIns="91440" bIns="45720" rtlCol="0">
            <a:noAutofit/>
          </a:bodyPr>
          <a:lstStyle/>
          <a:p>
            <a:pPr marL="342900" indent="-342900">
              <a:lnSpc>
                <a:spcPct val="90000"/>
              </a:lnSpc>
              <a:spcBef>
                <a:spcPct val="20000"/>
              </a:spcBef>
              <a:buFont typeface="Arial" pitchFamily="34" charset="0"/>
              <a:buChar char="•"/>
              <a:defRPr/>
            </a:pPr>
            <a:r>
              <a:rPr lang="it-IT" sz="2400" dirty="0"/>
              <a:t>Epatiche : epatiti acute e croniche. </a:t>
            </a:r>
            <a:r>
              <a:rPr lang="it-IT" sz="2400" dirty="0" err="1"/>
              <a:t>Emocromatosi</a:t>
            </a:r>
            <a:endParaRPr lang="it-IT" sz="2400" dirty="0"/>
          </a:p>
          <a:p>
            <a:pPr marL="342900" indent="-342900">
              <a:lnSpc>
                <a:spcPct val="90000"/>
              </a:lnSpc>
              <a:spcBef>
                <a:spcPct val="20000"/>
              </a:spcBef>
              <a:buFont typeface="Arial" pitchFamily="34" charset="0"/>
              <a:buChar char="•"/>
              <a:defRPr/>
            </a:pPr>
            <a:endParaRPr lang="it-IT" sz="2400" dirty="0"/>
          </a:p>
          <a:p>
            <a:pPr marL="342900" indent="-342900">
              <a:lnSpc>
                <a:spcPct val="90000"/>
              </a:lnSpc>
              <a:spcBef>
                <a:spcPct val="20000"/>
              </a:spcBef>
              <a:buFont typeface="Arial" pitchFamily="34" charset="0"/>
              <a:buChar char="•"/>
              <a:defRPr/>
            </a:pPr>
            <a:r>
              <a:rPr lang="it-IT" sz="2400" dirty="0"/>
              <a:t>Cardiache: Pericarditi, </a:t>
            </a:r>
            <a:r>
              <a:rPr lang="it-IT" sz="2400" dirty="0" err="1"/>
              <a:t>Miocardioptie</a:t>
            </a:r>
            <a:r>
              <a:rPr lang="it-IT" sz="2400" dirty="0"/>
              <a:t>, Insufficienza Cardiaca</a:t>
            </a:r>
          </a:p>
          <a:p>
            <a:pPr marL="342900" indent="-342900">
              <a:lnSpc>
                <a:spcPct val="90000"/>
              </a:lnSpc>
              <a:spcBef>
                <a:spcPct val="20000"/>
              </a:spcBef>
              <a:defRPr/>
            </a:pPr>
            <a:endParaRPr lang="it-IT" sz="2400" dirty="0"/>
          </a:p>
          <a:p>
            <a:pPr marL="342900" indent="-342900">
              <a:lnSpc>
                <a:spcPct val="90000"/>
              </a:lnSpc>
              <a:spcBef>
                <a:spcPct val="20000"/>
              </a:spcBef>
              <a:buFont typeface="Arial" pitchFamily="34" charset="0"/>
              <a:buChar char="•"/>
              <a:defRPr/>
            </a:pPr>
            <a:r>
              <a:rPr lang="it-IT" sz="2400" dirty="0"/>
              <a:t>Endocrine: </a:t>
            </a:r>
            <a:r>
              <a:rPr lang="it-IT" sz="2400" dirty="0" err="1"/>
              <a:t>Ipogonadismo</a:t>
            </a:r>
            <a:r>
              <a:rPr lang="it-IT" sz="2400" dirty="0"/>
              <a:t>,  Diabete mellito, Osteoporosi, Ipotiroidismo, </a:t>
            </a:r>
            <a:r>
              <a:rPr lang="it-IT" sz="2400" dirty="0" err="1"/>
              <a:t>Ipoparatiroidismo</a:t>
            </a:r>
            <a:r>
              <a:rPr lang="it-IT" sz="2400" dirty="0"/>
              <a:t>.</a:t>
            </a:r>
          </a:p>
          <a:p>
            <a:pPr marL="342900" indent="-342900">
              <a:lnSpc>
                <a:spcPct val="90000"/>
              </a:lnSpc>
              <a:spcBef>
                <a:spcPct val="20000"/>
              </a:spcBef>
              <a:buFont typeface="Arial" pitchFamily="34" charset="0"/>
              <a:buChar char="•"/>
              <a:defRPr/>
            </a:pPr>
            <a:endParaRPr lang="it-IT" sz="2400" dirty="0"/>
          </a:p>
          <a:p>
            <a:pPr marL="342900" indent="-342900">
              <a:lnSpc>
                <a:spcPct val="90000"/>
              </a:lnSpc>
              <a:spcBef>
                <a:spcPct val="20000"/>
              </a:spcBef>
              <a:buFont typeface="Arial" pitchFamily="34" charset="0"/>
              <a:buChar char="•"/>
              <a:defRPr/>
            </a:pPr>
            <a:r>
              <a:rPr lang="it-IT" sz="2400" dirty="0"/>
              <a:t>Emolisi: </a:t>
            </a:r>
            <a:r>
              <a:rPr lang="it-IT" sz="2400" dirty="0" err="1"/>
              <a:t>Alloimmunizzazione</a:t>
            </a:r>
            <a:r>
              <a:rPr lang="it-IT" sz="2400" dirty="0"/>
              <a:t> anti </a:t>
            </a:r>
            <a:r>
              <a:rPr lang="it-IT" sz="2400" dirty="0" err="1"/>
              <a:t>eritrocitaria</a:t>
            </a:r>
            <a:r>
              <a:rPr lang="it-IT" sz="2400" dirty="0"/>
              <a:t>, anti </a:t>
            </a:r>
            <a:r>
              <a:rPr lang="it-IT" sz="2400" dirty="0" err="1"/>
              <a:t>Rh</a:t>
            </a:r>
            <a:endParaRPr lang="it-IT" sz="2400" dirty="0"/>
          </a:p>
          <a:p>
            <a:pPr marL="342900" indent="-342900">
              <a:lnSpc>
                <a:spcPct val="90000"/>
              </a:lnSpc>
              <a:spcBef>
                <a:spcPct val="20000"/>
              </a:spcBef>
              <a:buFont typeface="Arial" pitchFamily="34" charset="0"/>
              <a:buChar char="•"/>
              <a:defRPr/>
            </a:pPr>
            <a:endParaRPr lang="it-IT" sz="2400" dirty="0"/>
          </a:p>
          <a:p>
            <a:pPr marL="342900" indent="-342900">
              <a:lnSpc>
                <a:spcPct val="90000"/>
              </a:lnSpc>
              <a:spcBef>
                <a:spcPct val="20000"/>
              </a:spcBef>
              <a:buFont typeface="Arial" pitchFamily="34" charset="0"/>
              <a:buChar char="•"/>
              <a:defRPr/>
            </a:pPr>
            <a:r>
              <a:rPr lang="it-IT" sz="2400" dirty="0"/>
              <a:t>Infezioni</a:t>
            </a:r>
          </a:p>
          <a:p>
            <a:pPr marL="342900" indent="-342900">
              <a:lnSpc>
                <a:spcPct val="90000"/>
              </a:lnSpc>
              <a:spcBef>
                <a:spcPct val="20000"/>
              </a:spcBef>
              <a:buFont typeface="Arial" pitchFamily="34" charset="0"/>
              <a:buChar char="•"/>
              <a:defRPr/>
            </a:pPr>
            <a:endParaRPr lang="it-IT" sz="2400" dirty="0"/>
          </a:p>
          <a:p>
            <a:pPr marL="342900" indent="-342900">
              <a:lnSpc>
                <a:spcPct val="90000"/>
              </a:lnSpc>
              <a:spcBef>
                <a:spcPct val="20000"/>
              </a:spcBef>
              <a:buFont typeface="Arial" pitchFamily="34" charset="0"/>
              <a:buChar char="•"/>
              <a:defRPr/>
            </a:pPr>
            <a:r>
              <a:rPr lang="it-IT" sz="2400" dirty="0"/>
              <a:t>Legate al trattamento </a:t>
            </a:r>
            <a:r>
              <a:rPr lang="it-IT" sz="2400" dirty="0" err="1"/>
              <a:t>Ferrochelante</a:t>
            </a:r>
            <a:r>
              <a:rPr lang="it-IT" sz="2400" dirty="0"/>
              <a:t> con DFO ed L1</a:t>
            </a:r>
          </a:p>
          <a:p>
            <a:pPr marL="342900" indent="-342900">
              <a:lnSpc>
                <a:spcPct val="90000"/>
              </a:lnSpc>
              <a:spcBef>
                <a:spcPct val="20000"/>
              </a:spcBef>
              <a:buFont typeface="Arial" pitchFamily="34" charset="0"/>
              <a:buChar char="•"/>
              <a:defRPr/>
            </a:pPr>
            <a:endParaRPr lang="it-IT" sz="2400" dirty="0"/>
          </a:p>
        </p:txBody>
      </p:sp>
    </p:spTree>
    <p:extLst>
      <p:ext uri="{BB962C8B-B14F-4D97-AF65-F5344CB8AC3E}">
        <p14:creationId xmlns:p14="http://schemas.microsoft.com/office/powerpoint/2010/main" val="3721236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book.jpg"/>
          <p:cNvPicPr>
            <a:picLocks noChangeAspect="1"/>
          </p:cNvPicPr>
          <p:nvPr/>
        </p:nvPicPr>
        <p:blipFill>
          <a:blip r:embed="rId2" cstate="print"/>
          <a:stretch>
            <a:fillRect/>
          </a:stretch>
        </p:blipFill>
        <p:spPr>
          <a:xfrm>
            <a:off x="1524000" y="836712"/>
            <a:ext cx="9144000" cy="6021288"/>
          </a:xfrm>
          <a:prstGeom prst="rect">
            <a:avLst/>
          </a:prstGeom>
        </p:spPr>
      </p:pic>
      <p:pic>
        <p:nvPicPr>
          <p:cNvPr id="7" name="Picture 2" descr="Cover: Genes, Blood, and Courage in HARDCOVER"/>
          <p:cNvPicPr>
            <a:picLocks noChangeAspect="1" noChangeArrowheads="1"/>
          </p:cNvPicPr>
          <p:nvPr/>
        </p:nvPicPr>
        <p:blipFill>
          <a:blip r:embed="rId3" cstate="print"/>
          <a:srcRect/>
          <a:stretch>
            <a:fillRect/>
          </a:stretch>
        </p:blipFill>
        <p:spPr bwMode="auto">
          <a:xfrm>
            <a:off x="1524000" y="836712"/>
            <a:ext cx="4499992" cy="6021288"/>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1050</TotalTime>
  <Words>1244</Words>
  <Application>Microsoft Office PowerPoint</Application>
  <PresentationFormat>Widescreen</PresentationFormat>
  <Paragraphs>281</Paragraphs>
  <Slides>36</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Calibri Light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Alberto Tommasini</dc:creator>
  <cp:lastModifiedBy>Alberto Tommasini</cp:lastModifiedBy>
  <cp:revision>41</cp:revision>
  <dcterms:created xsi:type="dcterms:W3CDTF">2021-07-17T13:06:57Z</dcterms:created>
  <dcterms:modified xsi:type="dcterms:W3CDTF">2021-11-18T22:58:47Z</dcterms:modified>
</cp:coreProperties>
</file>