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j0CQAsGPl97tnU4tEC9EZeHF0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1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9"/>
          <p:cNvSpPr>
            <a:spLocks noGrp="1"/>
          </p:cNvSpPr>
          <p:nvPr>
            <p:ph type="pic" idx="2"/>
          </p:nvPr>
        </p:nvSpPr>
        <p:spPr>
          <a:xfrm>
            <a:off x="5183188" y="987425"/>
            <a:ext cx="6172200" cy="4873625"/>
          </a:xfrm>
          <a:prstGeom prst="rect">
            <a:avLst/>
          </a:prstGeom>
          <a:noFill/>
          <a:ln>
            <a:noFill/>
          </a:ln>
        </p:spPr>
      </p:sp>
      <p:sp>
        <p:nvSpPr>
          <p:cNvPr id="64" name="Google Shape;64;p1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a:t>Lecture 7-Exercises and Concept for Analysis (Conceptual Frmework)</a:t>
            </a:r>
            <a:r>
              <a:rPr lang="en-US"/>
              <a:t>  </a:t>
            </a:r>
            <a:endParaRPr/>
          </a:p>
        </p:txBody>
      </p:sp>
      <p:sp>
        <p:nvSpPr>
          <p:cNvPr id="85" name="Google Shape;8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en-US"/>
              <a:t>Dr. Paola Rossi</a:t>
            </a:r>
            <a:endParaRPr/>
          </a:p>
          <a:p>
            <a:pPr marL="0" lvl="0" indent="0" algn="l" rtl="0">
              <a:lnSpc>
                <a:spcPct val="90000"/>
              </a:lnSpc>
              <a:spcBef>
                <a:spcPts val="1000"/>
              </a:spcBef>
              <a:spcAft>
                <a:spcPts val="0"/>
              </a:spcAft>
              <a:buClr>
                <a:schemeClr val="dk1"/>
              </a:buClr>
              <a:buSzPts val="2400"/>
              <a:buNone/>
            </a:pPr>
            <a:r>
              <a:rPr lang="en-US"/>
              <a:t>EMBS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BRIEF EXERCISE 2-3</a:t>
            </a:r>
            <a:endParaRPr/>
          </a:p>
        </p:txBody>
      </p:sp>
      <p:sp>
        <p:nvSpPr>
          <p:cNvPr id="91" name="Google Shape;9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en-US"/>
              <a:t>BE2-3 Identify which qualitative characteristic of accounting information is best described in each item below. (Do not use relevance and faithful representation.) </a:t>
            </a:r>
            <a:endParaRPr/>
          </a:p>
          <a:p>
            <a:pPr marL="514350" lvl="0" indent="-514350" algn="l" rtl="0">
              <a:lnSpc>
                <a:spcPct val="90000"/>
              </a:lnSpc>
              <a:spcBef>
                <a:spcPts val="1000"/>
              </a:spcBef>
              <a:spcAft>
                <a:spcPts val="0"/>
              </a:spcAft>
              <a:buClr>
                <a:schemeClr val="dk1"/>
              </a:buClr>
              <a:buSzPct val="100000"/>
              <a:buAutoNum type="alphaLcParenBoth"/>
            </a:pPr>
            <a:r>
              <a:rPr lang="en-US"/>
              <a:t>The annual reports of Best Buy Co. (USA) are audited by certified public accountants. </a:t>
            </a:r>
            <a:endParaRPr/>
          </a:p>
          <a:p>
            <a:pPr marL="514350" lvl="0" indent="-514350" algn="l" rtl="0">
              <a:lnSpc>
                <a:spcPct val="90000"/>
              </a:lnSpc>
              <a:spcBef>
                <a:spcPts val="1000"/>
              </a:spcBef>
              <a:spcAft>
                <a:spcPts val="0"/>
              </a:spcAft>
              <a:buClr>
                <a:schemeClr val="dk1"/>
              </a:buClr>
              <a:buSzPct val="100000"/>
              <a:buAutoNum type="alphaLcParenBoth"/>
            </a:pPr>
            <a:r>
              <a:rPr lang="en-US"/>
              <a:t>Motorola (USA) and Nokia (FIN) both use the FIFO cost flow assumption. </a:t>
            </a:r>
            <a:endParaRPr/>
          </a:p>
          <a:p>
            <a:pPr marL="514350" lvl="0" indent="-514350" algn="l" rtl="0">
              <a:lnSpc>
                <a:spcPct val="90000"/>
              </a:lnSpc>
              <a:spcBef>
                <a:spcPts val="1000"/>
              </a:spcBef>
              <a:spcAft>
                <a:spcPts val="0"/>
              </a:spcAft>
              <a:buClr>
                <a:schemeClr val="dk1"/>
              </a:buClr>
              <a:buSzPct val="100000"/>
              <a:buAutoNum type="alphaLcParenBoth"/>
            </a:pPr>
            <a:r>
              <a:rPr lang="en-US"/>
              <a:t>Starbucks Corporation (USA) has used straight-line depreciation since it began operations. </a:t>
            </a:r>
            <a:endParaRPr/>
          </a:p>
          <a:p>
            <a:pPr marL="514350" lvl="0" indent="-514350" algn="l" rtl="0">
              <a:lnSpc>
                <a:spcPct val="90000"/>
              </a:lnSpc>
              <a:spcBef>
                <a:spcPts val="1000"/>
              </a:spcBef>
              <a:spcAft>
                <a:spcPts val="0"/>
              </a:spcAft>
              <a:buClr>
                <a:schemeClr val="dk1"/>
              </a:buClr>
              <a:buSzPct val="100000"/>
              <a:buAutoNum type="alphaLcParenBoth"/>
            </a:pPr>
            <a:r>
              <a:rPr lang="en-US"/>
              <a:t>Heineken Holdings (NLD) issues its quarterly reports immediately after each quarter ends.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SOLUTION BRIEF EXERCISE 2-3</a:t>
            </a:r>
            <a:endParaRPr/>
          </a:p>
        </p:txBody>
      </p:sp>
      <p:sp>
        <p:nvSpPr>
          <p:cNvPr id="97" name="Google Shape;9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514350" lvl="0" indent="-514350" algn="l" rtl="0">
              <a:lnSpc>
                <a:spcPct val="90000"/>
              </a:lnSpc>
              <a:spcBef>
                <a:spcPts val="0"/>
              </a:spcBef>
              <a:spcAft>
                <a:spcPts val="0"/>
              </a:spcAft>
              <a:buClr>
                <a:schemeClr val="dk1"/>
              </a:buClr>
              <a:buSzPts val="2800"/>
              <a:buAutoNum type="alphaLcParenBoth"/>
            </a:pPr>
            <a:r>
              <a:rPr lang="en-US"/>
              <a:t>Verifiability </a:t>
            </a:r>
            <a:endParaRPr/>
          </a:p>
          <a:p>
            <a:pPr marL="514350" lvl="0" indent="-514350" algn="l" rtl="0">
              <a:lnSpc>
                <a:spcPct val="90000"/>
              </a:lnSpc>
              <a:spcBef>
                <a:spcPts val="1000"/>
              </a:spcBef>
              <a:spcAft>
                <a:spcPts val="0"/>
              </a:spcAft>
              <a:buClr>
                <a:schemeClr val="dk1"/>
              </a:buClr>
              <a:buSzPts val="2800"/>
              <a:buAutoNum type="alphaLcParenBoth"/>
            </a:pPr>
            <a:r>
              <a:rPr lang="en-US"/>
              <a:t>Comparability </a:t>
            </a:r>
            <a:endParaRPr/>
          </a:p>
          <a:p>
            <a:pPr marL="514350" lvl="0" indent="-514350" algn="l" rtl="0">
              <a:lnSpc>
                <a:spcPct val="90000"/>
              </a:lnSpc>
              <a:spcBef>
                <a:spcPts val="1000"/>
              </a:spcBef>
              <a:spcAft>
                <a:spcPts val="0"/>
              </a:spcAft>
              <a:buClr>
                <a:schemeClr val="dk1"/>
              </a:buClr>
              <a:buSzPts val="2800"/>
              <a:buAutoNum type="alphaLcParenBoth"/>
            </a:pPr>
            <a:r>
              <a:rPr lang="en-US"/>
              <a:t>Understandability </a:t>
            </a:r>
            <a:endParaRPr/>
          </a:p>
          <a:p>
            <a:pPr marL="514350" lvl="0" indent="-514350" algn="l" rtl="0">
              <a:lnSpc>
                <a:spcPct val="90000"/>
              </a:lnSpc>
              <a:spcBef>
                <a:spcPts val="1000"/>
              </a:spcBef>
              <a:spcAft>
                <a:spcPts val="0"/>
              </a:spcAft>
              <a:buClr>
                <a:schemeClr val="dk1"/>
              </a:buClr>
              <a:buSzPts val="2800"/>
              <a:buAutoNum type="alphaLcParenBoth"/>
            </a:pPr>
            <a:r>
              <a:rPr lang="en-US"/>
              <a:t>Timeliness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BRIEF EXERCISE 2-4</a:t>
            </a:r>
            <a:endParaRPr/>
          </a:p>
        </p:txBody>
      </p:sp>
      <p:sp>
        <p:nvSpPr>
          <p:cNvPr id="103" name="Google Shape;103;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en-US"/>
              <a:t>BE2-4 What accounting assumption, principle, or constraint would Marks and Spencer plc (M&amp;S) (GBR) use in each of the situations below? </a:t>
            </a:r>
            <a:endParaRPr/>
          </a:p>
          <a:p>
            <a:pPr marL="514350" lvl="0" indent="-514350" algn="l" rtl="0">
              <a:lnSpc>
                <a:spcPct val="90000"/>
              </a:lnSpc>
              <a:spcBef>
                <a:spcPts val="1000"/>
              </a:spcBef>
              <a:spcAft>
                <a:spcPts val="0"/>
              </a:spcAft>
              <a:buClr>
                <a:schemeClr val="dk1"/>
              </a:buClr>
              <a:buSzPct val="100000"/>
              <a:buAutoNum type="alphaLcParenBoth"/>
            </a:pPr>
            <a:r>
              <a:rPr lang="en-US"/>
              <a:t>M&amp;S records expenses when incurred, rather than when cash is paid. </a:t>
            </a:r>
            <a:endParaRPr/>
          </a:p>
          <a:p>
            <a:pPr marL="514350" lvl="0" indent="-514350" algn="l" rtl="0">
              <a:lnSpc>
                <a:spcPct val="90000"/>
              </a:lnSpc>
              <a:spcBef>
                <a:spcPts val="1000"/>
              </a:spcBef>
              <a:spcAft>
                <a:spcPts val="0"/>
              </a:spcAft>
              <a:buClr>
                <a:schemeClr val="dk1"/>
              </a:buClr>
              <a:buSzPct val="100000"/>
              <a:buAutoNum type="alphaLcParenBoth"/>
            </a:pPr>
            <a:r>
              <a:rPr lang="en-US"/>
              <a:t>M&amp;S was involved in litigation over the last year. This litigation is disclosed in the financial statements. </a:t>
            </a:r>
            <a:endParaRPr/>
          </a:p>
          <a:p>
            <a:pPr marL="514350" lvl="0" indent="-514350" algn="l" rtl="0">
              <a:lnSpc>
                <a:spcPct val="90000"/>
              </a:lnSpc>
              <a:spcBef>
                <a:spcPts val="1000"/>
              </a:spcBef>
              <a:spcAft>
                <a:spcPts val="0"/>
              </a:spcAft>
              <a:buClr>
                <a:schemeClr val="dk1"/>
              </a:buClr>
              <a:buSzPct val="100000"/>
              <a:buAutoNum type="alphaLcParenBoth"/>
            </a:pPr>
            <a:r>
              <a:rPr lang="en-US"/>
              <a:t>M&amp;S allocates the cost of its depreciable assets over the life it expects to receive revenue from these assets. </a:t>
            </a:r>
            <a:endParaRPr/>
          </a:p>
          <a:p>
            <a:pPr marL="514350" lvl="0" indent="-514350" algn="l" rtl="0">
              <a:lnSpc>
                <a:spcPct val="90000"/>
              </a:lnSpc>
              <a:spcBef>
                <a:spcPts val="1000"/>
              </a:spcBef>
              <a:spcAft>
                <a:spcPts val="0"/>
              </a:spcAft>
              <a:buClr>
                <a:schemeClr val="dk1"/>
              </a:buClr>
              <a:buSzPct val="100000"/>
              <a:buAutoNum type="alphaLcParenBoth"/>
            </a:pPr>
            <a:r>
              <a:rPr lang="en-US"/>
              <a:t>M&amp;S records the purchase of a new Dell (USA) PC at its cash equivalent price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SOLUTION BRIEF EXERCISE 2-4</a:t>
            </a:r>
            <a:endParaRPr/>
          </a:p>
        </p:txBody>
      </p:sp>
      <p:sp>
        <p:nvSpPr>
          <p:cNvPr id="109" name="Google Shape;109;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514350" lvl="0" indent="-514350" algn="l" rtl="0">
              <a:lnSpc>
                <a:spcPct val="90000"/>
              </a:lnSpc>
              <a:spcBef>
                <a:spcPts val="0"/>
              </a:spcBef>
              <a:spcAft>
                <a:spcPts val="0"/>
              </a:spcAft>
              <a:buClr>
                <a:schemeClr val="dk1"/>
              </a:buClr>
              <a:buSzPts val="2800"/>
              <a:buAutoNum type="alphaLcParenBoth"/>
            </a:pPr>
            <a:r>
              <a:rPr lang="en-US"/>
              <a:t>Accrual Basis </a:t>
            </a:r>
            <a:endParaRPr/>
          </a:p>
          <a:p>
            <a:pPr marL="514350" lvl="0" indent="-514350" algn="l" rtl="0">
              <a:lnSpc>
                <a:spcPct val="90000"/>
              </a:lnSpc>
              <a:spcBef>
                <a:spcPts val="1000"/>
              </a:spcBef>
              <a:spcAft>
                <a:spcPts val="0"/>
              </a:spcAft>
              <a:buClr>
                <a:schemeClr val="dk1"/>
              </a:buClr>
              <a:buSzPts val="2800"/>
              <a:buAutoNum type="alphaLcParenBoth"/>
            </a:pPr>
            <a:r>
              <a:rPr lang="en-US"/>
              <a:t>Full Disclosure </a:t>
            </a:r>
            <a:endParaRPr/>
          </a:p>
          <a:p>
            <a:pPr marL="514350" lvl="0" indent="-514350" algn="l" rtl="0">
              <a:lnSpc>
                <a:spcPct val="90000"/>
              </a:lnSpc>
              <a:spcBef>
                <a:spcPts val="1000"/>
              </a:spcBef>
              <a:spcAft>
                <a:spcPts val="0"/>
              </a:spcAft>
              <a:buClr>
                <a:schemeClr val="dk1"/>
              </a:buClr>
              <a:buSzPts val="2800"/>
              <a:buAutoNum type="alphaLcParenBoth"/>
            </a:pPr>
            <a:r>
              <a:rPr lang="en-US"/>
              <a:t>Expense Recognition Principle </a:t>
            </a:r>
            <a:endParaRPr/>
          </a:p>
          <a:p>
            <a:pPr marL="514350" lvl="0" indent="-514350" algn="l" rtl="0">
              <a:lnSpc>
                <a:spcPct val="90000"/>
              </a:lnSpc>
              <a:spcBef>
                <a:spcPts val="1000"/>
              </a:spcBef>
              <a:spcAft>
                <a:spcPts val="0"/>
              </a:spcAft>
              <a:buClr>
                <a:schemeClr val="dk1"/>
              </a:buClr>
              <a:buSzPts val="2800"/>
              <a:buAutoNum type="alphaLcParenBoth"/>
            </a:pPr>
            <a:r>
              <a:rPr lang="en-US"/>
              <a:t>Cost principle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Exercise 2-1</a:t>
            </a:r>
            <a:endParaRPr/>
          </a:p>
        </p:txBody>
      </p:sp>
      <p:sp>
        <p:nvSpPr>
          <p:cNvPr id="115" name="Google Shape;115;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90000"/>
              </a:lnSpc>
              <a:spcBef>
                <a:spcPts val="0"/>
              </a:spcBef>
              <a:spcAft>
                <a:spcPts val="0"/>
              </a:spcAft>
              <a:buClr>
                <a:schemeClr val="dk1"/>
              </a:buClr>
              <a:buSzPct val="100000"/>
              <a:buNone/>
            </a:pPr>
            <a:r>
              <a:rPr lang="en-US"/>
              <a:t>Indicate whether the following statements about the conceptual framework are true or false. If false, provide a brief explanation supporting your position. </a:t>
            </a:r>
            <a:endParaRPr/>
          </a:p>
          <a:p>
            <a:pPr marL="514350" lvl="0" indent="-514350" algn="l" rtl="0">
              <a:lnSpc>
                <a:spcPct val="90000"/>
              </a:lnSpc>
              <a:spcBef>
                <a:spcPts val="1000"/>
              </a:spcBef>
              <a:spcAft>
                <a:spcPts val="0"/>
              </a:spcAft>
              <a:buClr>
                <a:schemeClr val="dk1"/>
              </a:buClr>
              <a:buSzPct val="100000"/>
              <a:buAutoNum type="alphaLcParenBoth"/>
            </a:pPr>
            <a:r>
              <a:rPr lang="en-US"/>
              <a:t>The fundamental qualitative characteristics that make accounting information useful are relevance and verifiability. </a:t>
            </a:r>
            <a:endParaRPr/>
          </a:p>
          <a:p>
            <a:pPr marL="514350" lvl="0" indent="-514350" algn="l" rtl="0">
              <a:lnSpc>
                <a:spcPct val="90000"/>
              </a:lnSpc>
              <a:spcBef>
                <a:spcPts val="1000"/>
              </a:spcBef>
              <a:spcAft>
                <a:spcPts val="0"/>
              </a:spcAft>
              <a:buClr>
                <a:schemeClr val="dk1"/>
              </a:buClr>
              <a:buSzPct val="100000"/>
              <a:buAutoNum type="alphaLcParenBoth"/>
            </a:pPr>
            <a:r>
              <a:rPr lang="en-US"/>
              <a:t>Relevant information has predictive value, confirmatory value, or both. </a:t>
            </a:r>
            <a:endParaRPr/>
          </a:p>
          <a:p>
            <a:pPr marL="514350" lvl="0" indent="-514350" algn="l" rtl="0">
              <a:lnSpc>
                <a:spcPct val="90000"/>
              </a:lnSpc>
              <a:spcBef>
                <a:spcPts val="1000"/>
              </a:spcBef>
              <a:spcAft>
                <a:spcPts val="0"/>
              </a:spcAft>
              <a:buClr>
                <a:schemeClr val="dk1"/>
              </a:buClr>
              <a:buSzPct val="100000"/>
              <a:buAutoNum type="alphaLcParenBoth"/>
            </a:pPr>
            <a:r>
              <a:rPr lang="en-US"/>
              <a:t>Conservatism, a prudent reaction to uncertainty, is considered a constraint of financial reporting. </a:t>
            </a:r>
            <a:endParaRPr/>
          </a:p>
          <a:p>
            <a:pPr marL="514350" lvl="0" indent="-514350" algn="l" rtl="0">
              <a:lnSpc>
                <a:spcPct val="90000"/>
              </a:lnSpc>
              <a:spcBef>
                <a:spcPts val="1000"/>
              </a:spcBef>
              <a:spcAft>
                <a:spcPts val="0"/>
              </a:spcAft>
              <a:buClr>
                <a:schemeClr val="dk1"/>
              </a:buClr>
              <a:buSzPct val="100000"/>
              <a:buAutoNum type="alphaLcParenBoth"/>
            </a:pPr>
            <a:r>
              <a:rPr lang="en-US"/>
              <a:t>Information that is a faithful representation is characterized as having predictive or confirmatory value. </a:t>
            </a:r>
            <a:endParaRPr/>
          </a:p>
          <a:p>
            <a:pPr marL="514350" lvl="0" indent="-514350" algn="l" rtl="0">
              <a:lnSpc>
                <a:spcPct val="90000"/>
              </a:lnSpc>
              <a:spcBef>
                <a:spcPts val="1000"/>
              </a:spcBef>
              <a:spcAft>
                <a:spcPts val="0"/>
              </a:spcAft>
              <a:buClr>
                <a:schemeClr val="dk1"/>
              </a:buClr>
              <a:buSzPct val="100000"/>
              <a:buAutoNum type="alphaLcParenBoth"/>
            </a:pPr>
            <a:r>
              <a:rPr lang="en-US"/>
              <a:t>Comparability pertains only to the reporting of information in a similar manner for different companies. </a:t>
            </a:r>
            <a:endParaRPr/>
          </a:p>
          <a:p>
            <a:pPr marL="514350" lvl="0" indent="-514350" algn="l" rtl="0">
              <a:lnSpc>
                <a:spcPct val="90000"/>
              </a:lnSpc>
              <a:spcBef>
                <a:spcPts val="1000"/>
              </a:spcBef>
              <a:spcAft>
                <a:spcPts val="0"/>
              </a:spcAft>
              <a:buClr>
                <a:schemeClr val="dk1"/>
              </a:buClr>
              <a:buSzPct val="100000"/>
              <a:buAutoNum type="alphaLcParenBoth"/>
            </a:pPr>
            <a:r>
              <a:rPr lang="en-US"/>
              <a:t>Verifiability is solely an enhancing characteristic for faithful representation. </a:t>
            </a:r>
            <a:endParaRPr/>
          </a:p>
          <a:p>
            <a:pPr marL="514350" lvl="0" indent="-514350" algn="l" rtl="0">
              <a:lnSpc>
                <a:spcPct val="90000"/>
              </a:lnSpc>
              <a:spcBef>
                <a:spcPts val="1000"/>
              </a:spcBef>
              <a:spcAft>
                <a:spcPts val="0"/>
              </a:spcAft>
              <a:buClr>
                <a:schemeClr val="dk1"/>
              </a:buClr>
              <a:buSzPct val="100000"/>
              <a:buAutoNum type="alphaLcParenBoth"/>
            </a:pPr>
            <a:r>
              <a:rPr lang="en-US"/>
              <a:t>In preparing financial reports, it is assumed that users of the reports have reasonable knowledge of business and economic activities.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Esercise 2-1</a:t>
            </a:r>
            <a:endParaRPr/>
          </a:p>
        </p:txBody>
      </p:sp>
      <p:sp>
        <p:nvSpPr>
          <p:cNvPr id="121" name="Google Shape;1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55000" lnSpcReduction="20000"/>
          </a:bodyPr>
          <a:lstStyle/>
          <a:p>
            <a:pPr marL="514350" lvl="0" indent="-514350" algn="l" rtl="0">
              <a:lnSpc>
                <a:spcPct val="90000"/>
              </a:lnSpc>
              <a:spcBef>
                <a:spcPts val="0"/>
              </a:spcBef>
              <a:spcAft>
                <a:spcPts val="0"/>
              </a:spcAft>
              <a:buClr>
                <a:schemeClr val="dk1"/>
              </a:buClr>
              <a:buSzPct val="100000"/>
              <a:buAutoNum type="alphaLcParenBoth"/>
            </a:pPr>
            <a:r>
              <a:rPr lang="en-US"/>
              <a:t>False. The fundamental qualitative characteristics that make accounting information useful are relevance and faithful representation. </a:t>
            </a:r>
            <a:endParaRPr/>
          </a:p>
          <a:p>
            <a:pPr marL="514350" lvl="0" indent="-514350" algn="l" rtl="0">
              <a:lnSpc>
                <a:spcPct val="90000"/>
              </a:lnSpc>
              <a:spcBef>
                <a:spcPts val="1000"/>
              </a:spcBef>
              <a:spcAft>
                <a:spcPts val="0"/>
              </a:spcAft>
              <a:buClr>
                <a:schemeClr val="dk1"/>
              </a:buClr>
              <a:buSzPct val="100000"/>
              <a:buAutoNum type="alphaLcParenBoth"/>
            </a:pPr>
            <a:r>
              <a:rPr lang="en-US"/>
              <a:t>True. </a:t>
            </a:r>
            <a:endParaRPr/>
          </a:p>
          <a:p>
            <a:pPr marL="514350" lvl="0" indent="-514350" algn="l" rtl="0">
              <a:lnSpc>
                <a:spcPct val="90000"/>
              </a:lnSpc>
              <a:spcBef>
                <a:spcPts val="1000"/>
              </a:spcBef>
              <a:spcAft>
                <a:spcPts val="0"/>
              </a:spcAft>
              <a:buClr>
                <a:schemeClr val="dk1"/>
              </a:buClr>
              <a:buSzPct val="100000"/>
              <a:buAutoNum type="alphaLcParenBoth"/>
            </a:pPr>
            <a:r>
              <a:rPr lang="en-US"/>
              <a:t>False. The Framework does not include prudence or conservatism as desirable qualities of financial reporting information. The framework indicates that prudence or conservatism generally is in conflict with the quality of neutrality. This is because by being prudent or conservative likely leads to a bias in the reported financial position and financial performance. In fact, introducing biased understatement of assets (or overstatement of liabilities) in one period frequently leads to overstating financial performance in later periods—a result that cannot be described as prudent. This is inconsistent with neutrality, which encompasses freedom from bias. </a:t>
            </a:r>
            <a:endParaRPr/>
          </a:p>
          <a:p>
            <a:pPr marL="514350" lvl="0" indent="-514350" algn="l" rtl="0">
              <a:lnSpc>
                <a:spcPct val="90000"/>
              </a:lnSpc>
              <a:spcBef>
                <a:spcPts val="1000"/>
              </a:spcBef>
              <a:spcAft>
                <a:spcPts val="0"/>
              </a:spcAft>
              <a:buClr>
                <a:schemeClr val="dk1"/>
              </a:buClr>
              <a:buSzPct val="100000"/>
              <a:buAutoNum type="alphaLcParenBoth"/>
            </a:pPr>
            <a:r>
              <a:rPr lang="en-US"/>
              <a:t>False. To be a faithful representation, information must be complete, neutral, and free of material error. </a:t>
            </a:r>
            <a:endParaRPr/>
          </a:p>
          <a:p>
            <a:pPr marL="514350" lvl="0" indent="-514350" algn="l" rtl="0">
              <a:lnSpc>
                <a:spcPct val="90000"/>
              </a:lnSpc>
              <a:spcBef>
                <a:spcPts val="1000"/>
              </a:spcBef>
              <a:spcAft>
                <a:spcPts val="0"/>
              </a:spcAft>
              <a:buClr>
                <a:schemeClr val="dk1"/>
              </a:buClr>
              <a:buSzPct val="100000"/>
              <a:buAutoNum type="alphaLcParenBoth"/>
            </a:pPr>
            <a:r>
              <a:rPr lang="en-US"/>
              <a:t>False. While comparability does pertain to the reporting of information in a similar manner for different companies, it also refers to the consistency of information, which is present when a company applies the same accounting treatment to similar events, from period to period. Through such application the company shows consistent use of accounting standards and this permits valid comparisons from one period to the next. </a:t>
            </a:r>
            <a:endParaRPr/>
          </a:p>
          <a:p>
            <a:pPr marL="514350" lvl="0" indent="-514350" algn="l" rtl="0">
              <a:lnSpc>
                <a:spcPct val="90000"/>
              </a:lnSpc>
              <a:spcBef>
                <a:spcPts val="1000"/>
              </a:spcBef>
              <a:spcAft>
                <a:spcPts val="0"/>
              </a:spcAft>
              <a:buClr>
                <a:schemeClr val="dk1"/>
              </a:buClr>
              <a:buSzPct val="100000"/>
              <a:buAutoNum type="alphaLcParenBoth"/>
            </a:pPr>
            <a:r>
              <a:rPr lang="en-US"/>
              <a:t>False. Verifiability is an enhancing characteristic for both relevance and faithful representation. Verifiability occurs when independent measurers, using the same methods obtain similar results. </a:t>
            </a:r>
            <a:endParaRPr/>
          </a:p>
          <a:p>
            <a:pPr marL="514350" lvl="0" indent="-514350" algn="l" rtl="0">
              <a:lnSpc>
                <a:spcPct val="90000"/>
              </a:lnSpc>
              <a:spcBef>
                <a:spcPts val="1000"/>
              </a:spcBef>
              <a:spcAft>
                <a:spcPts val="0"/>
              </a:spcAft>
              <a:buClr>
                <a:schemeClr val="dk1"/>
              </a:buClr>
              <a:buSzPct val="100000"/>
              <a:buAutoNum type="alphaLcParenBoth"/>
            </a:pPr>
            <a:r>
              <a:rPr lang="en-US"/>
              <a:t>True.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Concept for Analysis – Conceptual Framework  </a:t>
            </a:r>
            <a:endParaRPr/>
          </a:p>
        </p:txBody>
      </p:sp>
      <p:sp>
        <p:nvSpPr>
          <p:cNvPr id="127" name="Google Shape;127;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200"/>
              <a:buNone/>
            </a:pPr>
            <a:r>
              <a:rPr lang="en-US" sz="2200"/>
              <a:t>Recently, your uncle, Carlos Beltran, who knows that you always have your eye out for a profitable investment, has discussed the possibility of your purchasing some corporate bonds. He suggests that you may wish to get in on the “ground floor” of this deal. The bonds being issued by Neville Corp. are 10-year debentures which promise a 40% rate of return. Neville manufactures novelty/party items. You have told Neville that, unless you can take a look at its financial statements, you would not feel comfortable about such an investment. Believing that this is the chance of a lifetime, Uncle Carlos has procured a copy of Neville’s most recent, unaudited financial statements which are a year old. These statements were prepared by Mrs. Andy Neville. You peruse these statements, and they are quite impressive. The balance sheet showed a debt-to-equity ratio of 0.10 and, for the year shown, the company reported net income of $2,424,240. The financial statements are not shown in comparison with amounts from other years. In addition, no significant note disclosures about inventory valuation, depreciation methods, loan agreements, etc. are available.</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Solution – Concept for Analysis Conceptual Framework</a:t>
            </a:r>
            <a:endParaRPr/>
          </a:p>
        </p:txBody>
      </p:sp>
      <p:sp>
        <p:nvSpPr>
          <p:cNvPr id="133" name="Google Shape;133;p9"/>
          <p:cNvSpPr txBox="1">
            <a:spLocks noGrp="1"/>
          </p:cNvSpPr>
          <p:nvPr>
            <p:ph type="body" idx="1"/>
          </p:nvPr>
        </p:nvSpPr>
        <p:spPr>
          <a:xfrm>
            <a:off x="838200" y="1825625"/>
            <a:ext cx="10515600" cy="454192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n-US" sz="1600"/>
              <a:t>Dear Uncle Waldo, </a:t>
            </a:r>
            <a:endParaRPr/>
          </a:p>
          <a:p>
            <a:pPr marL="0" lvl="0" indent="0" algn="l" rtl="0">
              <a:lnSpc>
                <a:spcPct val="90000"/>
              </a:lnSpc>
              <a:spcBef>
                <a:spcPts val="1000"/>
              </a:spcBef>
              <a:spcAft>
                <a:spcPts val="0"/>
              </a:spcAft>
              <a:buClr>
                <a:schemeClr val="dk1"/>
              </a:buClr>
              <a:buSzPts val="1600"/>
              <a:buNone/>
            </a:pPr>
            <a:r>
              <a:rPr lang="en-US" sz="1600"/>
              <a:t>I received the information on Nevill and appreciate your interest in sharing this venture with me. However, I think that basing an investment decision on these financial statements would be unwise because they are neither relevant nor reliable. One of the most important characteristics of accounting information is that it is relevant, i.e., it will make a difference in my decision. To be relevant, this information must be timely. Because Nevill’s financial statements are a year old, they have lost their ability to influence my decision: a lot could have changed in that one year. Another element of relevance is predictive value. Once again, Nevill’’s accounting information proves irrelevant. Shown without reference to other years’ profitability, it cannot help me predict future profitability because I cannot see any trends developing. Closely related to predictive value is feedback value. These financial statements do not provide feedback on any strategies which the company may have used to increase profits. These financial statements are also not reliable. In order to be reliable, their assertions must be verifiable by several independent parties. Because no independent auditor has verified these amounts, there is no way of knowing whether or not they are represented faithfully. For instance, I would like to believe that this company earned $2,424,240, and that it had a very favorable debt-to-equity ratio. However, unaudited financial statements do not give me any reasonable assurance about these claims. Finally, the fact that Mrs. Cricket herself prepared these statements indicates a lack of neutrality. Because she is not a disinterested third party, I cannot be sure that she did not prepare the financial statements in favor of her husband’s business. I do appreciate the trouble you went through to get me this information. Under the circumstances, however, I do not wish to invest in the Cricket bonds and would caution you against doing so. Before you make a decision in this matter, please call me. </a:t>
            </a:r>
            <a:endParaRPr/>
          </a:p>
          <a:p>
            <a:pPr marL="0" lvl="0" indent="0" algn="l" rtl="0">
              <a:lnSpc>
                <a:spcPct val="90000"/>
              </a:lnSpc>
              <a:spcBef>
                <a:spcPts val="1000"/>
              </a:spcBef>
              <a:spcAft>
                <a:spcPts val="0"/>
              </a:spcAft>
              <a:buClr>
                <a:schemeClr val="dk1"/>
              </a:buClr>
              <a:buSzPts val="1600"/>
              <a:buNone/>
            </a:pPr>
            <a:r>
              <a:rPr lang="en-US" sz="1600"/>
              <a:t>Sincerely, Your Nephew</a:t>
            </a:r>
            <a:endParaRPr sz="1600"/>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1222</Words>
  <Application>Microsoft Office PowerPoint</Application>
  <PresentationFormat>Widescreen</PresentationFormat>
  <Paragraphs>48</Paragraphs>
  <Slides>9</Slides>
  <Notes>9</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9</vt:i4>
      </vt:variant>
    </vt:vector>
  </HeadingPairs>
  <TitlesOfParts>
    <vt:vector size="12" baseType="lpstr">
      <vt:lpstr>Arial</vt:lpstr>
      <vt:lpstr>Calibri</vt:lpstr>
      <vt:lpstr>Tema di Office</vt:lpstr>
      <vt:lpstr>Lecture 7-Exercises and Concept for Analysis (Conceptual Frmework)  </vt:lpstr>
      <vt:lpstr>BRIEF EXERCISE 2-3</vt:lpstr>
      <vt:lpstr>SOLUTION BRIEF EXERCISE 2-3</vt:lpstr>
      <vt:lpstr>BRIEF EXERCISE 2-4</vt:lpstr>
      <vt:lpstr>SOLUTION BRIEF EXERCISE 2-4</vt:lpstr>
      <vt:lpstr>Exercise 2-1</vt:lpstr>
      <vt:lpstr>Esercise 2-1</vt:lpstr>
      <vt:lpstr>Concept for Analysis – Conceptual Framework  </vt:lpstr>
      <vt:lpstr>Solution – Concept for Analysis Conceptual Framework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7-Exercises and Concept for Analysis (Conceptual Frmework)  </dc:title>
  <dc:creator>Rossi, Paola</dc:creator>
  <cp:lastModifiedBy>Paola Rossi</cp:lastModifiedBy>
  <cp:revision>1</cp:revision>
  <dcterms:created xsi:type="dcterms:W3CDTF">2016-10-18T17:25:31Z</dcterms:created>
  <dcterms:modified xsi:type="dcterms:W3CDTF">2021-11-21T22:21:41Z</dcterms:modified>
</cp:coreProperties>
</file>