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47"/>
  </p:notesMasterIdLst>
  <p:sldIdLst>
    <p:sldId id="256" r:id="rId2"/>
    <p:sldId id="262" r:id="rId3"/>
    <p:sldId id="414" r:id="rId4"/>
    <p:sldId id="427" r:id="rId5"/>
    <p:sldId id="428" r:id="rId6"/>
    <p:sldId id="425" r:id="rId7"/>
    <p:sldId id="401" r:id="rId8"/>
    <p:sldId id="394" r:id="rId9"/>
    <p:sldId id="416" r:id="rId10"/>
    <p:sldId id="403" r:id="rId11"/>
    <p:sldId id="431" r:id="rId12"/>
    <p:sldId id="404" r:id="rId13"/>
    <p:sldId id="405" r:id="rId14"/>
    <p:sldId id="406" r:id="rId15"/>
    <p:sldId id="435" r:id="rId16"/>
    <p:sldId id="436" r:id="rId17"/>
    <p:sldId id="437" r:id="rId18"/>
    <p:sldId id="432" r:id="rId19"/>
    <p:sldId id="433" r:id="rId20"/>
    <p:sldId id="407" r:id="rId21"/>
    <p:sldId id="434" r:id="rId22"/>
    <p:sldId id="408" r:id="rId23"/>
    <p:sldId id="409" r:id="rId24"/>
    <p:sldId id="411" r:id="rId25"/>
    <p:sldId id="398" r:id="rId26"/>
    <p:sldId id="417" r:id="rId27"/>
    <p:sldId id="368" r:id="rId28"/>
    <p:sldId id="399" r:id="rId29"/>
    <p:sldId id="412" r:id="rId30"/>
    <p:sldId id="413" r:id="rId31"/>
    <p:sldId id="402" r:id="rId32"/>
    <p:sldId id="400" r:id="rId33"/>
    <p:sldId id="418" r:id="rId34"/>
    <p:sldId id="395" r:id="rId35"/>
    <p:sldId id="415" r:id="rId36"/>
    <p:sldId id="397" r:id="rId37"/>
    <p:sldId id="410" r:id="rId38"/>
    <p:sldId id="419" r:id="rId39"/>
    <p:sldId id="424" r:id="rId40"/>
    <p:sldId id="420" r:id="rId41"/>
    <p:sldId id="421" r:id="rId42"/>
    <p:sldId id="422" r:id="rId43"/>
    <p:sldId id="423" r:id="rId44"/>
    <p:sldId id="429" r:id="rId45"/>
    <p:sldId id="318" r:id="rId4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MOCAVERO" initials="AM" lastIdx="2" clrIdx="0">
    <p:extLst>
      <p:ext uri="{19B8F6BF-5375-455C-9EA6-DF929625EA0E}">
        <p15:presenceInfo xmlns:p15="http://schemas.microsoft.com/office/powerpoint/2012/main" userId="f2b5943e26bbf2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C5FEA2D-C26A-4A2E-963A-E5CD446CBBC6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795B8AD-9D92-48E0-9987-199DBA1B3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16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3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8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47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30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2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6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45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24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73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2CEA48-09C9-4387-9A15-8528687AE70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C8266F-3EAA-467C-B304-78E49312E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5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xboxblast.com.br/2017/08/rumor-spotify-xbox.html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open.spotify.com/playlist/6Fl2QjxtooDrDtvQx2w0TT?si=da82db51635543a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C8946-6EB6-4079-876B-112D88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01952"/>
            <a:ext cx="10058400" cy="2060214"/>
          </a:xfrm>
        </p:spPr>
        <p:txBody>
          <a:bodyPr>
            <a:noAutofit/>
          </a:bodyPr>
          <a:lstStyle/>
          <a:p>
            <a:pPr algn="ctr"/>
            <a:r>
              <a:rPr lang="en" sz="6000" dirty="0"/>
              <a:t>LINGUA E TRADUZIONE PORTOGHESE I</a:t>
            </a:r>
            <a:endParaRPr lang="it-IT" sz="6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157780-FCBE-4D1A-9855-0A7C50E82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592" y="4956048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di Scienze Giuridiche, del Linguaggio, dell’Interpretazione e della Traduzione</a:t>
            </a:r>
          </a:p>
          <a:p>
            <a:pPr algn="ctr"/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Prof.ssa Nancy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Lemos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Reis| </a:t>
            </a:r>
            <a:r>
              <a:rPr lang="it-IT" sz="19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nancy.lemosdosreis@units.it</a:t>
            </a:r>
            <a:endParaRPr lang="it-IT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Università degli studi di Trieste">
            <a:extLst>
              <a:ext uri="{FF2B5EF4-FFF2-40B4-BE49-F238E27FC236}">
                <a16:creationId xmlns:a16="http://schemas.microsoft.com/office/drawing/2014/main" id="{40586440-490B-4AEF-B3D5-82FF48D3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1653"/>
            <a:ext cx="3080990" cy="103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5BEA51-017E-4328-930D-0E32226B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Masculino</a:t>
            </a:r>
            <a:r>
              <a:rPr lang="it-IT" dirty="0"/>
              <a:t> / </a:t>
            </a:r>
            <a:r>
              <a:rPr lang="it-IT" dirty="0" err="1"/>
              <a:t>Femenino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013449-26CC-42C8-9204-EA726A93FD91}"/>
              </a:ext>
            </a:extLst>
          </p:cNvPr>
          <p:cNvSpPr txBox="1"/>
          <p:nvPr/>
        </p:nvSpPr>
        <p:spPr>
          <a:xfrm>
            <a:off x="762000" y="1854082"/>
            <a:ext cx="1066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In portoghese, tutto e tutti (persone, luoghi e cose) hanno un genere: sono sia maschili (m) o femminile (f). 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1028" name="Picture 4" descr="Imagens Desenho De Menino | Vetores, fotos de arquivo e PSD grátis">
            <a:extLst>
              <a:ext uri="{FF2B5EF4-FFF2-40B4-BE49-F238E27FC236}">
                <a16:creationId xmlns:a16="http://schemas.microsoft.com/office/drawing/2014/main" id="{58416D6B-2DA8-443E-8495-8BC60541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5" y="3090843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Ícone De Desenho Animado De Menina Em Pé Ilustração do Vetor - Ilustração  de alegre, conceito: 169223206">
            <a:extLst>
              <a:ext uri="{FF2B5EF4-FFF2-40B4-BE49-F238E27FC236}">
                <a16:creationId xmlns:a16="http://schemas.microsoft.com/office/drawing/2014/main" id="{4ECA663D-63F1-4E03-A1C3-94220949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55" y="3081547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1CC986-1FBC-47C5-AAB8-D08C3FAFBC93}"/>
              </a:ext>
            </a:extLst>
          </p:cNvPr>
          <p:cNvSpPr txBox="1"/>
          <p:nvPr/>
        </p:nvSpPr>
        <p:spPr>
          <a:xfrm>
            <a:off x="7805157" y="3311941"/>
            <a:ext cx="3085355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Antes dos substantivos masculinos usamos </a:t>
            </a:r>
          </a:p>
          <a:p>
            <a:r>
              <a:rPr lang="pt-PT" b="1" dirty="0">
                <a:solidFill>
                  <a:srgbClr val="FFFF00"/>
                </a:solidFill>
              </a:rPr>
              <a:t>o, os, um, uns.</a:t>
            </a:r>
          </a:p>
          <a:p>
            <a:endParaRPr lang="pt-PT" dirty="0"/>
          </a:p>
          <a:p>
            <a:r>
              <a:rPr lang="pt-PT" dirty="0"/>
              <a:t>Antes dos substantivos femininos usamos </a:t>
            </a:r>
          </a:p>
          <a:p>
            <a:r>
              <a:rPr lang="pt-PT" b="1" dirty="0">
                <a:solidFill>
                  <a:srgbClr val="FFFF00"/>
                </a:solidFill>
              </a:rPr>
              <a:t>a, as, uma, umas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E11AF0-BD14-4760-B392-333D7E3ADD65}"/>
              </a:ext>
            </a:extLst>
          </p:cNvPr>
          <p:cNvSpPr txBox="1"/>
          <p:nvPr/>
        </p:nvSpPr>
        <p:spPr>
          <a:xfrm>
            <a:off x="1630555" y="5399167"/>
            <a:ext cx="148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 menino</a:t>
            </a:r>
          </a:p>
          <a:p>
            <a:r>
              <a:rPr lang="pt-PT" dirty="0"/>
              <a:t>Um menino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865728-6402-4B41-9CFC-49FBD2C6AC91}"/>
              </a:ext>
            </a:extLst>
          </p:cNvPr>
          <p:cNvSpPr txBox="1"/>
          <p:nvPr/>
        </p:nvSpPr>
        <p:spPr>
          <a:xfrm>
            <a:off x="4365804" y="5389871"/>
            <a:ext cx="13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menina</a:t>
            </a:r>
          </a:p>
          <a:p>
            <a:r>
              <a:rPr lang="pt-PT" dirty="0"/>
              <a:t>Uma menina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73D848-4F43-49C1-8CFB-BEF9E959C619}"/>
              </a:ext>
            </a:extLst>
          </p:cNvPr>
          <p:cNvSpPr txBox="1"/>
          <p:nvPr/>
        </p:nvSpPr>
        <p:spPr>
          <a:xfrm>
            <a:off x="8578008" y="2906177"/>
            <a:ext cx="23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Para saber mais!</a:t>
            </a:r>
            <a:r>
              <a:rPr lang="pt-PT" dirty="0"/>
              <a:t> </a:t>
            </a:r>
            <a:r>
              <a:rPr lang="pt-BR" sz="1800" dirty="0">
                <a:latin typeface="Baskerville Old Face" panose="02020602080505020303" pitchFamily="18" charset="77"/>
              </a:rPr>
              <a:t>👩🏻‍🏫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9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88452B-5DA9-4964-A40E-8EC5BC57EA7B}"/>
              </a:ext>
            </a:extLst>
          </p:cNvPr>
          <p:cNvSpPr txBox="1"/>
          <p:nvPr/>
        </p:nvSpPr>
        <p:spPr>
          <a:xfrm>
            <a:off x="914399" y="1228397"/>
            <a:ext cx="106017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Molte parole maschili spesso finiscono in “o” e le parole femminili finiscono in “a”.</a:t>
            </a:r>
          </a:p>
          <a:p>
            <a:pPr algn="ctr"/>
            <a:r>
              <a:rPr lang="it-IT" sz="2800" dirty="0"/>
              <a:t>Ex: </a:t>
            </a:r>
            <a:r>
              <a:rPr lang="it-IT" sz="2800" dirty="0" err="1"/>
              <a:t>Gat</a:t>
            </a:r>
            <a:r>
              <a:rPr lang="it-IT" sz="2800" b="1" dirty="0" err="1">
                <a:solidFill>
                  <a:srgbClr val="FF0000"/>
                </a:solidFill>
              </a:rPr>
              <a:t>o</a:t>
            </a:r>
            <a:r>
              <a:rPr lang="it-IT" sz="2800" dirty="0"/>
              <a:t> (</a:t>
            </a:r>
            <a:r>
              <a:rPr lang="it-IT" sz="2800" dirty="0" err="1"/>
              <a:t>masculino</a:t>
            </a:r>
            <a:r>
              <a:rPr lang="it-IT" sz="2800" dirty="0"/>
              <a:t>) </a:t>
            </a:r>
            <a:r>
              <a:rPr lang="it-IT" sz="2800" dirty="0" err="1"/>
              <a:t>Gat</a:t>
            </a:r>
            <a:r>
              <a:rPr lang="it-IT" sz="2800" b="1" dirty="0" err="1">
                <a:solidFill>
                  <a:srgbClr val="FF0000"/>
                </a:solidFill>
              </a:rPr>
              <a:t>a</a:t>
            </a:r>
            <a:r>
              <a:rPr lang="it-IT" sz="2800" dirty="0"/>
              <a:t> (</a:t>
            </a:r>
            <a:r>
              <a:rPr lang="it-IT" sz="2800" dirty="0" err="1"/>
              <a:t>feminino</a:t>
            </a:r>
            <a:r>
              <a:rPr lang="it-IT" sz="2800" dirty="0"/>
              <a:t>) </a:t>
            </a:r>
          </a:p>
          <a:p>
            <a:pPr algn="ctr"/>
            <a:r>
              <a:rPr lang="it-IT" sz="2800" dirty="0"/>
              <a:t>Bonit</a:t>
            </a:r>
            <a:r>
              <a:rPr lang="it-IT" sz="2800" b="1" dirty="0">
                <a:solidFill>
                  <a:srgbClr val="FF0000"/>
                </a:solidFill>
              </a:rPr>
              <a:t>o</a:t>
            </a:r>
            <a:r>
              <a:rPr lang="it-IT" sz="2800" dirty="0"/>
              <a:t> (</a:t>
            </a:r>
            <a:r>
              <a:rPr lang="it-IT" sz="2800" dirty="0" err="1"/>
              <a:t>masculino</a:t>
            </a:r>
            <a:r>
              <a:rPr lang="it-IT" sz="2800" dirty="0"/>
              <a:t>) </a:t>
            </a:r>
            <a:r>
              <a:rPr lang="it-IT" sz="2800" dirty="0" err="1"/>
              <a:t>Bonit</a:t>
            </a:r>
            <a:r>
              <a:rPr lang="it-IT" sz="2800" b="1" dirty="0" err="1">
                <a:solidFill>
                  <a:srgbClr val="FF0000"/>
                </a:solidFill>
              </a:rPr>
              <a:t>a</a:t>
            </a:r>
            <a:r>
              <a:rPr lang="it-IT" sz="2800" dirty="0"/>
              <a:t> (</a:t>
            </a:r>
            <a:r>
              <a:rPr lang="it-IT" sz="2800" dirty="0" err="1"/>
              <a:t>feminino</a:t>
            </a:r>
            <a:r>
              <a:rPr lang="it-IT" sz="2800" dirty="0"/>
              <a:t>) </a:t>
            </a:r>
          </a:p>
          <a:p>
            <a:pPr algn="ctr"/>
            <a:r>
              <a:rPr lang="it-IT" sz="2800" dirty="0" err="1"/>
              <a:t>Obrigad</a:t>
            </a:r>
            <a:r>
              <a:rPr lang="it-IT" sz="2800" b="1" dirty="0" err="1">
                <a:solidFill>
                  <a:srgbClr val="FF0000"/>
                </a:solidFill>
              </a:rPr>
              <a:t>o</a:t>
            </a:r>
            <a:r>
              <a:rPr lang="it-IT" sz="2800" dirty="0"/>
              <a:t> (</a:t>
            </a:r>
            <a:r>
              <a:rPr lang="it-IT" sz="2800" dirty="0" err="1"/>
              <a:t>masculino</a:t>
            </a:r>
            <a:r>
              <a:rPr lang="it-IT" sz="2800" dirty="0"/>
              <a:t>) </a:t>
            </a:r>
            <a:r>
              <a:rPr lang="it-IT" sz="2800" dirty="0" err="1"/>
              <a:t>Obrigad</a:t>
            </a:r>
            <a:r>
              <a:rPr lang="it-IT" sz="2800" b="1" dirty="0" err="1">
                <a:solidFill>
                  <a:srgbClr val="FF0000"/>
                </a:solidFill>
              </a:rPr>
              <a:t>a</a:t>
            </a:r>
            <a:r>
              <a:rPr lang="it-IT" sz="2800" dirty="0"/>
              <a:t> (</a:t>
            </a:r>
            <a:r>
              <a:rPr lang="it-IT" sz="2800" dirty="0" err="1"/>
              <a:t>feminino</a:t>
            </a:r>
            <a:r>
              <a:rPr lang="it-IT" sz="2800" dirty="0"/>
              <a:t>) </a:t>
            </a:r>
          </a:p>
          <a:p>
            <a:pPr algn="ctr"/>
            <a:r>
              <a:rPr lang="it-IT" sz="2800" dirty="0" err="1"/>
              <a:t>bem-vind</a:t>
            </a:r>
            <a:r>
              <a:rPr lang="it-IT" sz="2800" b="1" dirty="0" err="1">
                <a:solidFill>
                  <a:srgbClr val="FF0000"/>
                </a:solidFill>
              </a:rPr>
              <a:t>o</a:t>
            </a:r>
            <a:r>
              <a:rPr lang="it-IT" sz="2800" dirty="0"/>
              <a:t> (</a:t>
            </a:r>
            <a:r>
              <a:rPr lang="it-IT" sz="2800" dirty="0" err="1"/>
              <a:t>masculino</a:t>
            </a:r>
            <a:r>
              <a:rPr lang="it-IT" sz="2800" dirty="0"/>
              <a:t>) </a:t>
            </a:r>
            <a:r>
              <a:rPr lang="it-IT" sz="2800" dirty="0" err="1"/>
              <a:t>bem-vind</a:t>
            </a:r>
            <a:r>
              <a:rPr lang="it-IT" sz="2800" b="1" dirty="0" err="1">
                <a:solidFill>
                  <a:srgbClr val="FF0000"/>
                </a:solidFill>
              </a:rPr>
              <a:t>a</a:t>
            </a:r>
            <a:r>
              <a:rPr lang="it-IT" sz="2800" dirty="0"/>
              <a:t> (</a:t>
            </a:r>
            <a:r>
              <a:rPr lang="it-IT" sz="2800" dirty="0" err="1"/>
              <a:t>feminino</a:t>
            </a:r>
            <a:r>
              <a:rPr lang="it-IT" sz="2800" dirty="0"/>
              <a:t>)</a:t>
            </a:r>
          </a:p>
          <a:p>
            <a:endParaRPr lang="it-IT" sz="2800" dirty="0"/>
          </a:p>
          <a:p>
            <a:r>
              <a:rPr lang="it-IT" sz="2800" dirty="0"/>
              <a:t>Le parole maschili finiscono in una consonante. Per avere il femminile se scrive la lettera "a" alla fine. Ex: </a:t>
            </a:r>
            <a:r>
              <a:rPr lang="it-IT" sz="2800" dirty="0" err="1"/>
              <a:t>Ju</a:t>
            </a:r>
            <a:r>
              <a:rPr lang="it-IT" sz="2800" b="1" dirty="0" err="1">
                <a:solidFill>
                  <a:srgbClr val="FF0000"/>
                </a:solidFill>
              </a:rPr>
              <a:t>íz</a:t>
            </a:r>
            <a:r>
              <a:rPr lang="it-IT" sz="2800" dirty="0"/>
              <a:t> (</a:t>
            </a:r>
            <a:r>
              <a:rPr lang="it-IT" sz="2800" dirty="0" err="1"/>
              <a:t>masculino</a:t>
            </a:r>
            <a:r>
              <a:rPr lang="it-IT" sz="2800" dirty="0"/>
              <a:t>) </a:t>
            </a:r>
            <a:r>
              <a:rPr lang="it-IT" sz="2800" dirty="0" err="1"/>
              <a:t>Juiz</a:t>
            </a:r>
            <a:r>
              <a:rPr lang="it-IT" sz="2800" b="1" dirty="0" err="1">
                <a:solidFill>
                  <a:srgbClr val="FF0000"/>
                </a:solidFill>
              </a:rPr>
              <a:t>a</a:t>
            </a:r>
            <a:r>
              <a:rPr lang="it-IT" sz="2800" dirty="0"/>
              <a:t> (</a:t>
            </a:r>
            <a:r>
              <a:rPr lang="it-IT" sz="2800" dirty="0" err="1"/>
              <a:t>feminino</a:t>
            </a:r>
            <a:r>
              <a:rPr lang="it-IT" sz="2800" dirty="0"/>
              <a:t>)</a:t>
            </a:r>
          </a:p>
          <a:p>
            <a:r>
              <a:rPr lang="it-IT" sz="2800" dirty="0"/>
              <a:t>						</a:t>
            </a:r>
            <a:r>
              <a:rPr lang="it-IT" sz="2800" dirty="0" err="1"/>
              <a:t>Doutor</a:t>
            </a:r>
            <a:r>
              <a:rPr lang="it-IT" sz="2800" dirty="0"/>
              <a:t> (</a:t>
            </a:r>
            <a:r>
              <a:rPr lang="it-IT" sz="2800" dirty="0" err="1"/>
              <a:t>masculino</a:t>
            </a:r>
            <a:r>
              <a:rPr lang="it-IT" sz="2800" dirty="0"/>
              <a:t>) </a:t>
            </a:r>
            <a:r>
              <a:rPr lang="it-IT" sz="2800" dirty="0" err="1"/>
              <a:t>doutour</a:t>
            </a:r>
            <a:r>
              <a:rPr lang="it-IT" sz="2800" b="1" dirty="0" err="1">
                <a:solidFill>
                  <a:srgbClr val="FF0000"/>
                </a:solidFill>
              </a:rPr>
              <a:t>a</a:t>
            </a:r>
            <a:r>
              <a:rPr lang="it-IT" sz="2800" dirty="0"/>
              <a:t> (</a:t>
            </a:r>
            <a:r>
              <a:rPr lang="it-IT" sz="2800" dirty="0" err="1"/>
              <a:t>feminino</a:t>
            </a:r>
            <a:r>
              <a:rPr lang="it-IT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718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2113F2-BC72-4BEF-81CE-79204A873408}"/>
              </a:ext>
            </a:extLst>
          </p:cNvPr>
          <p:cNvSpPr txBox="1"/>
          <p:nvPr/>
        </p:nvSpPr>
        <p:spPr>
          <a:xfrm>
            <a:off x="1151614" y="751344"/>
            <a:ext cx="98887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 nomi che terminano in -</a:t>
            </a:r>
            <a:r>
              <a:rPr lang="it-IT" sz="2400" dirty="0" err="1"/>
              <a:t>tor</a:t>
            </a:r>
            <a:r>
              <a:rPr lang="it-IT" sz="2400" dirty="0"/>
              <a:t> e -</a:t>
            </a:r>
            <a:r>
              <a:rPr lang="it-IT" sz="2400" dirty="0" err="1"/>
              <a:t>dor</a:t>
            </a:r>
            <a:r>
              <a:rPr lang="it-IT" sz="2400" dirty="0"/>
              <a:t>, la forma femminile termina in -</a:t>
            </a:r>
            <a:r>
              <a:rPr lang="it-IT" sz="2400" dirty="0" err="1"/>
              <a:t>triz</a:t>
            </a:r>
            <a:r>
              <a:rPr lang="it-IT" sz="2400" dirty="0"/>
              <a:t>, ma alcune parole che finiscono in -</a:t>
            </a:r>
            <a:r>
              <a:rPr lang="it-IT" sz="2400" dirty="0" err="1"/>
              <a:t>dor</a:t>
            </a:r>
            <a:r>
              <a:rPr lang="it-IT" sz="2400" dirty="0"/>
              <a:t> possono avere la forma </a:t>
            </a:r>
            <a:r>
              <a:rPr lang="it-IT" sz="2400" dirty="0" err="1"/>
              <a:t>feminile</a:t>
            </a:r>
            <a:r>
              <a:rPr lang="it-IT" sz="2400" dirty="0"/>
              <a:t> in -dora o -</a:t>
            </a:r>
            <a:r>
              <a:rPr lang="it-IT" sz="2400" dirty="0" err="1"/>
              <a:t>deira</a:t>
            </a:r>
            <a:r>
              <a:rPr lang="it-IT" sz="2400" dirty="0"/>
              <a:t>. </a:t>
            </a:r>
          </a:p>
          <a:p>
            <a:endParaRPr lang="it-IT" sz="2400" dirty="0"/>
          </a:p>
          <a:p>
            <a:pPr algn="ctr"/>
            <a:r>
              <a:rPr lang="it-IT" sz="2400" dirty="0"/>
              <a:t>Ex: </a:t>
            </a:r>
            <a:r>
              <a:rPr lang="it-IT" sz="2400" dirty="0" err="1"/>
              <a:t>Act</a:t>
            </a:r>
            <a:r>
              <a:rPr lang="it-IT" sz="2400" b="1" dirty="0" err="1">
                <a:solidFill>
                  <a:srgbClr val="FF0000"/>
                </a:solidFill>
              </a:rPr>
              <a:t>or</a:t>
            </a:r>
            <a:r>
              <a:rPr lang="it-IT" sz="2400" dirty="0"/>
              <a:t> 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Act</a:t>
            </a:r>
            <a:r>
              <a:rPr lang="it-IT" sz="2400" b="1" dirty="0" err="1">
                <a:solidFill>
                  <a:srgbClr val="FF0000"/>
                </a:solidFill>
              </a:rPr>
              <a:t>riz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feminino</a:t>
            </a:r>
            <a:r>
              <a:rPr lang="it-IT" sz="2400" dirty="0"/>
              <a:t>) – </a:t>
            </a:r>
            <a:r>
              <a:rPr lang="it-IT" sz="2400" dirty="0" err="1"/>
              <a:t>Atriz</a:t>
            </a:r>
            <a:r>
              <a:rPr lang="it-IT" sz="2400" dirty="0"/>
              <a:t> (N.A. ORT) </a:t>
            </a:r>
          </a:p>
          <a:p>
            <a:pPr algn="ctr"/>
            <a:r>
              <a:rPr lang="it-IT" sz="2400" dirty="0" err="1"/>
              <a:t>Embaixa</a:t>
            </a:r>
            <a:r>
              <a:rPr lang="it-IT" sz="2400" b="1" dirty="0" err="1">
                <a:solidFill>
                  <a:srgbClr val="FF0000"/>
                </a:solidFill>
              </a:rPr>
              <a:t>dor</a:t>
            </a:r>
            <a:r>
              <a:rPr lang="it-IT" sz="2400" dirty="0"/>
              <a:t> 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Embaixa</a:t>
            </a:r>
            <a:r>
              <a:rPr lang="it-IT" sz="2400" b="1" dirty="0" err="1">
                <a:solidFill>
                  <a:srgbClr val="FF0000"/>
                </a:solidFill>
              </a:rPr>
              <a:t>triz</a:t>
            </a:r>
            <a:r>
              <a:rPr lang="it-IT" sz="2400" dirty="0"/>
              <a:t> (</a:t>
            </a:r>
            <a:r>
              <a:rPr lang="it-IT" sz="2400" dirty="0" err="1"/>
              <a:t>feminino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 err="1"/>
              <a:t>Empreende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Empreende</a:t>
            </a:r>
            <a:r>
              <a:rPr lang="it-IT" sz="2400" b="1" dirty="0" err="1">
                <a:solidFill>
                  <a:srgbClr val="FF0000"/>
                </a:solidFill>
              </a:rPr>
              <a:t>dora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feminino</a:t>
            </a:r>
            <a:r>
              <a:rPr lang="it-IT" sz="2400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D694C8-8CFD-45A1-824C-D9ABDB2590D1}"/>
              </a:ext>
            </a:extLst>
          </p:cNvPr>
          <p:cNvSpPr txBox="1"/>
          <p:nvPr/>
        </p:nvSpPr>
        <p:spPr>
          <a:xfrm>
            <a:off x="1151614" y="3862689"/>
            <a:ext cx="9888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I nomi che terminano in -</a:t>
            </a:r>
            <a:r>
              <a:rPr lang="it-IT" sz="2400" dirty="0" err="1"/>
              <a:t>eu</a:t>
            </a:r>
            <a:r>
              <a:rPr lang="it-IT" sz="2400" dirty="0"/>
              <a:t> il femminile finisce in -eia 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Ex: </a:t>
            </a:r>
            <a:r>
              <a:rPr lang="it-IT" sz="2400" dirty="0" err="1"/>
              <a:t>At</a:t>
            </a:r>
            <a:r>
              <a:rPr lang="it-IT" sz="2400" b="1" dirty="0" err="1">
                <a:solidFill>
                  <a:srgbClr val="FF0000"/>
                </a:solidFill>
              </a:rPr>
              <a:t>eu</a:t>
            </a:r>
            <a:r>
              <a:rPr lang="it-IT" sz="2400" dirty="0"/>
              <a:t> 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At</a:t>
            </a:r>
            <a:r>
              <a:rPr lang="it-IT" sz="2400" b="1" dirty="0" err="1">
                <a:solidFill>
                  <a:srgbClr val="FF0000"/>
                </a:solidFill>
              </a:rPr>
              <a:t>eia</a:t>
            </a:r>
            <a:r>
              <a:rPr lang="it-IT" sz="2400" dirty="0"/>
              <a:t> (</a:t>
            </a:r>
            <a:r>
              <a:rPr lang="it-IT" sz="2400" dirty="0" err="1"/>
              <a:t>feminino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043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467CDC-663C-44C1-85FE-E24B661EEC6F}"/>
              </a:ext>
            </a:extLst>
          </p:cNvPr>
          <p:cNvSpPr txBox="1"/>
          <p:nvPr/>
        </p:nvSpPr>
        <p:spPr>
          <a:xfrm>
            <a:off x="861391" y="473407"/>
            <a:ext cx="97668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Alcuni nomi in forma femminile finiscono in essa, -</a:t>
            </a:r>
            <a:r>
              <a:rPr lang="it-IT" sz="2400" dirty="0" err="1"/>
              <a:t>esa</a:t>
            </a:r>
            <a:r>
              <a:rPr lang="it-IT" sz="2400" dirty="0"/>
              <a:t>, -</a:t>
            </a:r>
            <a:r>
              <a:rPr lang="it-IT" sz="2400" dirty="0" err="1"/>
              <a:t>isa</a:t>
            </a:r>
            <a:r>
              <a:rPr lang="it-IT" sz="2400" dirty="0"/>
              <a:t> o -ina </a:t>
            </a:r>
          </a:p>
          <a:p>
            <a:endParaRPr lang="it-IT" sz="2400" dirty="0"/>
          </a:p>
          <a:p>
            <a:pPr algn="ctr"/>
            <a:r>
              <a:rPr lang="it-IT" sz="2400" dirty="0"/>
              <a:t>Ex: Abade (</a:t>
            </a:r>
            <a:r>
              <a:rPr lang="it-IT" sz="2400" dirty="0" err="1"/>
              <a:t>masculino</a:t>
            </a:r>
            <a:r>
              <a:rPr lang="it-IT" sz="2400" dirty="0"/>
              <a:t>) Abadessa (</a:t>
            </a:r>
            <a:r>
              <a:rPr lang="it-IT" sz="2400" dirty="0" err="1"/>
              <a:t>feminino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/>
              <a:t>Duque 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Duquesa</a:t>
            </a:r>
            <a:r>
              <a:rPr lang="it-IT" sz="2400" dirty="0"/>
              <a:t> (</a:t>
            </a:r>
            <a:r>
              <a:rPr lang="it-IT" sz="2400" dirty="0" err="1"/>
              <a:t>feminino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/>
              <a:t>Poeta 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Poetisa</a:t>
            </a:r>
            <a:r>
              <a:rPr lang="it-IT" sz="2400" dirty="0"/>
              <a:t> (</a:t>
            </a:r>
            <a:r>
              <a:rPr lang="it-IT" sz="2400" dirty="0" err="1"/>
              <a:t>feminino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 err="1"/>
              <a:t>Herói</a:t>
            </a:r>
            <a:r>
              <a:rPr lang="it-IT" sz="2400" dirty="0"/>
              <a:t> 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Heroína</a:t>
            </a:r>
            <a:r>
              <a:rPr lang="it-IT" sz="2400" dirty="0"/>
              <a:t> (</a:t>
            </a:r>
            <a:r>
              <a:rPr lang="it-IT" sz="2400" dirty="0" err="1"/>
              <a:t>feminino</a:t>
            </a:r>
            <a:r>
              <a:rPr lang="it-IT" sz="2400" dirty="0"/>
              <a:t>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C014F4-A933-440C-BC6E-4F6C44E20336}"/>
              </a:ext>
            </a:extLst>
          </p:cNvPr>
          <p:cNvSpPr txBox="1"/>
          <p:nvPr/>
        </p:nvSpPr>
        <p:spPr>
          <a:xfrm>
            <a:off x="861391" y="3152940"/>
            <a:ext cx="109197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 nomi che terminano con la forma maschile -</a:t>
            </a:r>
            <a:r>
              <a:rPr lang="it-IT" sz="2400" dirty="0" err="1"/>
              <a:t>ão</a:t>
            </a:r>
            <a:r>
              <a:rPr lang="it-IT" sz="2400" dirty="0"/>
              <a:t> il femminile finisce in -ã, -ona, -</a:t>
            </a:r>
            <a:r>
              <a:rPr lang="it-IT" sz="2400" dirty="0" err="1"/>
              <a:t>oa</a:t>
            </a:r>
            <a:r>
              <a:rPr lang="it-IT" sz="2400" dirty="0"/>
              <a:t> </a:t>
            </a:r>
            <a:r>
              <a:rPr lang="it-IT" sz="2400" dirty="0" err="1"/>
              <a:t>oana</a:t>
            </a:r>
            <a:r>
              <a:rPr lang="it-IT" sz="2400" dirty="0"/>
              <a:t>. </a:t>
            </a:r>
          </a:p>
          <a:p>
            <a:endParaRPr lang="it-IT" sz="2400" dirty="0"/>
          </a:p>
          <a:p>
            <a:pPr algn="ctr"/>
            <a:r>
              <a:rPr lang="it-IT" sz="2400" dirty="0"/>
              <a:t>Ex: </a:t>
            </a:r>
            <a:r>
              <a:rPr lang="it-IT" sz="2400" dirty="0" err="1"/>
              <a:t>Alde</a:t>
            </a:r>
            <a:r>
              <a:rPr lang="it-IT" sz="2400" b="1" dirty="0" err="1">
                <a:solidFill>
                  <a:srgbClr val="FF0000"/>
                </a:solidFill>
              </a:rPr>
              <a:t>ão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Alde</a:t>
            </a:r>
            <a:r>
              <a:rPr lang="it-IT" sz="2400" b="1" dirty="0" err="1">
                <a:solidFill>
                  <a:srgbClr val="FF0000"/>
                </a:solidFill>
              </a:rPr>
              <a:t>ã</a:t>
            </a:r>
            <a:r>
              <a:rPr lang="it-IT" sz="2400" dirty="0"/>
              <a:t> (</a:t>
            </a:r>
            <a:r>
              <a:rPr lang="it-IT" sz="2400" dirty="0" err="1"/>
              <a:t>feminino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 err="1"/>
              <a:t>Chor</a:t>
            </a:r>
            <a:r>
              <a:rPr lang="it-IT" sz="2400" b="1" dirty="0" err="1">
                <a:solidFill>
                  <a:srgbClr val="FF0000"/>
                </a:solidFill>
              </a:rPr>
              <a:t>ão</a:t>
            </a:r>
            <a:r>
              <a:rPr lang="it-IT" sz="2400" dirty="0"/>
              <a:t> 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Chor</a:t>
            </a:r>
            <a:r>
              <a:rPr lang="it-IT" sz="2400" b="1" dirty="0" err="1">
                <a:solidFill>
                  <a:srgbClr val="FF0000"/>
                </a:solidFill>
              </a:rPr>
              <a:t>ona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feminino</a:t>
            </a:r>
            <a:r>
              <a:rPr lang="it-IT" sz="2400" dirty="0"/>
              <a:t>)</a:t>
            </a:r>
          </a:p>
          <a:p>
            <a:pPr algn="ctr"/>
            <a:r>
              <a:rPr lang="it-IT" sz="2400" dirty="0"/>
              <a:t> </a:t>
            </a:r>
            <a:r>
              <a:rPr lang="it-IT" sz="2400" dirty="0" err="1"/>
              <a:t>Le</a:t>
            </a:r>
            <a:r>
              <a:rPr lang="it-IT" sz="2400" b="1" dirty="0" err="1">
                <a:solidFill>
                  <a:srgbClr val="FF0000"/>
                </a:solidFill>
              </a:rPr>
              <a:t>ão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Le</a:t>
            </a:r>
            <a:r>
              <a:rPr lang="it-IT" sz="2400" b="1" dirty="0" err="1">
                <a:solidFill>
                  <a:srgbClr val="FF0000"/>
                </a:solidFill>
              </a:rPr>
              <a:t>oa</a:t>
            </a:r>
            <a:r>
              <a:rPr lang="it-IT" sz="2400" dirty="0"/>
              <a:t> (</a:t>
            </a:r>
            <a:r>
              <a:rPr lang="it-IT" sz="2400" dirty="0" err="1"/>
              <a:t>feminino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/>
              <a:t>Jo</a:t>
            </a:r>
            <a:r>
              <a:rPr lang="it-IT" sz="2400" b="1" dirty="0">
                <a:solidFill>
                  <a:srgbClr val="FF0000"/>
                </a:solidFill>
              </a:rPr>
              <a:t>ão</a:t>
            </a:r>
            <a:r>
              <a:rPr lang="it-IT" sz="2400" dirty="0"/>
              <a:t>(</a:t>
            </a:r>
            <a:r>
              <a:rPr lang="it-IT" sz="2400" dirty="0" err="1"/>
              <a:t>masculino</a:t>
            </a:r>
            <a:r>
              <a:rPr lang="it-IT" sz="2400" dirty="0"/>
              <a:t>) </a:t>
            </a:r>
            <a:r>
              <a:rPr lang="it-IT" sz="2400" dirty="0" err="1"/>
              <a:t>J</a:t>
            </a:r>
            <a:r>
              <a:rPr lang="it-IT" sz="2400" b="1" dirty="0" err="1">
                <a:solidFill>
                  <a:srgbClr val="FF0000"/>
                </a:solidFill>
              </a:rPr>
              <a:t>oana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feminino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33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613B5-ABFA-4E7F-9CF1-A8B677931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052" y="-144527"/>
            <a:ext cx="10058400" cy="1450975"/>
          </a:xfrm>
        </p:spPr>
        <p:txBody>
          <a:bodyPr/>
          <a:lstStyle/>
          <a:p>
            <a:r>
              <a:rPr lang="pt-PT" dirty="0"/>
              <a:t>Quando encontramos diferenças?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0E7FAA-3F31-458C-96BD-BFBB97162957}"/>
              </a:ext>
            </a:extLst>
          </p:cNvPr>
          <p:cNvSpPr txBox="1"/>
          <p:nvPr/>
        </p:nvSpPr>
        <p:spPr>
          <a:xfrm>
            <a:off x="1066800" y="1260281"/>
            <a:ext cx="10058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In altri casi, il femminile è una parola molto diversa. </a:t>
            </a:r>
          </a:p>
          <a:p>
            <a:endParaRPr lang="it-IT" sz="2000" dirty="0"/>
          </a:p>
          <a:p>
            <a:pPr algn="ctr"/>
            <a:r>
              <a:rPr lang="it-IT" sz="2000" dirty="0"/>
              <a:t>Ex: </a:t>
            </a:r>
            <a:r>
              <a:rPr lang="it-IT" sz="2000" dirty="0" err="1"/>
              <a:t>Pai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Mãe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 err="1"/>
              <a:t>Cão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Cadela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/>
              <a:t>Cavalo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Égua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 err="1"/>
              <a:t>Frade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Freira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 err="1"/>
              <a:t>Rapaz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Rapariga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endParaRPr lang="it-IT" sz="2000" dirty="0"/>
          </a:p>
          <a:p>
            <a:r>
              <a:rPr lang="it-IT" sz="2000" dirty="0"/>
              <a:t>Alcuni nomi ed </a:t>
            </a:r>
            <a:r>
              <a:rPr lang="it-IT" sz="2000" dirty="0" err="1"/>
              <a:t>adjetivi</a:t>
            </a:r>
            <a:r>
              <a:rPr lang="it-IT" sz="2000" dirty="0"/>
              <a:t> hanno una forma comune per il maschile e </a:t>
            </a:r>
            <a:r>
              <a:rPr lang="it-IT" sz="2000" dirty="0" err="1"/>
              <a:t>feminile</a:t>
            </a:r>
            <a:r>
              <a:rPr lang="it-IT" sz="2000" dirty="0"/>
              <a:t> </a:t>
            </a:r>
          </a:p>
          <a:p>
            <a:endParaRPr lang="it-IT" sz="2000" dirty="0"/>
          </a:p>
          <a:p>
            <a:pPr algn="ctr"/>
            <a:r>
              <a:rPr lang="it-IT" sz="2000" dirty="0"/>
              <a:t>Ex: Artis</a:t>
            </a:r>
            <a:r>
              <a:rPr lang="it-IT" sz="2000" b="1" dirty="0">
                <a:solidFill>
                  <a:srgbClr val="FF0000"/>
                </a:solidFill>
              </a:rPr>
              <a:t>ta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Artis</a:t>
            </a:r>
            <a:r>
              <a:rPr lang="it-IT" sz="2000" b="1" dirty="0">
                <a:solidFill>
                  <a:srgbClr val="FF0000"/>
                </a:solidFill>
              </a:rPr>
              <a:t>ta </a:t>
            </a:r>
            <a:r>
              <a:rPr lang="it-IT" sz="2000" dirty="0"/>
              <a:t>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/>
              <a:t>Cliente (</a:t>
            </a:r>
            <a:r>
              <a:rPr lang="it-IT" sz="2000" dirty="0" err="1"/>
              <a:t>masculino</a:t>
            </a:r>
            <a:r>
              <a:rPr lang="it-IT" sz="2000" dirty="0"/>
              <a:t>) Cliente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 err="1"/>
              <a:t>Doente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Doente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 err="1"/>
              <a:t>Inteligente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Inteligente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 err="1"/>
              <a:t>Jovem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Jovem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 </a:t>
            </a:r>
          </a:p>
          <a:p>
            <a:pPr algn="ctr"/>
            <a:r>
              <a:rPr lang="it-IT" sz="2000" dirty="0" err="1"/>
              <a:t>Criança</a:t>
            </a:r>
            <a:r>
              <a:rPr lang="it-IT" sz="2000" dirty="0"/>
              <a:t> (</a:t>
            </a:r>
            <a:r>
              <a:rPr lang="it-IT" sz="2000" dirty="0" err="1"/>
              <a:t>masculino</a:t>
            </a:r>
            <a:r>
              <a:rPr lang="it-IT" sz="2000" dirty="0"/>
              <a:t>) </a:t>
            </a:r>
            <a:r>
              <a:rPr lang="it-IT" sz="2000" dirty="0" err="1"/>
              <a:t>Criança</a:t>
            </a:r>
            <a:r>
              <a:rPr lang="it-IT" sz="2000" dirty="0"/>
              <a:t> (</a:t>
            </a:r>
            <a:r>
              <a:rPr lang="it-IT" sz="2000" dirty="0" err="1"/>
              <a:t>feminino</a:t>
            </a:r>
            <a:r>
              <a:rPr lang="it-IT" sz="2000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F48A8B-2F35-42CB-A376-41493E5C97F2}"/>
              </a:ext>
            </a:extLst>
          </p:cNvPr>
          <p:cNvSpPr txBox="1"/>
          <p:nvPr/>
        </p:nvSpPr>
        <p:spPr>
          <a:xfrm>
            <a:off x="8945217" y="1121782"/>
            <a:ext cx="44206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600" b="1" dirty="0"/>
              <a:t>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796526-888E-4162-AA4B-C00F5C622F29}"/>
              </a:ext>
            </a:extLst>
          </p:cNvPr>
          <p:cNvSpPr txBox="1"/>
          <p:nvPr/>
        </p:nvSpPr>
        <p:spPr>
          <a:xfrm>
            <a:off x="8945217" y="3429000"/>
            <a:ext cx="44206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600" b="1" dirty="0"/>
              <a:t>=</a:t>
            </a:r>
            <a:endParaRPr lang="it-IT" sz="16600" b="1" dirty="0"/>
          </a:p>
        </p:txBody>
      </p:sp>
    </p:spTree>
    <p:extLst>
      <p:ext uri="{BB962C8B-B14F-4D97-AF65-F5344CB8AC3E}">
        <p14:creationId xmlns:p14="http://schemas.microsoft.com/office/powerpoint/2010/main" val="94052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C5347-0C0B-4761-BDBD-8CFF9E6C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ALERTA!!!!!!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F4C407-5E94-478F-93F0-FA65DDCF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34" y="2029923"/>
            <a:ext cx="5468586" cy="409686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2FDC13-AE42-430C-895A-6E42655BE5FC}"/>
              </a:ext>
            </a:extLst>
          </p:cNvPr>
          <p:cNvSpPr txBox="1"/>
          <p:nvPr/>
        </p:nvSpPr>
        <p:spPr>
          <a:xfrm>
            <a:off x="772601" y="1816198"/>
            <a:ext cx="5353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Para distinguir o género dos animais, a língua tem vários recursos -&gt; por vezes adicionando ao nome a palavra </a:t>
            </a:r>
            <a:r>
              <a:rPr lang="pt-PT" sz="2400" dirty="0">
                <a:solidFill>
                  <a:srgbClr val="FF0000"/>
                </a:solidFill>
              </a:rPr>
              <a:t>“macho” </a:t>
            </a:r>
            <a:r>
              <a:rPr lang="pt-PT" sz="2400" dirty="0"/>
              <a:t>ou </a:t>
            </a:r>
            <a:r>
              <a:rPr lang="pt-PT" sz="2400" dirty="0">
                <a:solidFill>
                  <a:srgbClr val="FF0000"/>
                </a:solidFill>
              </a:rPr>
              <a:t>“fêmea”.</a:t>
            </a:r>
          </a:p>
          <a:p>
            <a:endParaRPr lang="pt-PT" sz="2400" dirty="0">
              <a:solidFill>
                <a:srgbClr val="FF0000"/>
              </a:solidFill>
            </a:endParaRPr>
          </a:p>
          <a:p>
            <a:r>
              <a:rPr lang="pt-PT" sz="2400" dirty="0"/>
              <a:t>Ex: a cobra macho / a cobra fêmea</a:t>
            </a:r>
          </a:p>
          <a:p>
            <a:endParaRPr lang="pt-PT" sz="2400" dirty="0">
              <a:solidFill>
                <a:srgbClr val="FF0000"/>
              </a:solidFill>
            </a:endParaRPr>
          </a:p>
          <a:p>
            <a:r>
              <a:rPr lang="pt-PT" sz="2400" dirty="0"/>
              <a:t>Nalguns casos os nomes dos animais são diferentes para o sexo feminino e masculino</a:t>
            </a:r>
          </a:p>
          <a:p>
            <a:endParaRPr lang="pt-PT" sz="2400" dirty="0">
              <a:solidFill>
                <a:srgbClr val="FF0000"/>
              </a:solidFill>
            </a:endParaRPr>
          </a:p>
          <a:p>
            <a:r>
              <a:rPr lang="pt-PT" sz="2400" dirty="0"/>
              <a:t>Ex: o Cavalo / a Égua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6392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684AC-E66F-4452-B43C-4C5C2792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Alerta II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9A2A25-7100-434E-8854-2B1179A3F0F1}"/>
              </a:ext>
            </a:extLst>
          </p:cNvPr>
          <p:cNvSpPr txBox="1"/>
          <p:nvPr/>
        </p:nvSpPr>
        <p:spPr>
          <a:xfrm>
            <a:off x="1097280" y="1887785"/>
            <a:ext cx="9515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Por vezes os </a:t>
            </a:r>
            <a:r>
              <a:rPr lang="pt-PT" sz="2800" dirty="0" err="1"/>
              <a:t>objectos</a:t>
            </a:r>
            <a:r>
              <a:rPr lang="pt-PT" sz="2800" dirty="0"/>
              <a:t>/objetos  inanimados o género é completamente arbitrário tendo origem na evolução da própria língua e por isso não variam em género.</a:t>
            </a:r>
          </a:p>
          <a:p>
            <a:endParaRPr lang="pt-P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Não existe uma explicação para </a:t>
            </a:r>
            <a:r>
              <a:rPr lang="pt-PT" sz="2800" b="1" u="sng" dirty="0">
                <a:solidFill>
                  <a:srgbClr val="FF0000"/>
                </a:solidFill>
              </a:rPr>
              <a:t>a cadeira </a:t>
            </a:r>
            <a:r>
              <a:rPr lang="pt-PT" sz="2800" dirty="0"/>
              <a:t>ser um nome feminino e </a:t>
            </a:r>
            <a:r>
              <a:rPr lang="pt-PT" sz="2800" b="1" u="sng" dirty="0">
                <a:solidFill>
                  <a:srgbClr val="FF0000"/>
                </a:solidFill>
              </a:rPr>
              <a:t>o banco </a:t>
            </a:r>
            <a:r>
              <a:rPr lang="pt-PT" sz="2800" dirty="0"/>
              <a:t>um nome masculino.</a:t>
            </a:r>
          </a:p>
          <a:p>
            <a:endParaRPr lang="pt-P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Por exemplo, </a:t>
            </a:r>
            <a:r>
              <a:rPr lang="pt-PT" sz="2800" b="1" dirty="0">
                <a:solidFill>
                  <a:srgbClr val="FF0000"/>
                </a:solidFill>
              </a:rPr>
              <a:t>o tesouro – a tesoura </a:t>
            </a:r>
            <a:r>
              <a:rPr lang="pt-PT" sz="2800" dirty="0"/>
              <a:t>referem-se a realidades sem qualquer relação entre si.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9085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C2684D-CD9C-4D40-81E5-522BF08E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Resumindo…</a:t>
            </a:r>
            <a:endParaRPr lang="it-IT" dirty="0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27898234-308A-4919-8F66-F0841E02E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47811"/>
              </p:ext>
            </p:extLst>
          </p:nvPr>
        </p:nvGraphicFramePr>
        <p:xfrm>
          <a:off x="1097280" y="1905001"/>
          <a:ext cx="1029252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841">
                  <a:extLst>
                    <a:ext uri="{9D8B030D-6E8A-4147-A177-3AD203B41FA5}">
                      <a16:colId xmlns:a16="http://schemas.microsoft.com/office/drawing/2014/main" val="926118666"/>
                    </a:ext>
                  </a:extLst>
                </a:gridCol>
                <a:gridCol w="3430841">
                  <a:extLst>
                    <a:ext uri="{9D8B030D-6E8A-4147-A177-3AD203B41FA5}">
                      <a16:colId xmlns:a16="http://schemas.microsoft.com/office/drawing/2014/main" val="183382224"/>
                    </a:ext>
                  </a:extLst>
                </a:gridCol>
                <a:gridCol w="3430841">
                  <a:extLst>
                    <a:ext uri="{9D8B030D-6E8A-4147-A177-3AD203B41FA5}">
                      <a16:colId xmlns:a16="http://schemas.microsoft.com/office/drawing/2014/main" val="3593315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dirty="0"/>
                        <a:t>Terminação do nome masculino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Terminação do nome feminino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Exemplos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37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dirty="0"/>
                        <a:t>-o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-a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Alun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pt-PT" sz="2400" dirty="0"/>
                        <a:t>/alun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PT" sz="2400" dirty="0"/>
                        <a:t>; filh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pt-PT" sz="2400" dirty="0"/>
                        <a:t>/filh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PT" sz="2400" dirty="0"/>
                        <a:t>; pat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pt-PT" sz="2400" dirty="0"/>
                        <a:t>/pat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57572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pt-PT" sz="2400" dirty="0"/>
                        <a:t>-</a:t>
                      </a:r>
                      <a:r>
                        <a:rPr lang="pt-PT" sz="2400" dirty="0" err="1"/>
                        <a:t>ão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-ã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Irm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ão</a:t>
                      </a:r>
                      <a:r>
                        <a:rPr lang="pt-PT" sz="2400" dirty="0"/>
                        <a:t>/irm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</a:t>
                      </a:r>
                      <a:r>
                        <a:rPr lang="pt-PT" sz="2400" dirty="0"/>
                        <a:t>; an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ão</a:t>
                      </a:r>
                      <a:r>
                        <a:rPr lang="pt-PT" sz="2400" dirty="0"/>
                        <a:t>/an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</a:t>
                      </a:r>
                      <a:r>
                        <a:rPr lang="pt-PT" sz="2400" dirty="0"/>
                        <a:t>; espi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ão</a:t>
                      </a:r>
                      <a:r>
                        <a:rPr lang="pt-PT" sz="2400" dirty="0"/>
                        <a:t>/espi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650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pt-PT" dirty="0"/>
                        <a:t>-</a:t>
                      </a:r>
                      <a:r>
                        <a:rPr lang="pt-PT" dirty="0" err="1"/>
                        <a:t>ão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-</a:t>
                      </a:r>
                      <a:r>
                        <a:rPr lang="pt-PT" sz="2400" dirty="0" err="1"/>
                        <a:t>ona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Solteir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ão</a:t>
                      </a:r>
                      <a:r>
                        <a:rPr lang="pt-PT" sz="2400" dirty="0"/>
                        <a:t>/solteir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ona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8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-</a:t>
                      </a:r>
                      <a:r>
                        <a:rPr lang="pt-PT" sz="2400" dirty="0" err="1"/>
                        <a:t>oa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Le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ão</a:t>
                      </a:r>
                      <a:r>
                        <a:rPr lang="pt-PT" sz="2400" dirty="0"/>
                        <a:t>/le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oa</a:t>
                      </a:r>
                      <a:r>
                        <a:rPr lang="pt-PT" sz="2400" dirty="0"/>
                        <a:t>; patr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ão</a:t>
                      </a:r>
                      <a:r>
                        <a:rPr lang="pt-PT" sz="2400" dirty="0"/>
                        <a:t>/patr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oa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7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dirty="0"/>
                        <a:t>consonante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Consonante + -a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/>
                        <a:t>Cantor/ cantor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PT" sz="2400" dirty="0"/>
                        <a:t>; espanhol/espanhol</a:t>
                      </a:r>
                      <a:r>
                        <a:rPr lang="pt-PT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34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3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F1B2E-9EF8-4AEA-B525-C0A6E8B0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Pistas sobre o género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546F3E-676C-4DFD-A6C2-D88EE5C0AD34}"/>
              </a:ext>
            </a:extLst>
          </p:cNvPr>
          <p:cNvSpPr txBox="1"/>
          <p:nvPr/>
        </p:nvSpPr>
        <p:spPr>
          <a:xfrm>
            <a:off x="9108219" y="1262908"/>
            <a:ext cx="23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Para saber mais!</a:t>
            </a:r>
            <a:r>
              <a:rPr lang="pt-PT" dirty="0"/>
              <a:t> </a:t>
            </a:r>
            <a:r>
              <a:rPr lang="pt-BR" sz="1800" dirty="0">
                <a:latin typeface="Baskerville Old Face" panose="02020602080505020303" pitchFamily="18" charset="77"/>
              </a:rPr>
              <a:t>👩🏻‍🏫 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35707D9-8105-47FA-9377-BA4CE0CB4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67024"/>
              </p:ext>
            </p:extLst>
          </p:nvPr>
        </p:nvGraphicFramePr>
        <p:xfrm>
          <a:off x="1203298" y="1832848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498783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71029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Género feminino - sufixo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Exemplos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-ora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impressora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7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-dade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humildade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06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-dão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solidão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08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</a:t>
                      </a:r>
                      <a:r>
                        <a:rPr lang="pt-PT" dirty="0" err="1"/>
                        <a:t>ez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solidez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89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</a:t>
                      </a:r>
                      <a:r>
                        <a:rPr lang="pt-PT" dirty="0" err="1"/>
                        <a:t>eza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grandeza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13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alegria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9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-ura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altura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1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-agem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lavagem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72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</a:t>
                      </a:r>
                      <a:r>
                        <a:rPr lang="pt-PT" dirty="0" err="1"/>
                        <a:t>ção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canção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6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-são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decisão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25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4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C2548D-597C-4866-9A96-91B37F2A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Pistas sobre o género</a:t>
            </a:r>
            <a:endParaRPr lang="it-IT" dirty="0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97855E61-7B33-4115-8D53-30F6DD3FE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36806"/>
              </p:ext>
            </p:extLst>
          </p:nvPr>
        </p:nvGraphicFramePr>
        <p:xfrm>
          <a:off x="1097280" y="19456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342767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83538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Género masculino - sufixo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Exemplo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33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</a:t>
                      </a:r>
                      <a:r>
                        <a:rPr lang="pt-PT" dirty="0" err="1"/>
                        <a:t>or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 computador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6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-mento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 comprimento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45224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878CE05-8A78-4F8F-9826-FDBBFA303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90221"/>
              </p:ext>
            </p:extLst>
          </p:nvPr>
        </p:nvGraphicFramePr>
        <p:xfrm>
          <a:off x="3529496" y="386043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4674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8543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Género masculino ou feminino - sufixo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Exemplo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1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 estudante / a estudante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69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 doente/ a doente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31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</a:t>
                      </a:r>
                      <a:r>
                        <a:rPr lang="pt-PT" dirty="0" err="1"/>
                        <a:t>inte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 ouvinte/ a ouvinte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6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-</a:t>
                      </a:r>
                      <a:r>
                        <a:rPr lang="pt-PT" dirty="0" err="1"/>
                        <a:t>ista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 jornalista/ a jornalista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0913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867C0E-1C95-4683-93FE-2726F8AA76E5}"/>
              </a:ext>
            </a:extLst>
          </p:cNvPr>
          <p:cNvSpPr txBox="1"/>
          <p:nvPr/>
        </p:nvSpPr>
        <p:spPr>
          <a:xfrm>
            <a:off x="8962445" y="1287502"/>
            <a:ext cx="23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Para saber mais!</a:t>
            </a:r>
            <a:r>
              <a:rPr lang="pt-PT" dirty="0"/>
              <a:t> </a:t>
            </a:r>
            <a:r>
              <a:rPr lang="pt-BR" sz="1800" dirty="0">
                <a:latin typeface="Baskerville Old Face" panose="02020602080505020303" pitchFamily="18" charset="77"/>
              </a:rPr>
              <a:t>👩🏻‍🏫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309243-6C73-4828-B9A7-AD7B681344F8}"/>
              </a:ext>
            </a:extLst>
          </p:cNvPr>
          <p:cNvSpPr txBox="1"/>
          <p:nvPr/>
        </p:nvSpPr>
        <p:spPr>
          <a:xfrm>
            <a:off x="7977809" y="2807098"/>
            <a:ext cx="373092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 dirty="0"/>
              <a:t>Atenção!</a:t>
            </a:r>
            <a:r>
              <a:rPr lang="pt-PT" dirty="0"/>
              <a:t> </a:t>
            </a:r>
            <a:r>
              <a:rPr lang="pt-BR" sz="1800" dirty="0">
                <a:latin typeface="Baskerville Old Face" panose="02020602080505020303" pitchFamily="18" charset="77"/>
              </a:rPr>
              <a:t>👩🏻‍🏫 Falso amico diferente de “cumprimento” do verbo cumprimentar (salutare) </a:t>
            </a:r>
            <a:endParaRPr lang="it-IT" dirty="0"/>
          </a:p>
        </p:txBody>
      </p:sp>
      <p:cxnSp>
        <p:nvCxnSpPr>
          <p:cNvPr id="8" name="Connettore a gomito 7">
            <a:extLst>
              <a:ext uri="{FF2B5EF4-FFF2-40B4-BE49-F238E27FC236}">
                <a16:creationId xmlns:a16="http://schemas.microsoft.com/office/drawing/2014/main" id="{829010CF-96F4-491B-9728-B8D174F21886}"/>
              </a:ext>
            </a:extLst>
          </p:cNvPr>
          <p:cNvCxnSpPr/>
          <p:nvPr/>
        </p:nvCxnSpPr>
        <p:spPr>
          <a:xfrm>
            <a:off x="7023652" y="2738259"/>
            <a:ext cx="954157" cy="5281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DFC1E-D4FC-4743-8C36-E6A2F90A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Sumário da aula n</a:t>
            </a:r>
            <a:r>
              <a:rPr lang="it-IT" dirty="0"/>
              <a:t>°7 e n°8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48CD74-F985-4B3A-8516-DABAD940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515" y="2393656"/>
            <a:ext cx="10657398" cy="402336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Percepção do tempo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Verbo ser + Verbo estar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Masculino/ Feminino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Singular / Plural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profissões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Continuação dos números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Verbo Ter/ Verbo morar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Informações pessoais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Frases utéis na sala de aula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Acentos gráficos - Inicio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Ditado.</a:t>
            </a:r>
          </a:p>
          <a:p>
            <a:pPr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Tpc’s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D44FEB-87D0-48D5-936D-5A99420430B0}"/>
              </a:ext>
            </a:extLst>
          </p:cNvPr>
          <p:cNvSpPr txBox="1"/>
          <p:nvPr/>
        </p:nvSpPr>
        <p:spPr>
          <a:xfrm>
            <a:off x="1097280" y="202432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FF0000"/>
                </a:solidFill>
              </a:rPr>
              <a:t>Hoje é  </a:t>
            </a:r>
            <a:r>
              <a:rPr lang="pt-PT" b="1" dirty="0"/>
              <a:t>_________– feira</a:t>
            </a:r>
            <a:r>
              <a:rPr lang="pt-PT" dirty="0"/>
              <a:t>, </a:t>
            </a:r>
            <a:r>
              <a:rPr lang="pt-PT" b="1" dirty="0">
                <a:solidFill>
                  <a:srgbClr val="FF0000"/>
                </a:solidFill>
              </a:rPr>
              <a:t>22</a:t>
            </a:r>
            <a:r>
              <a:rPr lang="pt-PT" dirty="0"/>
              <a:t> (___________) de </a:t>
            </a:r>
            <a:r>
              <a:rPr lang="pt-PT" b="1" dirty="0">
                <a:solidFill>
                  <a:srgbClr val="FF0000"/>
                </a:solidFill>
              </a:rPr>
              <a:t>novembro</a:t>
            </a:r>
            <a:r>
              <a:rPr lang="pt-PT" dirty="0"/>
              <a:t> de </a:t>
            </a:r>
            <a:r>
              <a:rPr lang="pt-PT" b="1" dirty="0">
                <a:solidFill>
                  <a:srgbClr val="FF0000"/>
                </a:solidFill>
              </a:rPr>
              <a:t>2021</a:t>
            </a:r>
            <a:r>
              <a:rPr lang="pt-PT" dirty="0"/>
              <a:t> (dois mil e vinte e um)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5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9C12D-950D-4266-8B13-3F4F5065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 1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C70EE4-8BF8-4F13-920E-8505EB8FFBCA}"/>
              </a:ext>
            </a:extLst>
          </p:cNvPr>
          <p:cNvSpPr txBox="1"/>
          <p:nvPr/>
        </p:nvSpPr>
        <p:spPr>
          <a:xfrm>
            <a:off x="1036320" y="2028908"/>
            <a:ext cx="103075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Passe as frases apresentadas para o género oposto. </a:t>
            </a:r>
            <a:r>
              <a:rPr lang="it-IT" sz="2400" b="1" dirty="0"/>
              <a:t>Scrivere le frasi presentate al genero opposto. </a:t>
            </a:r>
          </a:p>
          <a:p>
            <a:endParaRPr lang="it-IT" sz="2400" dirty="0"/>
          </a:p>
          <a:p>
            <a:r>
              <a:rPr lang="it-IT" sz="2400" dirty="0"/>
              <a:t>1 - </a:t>
            </a:r>
            <a:r>
              <a:rPr lang="it-IT" sz="2400" b="1" dirty="0">
                <a:solidFill>
                  <a:srgbClr val="FF0000"/>
                </a:solidFill>
              </a:rPr>
              <a:t>O </a:t>
            </a:r>
            <a:r>
              <a:rPr lang="it-IT" sz="2400" b="1" dirty="0" err="1">
                <a:solidFill>
                  <a:srgbClr val="FF0000"/>
                </a:solidFill>
              </a:rPr>
              <a:t>meu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cão</a:t>
            </a:r>
            <a:r>
              <a:rPr lang="it-IT" sz="2400" dirty="0"/>
              <a:t> </a:t>
            </a:r>
            <a:r>
              <a:rPr lang="it-IT" sz="2400" dirty="0" err="1"/>
              <a:t>é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pequeno</a:t>
            </a:r>
            <a:r>
              <a:rPr lang="it-IT" sz="2400" dirty="0"/>
              <a:t>. ____________________________________________ </a:t>
            </a:r>
          </a:p>
          <a:p>
            <a:r>
              <a:rPr lang="it-IT" sz="2400" dirty="0"/>
              <a:t>2- </a:t>
            </a:r>
            <a:r>
              <a:rPr lang="it-IT" sz="2400" b="1" dirty="0">
                <a:solidFill>
                  <a:srgbClr val="FF0000"/>
                </a:solidFill>
              </a:rPr>
              <a:t>A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mãe</a:t>
            </a:r>
            <a:r>
              <a:rPr lang="it-IT" sz="2400" dirty="0"/>
              <a:t> da Clara </a:t>
            </a:r>
            <a:r>
              <a:rPr lang="it-IT" sz="2400" dirty="0" err="1"/>
              <a:t>está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doente</a:t>
            </a:r>
            <a:r>
              <a:rPr lang="it-IT" sz="2400" dirty="0"/>
              <a:t>._________________________________________ </a:t>
            </a:r>
          </a:p>
          <a:p>
            <a:r>
              <a:rPr lang="it-IT" sz="2400" dirty="0"/>
              <a:t>3 - O </a:t>
            </a:r>
            <a:r>
              <a:rPr lang="it-IT" sz="2400" b="1" dirty="0" err="1">
                <a:solidFill>
                  <a:srgbClr val="FF0000"/>
                </a:solidFill>
              </a:rPr>
              <a:t>tio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 err="1"/>
              <a:t>Luís</a:t>
            </a:r>
            <a:r>
              <a:rPr lang="it-IT" sz="2400" dirty="0"/>
              <a:t> </a:t>
            </a:r>
            <a:r>
              <a:rPr lang="it-IT" sz="2400" dirty="0" err="1"/>
              <a:t>é</a:t>
            </a:r>
            <a:r>
              <a:rPr lang="it-IT" sz="2400" dirty="0"/>
              <a:t> </a:t>
            </a:r>
            <a:r>
              <a:rPr lang="it-IT" sz="2400" dirty="0" err="1"/>
              <a:t>um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sabichão</a:t>
            </a:r>
            <a:r>
              <a:rPr lang="it-IT" sz="2400" b="1" dirty="0">
                <a:solidFill>
                  <a:srgbClr val="FF0000"/>
                </a:solidFill>
              </a:rPr>
              <a:t>.</a:t>
            </a:r>
            <a:r>
              <a:rPr lang="it-IT" sz="2400" dirty="0"/>
              <a:t>___________________________________________ </a:t>
            </a:r>
          </a:p>
          <a:p>
            <a:r>
              <a:rPr lang="it-IT" sz="2400" dirty="0"/>
              <a:t>4 - </a:t>
            </a:r>
            <a:r>
              <a:rPr lang="it-IT" sz="2400" b="1" dirty="0">
                <a:solidFill>
                  <a:srgbClr val="FF0000"/>
                </a:solidFill>
              </a:rPr>
              <a:t>O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menino</a:t>
            </a:r>
            <a:r>
              <a:rPr lang="it-IT" sz="2400" dirty="0"/>
              <a:t> </a:t>
            </a:r>
            <a:r>
              <a:rPr lang="it-IT" sz="2400" dirty="0" err="1"/>
              <a:t>é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europeu</a:t>
            </a:r>
            <a:r>
              <a:rPr lang="it-IT" sz="2400" dirty="0"/>
              <a:t>. _____________________________________________ </a:t>
            </a:r>
          </a:p>
          <a:p>
            <a:r>
              <a:rPr lang="it-IT" sz="2400" dirty="0"/>
              <a:t>5 - </a:t>
            </a:r>
            <a:r>
              <a:rPr lang="it-IT" sz="2400" b="1" dirty="0">
                <a:solidFill>
                  <a:srgbClr val="FF0000"/>
                </a:solidFill>
              </a:rPr>
              <a:t>A </a:t>
            </a:r>
            <a:r>
              <a:rPr lang="it-IT" sz="2400" b="1" dirty="0" err="1">
                <a:solidFill>
                  <a:srgbClr val="FF0000"/>
                </a:solidFill>
              </a:rPr>
              <a:t>colega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 err="1"/>
              <a:t>é</a:t>
            </a:r>
            <a:r>
              <a:rPr lang="it-IT" sz="2400" dirty="0"/>
              <a:t> </a:t>
            </a:r>
            <a:r>
              <a:rPr lang="it-IT" sz="2400" dirty="0" err="1"/>
              <a:t>muito</a:t>
            </a:r>
            <a:r>
              <a:rPr lang="it-IT" sz="2400" dirty="0"/>
              <a:t> </a:t>
            </a:r>
            <a:r>
              <a:rPr lang="it-IT" sz="2400" dirty="0" err="1"/>
              <a:t>inteligente</a:t>
            </a:r>
            <a:r>
              <a:rPr lang="it-IT" sz="2400" dirty="0"/>
              <a:t>.________________________________________ </a:t>
            </a:r>
          </a:p>
          <a:p>
            <a:r>
              <a:rPr lang="it-IT" sz="2400" dirty="0"/>
              <a:t>6 - </a:t>
            </a:r>
            <a:r>
              <a:rPr lang="it-IT" sz="2400" b="1" dirty="0">
                <a:solidFill>
                  <a:srgbClr val="FF0000"/>
                </a:solidFill>
              </a:rPr>
              <a:t>Esta </a:t>
            </a:r>
            <a:r>
              <a:rPr lang="it-IT" sz="2400" b="1" dirty="0" err="1">
                <a:solidFill>
                  <a:srgbClr val="FF0000"/>
                </a:solidFill>
              </a:rPr>
              <a:t>rapariga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 err="1"/>
              <a:t>é</a:t>
            </a:r>
            <a:r>
              <a:rPr lang="it-IT" sz="2400" dirty="0"/>
              <a:t> </a:t>
            </a:r>
            <a:r>
              <a:rPr lang="it-IT" sz="2400" dirty="0" err="1"/>
              <a:t>muito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pequena</a:t>
            </a:r>
            <a:r>
              <a:rPr lang="it-IT" sz="2400" dirty="0"/>
              <a:t> ______________________________________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131619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3E5DE96-4C7F-47C1-AF47-8D853C27C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98" y="178836"/>
            <a:ext cx="10221004" cy="611594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980D01-C24B-4617-9AB3-0FD543852815}"/>
              </a:ext>
            </a:extLst>
          </p:cNvPr>
          <p:cNvSpPr txBox="1"/>
          <p:nvPr/>
        </p:nvSpPr>
        <p:spPr>
          <a:xfrm>
            <a:off x="1066799" y="6382773"/>
            <a:ext cx="55725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/>
              <a:t>Fonte: </a:t>
            </a:r>
            <a:r>
              <a:rPr lang="pt-PT" dirty="0">
                <a:solidFill>
                  <a:schemeClr val="tx1"/>
                </a:solidFill>
              </a:rPr>
              <a:t>Gramática Português Língua n</a:t>
            </a:r>
            <a:r>
              <a:rPr lang="it-IT" dirty="0" err="1">
                <a:solidFill>
                  <a:schemeClr val="tx1"/>
                </a:solidFill>
              </a:rPr>
              <a:t>ão</a:t>
            </a:r>
            <a:r>
              <a:rPr lang="it-IT" dirty="0">
                <a:solidFill>
                  <a:schemeClr val="tx1"/>
                </a:solidFill>
              </a:rPr>
              <a:t> materna A1 – A2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9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65C5C0-F213-4EF2-A572-C594C02F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Singular</a:t>
            </a:r>
            <a:r>
              <a:rPr lang="it-IT" dirty="0"/>
              <a:t> / </a:t>
            </a:r>
            <a:r>
              <a:rPr lang="it-IT" dirty="0" err="1"/>
              <a:t>Plural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CBFAAF-56FD-4C6F-8ED8-55DD76C6E973}"/>
              </a:ext>
            </a:extLst>
          </p:cNvPr>
          <p:cNvSpPr txBox="1"/>
          <p:nvPr/>
        </p:nvSpPr>
        <p:spPr>
          <a:xfrm>
            <a:off x="1097279" y="2017788"/>
            <a:ext cx="103923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In generale, per formare il plurale di una parola, si deve aggiungere una </a:t>
            </a:r>
            <a:r>
              <a:rPr lang="it-IT" sz="2400" b="1" dirty="0">
                <a:solidFill>
                  <a:srgbClr val="FF0000"/>
                </a:solidFill>
              </a:rPr>
              <a:t>-s </a:t>
            </a:r>
            <a:r>
              <a:rPr lang="it-IT" sz="2400" dirty="0"/>
              <a:t>alla forma singolare che termina in una vocale. Tuttavia, se la parola termina in una consonante, in questo caso aggiungiamo </a:t>
            </a:r>
            <a:r>
              <a:rPr lang="it-IT" sz="2400" b="1" dirty="0">
                <a:solidFill>
                  <a:srgbClr val="FF0000"/>
                </a:solidFill>
              </a:rPr>
              <a:t>-es</a:t>
            </a:r>
            <a:r>
              <a:rPr lang="it-IT" sz="2400" dirty="0"/>
              <a:t>. </a:t>
            </a:r>
          </a:p>
          <a:p>
            <a:endParaRPr lang="it-IT" sz="2400" dirty="0"/>
          </a:p>
          <a:p>
            <a:pPr algn="ctr"/>
            <a:r>
              <a:rPr lang="it-IT" sz="2400" dirty="0"/>
              <a:t>Ex: Rua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Rua</a:t>
            </a:r>
            <a:r>
              <a:rPr lang="it-IT" sz="2400" b="1" dirty="0" err="1">
                <a:solidFill>
                  <a:srgbClr val="FF0000"/>
                </a:solidFill>
              </a:rPr>
              <a:t>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Plural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/>
              <a:t>Bonito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Bonit</a:t>
            </a:r>
            <a:r>
              <a:rPr lang="it-IT" sz="2400" b="1" dirty="0" err="1">
                <a:solidFill>
                  <a:srgbClr val="FF0000"/>
                </a:solidFill>
              </a:rPr>
              <a:t>os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</a:t>
            </a:r>
          </a:p>
          <a:p>
            <a:pPr algn="ctr"/>
            <a:r>
              <a:rPr lang="pt-BR" sz="2400" dirty="0"/>
              <a:t>Professor (singular) Professo</a:t>
            </a:r>
            <a:r>
              <a:rPr lang="pt-BR" sz="2400" b="1" dirty="0">
                <a:solidFill>
                  <a:srgbClr val="FF0000"/>
                </a:solidFill>
              </a:rPr>
              <a:t>res</a:t>
            </a:r>
            <a:r>
              <a:rPr lang="pt-BR" sz="2400" dirty="0"/>
              <a:t> (Plural) </a:t>
            </a:r>
          </a:p>
          <a:p>
            <a:pPr algn="ctr"/>
            <a:r>
              <a:rPr lang="pt-BR" sz="2400" dirty="0"/>
              <a:t>Exemplar (singular) Exempla</a:t>
            </a:r>
            <a:r>
              <a:rPr lang="pt-BR" sz="2400" b="1" dirty="0">
                <a:solidFill>
                  <a:srgbClr val="FF0000"/>
                </a:solidFill>
              </a:rPr>
              <a:t>res</a:t>
            </a:r>
            <a:r>
              <a:rPr lang="pt-BR" sz="2400" dirty="0"/>
              <a:t> (Plural)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286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1D918B-55BC-4853-89C1-1ADBA86C23D2}"/>
              </a:ext>
            </a:extLst>
          </p:cNvPr>
          <p:cNvSpPr txBox="1"/>
          <p:nvPr/>
        </p:nvSpPr>
        <p:spPr>
          <a:xfrm>
            <a:off x="991262" y="537030"/>
            <a:ext cx="10736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Le parole che finiscono in -al, -</a:t>
            </a:r>
            <a:r>
              <a:rPr lang="it-IT" sz="2400" dirty="0" err="1"/>
              <a:t>el</a:t>
            </a:r>
            <a:r>
              <a:rPr lang="it-IT" sz="2400" dirty="0"/>
              <a:t>, -il , -</a:t>
            </a:r>
            <a:r>
              <a:rPr lang="it-IT" sz="2400" dirty="0" err="1"/>
              <a:t>ol</a:t>
            </a:r>
            <a:r>
              <a:rPr lang="it-IT" sz="2400" dirty="0"/>
              <a:t>, -</a:t>
            </a:r>
            <a:r>
              <a:rPr lang="it-IT" sz="2400" dirty="0" err="1"/>
              <a:t>ul</a:t>
            </a:r>
            <a:r>
              <a:rPr lang="it-IT" sz="2400" dirty="0"/>
              <a:t> il plurale finisce in </a:t>
            </a:r>
            <a:r>
              <a:rPr lang="it-IT" sz="2400" dirty="0" err="1"/>
              <a:t>ais</a:t>
            </a:r>
            <a:r>
              <a:rPr lang="it-IT" sz="2400" dirty="0"/>
              <a:t>, -</a:t>
            </a:r>
            <a:r>
              <a:rPr lang="it-IT" sz="2400" dirty="0" err="1"/>
              <a:t>eis</a:t>
            </a:r>
            <a:r>
              <a:rPr lang="it-IT" sz="2400" dirty="0"/>
              <a:t>, -</a:t>
            </a:r>
            <a:r>
              <a:rPr lang="it-IT" sz="2400" dirty="0" err="1"/>
              <a:t>ois</a:t>
            </a:r>
            <a:r>
              <a:rPr lang="it-IT" sz="2400" dirty="0"/>
              <a:t>, -</a:t>
            </a:r>
            <a:r>
              <a:rPr lang="it-IT" sz="2400" dirty="0" err="1"/>
              <a:t>uis</a:t>
            </a:r>
            <a:r>
              <a:rPr lang="it-IT" sz="2400" dirty="0"/>
              <a:t>. 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Ex: </a:t>
            </a:r>
            <a:r>
              <a:rPr lang="it-IT" sz="2400" dirty="0" err="1"/>
              <a:t>Ofici</a:t>
            </a:r>
            <a:r>
              <a:rPr lang="it-IT" sz="2400" b="1" dirty="0" err="1">
                <a:solidFill>
                  <a:srgbClr val="FF0000"/>
                </a:solidFill>
              </a:rPr>
              <a:t>al</a:t>
            </a:r>
            <a:r>
              <a:rPr lang="it-IT" sz="2400" dirty="0"/>
              <a:t>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Ofici</a:t>
            </a:r>
            <a:r>
              <a:rPr lang="it-IT" sz="2400" b="1" dirty="0" err="1">
                <a:solidFill>
                  <a:srgbClr val="FF0000"/>
                </a:solidFill>
              </a:rPr>
              <a:t>ais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 err="1"/>
              <a:t>An</a:t>
            </a:r>
            <a:r>
              <a:rPr lang="it-IT" sz="2400" b="1" dirty="0" err="1">
                <a:solidFill>
                  <a:srgbClr val="FF0000"/>
                </a:solidFill>
              </a:rPr>
              <a:t>el</a:t>
            </a:r>
            <a:r>
              <a:rPr lang="it-IT" sz="2400" dirty="0"/>
              <a:t>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An</a:t>
            </a:r>
            <a:r>
              <a:rPr lang="it-IT" sz="2400" b="1" dirty="0" err="1">
                <a:solidFill>
                  <a:srgbClr val="FF0000"/>
                </a:solidFill>
              </a:rPr>
              <a:t>éis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 err="1"/>
              <a:t>Répt</a:t>
            </a:r>
            <a:r>
              <a:rPr lang="it-IT" sz="2400" b="1" dirty="0" err="1">
                <a:solidFill>
                  <a:srgbClr val="FF0000"/>
                </a:solidFill>
              </a:rPr>
              <a:t>il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Répt</a:t>
            </a:r>
            <a:r>
              <a:rPr lang="it-IT" sz="2400" b="1" dirty="0" err="1">
                <a:solidFill>
                  <a:srgbClr val="FF0000"/>
                </a:solidFill>
              </a:rPr>
              <a:t>eis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 err="1"/>
              <a:t>Lenç</a:t>
            </a:r>
            <a:r>
              <a:rPr lang="it-IT" sz="2400" b="1" dirty="0" err="1">
                <a:solidFill>
                  <a:srgbClr val="FF0000"/>
                </a:solidFill>
              </a:rPr>
              <a:t>ol</a:t>
            </a:r>
            <a:r>
              <a:rPr lang="it-IT" sz="2400" dirty="0"/>
              <a:t>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Lenç</a:t>
            </a:r>
            <a:r>
              <a:rPr lang="it-IT" sz="2400" b="1" dirty="0" err="1">
                <a:solidFill>
                  <a:srgbClr val="FF0000"/>
                </a:solidFill>
              </a:rPr>
              <a:t>óis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/>
              <a:t>Az</a:t>
            </a:r>
            <a:r>
              <a:rPr lang="it-IT" sz="2400" b="1" dirty="0">
                <a:solidFill>
                  <a:srgbClr val="FF0000"/>
                </a:solidFill>
              </a:rPr>
              <a:t>ul</a:t>
            </a:r>
            <a:r>
              <a:rPr lang="it-IT" sz="2400" dirty="0"/>
              <a:t>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Az</a:t>
            </a:r>
            <a:r>
              <a:rPr lang="it-IT" sz="2400" b="1" dirty="0" err="1">
                <a:solidFill>
                  <a:srgbClr val="FF0000"/>
                </a:solidFill>
              </a:rPr>
              <a:t>uis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3F355A-6399-4C29-86C6-EAB5EE3C08BC}"/>
              </a:ext>
            </a:extLst>
          </p:cNvPr>
          <p:cNvSpPr txBox="1"/>
          <p:nvPr/>
        </p:nvSpPr>
        <p:spPr>
          <a:xfrm>
            <a:off x="913074" y="5120641"/>
            <a:ext cx="10735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 nomi che finiscono in -il, il plurale cambia la -l per una -s </a:t>
            </a:r>
          </a:p>
          <a:p>
            <a:endParaRPr lang="it-IT" sz="2400" dirty="0"/>
          </a:p>
          <a:p>
            <a:pPr algn="ctr"/>
            <a:r>
              <a:rPr lang="it-IT" sz="2400" dirty="0"/>
              <a:t>Ex: </a:t>
            </a:r>
            <a:r>
              <a:rPr lang="it-IT" sz="2400" dirty="0" err="1"/>
              <a:t>Ardil</a:t>
            </a:r>
            <a:r>
              <a:rPr lang="it-IT" sz="2400" dirty="0"/>
              <a:t> (</a:t>
            </a:r>
            <a:r>
              <a:rPr lang="it-IT" sz="2400" dirty="0" err="1"/>
              <a:t>singular</a:t>
            </a:r>
            <a:r>
              <a:rPr lang="it-IT" sz="2400" dirty="0"/>
              <a:t>) Ardis (</a:t>
            </a:r>
            <a:r>
              <a:rPr lang="it-IT" sz="2400" dirty="0" err="1"/>
              <a:t>Plural</a:t>
            </a:r>
            <a:r>
              <a:rPr lang="it-IT" sz="2400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552384-860A-418A-8EB6-A5D9EBB716B8}"/>
              </a:ext>
            </a:extLst>
          </p:cNvPr>
          <p:cNvSpPr txBox="1"/>
          <p:nvPr/>
        </p:nvSpPr>
        <p:spPr>
          <a:xfrm>
            <a:off x="991262" y="3112989"/>
            <a:ext cx="10657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plurale dei nomi che finiscono in -</a:t>
            </a:r>
            <a:r>
              <a:rPr lang="it-IT" sz="2400" dirty="0" err="1"/>
              <a:t>ão</a:t>
            </a:r>
            <a:r>
              <a:rPr lang="it-IT" sz="2400" dirty="0"/>
              <a:t> possono finire in 3 modi (dipende dalle parole) - </a:t>
            </a:r>
            <a:r>
              <a:rPr lang="it-IT" sz="2400" dirty="0" err="1"/>
              <a:t>ãos</a:t>
            </a:r>
            <a:r>
              <a:rPr lang="it-IT" sz="2400" dirty="0"/>
              <a:t>, -</a:t>
            </a:r>
            <a:r>
              <a:rPr lang="it-IT" sz="2400" dirty="0" err="1"/>
              <a:t>ães</a:t>
            </a:r>
            <a:r>
              <a:rPr lang="it-IT" sz="2400" dirty="0"/>
              <a:t> o -</a:t>
            </a:r>
            <a:r>
              <a:rPr lang="it-IT" sz="2400" dirty="0" err="1"/>
              <a:t>ões</a:t>
            </a:r>
            <a:r>
              <a:rPr lang="it-IT" sz="2400" dirty="0"/>
              <a:t>. </a:t>
            </a:r>
          </a:p>
          <a:p>
            <a:pPr algn="ctr"/>
            <a:r>
              <a:rPr lang="it-IT" sz="2400" dirty="0"/>
              <a:t>Ex: </a:t>
            </a:r>
            <a:r>
              <a:rPr lang="it-IT" sz="2400" dirty="0" err="1"/>
              <a:t>mão</a:t>
            </a:r>
            <a:r>
              <a:rPr lang="it-IT" sz="2400" dirty="0"/>
              <a:t>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mãos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 err="1"/>
              <a:t>pão</a:t>
            </a:r>
            <a:r>
              <a:rPr lang="it-IT" sz="2400" dirty="0"/>
              <a:t>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pães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 </a:t>
            </a:r>
          </a:p>
          <a:p>
            <a:pPr algn="ctr"/>
            <a:r>
              <a:rPr lang="it-IT" sz="2400" dirty="0" err="1"/>
              <a:t>leão</a:t>
            </a:r>
            <a:r>
              <a:rPr lang="it-IT" sz="2400" dirty="0"/>
              <a:t> (</a:t>
            </a:r>
            <a:r>
              <a:rPr lang="it-IT" sz="2400" dirty="0" err="1"/>
              <a:t>singular</a:t>
            </a:r>
            <a:r>
              <a:rPr lang="it-IT" sz="2400" dirty="0"/>
              <a:t>) </a:t>
            </a:r>
            <a:r>
              <a:rPr lang="it-IT" sz="2400" dirty="0" err="1"/>
              <a:t>leões</a:t>
            </a:r>
            <a:r>
              <a:rPr lang="it-IT" sz="2400" dirty="0"/>
              <a:t> (</a:t>
            </a:r>
            <a:r>
              <a:rPr lang="it-IT" sz="2400" dirty="0" err="1"/>
              <a:t>Plural</a:t>
            </a:r>
            <a:r>
              <a:rPr lang="it-IT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6234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8FCA3-ED23-4E4B-A346-7D7EB889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As profissões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FE0E26-0B73-489F-AA02-92784E4B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22982" r="13696" b="25321"/>
          <a:stretch/>
        </p:blipFill>
        <p:spPr>
          <a:xfrm>
            <a:off x="2040834" y="1745069"/>
            <a:ext cx="7911549" cy="45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7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ECE94B6-F294-4F5A-A162-FF7D4B4F9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03033"/>
              </p:ext>
            </p:extLst>
          </p:nvPr>
        </p:nvGraphicFramePr>
        <p:xfrm>
          <a:off x="913748" y="195776"/>
          <a:ext cx="10364503" cy="61542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16739">
                  <a:extLst>
                    <a:ext uri="{9D8B030D-6E8A-4147-A177-3AD203B41FA5}">
                      <a16:colId xmlns:a16="http://schemas.microsoft.com/office/drawing/2014/main" val="2464496421"/>
                    </a:ext>
                  </a:extLst>
                </a:gridCol>
                <a:gridCol w="2243501">
                  <a:extLst>
                    <a:ext uri="{9D8B030D-6E8A-4147-A177-3AD203B41FA5}">
                      <a16:colId xmlns:a16="http://schemas.microsoft.com/office/drawing/2014/main" val="2190773806"/>
                    </a:ext>
                  </a:extLst>
                </a:gridCol>
                <a:gridCol w="2576519">
                  <a:extLst>
                    <a:ext uri="{9D8B030D-6E8A-4147-A177-3AD203B41FA5}">
                      <a16:colId xmlns:a16="http://schemas.microsoft.com/office/drawing/2014/main" val="3590730361"/>
                    </a:ext>
                  </a:extLst>
                </a:gridCol>
                <a:gridCol w="2827744">
                  <a:extLst>
                    <a:ext uri="{9D8B030D-6E8A-4147-A177-3AD203B41FA5}">
                      <a16:colId xmlns:a16="http://schemas.microsoft.com/office/drawing/2014/main" val="2404454614"/>
                    </a:ext>
                  </a:extLst>
                </a:gridCol>
              </a:tblGrid>
              <a:tr h="26578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SINGULAR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PLURAL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796922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MASCULINO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FEMININO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MASCULINO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FEMININO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903166580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estudante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estudante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estudantes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estudantes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2144477072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polícia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polícia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polícias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polícias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386705649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taxista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taxista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taxistas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taxistas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927404334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motorista 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motorista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motoristas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motoristas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3664906903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pintor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pintora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pintores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pintoras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3135418963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agricultor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agricultora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agricultores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agricultoras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2130525625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cantor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cantora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cantores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cantoras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2240445292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ator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atriz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atores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atrizes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58461160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secretário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secretária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secretários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secretárias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749865084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advogado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advogada 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advocados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advogadas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351788776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arquiteto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arquiteta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arquitetos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arquitetas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2654692645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médico/ doutor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médica/doutora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médicos/ </a:t>
                      </a:r>
                      <a:r>
                        <a:rPr lang="pt-PT" sz="1800" b="0" u="none" strike="noStrike" noProof="0" dirty="0" err="1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doutoures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médicas / </a:t>
                      </a:r>
                      <a:r>
                        <a:rPr lang="pt-PT" sz="1800" b="0" u="none" strike="noStrike" noProof="0" dirty="0" err="1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doutouras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210104814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empregado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empregada 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empregados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empregadas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3523813655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cozinheiro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cozinheira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cozinheiros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cozinheiras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407724019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jardineiro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jardineira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jardineiros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jardineiras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2865919512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engenheiro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engenheira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engenheiros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engenheiras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812353912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enfermeiro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enfermeira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enfermeiros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enfermeiras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2015815546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carpinteiro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carpinteira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carpinteiros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carpinteiras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40047453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bombeiro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bombeira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bombeiros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bombeiras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3618093948"/>
                  </a:ext>
                </a:extLst>
              </a:tr>
              <a:tr h="265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pedreiro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pedreira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pedreiros</a:t>
                      </a:r>
                      <a:endParaRPr lang="pt-PT" sz="1800" b="0" i="0" u="none" strike="noStrike" noProof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0" u="none" strike="noStrike" noProof="0" dirty="0">
                          <a:solidFill>
                            <a:srgbClr val="494B58"/>
                          </a:solidFill>
                          <a:effectLst/>
                          <a:latin typeface="Baskerville Old Face" panose="02020602080505020303" pitchFamily="18" charset="77"/>
                        </a:rPr>
                        <a:t>pedreiras</a:t>
                      </a:r>
                      <a:endParaRPr lang="pt-PT" sz="1800" b="0" i="0" u="none" strike="noStrike" noProof="0" dirty="0">
                        <a:solidFill>
                          <a:srgbClr val="494B58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236493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FCC33-8B36-49DE-B2C1-000EC69D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 2 </a:t>
            </a:r>
            <a:endParaRPr lang="it-IT" dirty="0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25FA8CBA-891C-4C6B-BA78-F245BD3A5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802689"/>
              </p:ext>
            </p:extLst>
          </p:nvPr>
        </p:nvGraphicFramePr>
        <p:xfrm>
          <a:off x="834002" y="2209375"/>
          <a:ext cx="6353976" cy="370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76">
                  <a:extLst>
                    <a:ext uri="{9D8B030D-6E8A-4147-A177-3AD203B41FA5}">
                      <a16:colId xmlns:a16="http://schemas.microsoft.com/office/drawing/2014/main" val="41176478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084080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738747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71873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90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pt-PT" dirty="0"/>
                        <a:t> profess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pt-PT" dirty="0"/>
                        <a:t> professor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os</a:t>
                      </a:r>
                      <a:r>
                        <a:rPr lang="pt-PT" dirty="0"/>
                        <a:t> profess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ores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pt-PT" dirty="0"/>
                        <a:t> profess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oras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69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pt-PT" dirty="0"/>
                        <a:t> pint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pt-PT" dirty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07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pt-PT" dirty="0"/>
                        <a:t> cant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37694"/>
                  </a:ext>
                </a:extLst>
              </a:tr>
              <a:tr h="367923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pt-PT" dirty="0"/>
                        <a:t> tradut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3855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3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 médico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 médica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os médicos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as médicas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37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 advogado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40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 músico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0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 cabeleireiro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878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782B88-DD3C-40EC-878C-746C2FC18B68}"/>
              </a:ext>
            </a:extLst>
          </p:cNvPr>
          <p:cNvSpPr txBox="1"/>
          <p:nvPr/>
        </p:nvSpPr>
        <p:spPr>
          <a:xfrm>
            <a:off x="733285" y="1776774"/>
            <a:ext cx="562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Completar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tabelas</a:t>
            </a:r>
            <a:r>
              <a:rPr lang="it-IT" b="1" dirty="0"/>
              <a:t> </a:t>
            </a:r>
            <a:r>
              <a:rPr lang="it-IT" b="1" dirty="0" err="1"/>
              <a:t>com</a:t>
            </a:r>
            <a:r>
              <a:rPr lang="it-IT" b="1" dirty="0"/>
              <a:t> </a:t>
            </a:r>
            <a:r>
              <a:rPr lang="it-IT" b="1" dirty="0" err="1"/>
              <a:t>os</a:t>
            </a:r>
            <a:r>
              <a:rPr lang="it-IT" b="1" dirty="0"/>
              <a:t> </a:t>
            </a:r>
            <a:r>
              <a:rPr lang="it-IT" b="1" dirty="0" err="1"/>
              <a:t>artigos</a:t>
            </a:r>
            <a:r>
              <a:rPr lang="it-IT" b="1" dirty="0"/>
              <a:t> e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profiss</a:t>
            </a:r>
            <a:r>
              <a:rPr lang="pt-PT" b="1" dirty="0" err="1"/>
              <a:t>ões</a:t>
            </a:r>
            <a:endParaRPr lang="it-IT" b="1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5B5BD348-C730-46AB-ABCC-0C9190AAE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18698"/>
              </p:ext>
            </p:extLst>
          </p:nvPr>
        </p:nvGraphicFramePr>
        <p:xfrm>
          <a:off x="7370418" y="2217870"/>
          <a:ext cx="41996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981">
                  <a:extLst>
                    <a:ext uri="{9D8B030D-6E8A-4147-A177-3AD203B41FA5}">
                      <a16:colId xmlns:a16="http://schemas.microsoft.com/office/drawing/2014/main" val="4224610290"/>
                    </a:ext>
                  </a:extLst>
                </a:gridCol>
                <a:gridCol w="1833634">
                  <a:extLst>
                    <a:ext uri="{9D8B030D-6E8A-4147-A177-3AD203B41FA5}">
                      <a16:colId xmlns:a16="http://schemas.microsoft.com/office/drawing/2014/main" val="358576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8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o/a jornalist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os/as jornalist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as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o/a dentist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16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o/a motorist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2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o/a economist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2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o/a estudant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os/as estudant</a:t>
                      </a:r>
                      <a:r>
                        <a:rPr lang="pt-PT" b="1" dirty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3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893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9660E8E-196D-43EE-BB9B-40A22CAF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Os números - continuação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C6797D-00E5-4F46-BC68-A12942B93468}"/>
              </a:ext>
            </a:extLst>
          </p:cNvPr>
          <p:cNvSpPr txBox="1"/>
          <p:nvPr/>
        </p:nvSpPr>
        <p:spPr>
          <a:xfrm>
            <a:off x="1066800" y="6382773"/>
            <a:ext cx="36841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/>
              <a:t>Fonte: Passaporte para Português</a:t>
            </a:r>
            <a:r>
              <a:rPr lang="pt-PT" dirty="0"/>
              <a:t> 1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65D2FF-9C4F-4E0A-8FB3-E88DC4D1D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0" t="22788" r="25543" b="19406"/>
          <a:stretch/>
        </p:blipFill>
        <p:spPr>
          <a:xfrm>
            <a:off x="2136250" y="1961323"/>
            <a:ext cx="7980459" cy="3962400"/>
          </a:xfrm>
          <a:prstGeom prst="rect">
            <a:avLst/>
          </a:prstGeom>
        </p:spPr>
      </p:pic>
      <p:pic>
        <p:nvPicPr>
          <p:cNvPr id="2" name="08 Faixa 8">
            <a:hlinkClick r:id="" action="ppaction://media"/>
            <a:extLst>
              <a:ext uri="{FF2B5EF4-FFF2-40B4-BE49-F238E27FC236}">
                <a16:creationId xmlns:a16="http://schemas.microsoft.com/office/drawing/2014/main" id="{AE55E4A3-858A-450F-BECD-AB91BD9A3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8570" y="5054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20">
            <a:extLst>
              <a:ext uri="{FF2B5EF4-FFF2-40B4-BE49-F238E27FC236}">
                <a16:creationId xmlns:a16="http://schemas.microsoft.com/office/drawing/2014/main" id="{BE2EC892-8356-4098-94E3-B7B272F3F09B}"/>
              </a:ext>
            </a:extLst>
          </p:cNvPr>
          <p:cNvSpPr txBox="1">
            <a:spLocks/>
          </p:cNvSpPr>
          <p:nvPr/>
        </p:nvSpPr>
        <p:spPr>
          <a:xfrm>
            <a:off x="6906673" y="2075236"/>
            <a:ext cx="4249007" cy="4047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b="1" dirty="0">
                <a:latin typeface="Baskerville Old Face" panose="02020602080505020303" pitchFamily="18" charset="77"/>
              </a:rPr>
              <a:t>TER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Eu 	</a:t>
            </a:r>
            <a:r>
              <a:rPr lang="pt-BR" b="1" dirty="0">
                <a:latin typeface="Baskerville Old Face" panose="02020602080505020303" pitchFamily="18" charset="77"/>
              </a:rPr>
              <a:t>tenho	</a:t>
            </a:r>
            <a:r>
              <a:rPr lang="pt-BR" dirty="0">
                <a:latin typeface="Baskerville Old Face" panose="02020602080505020303" pitchFamily="18" charset="77"/>
              </a:rPr>
              <a:t>dois gatos.</a:t>
            </a:r>
            <a:endParaRPr lang="pt-BR" b="1" dirty="0">
              <a:latin typeface="Baskerville Old Face" panose="02020602080505020303" pitchFamily="18" charset="77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Tu 	</a:t>
            </a:r>
            <a:r>
              <a:rPr lang="pt-BR" b="1" dirty="0">
                <a:latin typeface="Baskerville Old Face" panose="02020602080505020303" pitchFamily="18" charset="77"/>
              </a:rPr>
              <a:t>tens	</a:t>
            </a:r>
            <a:r>
              <a:rPr lang="pt-BR" dirty="0">
                <a:latin typeface="Baskerville Old Face" panose="02020602080505020303" pitchFamily="18" charset="77"/>
              </a:rPr>
              <a:t>19 anos.</a:t>
            </a:r>
            <a:endParaRPr lang="pt-BR" b="1" dirty="0">
              <a:latin typeface="Baskerville Old Face" panose="02020602080505020303" pitchFamily="18" charset="77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Você 	</a:t>
            </a:r>
            <a:r>
              <a:rPr lang="pt-BR" b="1" dirty="0">
                <a:latin typeface="Baskerville Old Face" panose="02020602080505020303" pitchFamily="18" charset="77"/>
              </a:rPr>
              <a:t>tem	</a:t>
            </a:r>
            <a:r>
              <a:rPr lang="pt-BR" dirty="0">
                <a:latin typeface="Baskerville Old Face" panose="02020602080505020303" pitchFamily="18" charset="77"/>
              </a:rPr>
              <a:t>sede</a:t>
            </a:r>
            <a:endParaRPr lang="pt-BR" b="1" dirty="0">
              <a:latin typeface="Baskerville Old Face" panose="02020602080505020303" pitchFamily="18" charset="77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Ele/ela 	</a:t>
            </a:r>
            <a:r>
              <a:rPr lang="pt-BR" b="1" dirty="0">
                <a:latin typeface="Baskerville Old Face" panose="02020602080505020303" pitchFamily="18" charset="77"/>
              </a:rPr>
              <a:t>tem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Nós 	</a:t>
            </a:r>
            <a:r>
              <a:rPr lang="pt-BR" b="1" dirty="0">
                <a:latin typeface="Baskerville Old Face" panose="02020602080505020303" pitchFamily="18" charset="77"/>
              </a:rPr>
              <a:t>temos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Vocês 	</a:t>
            </a:r>
            <a:r>
              <a:rPr lang="pt-BR" b="1" dirty="0">
                <a:latin typeface="Baskerville Old Face" panose="02020602080505020303" pitchFamily="18" charset="77"/>
              </a:rPr>
              <a:t>têm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Eles/Elas </a:t>
            </a:r>
            <a:r>
              <a:rPr lang="pt-BR" b="1" dirty="0">
                <a:latin typeface="Baskerville Old Face" panose="02020602080505020303" pitchFamily="18" charset="77"/>
              </a:rPr>
              <a:t>têm</a:t>
            </a:r>
          </a:p>
        </p:txBody>
      </p:sp>
      <p:sp>
        <p:nvSpPr>
          <p:cNvPr id="3" name="Google Shape;121;p20">
            <a:extLst>
              <a:ext uri="{FF2B5EF4-FFF2-40B4-BE49-F238E27FC236}">
                <a16:creationId xmlns:a16="http://schemas.microsoft.com/office/drawing/2014/main" id="{90B70DF2-D3DE-4683-8B7B-E09568ECC3DA}"/>
              </a:ext>
            </a:extLst>
          </p:cNvPr>
          <p:cNvSpPr txBox="1">
            <a:spLocks/>
          </p:cNvSpPr>
          <p:nvPr/>
        </p:nvSpPr>
        <p:spPr>
          <a:xfrm>
            <a:off x="1237394" y="2260766"/>
            <a:ext cx="4249006" cy="2984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b="1" dirty="0">
                <a:latin typeface="Baskerville Old Face" panose="02020602080505020303" pitchFamily="18" charset="77"/>
              </a:rPr>
              <a:t>SER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Eu 	</a:t>
            </a:r>
            <a:r>
              <a:rPr lang="pt-BR" b="1" dirty="0">
                <a:latin typeface="Baskerville Old Face" panose="02020602080505020303" pitchFamily="18" charset="77"/>
              </a:rPr>
              <a:t>sou	</a:t>
            </a:r>
            <a:r>
              <a:rPr lang="pt-BR" dirty="0">
                <a:latin typeface="Baskerville Old Face" panose="02020602080505020303" pitchFamily="18" charset="77"/>
              </a:rPr>
              <a:t>italiana, professora.</a:t>
            </a:r>
            <a:endParaRPr lang="pt-BR" b="1" dirty="0">
              <a:latin typeface="Baskerville Old Face" panose="02020602080505020303" pitchFamily="18" charset="77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Tu 	</a:t>
            </a:r>
            <a:r>
              <a:rPr lang="pt-BR" b="1" dirty="0">
                <a:latin typeface="Baskerville Old Face" panose="02020602080505020303" pitchFamily="18" charset="77"/>
              </a:rPr>
              <a:t>és	</a:t>
            </a:r>
            <a:r>
              <a:rPr lang="pt-BR" dirty="0">
                <a:latin typeface="Baskerville Old Face" panose="02020602080505020303" pitchFamily="18" charset="77"/>
              </a:rPr>
              <a:t>solteiro.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Você 	</a:t>
            </a:r>
            <a:r>
              <a:rPr lang="pt-BR" b="1" dirty="0">
                <a:latin typeface="Baskerville Old Face" panose="02020602080505020303" pitchFamily="18" charset="77"/>
              </a:rPr>
              <a:t>é	</a:t>
            </a:r>
            <a:r>
              <a:rPr lang="pt-BR" dirty="0">
                <a:latin typeface="Baskerville Old Face" panose="02020602080505020303" pitchFamily="18" charset="77"/>
              </a:rPr>
              <a:t>de São Paulo.</a:t>
            </a:r>
            <a:endParaRPr lang="pt-BR" b="1" dirty="0">
              <a:latin typeface="Baskerville Old Face" panose="02020602080505020303" pitchFamily="18" charset="77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Ele/ela 	</a:t>
            </a:r>
            <a:r>
              <a:rPr lang="pt-BR" b="1" dirty="0">
                <a:latin typeface="Baskerville Old Face" panose="02020602080505020303" pitchFamily="18" charset="77"/>
              </a:rPr>
              <a:t>é	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Nós 	</a:t>
            </a:r>
            <a:r>
              <a:rPr lang="pt-BR" b="1" dirty="0">
                <a:latin typeface="Baskerville Old Face" panose="02020602080505020303" pitchFamily="18" charset="77"/>
              </a:rPr>
              <a:t>somos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Vocês 	</a:t>
            </a:r>
            <a:r>
              <a:rPr lang="pt-BR" b="1" dirty="0">
                <a:latin typeface="Baskerville Old Face" panose="02020602080505020303" pitchFamily="18" charset="77"/>
              </a:rPr>
              <a:t>são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BR" dirty="0">
                <a:latin typeface="Baskerville Old Face" panose="02020602080505020303" pitchFamily="18" charset="77"/>
              </a:rPr>
              <a:t>Eles/Elas 	</a:t>
            </a:r>
            <a:r>
              <a:rPr lang="pt-BR" b="1" dirty="0">
                <a:latin typeface="Baskerville Old Face" panose="02020602080505020303" pitchFamily="18" charset="77"/>
              </a:rPr>
              <a:t>são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pt-BR" b="1" dirty="0">
              <a:latin typeface="Baskerville Old Face" panose="02020602080505020303" pitchFamily="18" charset="77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9137B9B-480A-4ADC-9699-157D6A65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Verbo Ser </a:t>
            </a:r>
            <a:r>
              <a:rPr lang="pt-PT" dirty="0" err="1"/>
              <a:t>vs</a:t>
            </a:r>
            <a:r>
              <a:rPr lang="pt-PT" dirty="0"/>
              <a:t> verbo 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1318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F3B5E36-52B7-46D3-9AB5-549B75281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20662" r="16739" b="33325"/>
          <a:stretch/>
        </p:blipFill>
        <p:spPr>
          <a:xfrm>
            <a:off x="722243" y="292844"/>
            <a:ext cx="7970238" cy="45057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5CF0A8-82E4-4696-93D9-67AC4F013E4A}"/>
              </a:ext>
            </a:extLst>
          </p:cNvPr>
          <p:cNvSpPr txBox="1"/>
          <p:nvPr/>
        </p:nvSpPr>
        <p:spPr>
          <a:xfrm>
            <a:off x="9263270" y="745147"/>
            <a:ext cx="237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Quantos anos </a:t>
            </a:r>
            <a:r>
              <a:rPr lang="pt-PT" b="1" u="sng" dirty="0"/>
              <a:t>ela tem</a:t>
            </a:r>
            <a:r>
              <a:rPr lang="pt-PT" dirty="0"/>
              <a:t>?</a:t>
            </a:r>
          </a:p>
          <a:p>
            <a:r>
              <a:rPr lang="pt-PT" b="1" u="sng" dirty="0"/>
              <a:t>Ela tem </a:t>
            </a:r>
            <a:r>
              <a:rPr lang="pt-PT" dirty="0"/>
              <a:t>42 anos</a:t>
            </a:r>
            <a:endParaRPr lang="it-IT" dirty="0"/>
          </a:p>
        </p:txBody>
      </p:sp>
      <p:pic>
        <p:nvPicPr>
          <p:cNvPr id="3074" name="Picture 2" descr="Sons Em Trânsito - Ana Moura">
            <a:extLst>
              <a:ext uri="{FF2B5EF4-FFF2-40B4-BE49-F238E27FC236}">
                <a16:creationId xmlns:a16="http://schemas.microsoft.com/office/drawing/2014/main" id="{324D98A5-6F74-4053-B193-50CBBA987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69" y="1943871"/>
            <a:ext cx="2378765" cy="30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9A76B5-6A7E-498B-BBCB-FE90523DEC13}"/>
              </a:ext>
            </a:extLst>
          </p:cNvPr>
          <p:cNvSpPr txBox="1"/>
          <p:nvPr/>
        </p:nvSpPr>
        <p:spPr>
          <a:xfrm>
            <a:off x="9207040" y="5064492"/>
            <a:ext cx="205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Ana Moura </a:t>
            </a:r>
            <a:r>
              <a:rPr lang="pt-PT" dirty="0"/>
              <a:t>- fadista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4D7285-A25E-455A-8D0D-F74A551CDA5D}"/>
              </a:ext>
            </a:extLst>
          </p:cNvPr>
          <p:cNvSpPr txBox="1"/>
          <p:nvPr/>
        </p:nvSpPr>
        <p:spPr>
          <a:xfrm>
            <a:off x="702365" y="4700705"/>
            <a:ext cx="539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 tu/você quantos anos tens? ___________________________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D83530-D5B1-4D48-895F-19D4049493F9}"/>
              </a:ext>
            </a:extLst>
          </p:cNvPr>
          <p:cNvSpPr txBox="1"/>
          <p:nvPr/>
        </p:nvSpPr>
        <p:spPr>
          <a:xfrm>
            <a:off x="702365" y="5433824"/>
            <a:ext cx="539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 a sra./ o sr. quantos anos tem? (ele/ela) ___________________________</a:t>
            </a:r>
            <a:endParaRPr lang="it-IT" dirty="0"/>
          </a:p>
        </p:txBody>
      </p:sp>
      <p:pic>
        <p:nvPicPr>
          <p:cNvPr id="15" name="Immagine 14">
            <a:hlinkClick r:id="rId4"/>
            <a:extLst>
              <a:ext uri="{FF2B5EF4-FFF2-40B4-BE49-F238E27FC236}">
                <a16:creationId xmlns:a16="http://schemas.microsoft.com/office/drawing/2014/main" id="{495E7C9A-6B23-4CB5-B157-C2037FC82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43263" y="5581205"/>
            <a:ext cx="1099745" cy="65984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A2D59AE-D237-469D-AF9D-25F8ECEAA27C}"/>
              </a:ext>
            </a:extLst>
          </p:cNvPr>
          <p:cNvSpPr txBox="1"/>
          <p:nvPr/>
        </p:nvSpPr>
        <p:spPr>
          <a:xfrm>
            <a:off x="6703565" y="5555837"/>
            <a:ext cx="340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Vem descobrir a música portuguesa! 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F2DA1855-11CF-4779-89CD-BD780C363754}"/>
              </a:ext>
            </a:extLst>
          </p:cNvPr>
          <p:cNvSpPr/>
          <p:nvPr/>
        </p:nvSpPr>
        <p:spPr>
          <a:xfrm>
            <a:off x="9644028" y="5748280"/>
            <a:ext cx="533308" cy="32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5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28EDEAA-AD86-4F07-BDC0-0842D67F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331" y="1204614"/>
            <a:ext cx="4902034" cy="30049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6F559C-C025-4B8B-9E6C-313AA7F26029}"/>
              </a:ext>
            </a:extLst>
          </p:cNvPr>
          <p:cNvSpPr txBox="1"/>
          <p:nvPr/>
        </p:nvSpPr>
        <p:spPr>
          <a:xfrm>
            <a:off x="537474" y="721896"/>
            <a:ext cx="6386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16 de </a:t>
            </a:r>
            <a:r>
              <a:rPr lang="it-IT" sz="2800" b="1" dirty="0" err="1"/>
              <a:t>novembro</a:t>
            </a:r>
            <a:endParaRPr lang="it-IT" sz="2800" dirty="0"/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A </a:t>
            </a:r>
            <a:r>
              <a:rPr lang="it-IT" sz="2800" b="1" dirty="0" err="1">
                <a:solidFill>
                  <a:srgbClr val="FF0000"/>
                </a:solidFill>
              </a:rPr>
              <a:t>semana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passada</a:t>
            </a:r>
            <a:r>
              <a:rPr lang="it-IT" sz="2800" dirty="0"/>
              <a:t>, </a:t>
            </a:r>
            <a:r>
              <a:rPr lang="it-IT" sz="2800" dirty="0" err="1"/>
              <a:t>recordamos</a:t>
            </a:r>
            <a:r>
              <a:rPr lang="it-IT" sz="2800" dirty="0"/>
              <a:t> o </a:t>
            </a:r>
            <a:r>
              <a:rPr lang="it-IT" sz="2800" dirty="0" err="1"/>
              <a:t>escritor</a:t>
            </a:r>
            <a:r>
              <a:rPr lang="it-IT" sz="2800" dirty="0"/>
              <a:t> </a:t>
            </a:r>
            <a:r>
              <a:rPr lang="it-IT" sz="2800" dirty="0" err="1"/>
              <a:t>portugu</a:t>
            </a:r>
            <a:r>
              <a:rPr lang="pt-PT" sz="2800" dirty="0" err="1"/>
              <a:t>ês</a:t>
            </a:r>
            <a:r>
              <a:rPr lang="pt-PT" sz="2800" dirty="0"/>
              <a:t>  José Saramago. </a:t>
            </a:r>
          </a:p>
          <a:p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CB8D29-F843-491B-B2DA-E3DFE1DF5001}"/>
              </a:ext>
            </a:extLst>
          </p:cNvPr>
          <p:cNvSpPr txBox="1"/>
          <p:nvPr/>
        </p:nvSpPr>
        <p:spPr>
          <a:xfrm>
            <a:off x="7218475" y="4738430"/>
            <a:ext cx="4607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0" i="0" dirty="0">
                <a:solidFill>
                  <a:srgbClr val="141414"/>
                </a:solidFill>
                <a:effectLst/>
                <a:latin typeface="OpenSansRegular"/>
              </a:rPr>
              <a:t>José Saramago recebeu o Prémio Camões em 1995 e o </a:t>
            </a:r>
            <a:r>
              <a:rPr lang="pt-BR" b="1" i="0" dirty="0">
                <a:solidFill>
                  <a:srgbClr val="141414"/>
                </a:solidFill>
                <a:effectLst/>
                <a:latin typeface="OpenSansBold"/>
              </a:rPr>
              <a:t>Prémio Nobel de Literatura, 1998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2155C6B-1DA9-4F56-A5D9-6F701111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707104"/>
            <a:ext cx="2414789" cy="3429000"/>
          </a:xfrm>
          <a:prstGeom prst="rect">
            <a:avLst/>
          </a:prstGeom>
        </p:spPr>
      </p:pic>
      <p:pic>
        <p:nvPicPr>
          <p:cNvPr id="1026" name="Picture 2" descr="Bertrand.pt - Ensaio sobre a Cegueira">
            <a:extLst>
              <a:ext uri="{FF2B5EF4-FFF2-40B4-BE49-F238E27FC236}">
                <a16:creationId xmlns:a16="http://schemas.microsoft.com/office/drawing/2014/main" id="{815A1F6D-4000-4D07-87C1-7FEF7A41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71" y="3439025"/>
            <a:ext cx="1821535" cy="26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2E87E5C-4571-41BC-8BFB-F77C90C37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549" y="2707104"/>
            <a:ext cx="23221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9BC1A0-1795-495A-B506-21E04A80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 2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EF6561-711C-4521-84C2-3735A116F841}"/>
              </a:ext>
            </a:extLst>
          </p:cNvPr>
          <p:cNvSpPr txBox="1"/>
          <p:nvPr/>
        </p:nvSpPr>
        <p:spPr>
          <a:xfrm>
            <a:off x="1097280" y="1797967"/>
            <a:ext cx="644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Escrever as perguntas e as respostas</a:t>
            </a:r>
            <a:endParaRPr lang="pt-PT" dirty="0"/>
          </a:p>
          <a:p>
            <a:r>
              <a:rPr lang="pt-PT" dirty="0"/>
              <a:t>Exemplo: Quantos anos é que o João </a:t>
            </a:r>
            <a:r>
              <a:rPr lang="pt-PT" b="1" dirty="0"/>
              <a:t>tem</a:t>
            </a:r>
            <a:r>
              <a:rPr lang="pt-PT" dirty="0"/>
              <a:t>? Ele </a:t>
            </a:r>
            <a:r>
              <a:rPr lang="pt-PT" b="1" dirty="0"/>
              <a:t>tem</a:t>
            </a:r>
            <a:r>
              <a:rPr lang="pt-PT" dirty="0"/>
              <a:t> 45 anos</a:t>
            </a:r>
            <a:endParaRPr lang="it-IT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5FC6BBDC-1566-4E7F-93AD-4426CD2EB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60358"/>
              </p:ext>
            </p:extLst>
          </p:nvPr>
        </p:nvGraphicFramePr>
        <p:xfrm>
          <a:off x="834082" y="2504905"/>
          <a:ext cx="10483275" cy="368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44">
                  <a:extLst>
                    <a:ext uri="{9D8B030D-6E8A-4147-A177-3AD203B41FA5}">
                      <a16:colId xmlns:a16="http://schemas.microsoft.com/office/drawing/2014/main" val="3283158356"/>
                    </a:ext>
                  </a:extLst>
                </a:gridCol>
                <a:gridCol w="2432193">
                  <a:extLst>
                    <a:ext uri="{9D8B030D-6E8A-4147-A177-3AD203B41FA5}">
                      <a16:colId xmlns:a16="http://schemas.microsoft.com/office/drawing/2014/main" val="1798733891"/>
                    </a:ext>
                  </a:extLst>
                </a:gridCol>
                <a:gridCol w="2620819">
                  <a:extLst>
                    <a:ext uri="{9D8B030D-6E8A-4147-A177-3AD203B41FA5}">
                      <a16:colId xmlns:a16="http://schemas.microsoft.com/office/drawing/2014/main" val="1843781457"/>
                    </a:ext>
                  </a:extLst>
                </a:gridCol>
                <a:gridCol w="2620819">
                  <a:extLst>
                    <a:ext uri="{9D8B030D-6E8A-4147-A177-3AD203B41FA5}">
                      <a16:colId xmlns:a16="http://schemas.microsoft.com/office/drawing/2014/main" val="3375211973"/>
                    </a:ext>
                  </a:extLst>
                </a:gridCol>
              </a:tblGrid>
              <a:tr h="249245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58881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pt-PT" dirty="0"/>
                        <a:t>Cristiano Ronaldo – 36 anos</a:t>
                      </a:r>
                    </a:p>
                    <a:p>
                      <a:r>
                        <a:rPr lang="pt-PT" b="1" u="sng" dirty="0"/>
                        <a:t>Futebolista</a:t>
                      </a:r>
                      <a:endParaRPr lang="it-IT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Sara Sampaio – 30 anos</a:t>
                      </a:r>
                    </a:p>
                    <a:p>
                      <a:r>
                        <a:rPr lang="pt-PT" b="1" u="sng" dirty="0"/>
                        <a:t>Modelo</a:t>
                      </a:r>
                      <a:endParaRPr lang="it-IT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Quim Barreiros – 74 anos</a:t>
                      </a:r>
                    </a:p>
                    <a:p>
                      <a:r>
                        <a:rPr lang="pt-PT" b="1" u="sng" dirty="0"/>
                        <a:t>Músico</a:t>
                      </a:r>
                    </a:p>
                    <a:p>
                      <a:endParaRPr lang="it-IT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Marta Bateira – 39 anos</a:t>
                      </a:r>
                    </a:p>
                    <a:p>
                      <a:r>
                        <a:rPr lang="pt-PT" b="1" i="1" dirty="0"/>
                        <a:t>Atriz/ Comediante</a:t>
                      </a:r>
                    </a:p>
                    <a:p>
                      <a:r>
                        <a:rPr lang="pt-PT" dirty="0"/>
                        <a:t>Mais conhecida como Beatriz Gosta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84480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32DC5D56-5C9E-4554-8475-9CDA5762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19" t="-5002" r="-2911" b="5002"/>
          <a:stretch/>
        </p:blipFill>
        <p:spPr>
          <a:xfrm>
            <a:off x="967410" y="2504905"/>
            <a:ext cx="2615760" cy="233189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10B9290-15C3-4BC2-8496-872A0191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5" r="17924"/>
          <a:stretch/>
        </p:blipFill>
        <p:spPr>
          <a:xfrm>
            <a:off x="3870296" y="2549621"/>
            <a:ext cx="2133600" cy="234033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40795AB-9C80-497C-9889-D4FB66A62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88" y="2638698"/>
            <a:ext cx="2114550" cy="216217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02FC3A2-E0CF-4FFD-8EFA-850A84E665CC}"/>
              </a:ext>
            </a:extLst>
          </p:cNvPr>
          <p:cNvSpPr txBox="1"/>
          <p:nvPr/>
        </p:nvSpPr>
        <p:spPr>
          <a:xfrm>
            <a:off x="5590003" y="465110"/>
            <a:ext cx="583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a) Que idade tem o Quim Barreiros ____________________</a:t>
            </a:r>
          </a:p>
          <a:p>
            <a:r>
              <a:rPr lang="pt-PT" dirty="0"/>
              <a:t>b) _______________? Ela tem 30 anos</a:t>
            </a:r>
          </a:p>
          <a:p>
            <a:r>
              <a:rPr lang="pt-PT" dirty="0"/>
              <a:t>c) Quantos anos tem o Cristiano Ronaldo?_______________</a:t>
            </a:r>
          </a:p>
          <a:p>
            <a:r>
              <a:rPr lang="pt-PT" dirty="0"/>
              <a:t>d)E a Beatriz? Que idade tem?________________________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112864C-8F15-4B7E-9D5B-9B1247C0BD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259" t="2565" r="37892" b="-2565"/>
          <a:stretch/>
        </p:blipFill>
        <p:spPr>
          <a:xfrm>
            <a:off x="8896630" y="2657046"/>
            <a:ext cx="2023953" cy="21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7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;p20">
            <a:extLst>
              <a:ext uri="{FF2B5EF4-FFF2-40B4-BE49-F238E27FC236}">
                <a16:creationId xmlns:a16="http://schemas.microsoft.com/office/drawing/2014/main" id="{23488CA6-FC9A-4602-B71A-79113A70B16C}"/>
              </a:ext>
            </a:extLst>
          </p:cNvPr>
          <p:cNvSpPr txBox="1">
            <a:spLocks/>
          </p:cNvSpPr>
          <p:nvPr/>
        </p:nvSpPr>
        <p:spPr>
          <a:xfrm>
            <a:off x="357809" y="1572982"/>
            <a:ext cx="11834191" cy="4125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>
                <a:solidFill>
                  <a:schemeClr val="tx1"/>
                </a:solidFill>
              </a:rPr>
              <a:t>Coisas que (não) possuímos	</a:t>
            </a:r>
            <a:r>
              <a:rPr lang="pt-PT" sz="2400" dirty="0">
                <a:solidFill>
                  <a:schemeClr val="tx1"/>
                </a:solidFill>
              </a:rPr>
              <a:t>			O </a:t>
            </a:r>
            <a:r>
              <a:rPr lang="pt-PT" sz="2400" dirty="0" err="1">
                <a:solidFill>
                  <a:schemeClr val="tx1"/>
                </a:solidFill>
              </a:rPr>
              <a:t>Jaroslav</a:t>
            </a:r>
            <a:r>
              <a:rPr lang="pt-PT" sz="2400" dirty="0">
                <a:solidFill>
                  <a:schemeClr val="tx1"/>
                </a:solidFill>
              </a:rPr>
              <a:t> tem um computador. A </a:t>
            </a:r>
            <a:r>
              <a:rPr lang="pt-PT" sz="2400" dirty="0" err="1">
                <a:solidFill>
                  <a:schemeClr val="tx1"/>
                </a:solidFill>
              </a:rPr>
              <a:t>Carmen</a:t>
            </a:r>
            <a:r>
              <a:rPr lang="pt-PT" sz="2400" dirty="0">
                <a:solidFill>
                  <a:schemeClr val="tx1"/>
                </a:solidFill>
              </a:rPr>
              <a:t> 							não tem carro.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>
                <a:solidFill>
                  <a:schemeClr val="tx1"/>
                </a:solidFill>
              </a:rPr>
              <a:t>Família</a:t>
            </a:r>
            <a:r>
              <a:rPr lang="pt-PT" sz="2400" dirty="0">
                <a:solidFill>
                  <a:schemeClr val="tx1"/>
                </a:solidFill>
              </a:rPr>
              <a:t>							Eu tenho duas irmãs (dois irmãos).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>
                <a:solidFill>
                  <a:schemeClr val="tx1"/>
                </a:solidFill>
              </a:rPr>
              <a:t>Idade	</a:t>
            </a:r>
            <a:r>
              <a:rPr lang="pt-PT" sz="2400" dirty="0">
                <a:solidFill>
                  <a:schemeClr val="tx1"/>
                </a:solidFill>
              </a:rPr>
              <a:t>						O meu pai tem 55 anos e a minha mãe 							tem 54 anos.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>
                <a:solidFill>
                  <a:schemeClr val="tx1"/>
                </a:solidFill>
              </a:rPr>
              <a:t>Descrição de coisas ou pessoas</a:t>
            </a:r>
            <a:r>
              <a:rPr lang="pt-PT" sz="2400" dirty="0">
                <a:solidFill>
                  <a:schemeClr val="tx1"/>
                </a:solidFill>
              </a:rPr>
              <a:t>			Ana e Maria têm olhos azuis. A minha 							casa tem 3 divisões.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pt-PT" sz="2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>
                <a:solidFill>
                  <a:schemeClr val="tx1"/>
                </a:solidFill>
              </a:rPr>
              <a:t>Sensações (ter + nome OU estar com + nome)</a:t>
            </a:r>
            <a:r>
              <a:rPr lang="pt-PT" sz="2400" dirty="0">
                <a:solidFill>
                  <a:schemeClr val="tx1"/>
                </a:solidFill>
              </a:rPr>
              <a:t>	Ele tem medo do cão. Eu tenho muita 							fome de manhã.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solidFill>
                  <a:schemeClr val="tx1"/>
                </a:solidFill>
              </a:rPr>
              <a:t>							O que é que tens? Tenho calor.</a:t>
            </a:r>
          </a:p>
        </p:txBody>
      </p:sp>
      <p:sp>
        <p:nvSpPr>
          <p:cNvPr id="3" name="Google Shape;120;p20">
            <a:extLst>
              <a:ext uri="{FF2B5EF4-FFF2-40B4-BE49-F238E27FC236}">
                <a16:creationId xmlns:a16="http://schemas.microsoft.com/office/drawing/2014/main" id="{D90F6BAC-6169-45FD-B0FA-0D9B2FAFB342}"/>
              </a:ext>
            </a:extLst>
          </p:cNvPr>
          <p:cNvSpPr txBox="1">
            <a:spLocks/>
          </p:cNvSpPr>
          <p:nvPr/>
        </p:nvSpPr>
        <p:spPr>
          <a:xfrm>
            <a:off x="357810" y="212035"/>
            <a:ext cx="11224590" cy="1149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it-IT" dirty="0"/>
              <a:t>VERBO TER</a:t>
            </a:r>
          </a:p>
        </p:txBody>
      </p:sp>
    </p:spTree>
    <p:extLst>
      <p:ext uri="{BB962C8B-B14F-4D97-AF65-F5344CB8AC3E}">
        <p14:creationId xmlns:p14="http://schemas.microsoft.com/office/powerpoint/2010/main" val="121783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9">
            <a:extLst>
              <a:ext uri="{FF2B5EF4-FFF2-40B4-BE49-F238E27FC236}">
                <a16:creationId xmlns:a16="http://schemas.microsoft.com/office/drawing/2014/main" id="{0E5CBEDB-E9D0-421E-BD19-7B404A6CF6AD}"/>
              </a:ext>
            </a:extLst>
          </p:cNvPr>
          <p:cNvSpPr txBox="1">
            <a:spLocks/>
          </p:cNvSpPr>
          <p:nvPr/>
        </p:nvSpPr>
        <p:spPr>
          <a:xfrm>
            <a:off x="616226" y="1259710"/>
            <a:ext cx="11251095" cy="3577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/>
              <a:t>Olá, sou a </a:t>
            </a:r>
            <a:r>
              <a:rPr lang="pt-PT" sz="2400" u="sng" dirty="0"/>
              <a:t>Brigitte</a:t>
            </a:r>
            <a:r>
              <a:rPr lang="pt-PT" sz="2400" dirty="0"/>
              <a:t>. Sou </a:t>
            </a:r>
            <a:r>
              <a:rPr lang="pt-PT" sz="2400" u="sng" dirty="0"/>
              <a:t>alemã</a:t>
            </a:r>
            <a:r>
              <a:rPr lang="pt-PT" sz="2400" dirty="0"/>
              <a:t> e sou </a:t>
            </a:r>
            <a:r>
              <a:rPr lang="pt-PT" sz="2400" u="sng" dirty="0"/>
              <a:t>estudante</a:t>
            </a:r>
            <a:r>
              <a:rPr lang="pt-PT" sz="2400" dirty="0"/>
              <a:t> de português na Universidade. Sou de Berlim, na Alemanha, mas agora moro em Lisboa, na casa de uma família portuguesa, na Rua do Sol, n. 5. Não sou </a:t>
            </a:r>
            <a:r>
              <a:rPr lang="pt-PT" sz="2400" b="1" u="sng" dirty="0">
                <a:solidFill>
                  <a:srgbClr val="FF0000"/>
                </a:solidFill>
              </a:rPr>
              <a:t>casada</a:t>
            </a:r>
            <a:r>
              <a:rPr lang="pt-PT" sz="2400" dirty="0"/>
              <a:t>, sou </a:t>
            </a:r>
            <a:r>
              <a:rPr lang="pt-PT" sz="2400" b="1" u="sng" dirty="0">
                <a:solidFill>
                  <a:srgbClr val="FF0000"/>
                </a:solidFill>
              </a:rPr>
              <a:t>solteira</a:t>
            </a:r>
            <a:r>
              <a:rPr lang="pt-PT" sz="2400" dirty="0"/>
              <a:t>. Tenho muitos amigos portugueses.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pt-PT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/>
              <a:t>Nacionalidade:			Profissão: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/>
              <a:t>Morada:				Estado civil: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pt-PT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/>
              <a:t>Olá. Chamo-me </a:t>
            </a:r>
            <a:r>
              <a:rPr lang="pt-PT" sz="2400" u="sng" dirty="0"/>
              <a:t>Cesária</a:t>
            </a:r>
            <a:r>
              <a:rPr lang="pt-PT" sz="2400" dirty="0"/>
              <a:t> e sou de </a:t>
            </a:r>
            <a:r>
              <a:rPr lang="pt-PT" sz="2400" u="sng" dirty="0"/>
              <a:t>Angola</a:t>
            </a:r>
            <a:r>
              <a:rPr lang="pt-PT" sz="2400" dirty="0"/>
              <a:t>. Agora moro em </a:t>
            </a:r>
            <a:r>
              <a:rPr lang="pt-PT" sz="2400" u="sng" dirty="0"/>
              <a:t>Lisboa</a:t>
            </a:r>
            <a:r>
              <a:rPr lang="pt-PT" sz="2400" dirty="0"/>
              <a:t> com a minha família. Sou </a:t>
            </a:r>
            <a:r>
              <a:rPr lang="pt-PT" sz="2400" u="sng" dirty="0"/>
              <a:t>estudante</a:t>
            </a:r>
            <a:r>
              <a:rPr lang="pt-PT" sz="2400" dirty="0"/>
              <a:t> de Economia e tenho </a:t>
            </a:r>
            <a:r>
              <a:rPr lang="pt-PT" sz="2400" u="sng" dirty="0"/>
              <a:t>20 anos</a:t>
            </a:r>
            <a:r>
              <a:rPr lang="pt-PT" sz="2400" dirty="0"/>
              <a:t>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pt-PT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/>
              <a:t>Nacionalidade:			Morada: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b="1" dirty="0"/>
              <a:t>Profissão:				Idade: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pt-PT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pt-PT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pt-PT" sz="1400" dirty="0">
              <a:latin typeface="Baskerville Old Face" panose="02020602080505020303" pitchFamily="18" charset="77"/>
            </a:endParaRPr>
          </a:p>
        </p:txBody>
      </p:sp>
      <p:sp>
        <p:nvSpPr>
          <p:cNvPr id="3" name="Google Shape;113;p19">
            <a:extLst>
              <a:ext uri="{FF2B5EF4-FFF2-40B4-BE49-F238E27FC236}">
                <a16:creationId xmlns:a16="http://schemas.microsoft.com/office/drawing/2014/main" id="{697026EB-9A4F-4631-8330-094CAEEFAAF3}"/>
              </a:ext>
            </a:extLst>
          </p:cNvPr>
          <p:cNvSpPr txBox="1">
            <a:spLocks/>
          </p:cNvSpPr>
          <p:nvPr/>
        </p:nvSpPr>
        <p:spPr>
          <a:xfrm>
            <a:off x="2237933" y="388681"/>
            <a:ext cx="715332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PT" dirty="0"/>
              <a:t>Informações pessoais</a:t>
            </a:r>
          </a:p>
        </p:txBody>
      </p:sp>
    </p:spTree>
    <p:extLst>
      <p:ext uri="{BB962C8B-B14F-4D97-AF65-F5344CB8AC3E}">
        <p14:creationId xmlns:p14="http://schemas.microsoft.com/office/powerpoint/2010/main" val="104134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9E39F-70C2-4B5D-ACD6-89D83F29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PT" dirty="0"/>
            </a:br>
            <a:r>
              <a:rPr lang="pt-PT" dirty="0"/>
              <a:t>Verbo morar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8F6F82-FB42-45A3-84B5-9DFD674C1674}"/>
              </a:ext>
            </a:extLst>
          </p:cNvPr>
          <p:cNvSpPr txBox="1"/>
          <p:nvPr/>
        </p:nvSpPr>
        <p:spPr>
          <a:xfrm>
            <a:off x="1232451" y="2186608"/>
            <a:ext cx="5088835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400" dirty="0"/>
              <a:t>Eu mor</a:t>
            </a:r>
            <a:r>
              <a:rPr lang="pt-PT" sz="2400" b="1" dirty="0">
                <a:solidFill>
                  <a:srgbClr val="FF0000"/>
                </a:solidFill>
              </a:rPr>
              <a:t>o</a:t>
            </a:r>
          </a:p>
          <a:p>
            <a:pPr>
              <a:lnSpc>
                <a:spcPct val="200000"/>
              </a:lnSpc>
            </a:pPr>
            <a:r>
              <a:rPr lang="pt-PT" sz="2400" dirty="0"/>
              <a:t>Tu mor</a:t>
            </a:r>
            <a:r>
              <a:rPr lang="pt-PT" sz="2400" b="1" dirty="0">
                <a:solidFill>
                  <a:srgbClr val="FF0000"/>
                </a:solidFill>
              </a:rPr>
              <a:t>as</a:t>
            </a:r>
          </a:p>
          <a:p>
            <a:pPr>
              <a:lnSpc>
                <a:spcPct val="200000"/>
              </a:lnSpc>
            </a:pPr>
            <a:r>
              <a:rPr lang="pt-PT" sz="2400" dirty="0"/>
              <a:t>Ele/Ela mor</a:t>
            </a:r>
            <a:r>
              <a:rPr lang="pt-PT" sz="2400" b="1" dirty="0">
                <a:solidFill>
                  <a:srgbClr val="FF0000"/>
                </a:solidFill>
              </a:rPr>
              <a:t>a</a:t>
            </a:r>
          </a:p>
          <a:p>
            <a:pPr>
              <a:lnSpc>
                <a:spcPct val="200000"/>
              </a:lnSpc>
            </a:pPr>
            <a:r>
              <a:rPr lang="pt-PT" sz="2400" dirty="0"/>
              <a:t>Nós moram</a:t>
            </a:r>
            <a:r>
              <a:rPr lang="pt-PT" sz="2400" b="1" dirty="0">
                <a:solidFill>
                  <a:srgbClr val="FF0000"/>
                </a:solidFill>
              </a:rPr>
              <a:t>os</a:t>
            </a:r>
          </a:p>
          <a:p>
            <a:pPr>
              <a:lnSpc>
                <a:spcPct val="200000"/>
              </a:lnSpc>
            </a:pPr>
            <a:r>
              <a:rPr lang="pt-PT" sz="2400" dirty="0"/>
              <a:t>Eles/Elas/Vocês mor</a:t>
            </a:r>
            <a:r>
              <a:rPr lang="pt-PT" sz="2400" b="1" dirty="0">
                <a:solidFill>
                  <a:srgbClr val="FF0000"/>
                </a:solidFill>
              </a:rPr>
              <a:t>am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4D7A43-2491-4E53-90BE-E1397CE8607B}"/>
              </a:ext>
            </a:extLst>
          </p:cNvPr>
          <p:cNvSpPr txBox="1"/>
          <p:nvPr/>
        </p:nvSpPr>
        <p:spPr>
          <a:xfrm>
            <a:off x="5300868" y="3062091"/>
            <a:ext cx="980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0" b="1" dirty="0">
                <a:solidFill>
                  <a:srgbClr val="FF0000"/>
                </a:solidFill>
              </a:rPr>
              <a:t>+</a:t>
            </a:r>
            <a:endParaRPr lang="it-IT" sz="8000" b="1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2D2C83-493B-43FF-876A-0BC883FE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21" y="2620338"/>
            <a:ext cx="3145809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00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CF06CE-39CD-4EC8-84EA-EEDFF4912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6" t="22788" r="41848" b="23079"/>
          <a:stretch/>
        </p:blipFill>
        <p:spPr>
          <a:xfrm>
            <a:off x="2146853" y="105895"/>
            <a:ext cx="8110330" cy="62387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369090-AE28-4318-BCDF-315B461268A9}"/>
              </a:ext>
            </a:extLst>
          </p:cNvPr>
          <p:cNvSpPr txBox="1"/>
          <p:nvPr/>
        </p:nvSpPr>
        <p:spPr>
          <a:xfrm>
            <a:off x="1066800" y="6382773"/>
            <a:ext cx="36841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/>
              <a:t>Fonte: Passaporte para Português</a:t>
            </a:r>
            <a:r>
              <a:rPr lang="pt-PT" dirty="0"/>
              <a:t>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08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7C1878-4746-45D7-A255-58D78005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Frases</a:t>
            </a:r>
            <a:r>
              <a:rPr lang="it-IT" dirty="0"/>
              <a:t> </a:t>
            </a:r>
            <a:r>
              <a:rPr lang="it-IT" dirty="0" err="1"/>
              <a:t>utéis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sala de aula!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EE6E5F-3784-44AE-BF4D-AC45B106A571}"/>
              </a:ext>
            </a:extLst>
          </p:cNvPr>
          <p:cNvSpPr txBox="1"/>
          <p:nvPr/>
        </p:nvSpPr>
        <p:spPr>
          <a:xfrm>
            <a:off x="1097279" y="1913823"/>
            <a:ext cx="9795309" cy="4524315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algn="l" rtl="0" fontAlgn="base"/>
            <a:r>
              <a:rPr lang="it-IT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Parlo male il francese </a:t>
            </a:r>
          </a:p>
          <a:p>
            <a:pPr algn="l" rtl="0" fontAlgn="base"/>
            <a:endParaRPr lang="it-I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falo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mal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francês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it-IT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fala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inglês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/italiano/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português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1" i="0" dirty="0" err="1">
                <a:effectLst/>
                <a:latin typeface="Times New Roman" panose="02020603050405020304" pitchFamily="18" charset="0"/>
              </a:rPr>
              <a:t>fal</a:t>
            </a:r>
            <a:r>
              <a:rPr lang="it-IT" b="1" dirty="0" err="1">
                <a:latin typeface="Times New Roman" panose="02020603050405020304" pitchFamily="18" charset="0"/>
              </a:rPr>
              <a:t>o</a:t>
            </a:r>
            <a:r>
              <a:rPr lang="it-IT" sz="18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1800" b="1" i="0" dirty="0" err="1">
                <a:effectLst/>
                <a:latin typeface="Times New Roman" panose="02020603050405020304" pitchFamily="18" charset="0"/>
              </a:rPr>
              <a:t>bem</a:t>
            </a:r>
            <a:r>
              <a:rPr lang="it-IT" sz="18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1800" b="1" i="0" dirty="0" err="1">
                <a:effectLst/>
                <a:latin typeface="Times New Roman" panose="02020603050405020304" pitchFamily="18" charset="0"/>
              </a:rPr>
              <a:t>portugu</a:t>
            </a:r>
            <a:r>
              <a:rPr lang="pt-PT" sz="1800" b="1" i="0" dirty="0" err="1">
                <a:effectLst/>
                <a:latin typeface="Times New Roman" panose="02020603050405020304" pitchFamily="18" charset="0"/>
              </a:rPr>
              <a:t>ês</a:t>
            </a:r>
            <a:r>
              <a:rPr lang="it-IT" sz="1800" b="1" i="0" dirty="0">
                <a:effectLst/>
                <a:latin typeface="Times New Roman" panose="02020603050405020304" pitchFamily="18" charset="0"/>
              </a:rPr>
              <a:t>!</a:t>
            </a:r>
          </a:p>
          <a:p>
            <a:pPr algn="l" rtl="0" fontAlgn="base"/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/>
            <a:endParaRPr lang="it-I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Professoressa può parlare più lentamente?  </a:t>
            </a:r>
          </a:p>
          <a:p>
            <a:pPr algn="l" rtl="0" fontAlgn="base"/>
            <a:endParaRPr lang="it-I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endParaRPr lang="it-I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Professora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pode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falar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mais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devagar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 </a:t>
            </a:r>
            <a:endParaRPr lang="it-IT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it-I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Può ripetere?  </a:t>
            </a:r>
          </a:p>
          <a:p>
            <a:pPr algn="l" rtl="0" fontAlgn="base"/>
            <a:endParaRPr lang="it-I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Pode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(s)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repetir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it-I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Che cosa significa? </a:t>
            </a: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 rtl="0" fontAlgn="base"/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 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que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é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que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significa? </a:t>
            </a:r>
            <a:endParaRPr lang="it-IT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Capisce/i?  </a:t>
            </a:r>
          </a:p>
          <a:p>
            <a:pPr algn="l" rtl="0" fontAlgn="base"/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está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estás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perceber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 </a:t>
            </a:r>
            <a:endParaRPr lang="it-IT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it-IT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Non capisco  </a:t>
            </a:r>
          </a:p>
          <a:p>
            <a:pPr algn="l" rtl="0" fontAlgn="base"/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não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entendo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it-IT" sz="1800" b="0" i="0" u="sng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Non lo so</a:t>
            </a:r>
            <a:endParaRPr lang="it-IT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 rtl="0" fontAlgn="base"/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não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sei </a:t>
            </a:r>
          </a:p>
          <a:p>
            <a:pPr algn="l" rtl="0" fontAlgn="base"/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 fontAlgn="base"/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 dimenticato  </a:t>
            </a:r>
          </a:p>
          <a:p>
            <a:pPr algn="l" rtl="0" fontAlgn="base"/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esqueci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-me </a:t>
            </a:r>
            <a:endParaRPr lang="it-IT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Dove/quando ci vediamo?  </a:t>
            </a:r>
          </a:p>
          <a:p>
            <a:pPr algn="l" rtl="0" fontAlgn="base"/>
            <a:endParaRPr lang="it-IT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onde/quando nos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vemos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 </a:t>
            </a:r>
            <a:endParaRPr lang="it-IT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Attenzione!  </a:t>
            </a:r>
          </a:p>
          <a:p>
            <a:pPr algn="l" rtl="0" fontAlgn="base"/>
            <a:r>
              <a:rPr lang="it-IT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atenção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! </a:t>
            </a:r>
            <a:endParaRPr lang="it-IT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F202DA3-2153-4BB0-A70D-CA25C2E2A996}"/>
              </a:ext>
            </a:extLst>
          </p:cNvPr>
          <p:cNvCxnSpPr/>
          <p:nvPr/>
        </p:nvCxnSpPr>
        <p:spPr>
          <a:xfrm>
            <a:off x="2133600" y="2261937"/>
            <a:ext cx="0" cy="192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A0115D3-BB8E-4877-A9C6-9D113D357EF8}"/>
              </a:ext>
            </a:extLst>
          </p:cNvPr>
          <p:cNvCxnSpPr>
            <a:cxnSpLocks/>
          </p:cNvCxnSpPr>
          <p:nvPr/>
        </p:nvCxnSpPr>
        <p:spPr>
          <a:xfrm>
            <a:off x="2563598" y="4427098"/>
            <a:ext cx="0" cy="568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2033562-AF4C-470E-9E28-3C24D042FB5D}"/>
              </a:ext>
            </a:extLst>
          </p:cNvPr>
          <p:cNvCxnSpPr>
            <a:cxnSpLocks/>
          </p:cNvCxnSpPr>
          <p:nvPr/>
        </p:nvCxnSpPr>
        <p:spPr>
          <a:xfrm flipH="1">
            <a:off x="5309937" y="2245894"/>
            <a:ext cx="1" cy="34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A825BBA-9BEE-43C8-8C99-9CF61BBAD088}"/>
              </a:ext>
            </a:extLst>
          </p:cNvPr>
          <p:cNvCxnSpPr>
            <a:cxnSpLocks/>
          </p:cNvCxnSpPr>
          <p:nvPr/>
        </p:nvCxnSpPr>
        <p:spPr>
          <a:xfrm flipH="1">
            <a:off x="5199734" y="3599099"/>
            <a:ext cx="1" cy="34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76E9222-F696-4ECB-9E81-2B3E806CFFF7}"/>
              </a:ext>
            </a:extLst>
          </p:cNvPr>
          <p:cNvCxnSpPr>
            <a:cxnSpLocks/>
          </p:cNvCxnSpPr>
          <p:nvPr/>
        </p:nvCxnSpPr>
        <p:spPr>
          <a:xfrm flipH="1">
            <a:off x="8775381" y="4427098"/>
            <a:ext cx="1" cy="34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0EA661C-F318-49D5-B5A0-8A601D68A391}"/>
              </a:ext>
            </a:extLst>
          </p:cNvPr>
          <p:cNvCxnSpPr>
            <a:cxnSpLocks/>
          </p:cNvCxnSpPr>
          <p:nvPr/>
        </p:nvCxnSpPr>
        <p:spPr>
          <a:xfrm flipH="1">
            <a:off x="7953746" y="2243276"/>
            <a:ext cx="1" cy="34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60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9">
            <a:extLst>
              <a:ext uri="{FF2B5EF4-FFF2-40B4-BE49-F238E27FC236}">
                <a16:creationId xmlns:a16="http://schemas.microsoft.com/office/drawing/2014/main" id="{E871303A-B319-42A8-AC3E-9BE514D262FB}"/>
              </a:ext>
            </a:extLst>
          </p:cNvPr>
          <p:cNvSpPr txBox="1">
            <a:spLocks/>
          </p:cNvSpPr>
          <p:nvPr/>
        </p:nvSpPr>
        <p:spPr>
          <a:xfrm>
            <a:off x="939379" y="645458"/>
            <a:ext cx="10922843" cy="55670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~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 (o til): nasalização das vogais </a:t>
            </a:r>
            <a:r>
              <a:rPr lang="pt-PT" sz="1867" b="1" i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 e </a:t>
            </a:r>
            <a:r>
              <a:rPr lang="pt-PT" sz="1867" b="1" i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Quase sempre indica a vogal tónica da sílaba final tônica (</a:t>
            </a:r>
            <a:r>
              <a:rPr lang="pt-PT" sz="1867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ca-pi-</a:t>
            </a:r>
            <a:r>
              <a:rPr lang="pt-PT" sz="1867" b="1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tão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ir-</a:t>
            </a:r>
            <a:r>
              <a:rPr lang="pt-PT" sz="1867" b="1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mã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pães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dis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-</a:t>
            </a:r>
            <a:r>
              <a:rPr lang="pt-PT" sz="1867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po-si-</a:t>
            </a:r>
            <a:r>
              <a:rPr lang="pt-PT" sz="1867" b="1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ções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mãos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pt-PT" sz="1867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´ 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(acento agudo): intensidade das vogais (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e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o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), indica que elas são abertas (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frágil, camélia, gótico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pt-PT" sz="1867" b="1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^ 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(acento circunflexo): intensidade das vogais (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e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o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), indica que elas são fechadas (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lâmpada, amêndoa, fôlego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pt-PT" sz="1867" b="1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` 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(acento grave): na contração da preposição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 com o artigo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 (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à  = </a:t>
            </a:r>
            <a:r>
              <a:rPr lang="pt-PT" sz="1867" b="1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alla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 ou com o pronome demonstrativo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aquele/a/</a:t>
            </a:r>
            <a:r>
              <a:rPr lang="pt-PT" sz="1867" b="1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es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/as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 ou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aquilo 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(àquele/a/</a:t>
            </a:r>
            <a:r>
              <a:rPr lang="pt-PT" sz="1867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es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/as, àquilo = a </a:t>
            </a:r>
            <a:r>
              <a:rPr lang="pt-PT" sz="1867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quello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/a/i/e, a </a:t>
            </a:r>
            <a:r>
              <a:rPr lang="pt-PT" sz="1867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quello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/</a:t>
            </a:r>
            <a:r>
              <a:rPr lang="pt-PT" sz="1867" dirty="0" err="1">
                <a:solidFill>
                  <a:schemeClr val="tx1"/>
                </a:solidFill>
                <a:latin typeface="Baskerville Old Face" panose="02020602080505020303" pitchFamily="18" charset="77"/>
              </a:rPr>
              <a:t>ciò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pt-PT" sz="1867" b="1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ç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 (cê com cedilha ou cê cedilhado): representa o som [s] e usa-se com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o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u 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(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caçador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Açores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, 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açúcar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pt-PT" sz="1867" b="1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- 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(o hífen): une elementos de palavras compostas (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porta-malas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 e liga verbos e pronomes (</a:t>
            </a:r>
            <a:r>
              <a:rPr lang="pt-PT" sz="1867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chamo-me</a:t>
            </a:r>
            <a:r>
              <a:rPr lang="pt-PT" sz="1867" dirty="0">
                <a:solidFill>
                  <a:schemeClr val="tx1"/>
                </a:solidFill>
                <a:latin typeface="Baskerville Old Face" panose="02020602080505020303" pitchFamily="18" charset="77"/>
              </a:rPr>
              <a:t>)</a:t>
            </a:r>
            <a:endParaRPr lang="pt-PT" sz="1867" b="1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3" name="Google Shape;113;p19">
            <a:extLst>
              <a:ext uri="{FF2B5EF4-FFF2-40B4-BE49-F238E27FC236}">
                <a16:creationId xmlns:a16="http://schemas.microsoft.com/office/drawing/2014/main" id="{60DA86DC-2120-457B-9267-9414662FF35D}"/>
              </a:ext>
            </a:extLst>
          </p:cNvPr>
          <p:cNvSpPr txBox="1">
            <a:spLocks/>
          </p:cNvSpPr>
          <p:nvPr/>
        </p:nvSpPr>
        <p:spPr>
          <a:xfrm>
            <a:off x="1187067" y="274634"/>
            <a:ext cx="9818000" cy="7114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/>
              <a:t>Segni grafici</a:t>
            </a:r>
            <a:endParaRPr lang="pt-PT" u="sng" dirty="0"/>
          </a:p>
        </p:txBody>
      </p:sp>
    </p:spTree>
    <p:extLst>
      <p:ext uri="{BB962C8B-B14F-4D97-AF65-F5344CB8AC3E}">
        <p14:creationId xmlns:p14="http://schemas.microsoft.com/office/powerpoint/2010/main" val="3865893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219F3-6AAB-44A8-BBF5-9A6CD8E0CD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39130" y="2704306"/>
            <a:ext cx="2941983" cy="1449387"/>
          </a:xfrm>
        </p:spPr>
        <p:txBody>
          <a:bodyPr>
            <a:noAutofit/>
          </a:bodyPr>
          <a:lstStyle/>
          <a:p>
            <a:r>
              <a:rPr lang="it-IT" sz="3600" dirty="0"/>
              <a:t>PALAVRAS... PALAVRAS... PALAVRAS...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1BB2B6-8DF6-4680-AE9F-BB8D53D13978}"/>
              </a:ext>
            </a:extLst>
          </p:cNvPr>
          <p:cNvSpPr txBox="1"/>
          <p:nvPr/>
        </p:nvSpPr>
        <p:spPr>
          <a:xfrm>
            <a:off x="225288" y="0"/>
            <a:ext cx="12099234" cy="7017306"/>
          </a:xfrm>
          <a:prstGeom prst="rect">
            <a:avLst/>
          </a:prstGeom>
          <a:noFill/>
        </p:spPr>
        <p:txBody>
          <a:bodyPr wrap="square" numCol="7">
            <a:spAutoFit/>
          </a:bodyPr>
          <a:lstStyle/>
          <a:p>
            <a:r>
              <a:rPr lang="it-IT" dirty="0"/>
              <a:t>A </a:t>
            </a:r>
          </a:p>
          <a:p>
            <a:r>
              <a:rPr lang="it-IT" dirty="0" err="1"/>
              <a:t>Almofada</a:t>
            </a:r>
            <a:endParaRPr lang="it-IT" dirty="0"/>
          </a:p>
          <a:p>
            <a:r>
              <a:rPr lang="it-IT" dirty="0" err="1"/>
              <a:t>Árabe</a:t>
            </a:r>
            <a:r>
              <a:rPr lang="it-IT" dirty="0"/>
              <a:t> </a:t>
            </a:r>
          </a:p>
          <a:p>
            <a:r>
              <a:rPr lang="it-IT" dirty="0" err="1"/>
              <a:t>Alquimista</a:t>
            </a:r>
            <a:r>
              <a:rPr lang="it-IT" dirty="0"/>
              <a:t> </a:t>
            </a:r>
          </a:p>
          <a:p>
            <a:r>
              <a:rPr lang="it-IT" dirty="0" err="1"/>
              <a:t>Alecrim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B </a:t>
            </a:r>
          </a:p>
          <a:p>
            <a:r>
              <a:rPr lang="it-IT" dirty="0"/>
              <a:t>Burro </a:t>
            </a:r>
          </a:p>
          <a:p>
            <a:r>
              <a:rPr lang="it-IT" dirty="0" err="1"/>
              <a:t>Bíblia</a:t>
            </a:r>
            <a:r>
              <a:rPr lang="it-IT" dirty="0"/>
              <a:t> </a:t>
            </a:r>
          </a:p>
          <a:p>
            <a:r>
              <a:rPr lang="it-IT" dirty="0" err="1"/>
              <a:t>Boneca</a:t>
            </a:r>
            <a:r>
              <a:rPr lang="it-IT" dirty="0"/>
              <a:t>  </a:t>
            </a:r>
          </a:p>
          <a:p>
            <a:r>
              <a:rPr lang="it-IT" dirty="0" err="1"/>
              <a:t>Baralho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C </a:t>
            </a:r>
          </a:p>
          <a:p>
            <a:r>
              <a:rPr lang="it-IT" dirty="0"/>
              <a:t>Canela</a:t>
            </a:r>
          </a:p>
          <a:p>
            <a:r>
              <a:rPr lang="it-IT" dirty="0"/>
              <a:t>Camelo </a:t>
            </a:r>
          </a:p>
          <a:p>
            <a:r>
              <a:rPr lang="it-IT" dirty="0" err="1"/>
              <a:t>Contentor</a:t>
            </a:r>
            <a:endParaRPr lang="it-IT" dirty="0"/>
          </a:p>
          <a:p>
            <a:r>
              <a:rPr lang="it-IT" dirty="0" err="1"/>
              <a:t>Coração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D </a:t>
            </a:r>
          </a:p>
          <a:p>
            <a:r>
              <a:rPr lang="it-IT" dirty="0"/>
              <a:t>Dado </a:t>
            </a:r>
          </a:p>
          <a:p>
            <a:r>
              <a:rPr lang="it-IT" dirty="0" err="1"/>
              <a:t>Dor</a:t>
            </a:r>
            <a:r>
              <a:rPr lang="it-IT" dirty="0"/>
              <a:t> </a:t>
            </a:r>
          </a:p>
          <a:p>
            <a:r>
              <a:rPr lang="it-IT" dirty="0"/>
              <a:t>Dente </a:t>
            </a:r>
          </a:p>
          <a:p>
            <a:r>
              <a:rPr lang="it-IT" dirty="0" err="1"/>
              <a:t>Diáspora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 </a:t>
            </a:r>
          </a:p>
          <a:p>
            <a:r>
              <a:rPr lang="it-IT" dirty="0"/>
              <a:t>Elefante </a:t>
            </a:r>
          </a:p>
          <a:p>
            <a:r>
              <a:rPr lang="it-IT" dirty="0" err="1"/>
              <a:t>Elevador</a:t>
            </a:r>
            <a:r>
              <a:rPr lang="it-IT" dirty="0"/>
              <a:t> </a:t>
            </a:r>
          </a:p>
          <a:p>
            <a:r>
              <a:rPr lang="it-IT" dirty="0" err="1"/>
              <a:t>Esperança</a:t>
            </a:r>
            <a:r>
              <a:rPr lang="it-IT" dirty="0"/>
              <a:t> </a:t>
            </a:r>
          </a:p>
          <a:p>
            <a:r>
              <a:rPr lang="it-IT" dirty="0" err="1"/>
              <a:t>Espírito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F </a:t>
            </a:r>
          </a:p>
          <a:p>
            <a:r>
              <a:rPr lang="it-IT" dirty="0" err="1"/>
              <a:t>Fuzileiro</a:t>
            </a:r>
            <a:r>
              <a:rPr lang="it-IT" dirty="0"/>
              <a:t> </a:t>
            </a:r>
          </a:p>
          <a:p>
            <a:r>
              <a:rPr lang="it-IT" dirty="0" err="1"/>
              <a:t>Fazer</a:t>
            </a:r>
            <a:r>
              <a:rPr lang="it-IT" dirty="0"/>
              <a:t> </a:t>
            </a:r>
          </a:p>
          <a:p>
            <a:r>
              <a:rPr lang="it-IT" dirty="0" err="1"/>
              <a:t>Fruto</a:t>
            </a:r>
            <a:r>
              <a:rPr lang="it-IT" dirty="0"/>
              <a:t> </a:t>
            </a:r>
          </a:p>
          <a:p>
            <a:r>
              <a:rPr lang="it-IT" dirty="0" err="1"/>
              <a:t>Frade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G </a:t>
            </a:r>
          </a:p>
          <a:p>
            <a:r>
              <a:rPr lang="it-IT" dirty="0" err="1"/>
              <a:t>Gorila</a:t>
            </a:r>
            <a:r>
              <a:rPr lang="it-IT" dirty="0"/>
              <a:t> </a:t>
            </a:r>
          </a:p>
          <a:p>
            <a:r>
              <a:rPr lang="it-IT" dirty="0"/>
              <a:t>General </a:t>
            </a:r>
          </a:p>
          <a:p>
            <a:r>
              <a:rPr lang="it-IT" dirty="0" err="1"/>
              <a:t>Gosto</a:t>
            </a:r>
            <a:r>
              <a:rPr lang="it-IT" dirty="0"/>
              <a:t> </a:t>
            </a:r>
          </a:p>
          <a:p>
            <a:r>
              <a:rPr lang="it-IT" dirty="0" err="1"/>
              <a:t>Gastar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H </a:t>
            </a:r>
          </a:p>
          <a:p>
            <a:r>
              <a:rPr lang="it-IT" dirty="0"/>
              <a:t>Hotel </a:t>
            </a:r>
          </a:p>
          <a:p>
            <a:r>
              <a:rPr lang="it-IT" dirty="0" err="1"/>
              <a:t>Hilariante</a:t>
            </a:r>
            <a:r>
              <a:rPr lang="it-IT" dirty="0"/>
              <a:t> </a:t>
            </a:r>
          </a:p>
          <a:p>
            <a:r>
              <a:rPr lang="it-IT" dirty="0" err="1"/>
              <a:t>Homem</a:t>
            </a:r>
            <a:r>
              <a:rPr lang="it-IT" dirty="0"/>
              <a:t>  </a:t>
            </a:r>
          </a:p>
          <a:p>
            <a:r>
              <a:rPr lang="it-IT" dirty="0"/>
              <a:t>Humberto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 </a:t>
            </a:r>
          </a:p>
          <a:p>
            <a:r>
              <a:rPr lang="it-IT" dirty="0"/>
              <a:t>Inferno </a:t>
            </a:r>
          </a:p>
          <a:p>
            <a:r>
              <a:rPr lang="it-IT" dirty="0" err="1"/>
              <a:t>Íris</a:t>
            </a:r>
            <a:r>
              <a:rPr lang="it-IT" dirty="0"/>
              <a:t> </a:t>
            </a:r>
          </a:p>
          <a:p>
            <a:r>
              <a:rPr lang="it-IT" dirty="0" err="1"/>
              <a:t>Informação</a:t>
            </a:r>
            <a:endParaRPr lang="it-IT" dirty="0"/>
          </a:p>
          <a:p>
            <a:r>
              <a:rPr lang="it-IT" dirty="0" err="1"/>
              <a:t>Injustiça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J </a:t>
            </a:r>
          </a:p>
          <a:p>
            <a:r>
              <a:rPr lang="it-IT" dirty="0"/>
              <a:t>José </a:t>
            </a:r>
          </a:p>
          <a:p>
            <a:r>
              <a:rPr lang="it-IT" dirty="0" err="1"/>
              <a:t>Japão</a:t>
            </a:r>
            <a:endParaRPr lang="it-IT" dirty="0"/>
          </a:p>
          <a:p>
            <a:r>
              <a:rPr lang="it-IT" dirty="0" err="1"/>
              <a:t>Jumento</a:t>
            </a:r>
            <a:r>
              <a:rPr lang="it-IT" dirty="0"/>
              <a:t> </a:t>
            </a:r>
          </a:p>
          <a:p>
            <a:r>
              <a:rPr lang="it-IT" dirty="0" err="1"/>
              <a:t>Justiça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K </a:t>
            </a:r>
          </a:p>
          <a:p>
            <a:r>
              <a:rPr lang="it-IT" dirty="0"/>
              <a:t>Kiwi </a:t>
            </a:r>
          </a:p>
          <a:p>
            <a:r>
              <a:rPr lang="it-IT" dirty="0" err="1"/>
              <a:t>Karaté</a:t>
            </a:r>
            <a:r>
              <a:rPr lang="it-IT" dirty="0"/>
              <a:t>  </a:t>
            </a:r>
          </a:p>
          <a:p>
            <a:r>
              <a:rPr lang="it-IT" dirty="0"/>
              <a:t>Kung-fu</a:t>
            </a:r>
          </a:p>
          <a:p>
            <a:r>
              <a:rPr lang="it-IT" dirty="0" err="1"/>
              <a:t>Kamikase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L </a:t>
            </a:r>
          </a:p>
          <a:p>
            <a:r>
              <a:rPr lang="it-IT" dirty="0" err="1"/>
              <a:t>Limão</a:t>
            </a:r>
            <a:r>
              <a:rPr lang="it-IT" dirty="0"/>
              <a:t> </a:t>
            </a:r>
          </a:p>
          <a:p>
            <a:r>
              <a:rPr lang="it-IT" dirty="0" err="1"/>
              <a:t>Limpar</a:t>
            </a:r>
            <a:r>
              <a:rPr lang="it-IT" dirty="0"/>
              <a:t> </a:t>
            </a:r>
          </a:p>
          <a:p>
            <a:r>
              <a:rPr lang="it-IT" dirty="0" err="1"/>
              <a:t>Lírio</a:t>
            </a:r>
            <a:r>
              <a:rPr lang="it-IT" dirty="0"/>
              <a:t> </a:t>
            </a:r>
          </a:p>
          <a:p>
            <a:r>
              <a:rPr lang="it-IT" dirty="0"/>
              <a:t>Luz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 </a:t>
            </a:r>
          </a:p>
          <a:p>
            <a:r>
              <a:rPr lang="it-IT" dirty="0" err="1"/>
              <a:t>Mãe</a:t>
            </a:r>
            <a:r>
              <a:rPr lang="it-IT" dirty="0"/>
              <a:t> </a:t>
            </a:r>
          </a:p>
          <a:p>
            <a:r>
              <a:rPr lang="it-IT" dirty="0" err="1"/>
              <a:t>Muito</a:t>
            </a:r>
            <a:r>
              <a:rPr lang="it-IT" dirty="0"/>
              <a:t> </a:t>
            </a:r>
          </a:p>
          <a:p>
            <a:r>
              <a:rPr lang="it-IT" dirty="0"/>
              <a:t>Mar </a:t>
            </a:r>
          </a:p>
          <a:p>
            <a:r>
              <a:rPr lang="it-IT" dirty="0" err="1"/>
              <a:t>Melancia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N </a:t>
            </a:r>
          </a:p>
          <a:p>
            <a:r>
              <a:rPr lang="it-IT" dirty="0" err="1"/>
              <a:t>Ninguém</a:t>
            </a:r>
            <a:r>
              <a:rPr lang="it-IT" dirty="0"/>
              <a:t> </a:t>
            </a:r>
          </a:p>
          <a:p>
            <a:r>
              <a:rPr lang="it-IT" dirty="0"/>
              <a:t>Nada </a:t>
            </a:r>
          </a:p>
          <a:p>
            <a:r>
              <a:rPr lang="it-IT" dirty="0" err="1"/>
              <a:t>Nulo</a:t>
            </a:r>
            <a:r>
              <a:rPr lang="it-IT" dirty="0"/>
              <a:t> </a:t>
            </a:r>
          </a:p>
          <a:p>
            <a:r>
              <a:rPr lang="it-IT" dirty="0" err="1"/>
              <a:t>Nú</a:t>
            </a:r>
            <a:r>
              <a:rPr lang="it-IT" dirty="0"/>
              <a:t>  </a:t>
            </a:r>
          </a:p>
          <a:p>
            <a:endParaRPr lang="it-IT" dirty="0"/>
          </a:p>
          <a:p>
            <a:r>
              <a:rPr lang="it-IT" dirty="0"/>
              <a:t>O </a:t>
            </a:r>
          </a:p>
          <a:p>
            <a:r>
              <a:rPr lang="it-IT" dirty="0" err="1"/>
              <a:t>Ouro</a:t>
            </a:r>
            <a:r>
              <a:rPr lang="it-IT" dirty="0"/>
              <a:t> </a:t>
            </a:r>
          </a:p>
          <a:p>
            <a:r>
              <a:rPr lang="it-IT" dirty="0" err="1"/>
              <a:t>Oleiro</a:t>
            </a:r>
            <a:endParaRPr lang="it-IT" dirty="0"/>
          </a:p>
          <a:p>
            <a:r>
              <a:rPr lang="it-IT" dirty="0" err="1"/>
              <a:t>Orquestra</a:t>
            </a:r>
            <a:r>
              <a:rPr lang="it-IT" dirty="0"/>
              <a:t> </a:t>
            </a:r>
            <a:r>
              <a:rPr lang="it-IT" dirty="0" err="1"/>
              <a:t>Orçamento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P </a:t>
            </a:r>
          </a:p>
          <a:p>
            <a:r>
              <a:rPr lang="it-IT" dirty="0" err="1"/>
              <a:t>Panela</a:t>
            </a:r>
            <a:r>
              <a:rPr lang="it-IT" dirty="0"/>
              <a:t> </a:t>
            </a:r>
          </a:p>
          <a:p>
            <a:r>
              <a:rPr lang="it-IT" dirty="0" err="1"/>
              <a:t>Pintar</a:t>
            </a:r>
            <a:r>
              <a:rPr lang="it-IT" dirty="0"/>
              <a:t> </a:t>
            </a:r>
          </a:p>
          <a:p>
            <a:r>
              <a:rPr lang="it-IT" dirty="0" err="1"/>
              <a:t>Papagaio</a:t>
            </a:r>
            <a:r>
              <a:rPr lang="it-IT" dirty="0"/>
              <a:t> </a:t>
            </a:r>
          </a:p>
          <a:p>
            <a:r>
              <a:rPr lang="it-IT" dirty="0" err="1"/>
              <a:t>Pular</a:t>
            </a:r>
            <a:r>
              <a:rPr lang="it-IT" dirty="0"/>
              <a:t> 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Q </a:t>
            </a:r>
          </a:p>
          <a:p>
            <a:r>
              <a:rPr lang="it-IT" dirty="0" err="1"/>
              <a:t>Querer</a:t>
            </a:r>
            <a:r>
              <a:rPr lang="it-IT" dirty="0"/>
              <a:t> </a:t>
            </a:r>
          </a:p>
          <a:p>
            <a:r>
              <a:rPr lang="it-IT" dirty="0" err="1"/>
              <a:t>Queijo</a:t>
            </a:r>
            <a:r>
              <a:rPr lang="it-IT" dirty="0"/>
              <a:t> </a:t>
            </a:r>
          </a:p>
          <a:p>
            <a:r>
              <a:rPr lang="it-IT" dirty="0"/>
              <a:t>Quota</a:t>
            </a:r>
          </a:p>
          <a:p>
            <a:r>
              <a:rPr lang="it-IT" dirty="0" err="1"/>
              <a:t>Qualidade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R </a:t>
            </a:r>
          </a:p>
          <a:p>
            <a:r>
              <a:rPr lang="it-IT" dirty="0" err="1"/>
              <a:t>Rir</a:t>
            </a:r>
            <a:r>
              <a:rPr lang="it-IT" dirty="0"/>
              <a:t> </a:t>
            </a:r>
          </a:p>
          <a:p>
            <a:r>
              <a:rPr lang="it-IT" dirty="0"/>
              <a:t>Rosa </a:t>
            </a:r>
          </a:p>
          <a:p>
            <a:r>
              <a:rPr lang="it-IT" dirty="0" err="1"/>
              <a:t>Ruína</a:t>
            </a:r>
            <a:r>
              <a:rPr lang="it-IT" dirty="0"/>
              <a:t> </a:t>
            </a:r>
          </a:p>
          <a:p>
            <a:r>
              <a:rPr lang="it-IT" dirty="0"/>
              <a:t>Remar </a:t>
            </a:r>
          </a:p>
          <a:p>
            <a:r>
              <a:rPr lang="it-IT" dirty="0" err="1"/>
              <a:t>Relação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S </a:t>
            </a:r>
          </a:p>
          <a:p>
            <a:r>
              <a:rPr lang="it-IT" dirty="0" err="1"/>
              <a:t>Saber</a:t>
            </a:r>
            <a:r>
              <a:rPr lang="it-IT" dirty="0"/>
              <a:t> </a:t>
            </a:r>
          </a:p>
          <a:p>
            <a:r>
              <a:rPr lang="it-IT" dirty="0" err="1"/>
              <a:t>Suficiente</a:t>
            </a:r>
            <a:r>
              <a:rPr lang="it-IT" dirty="0"/>
              <a:t> </a:t>
            </a:r>
          </a:p>
          <a:p>
            <a:r>
              <a:rPr lang="it-IT" dirty="0" err="1"/>
              <a:t>Sapo</a:t>
            </a:r>
            <a:r>
              <a:rPr lang="it-IT" dirty="0"/>
              <a:t> </a:t>
            </a:r>
          </a:p>
          <a:p>
            <a:r>
              <a:rPr lang="it-IT" dirty="0"/>
              <a:t>Saudade </a:t>
            </a:r>
          </a:p>
          <a:p>
            <a:endParaRPr lang="it-IT" dirty="0"/>
          </a:p>
          <a:p>
            <a:r>
              <a:rPr lang="it-IT" dirty="0"/>
              <a:t>T </a:t>
            </a:r>
          </a:p>
          <a:p>
            <a:r>
              <a:rPr lang="it-IT" dirty="0" err="1"/>
              <a:t>Terça-feira</a:t>
            </a:r>
            <a:r>
              <a:rPr lang="it-IT" dirty="0"/>
              <a:t> </a:t>
            </a:r>
            <a:r>
              <a:rPr lang="it-IT" dirty="0" err="1"/>
              <a:t>Tertúlia</a:t>
            </a:r>
            <a:r>
              <a:rPr lang="it-IT" dirty="0"/>
              <a:t> </a:t>
            </a:r>
          </a:p>
          <a:p>
            <a:r>
              <a:rPr lang="it-IT" dirty="0" err="1"/>
              <a:t>Tarântula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U </a:t>
            </a:r>
          </a:p>
          <a:p>
            <a:r>
              <a:rPr lang="it-IT" dirty="0" err="1"/>
              <a:t>União</a:t>
            </a:r>
            <a:r>
              <a:rPr lang="it-IT" dirty="0"/>
              <a:t> </a:t>
            </a:r>
          </a:p>
          <a:p>
            <a:r>
              <a:rPr lang="it-IT" dirty="0"/>
              <a:t>Universal </a:t>
            </a:r>
          </a:p>
          <a:p>
            <a:r>
              <a:rPr lang="it-IT" dirty="0" err="1"/>
              <a:t>Urticária</a:t>
            </a:r>
            <a:r>
              <a:rPr lang="it-IT" dirty="0"/>
              <a:t> </a:t>
            </a:r>
          </a:p>
          <a:p>
            <a:r>
              <a:rPr lang="it-IT" dirty="0" err="1"/>
              <a:t>Úlcera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V </a:t>
            </a:r>
          </a:p>
          <a:p>
            <a:r>
              <a:rPr lang="it-IT" dirty="0"/>
              <a:t>Vento </a:t>
            </a:r>
          </a:p>
          <a:p>
            <a:r>
              <a:rPr lang="it-IT" dirty="0" err="1"/>
              <a:t>Virtude</a:t>
            </a:r>
            <a:r>
              <a:rPr lang="it-IT" dirty="0"/>
              <a:t> </a:t>
            </a:r>
          </a:p>
          <a:p>
            <a:r>
              <a:rPr lang="it-IT" dirty="0"/>
              <a:t>Visita </a:t>
            </a:r>
          </a:p>
          <a:p>
            <a:r>
              <a:rPr lang="it-IT" dirty="0" err="1"/>
              <a:t>Variação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W </a:t>
            </a:r>
          </a:p>
          <a:p>
            <a:r>
              <a:rPr lang="it-IT" dirty="0"/>
              <a:t>Windsurf </a:t>
            </a:r>
          </a:p>
          <a:p>
            <a:r>
              <a:rPr lang="it-IT" dirty="0"/>
              <a:t>Walkman Webcam </a:t>
            </a:r>
          </a:p>
          <a:p>
            <a:endParaRPr lang="it-IT" dirty="0"/>
          </a:p>
          <a:p>
            <a:r>
              <a:rPr lang="it-IT" dirty="0"/>
              <a:t>X </a:t>
            </a:r>
          </a:p>
          <a:p>
            <a:r>
              <a:rPr lang="it-IT" dirty="0" err="1"/>
              <a:t>Xilofone</a:t>
            </a:r>
            <a:endParaRPr lang="it-IT" dirty="0"/>
          </a:p>
          <a:p>
            <a:r>
              <a:rPr lang="it-IT" dirty="0"/>
              <a:t>X-</a:t>
            </a:r>
            <a:r>
              <a:rPr lang="it-IT" dirty="0" err="1"/>
              <a:t>acto</a:t>
            </a:r>
            <a:r>
              <a:rPr lang="it-IT" dirty="0"/>
              <a:t> </a:t>
            </a:r>
          </a:p>
          <a:p>
            <a:r>
              <a:rPr lang="it-IT" dirty="0" err="1"/>
              <a:t>Xarope</a:t>
            </a:r>
            <a:r>
              <a:rPr lang="it-IT" dirty="0"/>
              <a:t> </a:t>
            </a:r>
          </a:p>
          <a:p>
            <a:r>
              <a:rPr lang="it-IT" dirty="0" err="1"/>
              <a:t>Xadrez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Y </a:t>
            </a:r>
          </a:p>
          <a:p>
            <a:r>
              <a:rPr lang="it-IT" dirty="0"/>
              <a:t>Yoga (ioga) </a:t>
            </a:r>
          </a:p>
          <a:p>
            <a:endParaRPr lang="it-IT" dirty="0"/>
          </a:p>
          <a:p>
            <a:r>
              <a:rPr lang="it-IT" dirty="0"/>
              <a:t>Z </a:t>
            </a:r>
          </a:p>
          <a:p>
            <a:r>
              <a:rPr lang="it-IT" dirty="0" err="1"/>
              <a:t>Zâmbia</a:t>
            </a:r>
            <a:r>
              <a:rPr lang="it-IT" dirty="0"/>
              <a:t> </a:t>
            </a:r>
          </a:p>
          <a:p>
            <a:r>
              <a:rPr lang="it-IT" dirty="0"/>
              <a:t>Zebra </a:t>
            </a:r>
          </a:p>
          <a:p>
            <a:r>
              <a:rPr lang="it-IT" dirty="0"/>
              <a:t>Zombie </a:t>
            </a:r>
          </a:p>
          <a:p>
            <a:r>
              <a:rPr lang="it-IT" dirty="0" err="1"/>
              <a:t>Zangado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74A89A8D-94DB-4877-9F89-9A8498026C04}"/>
              </a:ext>
            </a:extLst>
          </p:cNvPr>
          <p:cNvSpPr/>
          <p:nvPr/>
        </p:nvSpPr>
        <p:spPr>
          <a:xfrm>
            <a:off x="0" y="225287"/>
            <a:ext cx="1709531" cy="139147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530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49FC5F-81ED-4B75-A0A6-724DE7BD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09" y="371060"/>
            <a:ext cx="6913784" cy="57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2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7A1F89-3578-4DCE-AE36-00ADB656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17" y="795130"/>
            <a:ext cx="7670565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80EB6-1AFC-4937-A44E-EF0A7AA8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 tu já sabes cumprimentar?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3E82612-A4D2-4029-A5FF-2B0F97F7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908312"/>
            <a:ext cx="4278630" cy="42523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171465-15E0-48C2-8B74-B285113035CF}"/>
              </a:ext>
            </a:extLst>
          </p:cNvPr>
          <p:cNvSpPr txBox="1"/>
          <p:nvPr/>
        </p:nvSpPr>
        <p:spPr>
          <a:xfrm>
            <a:off x="1274363" y="2834170"/>
            <a:ext cx="499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Ontem</a:t>
            </a:r>
            <a:r>
              <a:rPr lang="pt-PT" dirty="0"/>
              <a:t>, 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Domingo 22 de novembro de 2021 celebramos o dia internacional do Olá!</a:t>
            </a:r>
          </a:p>
        </p:txBody>
      </p:sp>
    </p:spTree>
    <p:extLst>
      <p:ext uri="{BB962C8B-B14F-4D97-AF65-F5344CB8AC3E}">
        <p14:creationId xmlns:p14="http://schemas.microsoft.com/office/powerpoint/2010/main" val="37636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87621A7-DDCC-4DDF-B157-459D4A7D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20" y="231189"/>
            <a:ext cx="6249160" cy="59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6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060D5-16F5-4B73-BECB-2AA7401F3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86" y="331304"/>
            <a:ext cx="6840027" cy="57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4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F29686-C917-4A5D-BD2E-E98F9A05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30" y="354206"/>
            <a:ext cx="6537498" cy="57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3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6B4617-F4DC-45C4-B08B-27F5E237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76" y="718400"/>
            <a:ext cx="8111420" cy="5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4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26428-EB78-4B9A-84E4-12FCD23E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6" y="392621"/>
            <a:ext cx="10058400" cy="1450757"/>
          </a:xfrm>
        </p:spPr>
        <p:txBody>
          <a:bodyPr/>
          <a:lstStyle/>
          <a:p>
            <a:r>
              <a:rPr lang="pt-PT" dirty="0"/>
              <a:t>Ditado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7AC0DA-CC6E-43A9-88A9-83317F7A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13" t="40381" r="13044" b="11480"/>
          <a:stretch/>
        </p:blipFill>
        <p:spPr>
          <a:xfrm>
            <a:off x="2410297" y="933462"/>
            <a:ext cx="9781703" cy="49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4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C170622-2831-44B3-BA37-D93351DF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69" y="516833"/>
            <a:ext cx="5622235" cy="56222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EDDC0B-9289-4E35-9ED4-8BF71DA0C64D}"/>
              </a:ext>
            </a:extLst>
          </p:cNvPr>
          <p:cNvSpPr txBox="1"/>
          <p:nvPr/>
        </p:nvSpPr>
        <p:spPr>
          <a:xfrm>
            <a:off x="7490790" y="516833"/>
            <a:ext cx="51352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5400" b="1" dirty="0"/>
              <a:t>A</a:t>
            </a:r>
            <a:endParaRPr lang="it-IT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599DBD-0A2D-4CB3-9DFB-7C203F8EA2FD}"/>
              </a:ext>
            </a:extLst>
          </p:cNvPr>
          <p:cNvSpPr txBox="1"/>
          <p:nvPr/>
        </p:nvSpPr>
        <p:spPr>
          <a:xfrm>
            <a:off x="8262730" y="2413337"/>
            <a:ext cx="302149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Nós vemos na próxima </a:t>
            </a:r>
            <a:r>
              <a:rPr lang="pt-PT" b="1" dirty="0">
                <a:solidFill>
                  <a:srgbClr val="FFFF00"/>
                </a:solidFill>
              </a:rPr>
              <a:t>aula!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A368A9-87C2-4358-8A6D-EC007C5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Perceção/ </a:t>
            </a:r>
            <a:r>
              <a:rPr lang="pt-PT" dirty="0" err="1"/>
              <a:t>Percepção</a:t>
            </a:r>
            <a:r>
              <a:rPr lang="pt-PT" dirty="0"/>
              <a:t> do tempo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BFD5B5-FD51-49EE-9C00-31C069574B19}"/>
              </a:ext>
            </a:extLst>
          </p:cNvPr>
          <p:cNvSpPr txBox="1"/>
          <p:nvPr/>
        </p:nvSpPr>
        <p:spPr>
          <a:xfrm>
            <a:off x="2329732" y="1725433"/>
            <a:ext cx="7938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no mês passado / no ano passado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A semana passada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4 dias atrás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Antes de ontem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Ontem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Hoje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Amanhã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Depois de amanhã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200" dirty="0"/>
              <a:t>O ano que vem </a:t>
            </a:r>
            <a:endParaRPr lang="it-IT" sz="3200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C0A9506-D405-4CEE-BA65-CD394D2AC7D5}"/>
              </a:ext>
            </a:extLst>
          </p:cNvPr>
          <p:cNvSpPr/>
          <p:nvPr/>
        </p:nvSpPr>
        <p:spPr>
          <a:xfrm rot="5400000">
            <a:off x="7447718" y="4963757"/>
            <a:ext cx="940905" cy="1007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8447684-6C75-49F8-B766-6C3B119F7395}"/>
              </a:ext>
            </a:extLst>
          </p:cNvPr>
          <p:cNvSpPr/>
          <p:nvPr/>
        </p:nvSpPr>
        <p:spPr>
          <a:xfrm rot="16200000">
            <a:off x="7447719" y="2991194"/>
            <a:ext cx="940905" cy="1007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83DCA4F-7516-4933-86C3-743CA1075A49}"/>
              </a:ext>
            </a:extLst>
          </p:cNvPr>
          <p:cNvCxnSpPr/>
          <p:nvPr/>
        </p:nvCxnSpPr>
        <p:spPr>
          <a:xfrm>
            <a:off x="216000" y="4227443"/>
            <a:ext cx="11661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D72AF8-4F00-4B47-A904-46737E3832E8}"/>
              </a:ext>
            </a:extLst>
          </p:cNvPr>
          <p:cNvSpPr txBox="1"/>
          <p:nvPr/>
        </p:nvSpPr>
        <p:spPr>
          <a:xfrm>
            <a:off x="7464947" y="3233913"/>
            <a:ext cx="108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Passado</a:t>
            </a:r>
            <a:endParaRPr lang="it-IT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A79739-585A-4E53-AE57-DE7FA0383FC5}"/>
              </a:ext>
            </a:extLst>
          </p:cNvPr>
          <p:cNvSpPr txBox="1"/>
          <p:nvPr/>
        </p:nvSpPr>
        <p:spPr>
          <a:xfrm>
            <a:off x="7522593" y="5378901"/>
            <a:ext cx="9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Futuro</a:t>
            </a:r>
            <a:endParaRPr lang="it-IT" b="1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92CE02F-FADC-4AF9-A146-4CEF1807B82C}"/>
              </a:ext>
            </a:extLst>
          </p:cNvPr>
          <p:cNvCxnSpPr/>
          <p:nvPr/>
        </p:nvCxnSpPr>
        <p:spPr>
          <a:xfrm>
            <a:off x="216001" y="4654966"/>
            <a:ext cx="11661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41B937-7ABA-4D6C-BDF0-6119D4FC5605}"/>
              </a:ext>
            </a:extLst>
          </p:cNvPr>
          <p:cNvSpPr txBox="1"/>
          <p:nvPr/>
        </p:nvSpPr>
        <p:spPr>
          <a:xfrm>
            <a:off x="7414588" y="4293535"/>
            <a:ext cx="135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Presente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680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1CA7078-8C58-4A10-A92A-71742049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Momento musical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3D85B1-4137-4180-A470-EC54272E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3" y="2160105"/>
            <a:ext cx="5024633" cy="34588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17897C7-C283-4D41-A436-570216F0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934" y="5628861"/>
            <a:ext cx="1103472" cy="6584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2F0554-C821-49FE-B93B-38C30711F964}"/>
              </a:ext>
            </a:extLst>
          </p:cNvPr>
          <p:cNvSpPr txBox="1"/>
          <p:nvPr/>
        </p:nvSpPr>
        <p:spPr>
          <a:xfrm>
            <a:off x="6096000" y="5628861"/>
            <a:ext cx="340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Vem descobrir a música portuguesa!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BD1B6E-1FE9-45BA-86EE-FCD54F82C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142" y="5849626"/>
            <a:ext cx="560881" cy="38408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24C6AB-AD87-4D92-A8DB-2BB48A1876C6}"/>
              </a:ext>
            </a:extLst>
          </p:cNvPr>
          <p:cNvSpPr txBox="1"/>
          <p:nvPr/>
        </p:nvSpPr>
        <p:spPr>
          <a:xfrm>
            <a:off x="1059874" y="2074041"/>
            <a:ext cx="485235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Queres</a:t>
            </a:r>
            <a:r>
              <a:rPr lang="it-IT" sz="2400" dirty="0"/>
              <a:t> aumentar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tuas</a:t>
            </a:r>
            <a:r>
              <a:rPr lang="it-IT" sz="2400" dirty="0"/>
              <a:t> </a:t>
            </a:r>
            <a:r>
              <a:rPr lang="it-IT" sz="2400" dirty="0" err="1"/>
              <a:t>capacidades</a:t>
            </a:r>
            <a:r>
              <a:rPr lang="it-IT" sz="2400" dirty="0"/>
              <a:t> </a:t>
            </a:r>
            <a:r>
              <a:rPr lang="it-IT" sz="2400" dirty="0" err="1"/>
              <a:t>linguísticas</a:t>
            </a:r>
            <a:r>
              <a:rPr lang="it-IT" sz="2400" dirty="0"/>
              <a:t>? </a:t>
            </a:r>
          </a:p>
          <a:p>
            <a:endParaRPr lang="it-IT" dirty="0"/>
          </a:p>
          <a:p>
            <a:r>
              <a:rPr lang="it-IT" dirty="0"/>
              <a:t>Portugal </a:t>
            </a:r>
            <a:r>
              <a:rPr lang="it-IT" dirty="0" err="1"/>
              <a:t>não</a:t>
            </a:r>
            <a:r>
              <a:rPr lang="it-IT" dirty="0"/>
              <a:t> </a:t>
            </a:r>
            <a:r>
              <a:rPr lang="it-IT" dirty="0" err="1"/>
              <a:t>é</a:t>
            </a:r>
            <a:r>
              <a:rPr lang="it-IT" dirty="0"/>
              <a:t> </a:t>
            </a:r>
            <a:r>
              <a:rPr lang="it-IT" dirty="0" err="1"/>
              <a:t>só</a:t>
            </a:r>
            <a:r>
              <a:rPr lang="it-IT" dirty="0"/>
              <a:t> </a:t>
            </a:r>
            <a:r>
              <a:rPr lang="it-IT" b="1" u="sng" dirty="0"/>
              <a:t>Fado!</a:t>
            </a:r>
          </a:p>
          <a:p>
            <a:endParaRPr lang="it-IT" b="1" u="sng" dirty="0"/>
          </a:p>
          <a:p>
            <a:pPr algn="ctr"/>
            <a:r>
              <a:rPr lang="it-IT" b="1" u="sng" dirty="0"/>
              <a:t>E a </a:t>
            </a:r>
            <a:r>
              <a:rPr lang="it-IT" b="1" u="sng" dirty="0" err="1"/>
              <a:t>melhor</a:t>
            </a:r>
            <a:r>
              <a:rPr lang="it-IT" b="1" u="sng" dirty="0"/>
              <a:t> </a:t>
            </a:r>
            <a:r>
              <a:rPr lang="it-IT" b="1" u="sng" dirty="0" err="1"/>
              <a:t>maneira</a:t>
            </a:r>
            <a:r>
              <a:rPr lang="it-IT" b="1" u="sng" dirty="0"/>
              <a:t> de </a:t>
            </a:r>
            <a:r>
              <a:rPr lang="it-IT" b="1" u="sng" dirty="0" err="1"/>
              <a:t>conhecer</a:t>
            </a:r>
            <a:r>
              <a:rPr lang="it-IT" b="1" u="sng" dirty="0"/>
              <a:t> </a:t>
            </a:r>
            <a:r>
              <a:rPr lang="it-IT" b="1" u="sng" dirty="0" err="1"/>
              <a:t>um</a:t>
            </a:r>
            <a:r>
              <a:rPr lang="it-IT" b="1" u="sng" dirty="0"/>
              <a:t> </a:t>
            </a:r>
            <a:r>
              <a:rPr lang="it-IT" b="1" u="sng" dirty="0" err="1"/>
              <a:t>país</a:t>
            </a:r>
            <a:r>
              <a:rPr lang="it-IT" b="1" u="sng" dirty="0"/>
              <a:t> </a:t>
            </a:r>
            <a:r>
              <a:rPr lang="it-IT" b="1" u="sng" dirty="0" err="1"/>
              <a:t>é</a:t>
            </a:r>
            <a:r>
              <a:rPr lang="it-IT" b="1" u="sng" dirty="0"/>
              <a:t> </a:t>
            </a:r>
            <a:r>
              <a:rPr lang="it-IT" b="1" u="sng" dirty="0" err="1"/>
              <a:t>através</a:t>
            </a:r>
            <a:r>
              <a:rPr lang="it-IT" b="1" u="sng" dirty="0"/>
              <a:t> da </a:t>
            </a:r>
            <a:r>
              <a:rPr lang="it-IT" b="1" u="sng" dirty="0" err="1"/>
              <a:t>música</a:t>
            </a:r>
            <a:endParaRPr lang="it-IT" b="1" u="sng" dirty="0"/>
          </a:p>
          <a:p>
            <a:pPr algn="ctr"/>
            <a:endParaRPr lang="it-IT" b="1" u="sng" dirty="0"/>
          </a:p>
          <a:p>
            <a:pPr algn="ctr"/>
            <a:r>
              <a:rPr lang="it-IT" dirty="0" err="1"/>
              <a:t>Clica</a:t>
            </a:r>
            <a:r>
              <a:rPr lang="it-IT" dirty="0"/>
              <a:t> no </a:t>
            </a:r>
            <a:r>
              <a:rPr lang="it-IT" dirty="0" err="1"/>
              <a:t>botão</a:t>
            </a:r>
            <a:r>
              <a:rPr lang="it-IT" dirty="0"/>
              <a:t> verde de </a:t>
            </a:r>
            <a:r>
              <a:rPr lang="it-IT" b="1" u="sng" dirty="0"/>
              <a:t>Spotify</a:t>
            </a:r>
            <a:r>
              <a:rPr lang="it-IT" dirty="0"/>
              <a:t> e </a:t>
            </a:r>
            <a:r>
              <a:rPr lang="it-IT" dirty="0" err="1"/>
              <a:t>descobre</a:t>
            </a:r>
            <a:r>
              <a:rPr lang="it-IT" dirty="0"/>
              <a:t> a playlist </a:t>
            </a:r>
            <a:r>
              <a:rPr lang="it-IT" dirty="0" err="1"/>
              <a:t>criada</a:t>
            </a:r>
            <a:r>
              <a:rPr lang="it-IT" dirty="0"/>
              <a:t> para o </a:t>
            </a:r>
            <a:r>
              <a:rPr lang="it-IT" dirty="0" err="1"/>
              <a:t>curso</a:t>
            </a:r>
            <a:r>
              <a:rPr lang="it-IT" dirty="0"/>
              <a:t> de Lingua Portuguesa I</a:t>
            </a:r>
          </a:p>
          <a:p>
            <a:pPr algn="ctr"/>
            <a:endParaRPr lang="it-IT" dirty="0"/>
          </a:p>
          <a:p>
            <a:pPr algn="ctr"/>
            <a:r>
              <a:rPr lang="it-IT" dirty="0" err="1"/>
              <a:t>Podes</a:t>
            </a:r>
            <a:r>
              <a:rPr lang="it-IT" dirty="0"/>
              <a:t> </a:t>
            </a:r>
            <a:r>
              <a:rPr lang="it-IT" dirty="0" err="1"/>
              <a:t>partilhar</a:t>
            </a:r>
            <a:r>
              <a:rPr lang="it-IT" dirty="0"/>
              <a:t> e </a:t>
            </a:r>
            <a:r>
              <a:rPr lang="it-IT" dirty="0" err="1"/>
              <a:t>acrescentar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músicas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mais </a:t>
            </a:r>
            <a:r>
              <a:rPr lang="it-IT" dirty="0" err="1"/>
              <a:t>gostas</a:t>
            </a:r>
            <a:r>
              <a:rPr lang="it-IT" dirty="0"/>
              <a:t>!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DA8BF2-8C4A-4DAF-B133-DB415E6C702C}"/>
              </a:ext>
            </a:extLst>
          </p:cNvPr>
          <p:cNvSpPr txBox="1"/>
          <p:nvPr/>
        </p:nvSpPr>
        <p:spPr>
          <a:xfrm>
            <a:off x="8335617" y="1784386"/>
            <a:ext cx="2930789" cy="38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/>
              <a:t>Tara Perdida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948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;p20">
            <a:extLst>
              <a:ext uri="{FF2B5EF4-FFF2-40B4-BE49-F238E27FC236}">
                <a16:creationId xmlns:a16="http://schemas.microsoft.com/office/drawing/2014/main" id="{CC86858B-6EDE-4CAD-8918-2DB35251B84F}"/>
              </a:ext>
            </a:extLst>
          </p:cNvPr>
          <p:cNvSpPr txBox="1">
            <a:spLocks/>
          </p:cNvSpPr>
          <p:nvPr/>
        </p:nvSpPr>
        <p:spPr>
          <a:xfrm>
            <a:off x="159026" y="1440800"/>
            <a:ext cx="11887199" cy="4999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Nacionalidades				O </a:t>
            </a:r>
            <a:r>
              <a:rPr lang="pt-PT" sz="2400" dirty="0" err="1">
                <a:latin typeface="Baskerville Old Face" panose="02020602080505020303" pitchFamily="18" charset="77"/>
              </a:rPr>
              <a:t>Jaroslav</a:t>
            </a:r>
            <a:r>
              <a:rPr lang="pt-PT" sz="2400" dirty="0">
                <a:latin typeface="Baskerville Old Face" panose="02020602080505020303" pitchFamily="18" charset="77"/>
              </a:rPr>
              <a:t> é russo. A </a:t>
            </a:r>
            <a:r>
              <a:rPr lang="pt-PT" sz="2400" dirty="0" err="1">
                <a:latin typeface="Baskerville Old Face" panose="02020602080505020303" pitchFamily="18" charset="77"/>
              </a:rPr>
              <a:t>Carmen</a:t>
            </a:r>
            <a:r>
              <a:rPr lang="pt-PT" sz="2400" dirty="0">
                <a:latin typeface="Baskerville Old Face" panose="02020602080505020303" pitchFamily="18" charset="77"/>
              </a:rPr>
              <a:t> é espanhola.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Profissões					Eu sou engenheira e meu namorado é biólogo.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Estado civil					Nós somos solteiras.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Origem (de)					Vítor é do Porto.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Posse (de)					O livro é da Júlia.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Tempo cronológico (horas, dias, datas)	São 8 horas. É terça-feira. Hoje é 16 de novembro.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Matéria (de)					A mesa é de madeira. A janela é de vidro.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Localização geográfica fixa			Maputo é em Moçambique. É a capital de 							Moçambique.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Nome						Carolina e Julieta são amigas.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pt-PT" sz="2400" dirty="0">
                <a:latin typeface="Baskerville Old Face" panose="02020602080505020303" pitchFamily="18" charset="77"/>
              </a:rPr>
              <a:t>Adjetivo					Carolina e Julieta são inteligentes.</a:t>
            </a:r>
          </a:p>
        </p:txBody>
      </p:sp>
      <p:sp>
        <p:nvSpPr>
          <p:cNvPr id="3" name="Google Shape;120;p20">
            <a:extLst>
              <a:ext uri="{FF2B5EF4-FFF2-40B4-BE49-F238E27FC236}">
                <a16:creationId xmlns:a16="http://schemas.microsoft.com/office/drawing/2014/main" id="{CB0647E1-5F5B-45AB-AB0C-A411C1A32864}"/>
              </a:ext>
            </a:extLst>
          </p:cNvPr>
          <p:cNvSpPr txBox="1">
            <a:spLocks/>
          </p:cNvSpPr>
          <p:nvPr/>
        </p:nvSpPr>
        <p:spPr>
          <a:xfrm>
            <a:off x="2420875" y="318052"/>
            <a:ext cx="7363500" cy="9504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it-IT" dirty="0" err="1"/>
              <a:t>Relembrar</a:t>
            </a:r>
            <a:r>
              <a:rPr lang="it-IT" dirty="0"/>
              <a:t> - VERBO SER</a:t>
            </a:r>
          </a:p>
        </p:txBody>
      </p:sp>
    </p:spTree>
    <p:extLst>
      <p:ext uri="{BB962C8B-B14F-4D97-AF65-F5344CB8AC3E}">
        <p14:creationId xmlns:p14="http://schemas.microsoft.com/office/powerpoint/2010/main" val="9772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49E4C9-7D02-4C67-A70C-D17099A46A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32117" y="2045601"/>
            <a:ext cx="5651500" cy="3049588"/>
          </a:xfrm>
        </p:spPr>
        <p:txBody>
          <a:bodyPr/>
          <a:lstStyle/>
          <a:p>
            <a:pPr algn="r">
              <a:lnSpc>
                <a:spcPts val="18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“(…) Sou, por nascimento e cultura, europeu e quero continuar a sê-lo desvanecidamente. Mas que sou também brasileiro, angolano, moçambicano, goês, macaense, cabo-verdiano, guineense, timorense e cidadão de todos os mundos por nós descobertos e por descobrir, e vivo a sonhar um padrão português erguido neles em cada esquina.”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ts val="18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ts val="18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Miguel </a:t>
            </a:r>
            <a:r>
              <a:rPr lang="it-IT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Torga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Diário</a:t>
            </a:r>
            <a:r>
              <a:rPr lang="it-IT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XVI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026" name="Picture 2" descr="Miguel Torga - Bertrand Livreiros - livraria Online">
            <a:extLst>
              <a:ext uri="{FF2B5EF4-FFF2-40B4-BE49-F238E27FC236}">
                <a16:creationId xmlns:a16="http://schemas.microsoft.com/office/drawing/2014/main" id="{426EC63E-5FA5-4A52-9E3F-579BB531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24" y="1393479"/>
            <a:ext cx="3271798" cy="36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E13CA1-F54F-4147-AA77-4650EAFCCC9C}"/>
              </a:ext>
            </a:extLst>
          </p:cNvPr>
          <p:cNvSpPr txBox="1"/>
          <p:nvPr/>
        </p:nvSpPr>
        <p:spPr>
          <a:xfrm>
            <a:off x="2431596" y="5095189"/>
            <a:ext cx="242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Miguel Torga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48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B50C0-0C08-43E3-889E-2EE9C1D7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Ser </a:t>
            </a:r>
            <a:r>
              <a:rPr lang="pt-PT" dirty="0" err="1"/>
              <a:t>vs</a:t>
            </a:r>
            <a:r>
              <a:rPr lang="pt-PT" dirty="0"/>
              <a:t> Estar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63262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2480</TotalTime>
  <Words>2753</Words>
  <Application>Microsoft Office PowerPoint</Application>
  <PresentationFormat>Widescreen</PresentationFormat>
  <Paragraphs>628</Paragraphs>
  <Slides>45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5" baseType="lpstr">
      <vt:lpstr>Arial</vt:lpstr>
      <vt:lpstr>Baskerville Old Face</vt:lpstr>
      <vt:lpstr>Calibri</vt:lpstr>
      <vt:lpstr>Calibri Light</vt:lpstr>
      <vt:lpstr>OpenSansBold</vt:lpstr>
      <vt:lpstr>OpenSansRegular</vt:lpstr>
      <vt:lpstr>Segoe UI</vt:lpstr>
      <vt:lpstr>Times New Roman</vt:lpstr>
      <vt:lpstr>Wingdings</vt:lpstr>
      <vt:lpstr>Retrospettivo</vt:lpstr>
      <vt:lpstr>LINGUA E TRADUZIONE PORTOGHESE I</vt:lpstr>
      <vt:lpstr>Sumário da aula n°7 e n°8</vt:lpstr>
      <vt:lpstr>Presentazione standard di PowerPoint</vt:lpstr>
      <vt:lpstr>E tu já sabes cumprimentar?</vt:lpstr>
      <vt:lpstr>Perceção/ Percepção do tempo</vt:lpstr>
      <vt:lpstr>Momento musical</vt:lpstr>
      <vt:lpstr>Presentazione standard di PowerPoint</vt:lpstr>
      <vt:lpstr>Presentazione standard di PowerPoint</vt:lpstr>
      <vt:lpstr>Ser vs Estar</vt:lpstr>
      <vt:lpstr>Masculino / Femenino</vt:lpstr>
      <vt:lpstr>Presentazione standard di PowerPoint</vt:lpstr>
      <vt:lpstr>Presentazione standard di PowerPoint</vt:lpstr>
      <vt:lpstr>Presentazione standard di PowerPoint</vt:lpstr>
      <vt:lpstr>Quando encontramos diferenças?</vt:lpstr>
      <vt:lpstr>ALERTA!!!!!!</vt:lpstr>
      <vt:lpstr>Alerta II</vt:lpstr>
      <vt:lpstr>Resumindo…</vt:lpstr>
      <vt:lpstr>Pistas sobre o género</vt:lpstr>
      <vt:lpstr>Pistas sobre o género</vt:lpstr>
      <vt:lpstr>Exercício 1</vt:lpstr>
      <vt:lpstr>Presentazione standard di PowerPoint</vt:lpstr>
      <vt:lpstr>Singular / Plural</vt:lpstr>
      <vt:lpstr>Presentazione standard di PowerPoint</vt:lpstr>
      <vt:lpstr>As profissões</vt:lpstr>
      <vt:lpstr>Presentazione standard di PowerPoint</vt:lpstr>
      <vt:lpstr>Exercício 2 </vt:lpstr>
      <vt:lpstr>Os números - continuação</vt:lpstr>
      <vt:lpstr>Verbo Ser vs verbo Ter</vt:lpstr>
      <vt:lpstr>Presentazione standard di PowerPoint</vt:lpstr>
      <vt:lpstr>EXERCÍCIO 2</vt:lpstr>
      <vt:lpstr>Presentazione standard di PowerPoint</vt:lpstr>
      <vt:lpstr>Presentazione standard di PowerPoint</vt:lpstr>
      <vt:lpstr> Verbo morar</vt:lpstr>
      <vt:lpstr>Presentazione standard di PowerPoint</vt:lpstr>
      <vt:lpstr>Frases utéis na sala de aula!</vt:lpstr>
      <vt:lpstr>Presentazione standard di PowerPoint</vt:lpstr>
      <vt:lpstr>PALAVRAS... PALAVRAS... PALAVRAS...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Ditado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TRADUZIONE PORTOGHESE I</dc:title>
  <dc:creator>Nancy Reis</dc:creator>
  <cp:lastModifiedBy>LEMOS DOS REIS NANCY</cp:lastModifiedBy>
  <cp:revision>26</cp:revision>
  <cp:lastPrinted>2021-11-08T00:35:59Z</cp:lastPrinted>
  <dcterms:created xsi:type="dcterms:W3CDTF">2021-11-07T18:56:17Z</dcterms:created>
  <dcterms:modified xsi:type="dcterms:W3CDTF">2021-11-22T12:26:58Z</dcterms:modified>
</cp:coreProperties>
</file>