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8" r:id="rId2"/>
    <p:sldId id="257" r:id="rId3"/>
    <p:sldId id="259" r:id="rId4"/>
    <p:sldId id="260" r:id="rId5"/>
    <p:sldId id="261" r:id="rId6"/>
    <p:sldId id="262" r:id="rId7"/>
    <p:sldId id="287" r:id="rId8"/>
    <p:sldId id="288" r:id="rId9"/>
    <p:sldId id="289" r:id="rId10"/>
    <p:sldId id="290" r:id="rId11"/>
    <p:sldId id="291" r:id="rId12"/>
    <p:sldId id="263" r:id="rId13"/>
    <p:sldId id="281" r:id="rId14"/>
    <p:sldId id="282" r:id="rId15"/>
    <p:sldId id="283" r:id="rId16"/>
    <p:sldId id="264" r:id="rId17"/>
    <p:sldId id="284" r:id="rId18"/>
    <p:sldId id="285" r:id="rId19"/>
    <p:sldId id="286" r:id="rId20"/>
    <p:sldId id="265" r:id="rId21"/>
    <p:sldId id="266" r:id="rId22"/>
    <p:sldId id="267" r:id="rId23"/>
    <p:sldId id="268" r:id="rId24"/>
    <p:sldId id="269" r:id="rId25"/>
    <p:sldId id="270" r:id="rId26"/>
    <p:sldId id="271" r:id="rId27"/>
    <p:sldId id="272" r:id="rId28"/>
    <p:sldId id="273" r:id="rId29"/>
    <p:sldId id="274" r:id="rId30"/>
    <p:sldId id="276" r:id="rId31"/>
    <p:sldId id="275" r:id="rId32"/>
    <p:sldId id="277" r:id="rId33"/>
    <p:sldId id="278" r:id="rId34"/>
    <p:sldId id="279" r:id="rId35"/>
    <p:sldId id="280"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p:scale>
          <a:sx n="72" d="100"/>
          <a:sy n="72" d="100"/>
        </p:scale>
        <p:origin x="-125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22/11/2021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22/11/2021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X. Crescita: un’introduzione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4D8D4F8-7DB0-4539-B15F-232FC3F0377C}"/>
              </a:ext>
            </a:extLst>
          </p:cNvPr>
          <p:cNvSpPr>
            <a:spLocks noGrp="1"/>
          </p:cNvSpPr>
          <p:nvPr>
            <p:ph type="ctrTitle"/>
          </p:nvPr>
        </p:nvSpPr>
        <p:spPr/>
        <p:txBody>
          <a:bodyPr/>
          <a:lstStyle/>
          <a:p>
            <a:r>
              <a:rPr lang="it-IT" dirty="0"/>
              <a:t>Capitolo X</a:t>
            </a:r>
          </a:p>
        </p:txBody>
      </p:sp>
      <p:sp>
        <p:nvSpPr>
          <p:cNvPr id="3" name="Sottotitolo 2">
            <a:extLst>
              <a:ext uri="{FF2B5EF4-FFF2-40B4-BE49-F238E27FC236}">
                <a16:creationId xmlns="" xmlns:a16="http://schemas.microsoft.com/office/drawing/2014/main" id="{F1900360-36E6-4486-B6BA-AA9A148A4216}"/>
              </a:ext>
            </a:extLst>
          </p:cNvPr>
          <p:cNvSpPr>
            <a:spLocks noGrp="1"/>
          </p:cNvSpPr>
          <p:nvPr>
            <p:ph type="subTitle" idx="1"/>
          </p:nvPr>
        </p:nvSpPr>
        <p:spPr/>
        <p:txBody>
          <a:bodyPr/>
          <a:lstStyle/>
          <a:p>
            <a:r>
              <a:rPr lang="it-IT" dirty="0"/>
              <a:t>Crescita: un’introduzione</a:t>
            </a:r>
          </a:p>
        </p:txBody>
      </p:sp>
      <p:sp>
        <p:nvSpPr>
          <p:cNvPr id="4" name="Segnaposto numero diapositiva 3">
            <a:extLst>
              <a:ext uri="{FF2B5EF4-FFF2-40B4-BE49-F238E27FC236}">
                <a16:creationId xmlns="" xmlns:a16="http://schemas.microsoft.com/office/drawing/2014/main" id="{9D56F83F-F72C-4D52-BCE7-7F8F3F6F7B0F}"/>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188665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a:t>
            </a:r>
            <a:r>
              <a:rPr lang="it-IT" sz="3200" dirty="0" smtClean="0"/>
              <a:t>vita: esempio</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784976" cy="4525963"/>
          </a:xfrm>
        </p:spPr>
        <p:txBody>
          <a:bodyPr>
            <a:normAutofit lnSpcReduction="10000"/>
          </a:bodyPr>
          <a:lstStyle/>
          <a:p>
            <a:pPr marL="0" indent="0">
              <a:buFontTx/>
              <a:buNone/>
            </a:pPr>
            <a:r>
              <a:rPr lang="it-IT" altLang="it-IT" sz="2200" b="1" i="1" dirty="0" smtClean="0"/>
              <a:t>Seconda riflessione</a:t>
            </a:r>
            <a:endParaRPr lang="it-IT" altLang="it-IT" sz="2200" dirty="0" smtClean="0"/>
          </a:p>
          <a:p>
            <a:pPr marL="0" indent="0">
              <a:buFontTx/>
              <a:buNone/>
            </a:pPr>
            <a:r>
              <a:rPr lang="it-IT" altLang="it-IT" sz="2200" dirty="0" smtClean="0"/>
              <a:t>Possiamo migliore la nostra risposta. </a:t>
            </a:r>
          </a:p>
          <a:p>
            <a:pPr marL="0" indent="0">
              <a:buFontTx/>
              <a:buNone/>
            </a:pPr>
            <a:r>
              <a:rPr lang="it-IT" altLang="it-IT" sz="2200" dirty="0" smtClean="0"/>
              <a:t>Possiamo usare lo stesso insieme di prezzi per entrambi i paesi, misurando le quantità di ciascun bene consumato nei due paesi a questi stessi prezzi.</a:t>
            </a:r>
          </a:p>
          <a:p>
            <a:pPr marL="0" indent="0">
              <a:buFontTx/>
              <a:buNone/>
            </a:pPr>
            <a:endParaRPr lang="it-IT" altLang="it-IT" sz="2200" dirty="0" smtClean="0"/>
          </a:p>
          <a:p>
            <a:pPr marL="0" indent="0">
              <a:buFontTx/>
              <a:buNone/>
            </a:pPr>
            <a:r>
              <a:rPr lang="it-IT" altLang="it-IT" sz="2200" dirty="0" smtClean="0"/>
              <a:t>Supponiamo di usare i prezzi statunitensi.</a:t>
            </a:r>
          </a:p>
          <a:p>
            <a:pPr marL="0" indent="0">
              <a:buFontTx/>
              <a:buNone/>
            </a:pPr>
            <a:endParaRPr lang="it-IT" altLang="it-IT" sz="2200" dirty="0" smtClean="0"/>
          </a:p>
          <a:p>
            <a:pPr marL="0" indent="0">
              <a:buFontTx/>
              <a:buNone/>
            </a:pPr>
            <a:r>
              <a:rPr lang="it-IT" altLang="it-IT" sz="2200" dirty="0" smtClean="0"/>
              <a:t>In termini di prezzi statunitensi, il consumo pro capite annuo negli Stati Uniti è ancora di 20.000 dollari.</a:t>
            </a:r>
          </a:p>
          <a:p>
            <a:pPr marL="0" indent="0">
              <a:buFontTx/>
              <a:buNone/>
            </a:pPr>
            <a:r>
              <a:rPr lang="it-IT" altLang="it-IT" sz="2200" dirty="0" smtClean="0"/>
              <a:t>E in Russia?</a:t>
            </a:r>
          </a:p>
          <a:p>
            <a:pPr marL="0" indent="0">
              <a:buFontTx/>
              <a:buNone/>
            </a:pPr>
            <a:r>
              <a:rPr lang="it-IT" altLang="it-IT" sz="2200" dirty="0" smtClean="0"/>
              <a:t>Il consumatore russo medio acquista circa 0,07 automobili all’anno (1/15 anni = 0.067) e un paniere di generi alimentari. </a:t>
            </a:r>
            <a:endParaRPr lang="it-IT" altLang="it-IT" sz="2200" dirty="0"/>
          </a:p>
          <a:p>
            <a:pPr marL="0" indent="0">
              <a:buFontTx/>
              <a:buNone/>
            </a:pPr>
            <a:endParaRPr lang="it-IT" altLang="it-IT" sz="2200" dirty="0" smtClean="0"/>
          </a:p>
          <a:p>
            <a:pPr marL="0" indent="0">
              <a:buNone/>
            </a:pPr>
            <a:endParaRPr lang="it-IT" altLang="it-IT" sz="2200" i="1" dirty="0"/>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368599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a:t>
            </a:r>
            <a:r>
              <a:rPr lang="it-IT" sz="3200" dirty="0" smtClean="0"/>
              <a:t>vita: esempio</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784976" cy="4525963"/>
          </a:xfrm>
        </p:spPr>
        <p:txBody>
          <a:bodyPr>
            <a:normAutofit fontScale="92500"/>
          </a:bodyPr>
          <a:lstStyle/>
          <a:p>
            <a:pPr marL="0" indent="0">
              <a:buFontTx/>
              <a:buNone/>
            </a:pPr>
            <a:r>
              <a:rPr lang="it-IT" altLang="it-IT" sz="2200" dirty="0" smtClean="0"/>
              <a:t>Usando i prezzi statunitensi – cioè 10.000$ per un’automobile e 10.000$ per un paniere di beni – otteniamo un valore del consumo pro capite russo di:</a:t>
            </a:r>
          </a:p>
          <a:p>
            <a:pPr marL="0" indent="0">
              <a:buFontTx/>
              <a:buNone/>
            </a:pPr>
            <a:endParaRPr lang="it-IT" altLang="it-IT" sz="2200" dirty="0"/>
          </a:p>
          <a:p>
            <a:pPr marL="0" indent="0" algn="ctr">
              <a:buFontTx/>
              <a:buNone/>
            </a:pPr>
            <a:r>
              <a:rPr lang="it-IT" altLang="it-IT" sz="2200" dirty="0" smtClean="0"/>
              <a:t>[(0,07 * 10.000$) + (1 * 10.000$)] = 10.700$.</a:t>
            </a:r>
          </a:p>
          <a:p>
            <a:pPr marL="0" indent="0">
              <a:buFontTx/>
              <a:buNone/>
            </a:pPr>
            <a:endParaRPr lang="it-IT" altLang="it-IT" sz="2200" dirty="0"/>
          </a:p>
          <a:p>
            <a:pPr marL="0" indent="0">
              <a:buFontTx/>
              <a:buNone/>
            </a:pPr>
            <a:r>
              <a:rPr lang="it-IT" altLang="it-IT" sz="2200" b="1" dirty="0" smtClean="0"/>
              <a:t>Questo significa che il consumo pro capite in Russia è pari al 53,5% (10.700$/20.000$) del consumo pro capite negli Stati Uniti. Si tratta di una stima migliore del 10% che abbiamo ottenuto nella slide precedente</a:t>
            </a:r>
            <a:r>
              <a:rPr lang="it-IT" altLang="it-IT" sz="2200" dirty="0"/>
              <a:t> </a:t>
            </a:r>
            <a:r>
              <a:rPr lang="it-IT" altLang="it-IT" sz="2200" dirty="0" smtClean="0"/>
              <a:t>(e pari solo al 10%).</a:t>
            </a:r>
          </a:p>
          <a:p>
            <a:pPr marL="0" indent="0">
              <a:buFontTx/>
              <a:buNone/>
            </a:pPr>
            <a:endParaRPr lang="it-IT" altLang="it-IT" sz="2200" dirty="0"/>
          </a:p>
          <a:p>
            <a:pPr marL="0" indent="0">
              <a:buFontTx/>
              <a:buNone/>
            </a:pPr>
            <a:r>
              <a:rPr lang="it-IT" altLang="it-IT" sz="2200" dirty="0" smtClean="0"/>
              <a:t>E’ su calcoli simili a questi che si basano le stime basate sulla PPP. Invece di usare i prezzi in dollari USA, queste stime usano prezzi medi tra paesi, denominati </a:t>
            </a:r>
            <a:r>
              <a:rPr lang="it-IT" altLang="it-IT" sz="2200" i="1" dirty="0" smtClean="0"/>
              <a:t>prezzi internazionali in dollar</a:t>
            </a:r>
            <a:r>
              <a:rPr lang="it-IT" altLang="it-IT" sz="2200" dirty="0" smtClean="0"/>
              <a:t>i. </a:t>
            </a:r>
            <a:endParaRPr lang="it-IT" altLang="it-IT" sz="2200" dirty="0"/>
          </a:p>
          <a:p>
            <a:pPr marL="0" indent="0">
              <a:buFontTx/>
              <a:buNone/>
            </a:pPr>
            <a:endParaRPr lang="it-IT" altLang="it-IT" sz="2200" dirty="0" smtClean="0"/>
          </a:p>
          <a:p>
            <a:pPr marL="0" indent="0">
              <a:buNone/>
            </a:pPr>
            <a:endParaRPr lang="it-IT" altLang="it-IT" sz="2200" i="1" dirty="0"/>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335923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vita</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542439"/>
            <a:ext cx="8964488" cy="4525963"/>
          </a:xfrm>
        </p:spPr>
        <p:txBody>
          <a:bodyPr>
            <a:normAutofit/>
          </a:bodyPr>
          <a:lstStyle/>
          <a:p>
            <a:pPr marL="0" indent="0">
              <a:buNone/>
            </a:pPr>
            <a:r>
              <a:rPr lang="it-IT" altLang="it-IT" sz="2400" dirty="0"/>
              <a:t>Ciò che conta per il benessere delle persone è il loro </a:t>
            </a:r>
            <a:r>
              <a:rPr lang="it-IT" altLang="it-IT" sz="2400" dirty="0">
                <a:solidFill>
                  <a:srgbClr val="FF0000"/>
                </a:solidFill>
              </a:rPr>
              <a:t>livello di consumo</a:t>
            </a:r>
            <a:r>
              <a:rPr lang="it-IT" altLang="it-IT" sz="2400" dirty="0"/>
              <a:t> e non tanto il loro reddito.</a:t>
            </a:r>
          </a:p>
          <a:p>
            <a:pPr marL="0" indent="0">
              <a:buFont typeface="Wingdings" panose="05000000000000000000" pitchFamily="2" charset="2"/>
              <a:buChar char="ü"/>
            </a:pPr>
            <a:endParaRPr lang="it-IT" altLang="it-IT" sz="2400" dirty="0"/>
          </a:p>
          <a:p>
            <a:pPr marL="0" indent="0">
              <a:buNone/>
            </a:pPr>
            <a:r>
              <a:rPr lang="it-IT" altLang="it-IT" sz="2400" dirty="0"/>
              <a:t>Dal </a:t>
            </a:r>
            <a:r>
              <a:rPr lang="it-IT" altLang="it-IT" sz="2400" dirty="0">
                <a:solidFill>
                  <a:srgbClr val="FF0000"/>
                </a:solidFill>
              </a:rPr>
              <a:t>lato della produzione</a:t>
            </a:r>
            <a:r>
              <a:rPr lang="it-IT" altLang="it-IT" sz="2400" dirty="0"/>
              <a:t>, la misura appropriata è il </a:t>
            </a:r>
            <a:r>
              <a:rPr lang="it-IT" altLang="it-IT" sz="2400" dirty="0">
                <a:solidFill>
                  <a:srgbClr val="FF0000"/>
                </a:solidFill>
              </a:rPr>
              <a:t>prodotto per lavoratore</a:t>
            </a:r>
            <a:r>
              <a:rPr lang="it-IT" altLang="it-IT" sz="2400" dirty="0"/>
              <a:t> o, ancora meglio, il </a:t>
            </a:r>
            <a:r>
              <a:rPr lang="it-IT" altLang="it-IT" sz="2400" dirty="0">
                <a:solidFill>
                  <a:srgbClr val="FF0000"/>
                </a:solidFill>
              </a:rPr>
              <a:t>prodotto per ora lavorata</a:t>
            </a:r>
            <a:r>
              <a:rPr lang="it-IT" altLang="it-IT" sz="2400" dirty="0"/>
              <a:t>.</a:t>
            </a:r>
          </a:p>
          <a:p>
            <a:pPr marL="0" indent="0">
              <a:buFont typeface="Wingdings" panose="05000000000000000000" pitchFamily="2" charset="2"/>
              <a:buChar char="ü"/>
            </a:pPr>
            <a:endParaRPr lang="it-IT" altLang="it-IT" sz="2400" dirty="0"/>
          </a:p>
          <a:p>
            <a:pPr marL="0" indent="0">
              <a:buNone/>
            </a:pPr>
            <a:r>
              <a:rPr lang="it-IT" altLang="it-IT" sz="2400" dirty="0" smtClean="0"/>
              <a:t>Inoltre </a:t>
            </a:r>
            <a:r>
              <a:rPr lang="it-IT" altLang="it-IT" sz="2400" dirty="0"/>
              <a:t>il livello di </a:t>
            </a:r>
            <a:r>
              <a:rPr lang="it-IT" altLang="it-IT" sz="2400" dirty="0">
                <a:solidFill>
                  <a:srgbClr val="FF0000"/>
                </a:solidFill>
              </a:rPr>
              <a:t>tenore di vita è associato alla felicità degli individui</a:t>
            </a:r>
            <a:r>
              <a:rPr lang="it-IT" altLang="it-IT" sz="2400" dirty="0"/>
              <a:t>.</a:t>
            </a:r>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1491803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smtClean="0"/>
              <a:t>Il paradosso di </a:t>
            </a:r>
            <a:r>
              <a:rPr lang="it-IT" sz="3200" dirty="0" err="1" smtClean="0"/>
              <a:t>Easterling</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63082" y="1196752"/>
            <a:ext cx="8801406" cy="4525963"/>
          </a:xfrm>
        </p:spPr>
        <p:txBody>
          <a:bodyPr>
            <a:normAutofit fontScale="92500"/>
          </a:bodyPr>
          <a:lstStyle/>
          <a:p>
            <a:pPr marL="457200" indent="-457200">
              <a:buFont typeface="+mj-lt"/>
              <a:buAutoNum type="arabicPeriod"/>
            </a:pPr>
            <a:r>
              <a:rPr lang="it-IT" altLang="it-IT" sz="2400" dirty="0" smtClean="0"/>
              <a:t>Confrontando </a:t>
            </a:r>
            <a:r>
              <a:rPr lang="it-IT" altLang="it-IT" sz="2400" dirty="0" smtClean="0">
                <a:solidFill>
                  <a:srgbClr val="FF0000"/>
                </a:solidFill>
              </a:rPr>
              <a:t>paesi diversi</a:t>
            </a:r>
            <a:r>
              <a:rPr lang="it-IT" altLang="it-IT" sz="2400" dirty="0" smtClean="0"/>
              <a:t>, la felicità in un paese sembra essere tanto maggiore quanto più alto il livello del reddito pro capite. Tale relazione sembra però essere valida solo per i paesi più poveri.</a:t>
            </a:r>
          </a:p>
          <a:p>
            <a:pPr marL="457200" indent="-457200">
              <a:buFont typeface="+mj-lt"/>
              <a:buAutoNum type="arabicPeriod"/>
            </a:pPr>
            <a:endParaRPr lang="it-IT" altLang="it-IT" sz="2400" dirty="0"/>
          </a:p>
          <a:p>
            <a:pPr marL="457200" indent="-457200">
              <a:buFont typeface="+mj-lt"/>
              <a:buAutoNum type="arabicPeriod"/>
            </a:pPr>
            <a:r>
              <a:rPr lang="it-IT" altLang="it-IT" sz="2400" dirty="0" smtClean="0"/>
              <a:t>Se si analizzano </a:t>
            </a:r>
            <a:r>
              <a:rPr lang="it-IT" altLang="it-IT" sz="2400" dirty="0" smtClean="0">
                <a:solidFill>
                  <a:srgbClr val="FF0000"/>
                </a:solidFill>
              </a:rPr>
              <a:t>i singoli paesi</a:t>
            </a:r>
            <a:r>
              <a:rPr lang="it-IT" altLang="it-IT" sz="2400" dirty="0" smtClean="0"/>
              <a:t> nel corso del tempo, la felicità media nei paesi ricchi sembra non aumentare molto con il reddito pro capite</a:t>
            </a:r>
          </a:p>
          <a:p>
            <a:pPr marL="457200" indent="-457200">
              <a:buFont typeface="+mj-lt"/>
              <a:buAutoNum type="arabicPeriod"/>
            </a:pPr>
            <a:endParaRPr lang="it-IT" altLang="it-IT" sz="2400" dirty="0"/>
          </a:p>
          <a:p>
            <a:pPr marL="457200" indent="-457200">
              <a:buFont typeface="+mj-lt"/>
              <a:buAutoNum type="arabicPeriod"/>
            </a:pPr>
            <a:r>
              <a:rPr lang="it-IT" altLang="it-IT" sz="2400" dirty="0" smtClean="0"/>
              <a:t>Se si studiano </a:t>
            </a:r>
            <a:r>
              <a:rPr lang="it-IT" altLang="it-IT" sz="2400" dirty="0" smtClean="0">
                <a:solidFill>
                  <a:srgbClr val="FF0000"/>
                </a:solidFill>
              </a:rPr>
              <a:t>i singoli individui all’interno di un paese</a:t>
            </a:r>
            <a:r>
              <a:rPr lang="it-IT" altLang="it-IT" sz="2400" dirty="0" smtClean="0"/>
              <a:t>, la felicità appare fortemente correlata con il reddito. Le persone ricche sono sistematicamente più felici delle persone povere</a:t>
            </a:r>
            <a:r>
              <a:rPr lang="it-IT" altLang="it-IT" sz="2400" dirty="0" smtClean="0"/>
              <a:t>. Ciò trova riscontro empirico sia nei paesi ricchi sia in quelli poveri.</a:t>
            </a: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3026585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715516"/>
          </a:xfrm>
        </p:spPr>
        <p:txBody>
          <a:bodyPr/>
          <a:lstStyle/>
          <a:p>
            <a:r>
              <a:rPr lang="it-IT" sz="3200" dirty="0" smtClean="0"/>
              <a:t>Il paradosso di </a:t>
            </a:r>
            <a:r>
              <a:rPr lang="it-IT" sz="3200" dirty="0" err="1" smtClean="0"/>
              <a:t>Easterling</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268761"/>
            <a:ext cx="8856984" cy="4799642"/>
          </a:xfrm>
        </p:spPr>
        <p:txBody>
          <a:bodyPr>
            <a:normAutofit/>
          </a:bodyPr>
          <a:lstStyle/>
          <a:p>
            <a:pPr marL="0" indent="0">
              <a:buNone/>
            </a:pPr>
            <a:r>
              <a:rPr lang="it-IT" altLang="it-IT" sz="2400" dirty="0" smtClean="0"/>
              <a:t>Il </a:t>
            </a:r>
            <a:r>
              <a:rPr lang="it-IT" altLang="it-IT" sz="2400" i="1" dirty="0" smtClean="0">
                <a:solidFill>
                  <a:srgbClr val="FF0000"/>
                </a:solidFill>
              </a:rPr>
              <a:t>paradosso</a:t>
            </a:r>
            <a:r>
              <a:rPr lang="it-IT" altLang="it-IT" sz="2400" dirty="0" smtClean="0"/>
              <a:t>: mentre gli individui ricchi all’interno di un paese sembrano essere più felici degli altri, la felicità non sembra aumentare con il reddito se si considera un paese nel suo complesso. </a:t>
            </a:r>
          </a:p>
          <a:p>
            <a:pPr marL="0" indent="0">
              <a:buNone/>
            </a:pPr>
            <a:endParaRPr lang="it-IT" altLang="it-IT" sz="2400" dirty="0"/>
          </a:p>
          <a:p>
            <a:pPr marL="0" indent="0">
              <a:buNone/>
            </a:pPr>
            <a:r>
              <a:rPr lang="it-IT" altLang="it-IT" sz="2400" dirty="0" smtClean="0"/>
              <a:t>Perché?</a:t>
            </a:r>
          </a:p>
          <a:p>
            <a:pPr marL="457200" indent="-457200">
              <a:buFont typeface="+mj-lt"/>
              <a:buAutoNum type="arabicPeriod"/>
            </a:pPr>
            <a:r>
              <a:rPr lang="it-IT" altLang="it-IT" sz="2400" dirty="0" smtClean="0"/>
              <a:t>I primi due fatti </a:t>
            </a:r>
            <a:r>
              <a:rPr lang="it-IT" altLang="it-IT" sz="2400" dirty="0" smtClean="0"/>
              <a:t>riportati nella slide </a:t>
            </a:r>
            <a:r>
              <a:rPr lang="it-IT" altLang="it-IT" sz="2400" dirty="0" smtClean="0"/>
              <a:t>precedente </a:t>
            </a:r>
            <a:r>
              <a:rPr lang="it-IT" altLang="it-IT" sz="2400" dirty="0" smtClean="0"/>
              <a:t>sembrano indicare </a:t>
            </a:r>
            <a:r>
              <a:rPr lang="it-IT" altLang="it-IT" sz="2400" dirty="0" smtClean="0"/>
              <a:t>che una volta </a:t>
            </a:r>
            <a:r>
              <a:rPr lang="it-IT" altLang="it-IT" sz="2400" dirty="0" smtClean="0"/>
              <a:t>soddisfatti </a:t>
            </a:r>
            <a:r>
              <a:rPr lang="it-IT" altLang="it-IT" sz="2400" dirty="0" smtClean="0"/>
              <a:t>i bisogni primari, un maggior reddito pro capite non aumenta la </a:t>
            </a:r>
            <a:r>
              <a:rPr lang="it-IT" altLang="it-IT" sz="2400" dirty="0" smtClean="0"/>
              <a:t>felicità.</a:t>
            </a:r>
            <a:endParaRPr lang="it-IT" altLang="it-IT" sz="2400" dirty="0" smtClean="0"/>
          </a:p>
          <a:p>
            <a:pPr marL="457200" indent="-457200">
              <a:buFont typeface="+mj-lt"/>
              <a:buAutoNum type="arabicPeriod"/>
            </a:pPr>
            <a:r>
              <a:rPr lang="it-IT" altLang="it-IT" sz="2400" dirty="0" smtClean="0"/>
              <a:t>Il terzo fatto suggerisce che ciò che conta per aumentare la felicità degli individui non è il reddito in termini assoluti, </a:t>
            </a:r>
            <a:r>
              <a:rPr lang="it-IT" altLang="it-IT" sz="2400" b="1" dirty="0" smtClean="0">
                <a:solidFill>
                  <a:srgbClr val="FF0000"/>
                </a:solidFill>
              </a:rPr>
              <a:t>ma il reddito di un individuo relativamente a quello degli altri</a:t>
            </a:r>
            <a:r>
              <a:rPr lang="it-IT" altLang="it-IT" sz="2400" dirty="0" smtClean="0"/>
              <a:t>. </a:t>
            </a: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2066365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715516"/>
          </a:xfrm>
        </p:spPr>
        <p:txBody>
          <a:bodyPr/>
          <a:lstStyle/>
          <a:p>
            <a:r>
              <a:rPr lang="it-IT" sz="3200" dirty="0" smtClean="0"/>
              <a:t>Il paradosso di </a:t>
            </a:r>
            <a:r>
              <a:rPr lang="it-IT" sz="3200" dirty="0" err="1" smtClean="0"/>
              <a:t>Easterling</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65651" y="1196752"/>
            <a:ext cx="8798837" cy="4799642"/>
          </a:xfrm>
        </p:spPr>
        <p:txBody>
          <a:bodyPr>
            <a:normAutofit/>
          </a:bodyPr>
          <a:lstStyle/>
          <a:p>
            <a:r>
              <a:rPr lang="it-IT" altLang="it-IT" sz="2400" dirty="0" smtClean="0"/>
              <a:t>Importanza della </a:t>
            </a:r>
            <a:r>
              <a:rPr lang="it-IT" altLang="it-IT" sz="2400" dirty="0" smtClean="0">
                <a:solidFill>
                  <a:srgbClr val="FF0000"/>
                </a:solidFill>
              </a:rPr>
              <a:t>distribuzione del reddito </a:t>
            </a:r>
            <a:r>
              <a:rPr lang="it-IT" altLang="it-IT" sz="2400" dirty="0" smtClean="0"/>
              <a:t>e non del suo livello medio</a:t>
            </a:r>
          </a:p>
          <a:p>
            <a:endParaRPr lang="it-IT" altLang="it-IT" sz="2400" dirty="0"/>
          </a:p>
          <a:p>
            <a:r>
              <a:rPr lang="it-IT" altLang="it-IT" sz="2400" dirty="0" smtClean="0"/>
              <a:t>La globalizzazione e la diffusione delle informazione possono permettere agli abitanti dei paesi più poveri di confrontarsi non solo con gli abitanti più ricchi dello stesso paese, ma anche con quelli più ricchi dei paesi più ricchi, potenzialmente riducendo la felicità.</a:t>
            </a:r>
          </a:p>
          <a:p>
            <a:endParaRPr lang="it-IT" altLang="it-IT" sz="2400" dirty="0"/>
          </a:p>
          <a:p>
            <a:pPr marL="0" indent="0">
              <a:buNone/>
            </a:pPr>
            <a:r>
              <a:rPr lang="it-IT" altLang="it-IT" sz="2400" i="1" dirty="0" smtClean="0"/>
              <a:t>Quindi</a:t>
            </a:r>
            <a:r>
              <a:rPr lang="it-IT" altLang="it-IT" sz="2400" dirty="0" smtClean="0"/>
              <a:t>?</a:t>
            </a: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15</a:t>
            </a:fld>
            <a:endParaRPr lang="it-IT"/>
          </a:p>
        </p:txBody>
      </p:sp>
    </p:spTree>
    <p:extLst>
      <p:ext uri="{BB962C8B-B14F-4D97-AF65-F5344CB8AC3E}">
        <p14:creationId xmlns:p14="http://schemas.microsoft.com/office/powerpoint/2010/main" val="2226990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vita</a:t>
            </a:r>
            <a:br>
              <a:rPr lang="it-IT" sz="3200" dirty="0"/>
            </a:br>
            <a:r>
              <a:rPr lang="it-IT" sz="3200" dirty="0"/>
              <a:t>Focus: Il denaro può comprare la felicità?</a:t>
            </a: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16</a:t>
            </a:fld>
            <a:endParaRPr lang="it-IT"/>
          </a:p>
        </p:txBody>
      </p:sp>
      <p:pic>
        <p:nvPicPr>
          <p:cNvPr id="6" name="Immagine 5">
            <a:extLst>
              <a:ext uri="{FF2B5EF4-FFF2-40B4-BE49-F238E27FC236}">
                <a16:creationId xmlns="" xmlns:a16="http://schemas.microsoft.com/office/drawing/2014/main" id="{B7E20AF2-CA74-4864-9217-1A13E0B49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196" y="1892638"/>
            <a:ext cx="6615608" cy="4123301"/>
          </a:xfrm>
          <a:prstGeom prst="rect">
            <a:avLst/>
          </a:prstGeom>
        </p:spPr>
      </p:pic>
      <p:sp>
        <p:nvSpPr>
          <p:cNvPr id="5" name="Rettangolo 4">
            <a:extLst>
              <a:ext uri="{FF2B5EF4-FFF2-40B4-BE49-F238E27FC236}">
                <a16:creationId xmlns="" xmlns:a16="http://schemas.microsoft.com/office/drawing/2014/main" id="{4464F0C6-BFE4-46C7-9FAE-28B0C03387DA}"/>
              </a:ext>
            </a:extLst>
          </p:cNvPr>
          <p:cNvSpPr/>
          <p:nvPr/>
        </p:nvSpPr>
        <p:spPr>
          <a:xfrm>
            <a:off x="1240888" y="1552227"/>
            <a:ext cx="3481659"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a:t>
            </a:r>
            <a:r>
              <a:rPr lang="it-IT" altLang="it-IT" sz="1600" dirty="0" err="1"/>
              <a:t>Betsey</a:t>
            </a:r>
            <a:r>
              <a:rPr lang="it-IT" altLang="it-IT" sz="1600" dirty="0"/>
              <a:t> Stevenson, Justin </a:t>
            </a:r>
            <a:r>
              <a:rPr lang="it-IT" altLang="it-IT" sz="1600" dirty="0" err="1"/>
              <a:t>Wolfers</a:t>
            </a:r>
            <a:endParaRPr lang="it-IT" altLang="it-IT" sz="1600" dirty="0"/>
          </a:p>
        </p:txBody>
      </p:sp>
    </p:spTree>
    <p:extLst>
      <p:ext uri="{BB962C8B-B14F-4D97-AF65-F5344CB8AC3E}">
        <p14:creationId xmlns:p14="http://schemas.microsoft.com/office/powerpoint/2010/main" val="2661952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715516"/>
          </a:xfrm>
        </p:spPr>
        <p:txBody>
          <a:bodyPr/>
          <a:lstStyle/>
          <a:p>
            <a:r>
              <a:rPr lang="it-IT" sz="3200" dirty="0" smtClean="0"/>
              <a:t>Stevenson e </a:t>
            </a:r>
            <a:r>
              <a:rPr lang="it-IT" sz="3200" dirty="0" err="1" smtClean="0"/>
              <a:t>Wolfers</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65651" y="980728"/>
            <a:ext cx="8798837" cy="5015666"/>
          </a:xfrm>
        </p:spPr>
        <p:txBody>
          <a:bodyPr>
            <a:normAutofit fontScale="92500" lnSpcReduction="10000"/>
          </a:bodyPr>
          <a:lstStyle/>
          <a:p>
            <a:pPr marL="0" indent="0">
              <a:buNone/>
            </a:pPr>
            <a:r>
              <a:rPr lang="it-IT" altLang="it-IT" sz="2400" dirty="0" smtClean="0"/>
              <a:t>Asse orizzontale: </a:t>
            </a:r>
            <a:r>
              <a:rPr lang="it-IT" altLang="it-IT" sz="2400" dirty="0" err="1" smtClean="0"/>
              <a:t>Pil</a:t>
            </a:r>
            <a:r>
              <a:rPr lang="it-IT" altLang="it-IT" sz="2400" dirty="0" smtClean="0"/>
              <a:t> pro capite in termini di PPP</a:t>
            </a:r>
          </a:p>
          <a:p>
            <a:pPr marL="0" indent="0">
              <a:buNone/>
            </a:pPr>
            <a:r>
              <a:rPr lang="it-IT" altLang="it-IT" sz="2400" dirty="0" smtClean="0"/>
              <a:t>Asse verticale: livello medio di soddisfazione per la propria vita in ciascun paese (Gallup World Poll nell’anno 2006</a:t>
            </a:r>
            <a:r>
              <a:rPr lang="it-IT" altLang="it-IT" sz="2400" dirty="0" smtClean="0"/>
              <a:t>) (Scala da 0 a 10 ad indicare livelli crescenti di soddisfazione)</a:t>
            </a:r>
            <a:endParaRPr lang="it-IT" altLang="it-IT" sz="2400" dirty="0" smtClean="0"/>
          </a:p>
          <a:p>
            <a:pPr marL="0" indent="0">
              <a:buNone/>
            </a:pPr>
            <a:endParaRPr lang="it-IT" altLang="it-IT" sz="2400" dirty="0"/>
          </a:p>
          <a:p>
            <a:r>
              <a:rPr lang="it-IT" altLang="it-IT" sz="2400" dirty="0" smtClean="0"/>
              <a:t>Il </a:t>
            </a:r>
            <a:r>
              <a:rPr lang="it-IT" altLang="it-IT" sz="2400" dirty="0" smtClean="0">
                <a:solidFill>
                  <a:srgbClr val="FF0000"/>
                </a:solidFill>
              </a:rPr>
              <a:t>posizionamento dei pallini</a:t>
            </a:r>
            <a:r>
              <a:rPr lang="it-IT" altLang="it-IT" sz="2400" dirty="0" smtClean="0"/>
              <a:t> sembra indicare una relazione positiva, fra paesi, tra il reddito e la felicità media. Sembra che questa relazione sia valida sia nei paesi ricchi sia in quelli </a:t>
            </a:r>
            <a:r>
              <a:rPr lang="it-IT" altLang="it-IT" sz="2400" dirty="0" smtClean="0"/>
              <a:t>poveri.</a:t>
            </a:r>
            <a:endParaRPr lang="it-IT" altLang="it-IT" sz="2400" dirty="0" smtClean="0"/>
          </a:p>
          <a:p>
            <a:r>
              <a:rPr lang="it-IT" altLang="it-IT" sz="2400" dirty="0" smtClean="0"/>
              <a:t>La </a:t>
            </a:r>
            <a:r>
              <a:rPr lang="it-IT" altLang="it-IT" sz="2400" dirty="0" smtClean="0">
                <a:solidFill>
                  <a:srgbClr val="FF0000"/>
                </a:solidFill>
              </a:rPr>
              <a:t>pendenza di ciascuna linea </a:t>
            </a:r>
            <a:r>
              <a:rPr lang="it-IT" altLang="it-IT" sz="2400" dirty="0" smtClean="0"/>
              <a:t>riflette la relazione stimata tra soddisfazione per la propria vita e reddito all’interno di ciascun paese. </a:t>
            </a:r>
          </a:p>
          <a:p>
            <a:pPr lvl="1"/>
            <a:r>
              <a:rPr lang="it-IT" altLang="it-IT" sz="2000" dirty="0" smtClean="0"/>
              <a:t>La linea ha quasi sempre pendenza positiva, confermando che in ciascun paese gli individui ricchi sono più felici di quelli poveri. </a:t>
            </a:r>
            <a:endParaRPr lang="it-IT" altLang="it-IT" sz="2000" dirty="0"/>
          </a:p>
          <a:p>
            <a:pPr lvl="1"/>
            <a:r>
              <a:rPr lang="it-IT" altLang="it-IT" sz="2000" dirty="0" smtClean="0">
                <a:solidFill>
                  <a:srgbClr val="FF0000"/>
                </a:solidFill>
              </a:rPr>
              <a:t>Contraddizione con il paradosso di </a:t>
            </a:r>
            <a:r>
              <a:rPr lang="it-IT" altLang="it-IT" sz="2000" dirty="0" err="1" smtClean="0">
                <a:solidFill>
                  <a:srgbClr val="FF0000"/>
                </a:solidFill>
              </a:rPr>
              <a:t>Easterlin</a:t>
            </a:r>
            <a:r>
              <a:rPr lang="it-IT" altLang="it-IT" sz="2000" dirty="0" smtClean="0"/>
              <a:t>. La felicità individuale aumenta con il reddito sia perché il paese diventa più ricco sia perché gli individui diventano relativamente più ricchi all’interno del paese.</a:t>
            </a:r>
            <a:endParaRPr lang="it-IT" altLang="it-IT" sz="20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299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715516"/>
          </a:xfrm>
        </p:spPr>
        <p:txBody>
          <a:bodyPr/>
          <a:lstStyle/>
          <a:p>
            <a:r>
              <a:rPr lang="it-IT" sz="3200" dirty="0" err="1" smtClean="0"/>
              <a:t>Deaton</a:t>
            </a:r>
            <a:r>
              <a:rPr lang="it-IT" sz="3200" dirty="0" smtClean="0"/>
              <a:t> e </a:t>
            </a:r>
            <a:r>
              <a:rPr lang="it-IT" sz="3200" dirty="0" err="1" smtClean="0"/>
              <a:t>Kahneman</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65651" y="908720"/>
            <a:ext cx="8798837" cy="5184576"/>
          </a:xfrm>
        </p:spPr>
        <p:txBody>
          <a:bodyPr>
            <a:normAutofit lnSpcReduction="10000"/>
          </a:bodyPr>
          <a:lstStyle/>
          <a:p>
            <a:pPr marL="0" indent="0">
              <a:buNone/>
            </a:pPr>
            <a:r>
              <a:rPr lang="it-IT" altLang="it-IT" sz="2400" dirty="0" smtClean="0"/>
              <a:t>…La felicità individuale dipende da molti altri fattori oltre al reddito, ma essa aumenta senza dubbio con il reddito…</a:t>
            </a:r>
          </a:p>
          <a:p>
            <a:pPr marL="0" indent="0">
              <a:buNone/>
            </a:pPr>
            <a:endParaRPr lang="it-IT" altLang="it-IT" sz="2400" dirty="0"/>
          </a:p>
          <a:p>
            <a:pPr marL="0" indent="0">
              <a:buNone/>
            </a:pPr>
            <a:r>
              <a:rPr lang="it-IT" altLang="it-IT" sz="2400" dirty="0" smtClean="0"/>
              <a:t>È un’argomentazione convincente? Forse no…</a:t>
            </a:r>
          </a:p>
          <a:p>
            <a:pPr marL="0" indent="0">
              <a:buNone/>
            </a:pPr>
            <a:endParaRPr lang="it-IT" altLang="it-IT" sz="2400" dirty="0"/>
          </a:p>
          <a:p>
            <a:r>
              <a:rPr lang="it-IT" altLang="it-IT" sz="2400" dirty="0" smtClean="0"/>
              <a:t>È importante la </a:t>
            </a:r>
            <a:r>
              <a:rPr lang="it-IT" altLang="it-IT" sz="2400" dirty="0" smtClean="0">
                <a:solidFill>
                  <a:srgbClr val="FF0000"/>
                </a:solidFill>
              </a:rPr>
              <a:t>distribuzione del </a:t>
            </a:r>
            <a:r>
              <a:rPr lang="it-IT" altLang="it-IT" sz="2400" dirty="0" smtClean="0">
                <a:solidFill>
                  <a:srgbClr val="FF0000"/>
                </a:solidFill>
              </a:rPr>
              <a:t>reddito</a:t>
            </a:r>
            <a:r>
              <a:rPr lang="it-IT" altLang="it-IT" sz="2400" dirty="0" smtClean="0"/>
              <a:t>.</a:t>
            </a:r>
            <a:endParaRPr lang="it-IT" altLang="it-IT" sz="2400" dirty="0" smtClean="0"/>
          </a:p>
          <a:p>
            <a:r>
              <a:rPr lang="it-IT" altLang="it-IT" sz="2400" dirty="0" smtClean="0"/>
              <a:t>Non vi è concordanza sui risultati empirici (relativi al solo 2006</a:t>
            </a:r>
            <a:r>
              <a:rPr lang="it-IT" altLang="it-IT" sz="2400" dirty="0" smtClean="0"/>
              <a:t>).</a:t>
            </a:r>
            <a:endParaRPr lang="it-IT" altLang="it-IT" sz="2400" dirty="0" smtClean="0"/>
          </a:p>
          <a:p>
            <a:endParaRPr lang="it-IT" altLang="it-IT" sz="2400" dirty="0"/>
          </a:p>
          <a:p>
            <a:pPr marL="0" indent="0">
              <a:buNone/>
            </a:pPr>
            <a:r>
              <a:rPr lang="it-IT" altLang="it-IT" sz="2400" dirty="0" smtClean="0"/>
              <a:t>Angus </a:t>
            </a:r>
            <a:r>
              <a:rPr lang="it-IT" altLang="it-IT" sz="2400" dirty="0" err="1" smtClean="0"/>
              <a:t>Deaton</a:t>
            </a:r>
            <a:r>
              <a:rPr lang="it-IT" altLang="it-IT" sz="2400" dirty="0" smtClean="0"/>
              <a:t> e Daniel </a:t>
            </a:r>
            <a:r>
              <a:rPr lang="it-IT" altLang="it-IT" sz="2400" dirty="0" err="1" smtClean="0"/>
              <a:t>Kahneman</a:t>
            </a:r>
            <a:r>
              <a:rPr lang="it-IT" altLang="it-IT" sz="2400" dirty="0" smtClean="0"/>
              <a:t> suggeriscono che è importante distinguere due modalità con cui una persona può valutare il benessere:</a:t>
            </a:r>
          </a:p>
          <a:p>
            <a:r>
              <a:rPr lang="it-IT" altLang="it-IT" sz="2400" dirty="0"/>
              <a:t>b</a:t>
            </a:r>
            <a:r>
              <a:rPr lang="it-IT" altLang="it-IT" sz="2400" dirty="0" smtClean="0"/>
              <a:t>enessere emotivo;</a:t>
            </a:r>
          </a:p>
          <a:p>
            <a:r>
              <a:rPr lang="it-IT" altLang="it-IT" sz="2400" dirty="0"/>
              <a:t>s</a:t>
            </a:r>
            <a:r>
              <a:rPr lang="it-IT" altLang="it-IT" sz="2400" dirty="0" smtClean="0"/>
              <a:t>oddisfazione per la propria vita. </a:t>
            </a:r>
          </a:p>
          <a:p>
            <a:pPr marL="0" indent="0">
              <a:buNone/>
            </a:pPr>
            <a:endParaRPr lang="it-IT" altLang="it-IT" sz="2400" dirty="0"/>
          </a:p>
          <a:p>
            <a:pPr marL="0" indent="0">
              <a:buNone/>
            </a:pPr>
            <a:endParaRPr lang="it-IT" altLang="it-IT" sz="2400" dirty="0" smtClean="0"/>
          </a:p>
          <a:p>
            <a:endParaRPr lang="it-IT" altLang="it-IT" sz="20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3105017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715516"/>
          </a:xfrm>
        </p:spPr>
        <p:txBody>
          <a:bodyPr/>
          <a:lstStyle/>
          <a:p>
            <a:r>
              <a:rPr lang="it-IT" sz="3200" dirty="0" smtClean="0"/>
              <a:t>Stevenson e </a:t>
            </a:r>
            <a:r>
              <a:rPr lang="it-IT" sz="3200" dirty="0" err="1" smtClean="0"/>
              <a:t>Wolfers</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65651" y="908720"/>
            <a:ext cx="8798837" cy="5184576"/>
          </a:xfrm>
        </p:spPr>
        <p:txBody>
          <a:bodyPr>
            <a:normAutofit/>
          </a:bodyPr>
          <a:lstStyle/>
          <a:p>
            <a:r>
              <a:rPr lang="it-IT" altLang="it-IT" sz="2400" dirty="0" smtClean="0"/>
              <a:t>Il </a:t>
            </a:r>
            <a:r>
              <a:rPr lang="it-IT" altLang="it-IT" sz="2400" dirty="0" smtClean="0">
                <a:solidFill>
                  <a:srgbClr val="FF0000"/>
                </a:solidFill>
              </a:rPr>
              <a:t>benessere emotivo </a:t>
            </a:r>
            <a:r>
              <a:rPr lang="it-IT" altLang="it-IT" sz="2400" dirty="0" smtClean="0"/>
              <a:t>identifica la frequenza e l’intensità di esperienze come gioia, stress, tristezza, rabbia che rendono la vita piacevole o spiacevole. Tale benessere aumenta con il reddito, ma fino ad un certo punto (circa $75.000</a:t>
            </a:r>
            <a:r>
              <a:rPr lang="it-IT" altLang="it-IT" sz="2400" dirty="0" smtClean="0"/>
              <a:t>).</a:t>
            </a:r>
            <a:endParaRPr lang="it-IT" altLang="it-IT" sz="2400" dirty="0" smtClean="0"/>
          </a:p>
          <a:p>
            <a:endParaRPr lang="it-IT" altLang="it-IT" sz="2400" dirty="0"/>
          </a:p>
          <a:p>
            <a:r>
              <a:rPr lang="it-IT" altLang="it-IT" sz="2400" dirty="0" smtClean="0"/>
              <a:t>La </a:t>
            </a:r>
            <a:r>
              <a:rPr lang="it-IT" altLang="it-IT" sz="2400" dirty="0" smtClean="0">
                <a:solidFill>
                  <a:srgbClr val="FF0000"/>
                </a:solidFill>
              </a:rPr>
              <a:t>soddisfazione per la propria vita</a:t>
            </a:r>
            <a:r>
              <a:rPr lang="it-IT" altLang="it-IT" sz="2400" dirty="0" smtClean="0"/>
              <a:t> è l’autovalutazione di un individuo circa la propria soddisfazione esistenziale. </a:t>
            </a:r>
            <a:r>
              <a:rPr lang="it-IT" altLang="it-IT" sz="2400" dirty="0" err="1" smtClean="0"/>
              <a:t>Deaton</a:t>
            </a:r>
            <a:r>
              <a:rPr lang="it-IT" altLang="it-IT" sz="2400" dirty="0" smtClean="0"/>
              <a:t> e </a:t>
            </a:r>
            <a:r>
              <a:rPr lang="it-IT" altLang="it-IT" sz="2400" dirty="0" err="1" smtClean="0"/>
              <a:t>Kahneman</a:t>
            </a:r>
            <a:r>
              <a:rPr lang="it-IT" altLang="it-IT" sz="2400" dirty="0" smtClean="0"/>
              <a:t> sostengono che un reddito elevato porta a maggiore soddisfazione esistenziale, ma non necessariamente a maggior felicità.</a:t>
            </a:r>
          </a:p>
          <a:p>
            <a:pPr marL="0" indent="0">
              <a:buNone/>
            </a:pPr>
            <a:endParaRPr lang="it-IT" altLang="it-IT" sz="2400" dirty="0"/>
          </a:p>
          <a:p>
            <a:pPr marL="0" indent="0">
              <a:buNone/>
            </a:pPr>
            <a:r>
              <a:rPr lang="it-IT" altLang="it-IT" sz="2400" dirty="0" smtClean="0"/>
              <a:t>Affinché questi indicatori vengano usati dalla politica economica è necessario lavorare per capire qual è il migliore. </a:t>
            </a:r>
            <a:r>
              <a:rPr lang="it-IT" altLang="it-IT" sz="2400" b="1" dirty="0" smtClean="0"/>
              <a:t>Non è facile</a:t>
            </a:r>
            <a:r>
              <a:rPr lang="it-IT" altLang="it-IT" sz="2400" dirty="0" smtClean="0"/>
              <a:t>.</a:t>
            </a:r>
            <a:endParaRPr lang="it-IT" altLang="it-IT" sz="2400" dirty="0"/>
          </a:p>
          <a:p>
            <a:pPr marL="0" indent="0">
              <a:buNone/>
            </a:pPr>
            <a:endParaRPr lang="it-IT" altLang="it-IT" sz="2400" dirty="0" smtClean="0"/>
          </a:p>
          <a:p>
            <a:endParaRPr lang="it-IT" altLang="it-IT" sz="20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16758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3AAEEB7-370C-4CD1-84ED-44A96922B98A}" type="slidenum">
              <a:rPr lang="it-IT" smtClean="0"/>
              <a:pPr/>
              <a:t>2</a:t>
            </a:fld>
            <a:endParaRPr lang="it-IT"/>
          </a:p>
        </p:txBody>
      </p:sp>
      <p:sp>
        <p:nvSpPr>
          <p:cNvPr id="5" name="Titolo 4"/>
          <p:cNvSpPr>
            <a:spLocks noGrp="1"/>
          </p:cNvSpPr>
          <p:nvPr>
            <p:ph type="ctrTitle"/>
          </p:nvPr>
        </p:nvSpPr>
        <p:spPr>
          <a:xfrm>
            <a:off x="360040" y="2130425"/>
            <a:ext cx="8532440" cy="1470025"/>
          </a:xfrm>
        </p:spPr>
        <p:txBody>
          <a:bodyPr/>
          <a:lstStyle/>
          <a:p>
            <a:r>
              <a:rPr lang="it-IT" sz="3200" dirty="0"/>
              <a:t>Citando il premio Nobel Robert Lucas: </a:t>
            </a:r>
            <a:br>
              <a:rPr lang="it-IT" sz="3200" dirty="0"/>
            </a:br>
            <a:r>
              <a:rPr lang="it-IT" sz="3200" dirty="0"/>
              <a:t>«una volta che si comincia a pensare alla crescita, è difficile pensare ad altro»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2. La crescita nei paesi ricchi dal 1950</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457200" y="980729"/>
            <a:ext cx="8229600" cy="1008112"/>
          </a:xfrm>
        </p:spPr>
        <p:txBody>
          <a:bodyPr>
            <a:normAutofit fontScale="92500" lnSpcReduction="10000"/>
          </a:bodyPr>
          <a:lstStyle/>
          <a:p>
            <a:pPr marL="0" indent="0">
              <a:buNone/>
            </a:pPr>
            <a:r>
              <a:rPr lang="it-IT" altLang="it-IT" sz="2000" dirty="0"/>
              <a:t>La seguente tabella ci suggerisce 2 risultati:</a:t>
            </a:r>
          </a:p>
          <a:p>
            <a:r>
              <a:rPr lang="it-IT" altLang="it-IT" sz="2000" dirty="0"/>
              <a:t>si è registrato un forte aumento del Pil pro capite nel tempo;</a:t>
            </a:r>
          </a:p>
          <a:p>
            <a:r>
              <a:rPr lang="it-IT" altLang="it-IT" sz="2000" dirty="0"/>
              <a:t>c’è stata convergenza tra i livelli di Pil pro capite tra i </a:t>
            </a:r>
            <a:r>
              <a:rPr lang="it-IT" altLang="it-IT" sz="2000" dirty="0" smtClean="0"/>
              <a:t>paesi.</a:t>
            </a:r>
            <a:endParaRPr lang="it-IT" altLang="it-IT" sz="2000" dirty="0"/>
          </a:p>
          <a:p>
            <a:pPr marL="0" indent="0">
              <a:buNone/>
            </a:pPr>
            <a:endParaRPr lang="it-IT" altLang="it-IT" sz="2400" dirty="0"/>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20</a:t>
            </a:fld>
            <a:endParaRPr lang="it-IT"/>
          </a:p>
        </p:txBody>
      </p:sp>
      <p:pic>
        <p:nvPicPr>
          <p:cNvPr id="6" name="Immagine 5" descr="Immagine che contiene screenshot&#10;&#10;Descrizione generata automaticamente">
            <a:extLst>
              <a:ext uri="{FF2B5EF4-FFF2-40B4-BE49-F238E27FC236}">
                <a16:creationId xmlns="" xmlns:a16="http://schemas.microsoft.com/office/drawing/2014/main" id="{E5FF988E-6A07-4793-B08C-8ED3F1441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151" y="2044352"/>
            <a:ext cx="8659697" cy="3832919"/>
          </a:xfrm>
          <a:prstGeom prst="rect">
            <a:avLst/>
          </a:prstGeom>
        </p:spPr>
      </p:pic>
    </p:spTree>
    <p:extLst>
      <p:ext uri="{BB962C8B-B14F-4D97-AF65-F5344CB8AC3E}">
        <p14:creationId xmlns:p14="http://schemas.microsoft.com/office/powerpoint/2010/main" val="752326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2.1 Il forte aumento della qualità della vita dal 1950</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457200" y="1552228"/>
            <a:ext cx="8229600" cy="4525963"/>
          </a:xfrm>
        </p:spPr>
        <p:txBody>
          <a:bodyPr>
            <a:normAutofit/>
          </a:bodyPr>
          <a:lstStyle/>
          <a:p>
            <a:pPr marL="0" indent="0">
              <a:buNone/>
            </a:pPr>
            <a:r>
              <a:rPr lang="it-IT" altLang="it-IT" sz="2400" dirty="0"/>
              <a:t>Risulta innegabile un forte aumento del Pil pro capite:</a:t>
            </a:r>
          </a:p>
          <a:p>
            <a:r>
              <a:rPr lang="it-IT" altLang="it-IT" sz="2400" dirty="0"/>
              <a:t>negli USA aumentato di 3,8 volte</a:t>
            </a:r>
          </a:p>
          <a:p>
            <a:r>
              <a:rPr lang="it-IT" altLang="it-IT" sz="2400" dirty="0"/>
              <a:t>in Francia aumentato di 5,6 volta</a:t>
            </a:r>
          </a:p>
          <a:p>
            <a:r>
              <a:rPr lang="it-IT" altLang="it-IT" sz="2400" dirty="0"/>
              <a:t>in Italia aumentato di  7,6 volte</a:t>
            </a:r>
          </a:p>
          <a:p>
            <a:r>
              <a:rPr lang="it-IT" altLang="it-IT" sz="2400" dirty="0"/>
              <a:t>in Giappone aumentato di 15,9 volte</a:t>
            </a:r>
          </a:p>
          <a:p>
            <a:pPr marL="0" indent="0">
              <a:buNone/>
            </a:pPr>
            <a:endParaRPr lang="it-IT" altLang="it-IT" sz="2400" dirty="0"/>
          </a:p>
          <a:p>
            <a:pPr marL="0" indent="0">
              <a:buNone/>
            </a:pPr>
            <a:r>
              <a:rPr lang="it-IT" altLang="it-IT" sz="2400" dirty="0"/>
              <a:t>Questi dati rispecchiano la </a:t>
            </a:r>
            <a:r>
              <a:rPr lang="it-IT" altLang="it-IT" sz="2400" dirty="0">
                <a:solidFill>
                  <a:srgbClr val="FF0000"/>
                </a:solidFill>
              </a:rPr>
              <a:t>forza dell’interesse </a:t>
            </a:r>
            <a:r>
              <a:rPr lang="it-IT" altLang="it-IT" sz="2400" dirty="0" smtClean="0">
                <a:solidFill>
                  <a:srgbClr val="FF0000"/>
                </a:solidFill>
              </a:rPr>
              <a:t>composto</a:t>
            </a:r>
            <a:r>
              <a:rPr lang="it-IT" altLang="it-IT" sz="2400" dirty="0" smtClean="0"/>
              <a:t>.</a:t>
            </a: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3627426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2.2 La convergenza del prodotto pro capite</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980728"/>
            <a:ext cx="8686800" cy="4525963"/>
          </a:xfrm>
        </p:spPr>
        <p:txBody>
          <a:bodyPr>
            <a:normAutofit/>
          </a:bodyPr>
          <a:lstStyle/>
          <a:p>
            <a:pPr marL="0" indent="0">
              <a:buNone/>
            </a:pPr>
            <a:r>
              <a:rPr lang="it-IT" altLang="it-IT" sz="2200" dirty="0"/>
              <a:t>I paesi che nel 1950 avevano un minor livello di produzione sono cresciuti più rapidamente</a:t>
            </a:r>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22</a:t>
            </a:fld>
            <a:endParaRPr lang="it-IT"/>
          </a:p>
        </p:txBody>
      </p:sp>
      <p:pic>
        <p:nvPicPr>
          <p:cNvPr id="6" name="Immagine 5">
            <a:extLst>
              <a:ext uri="{FF2B5EF4-FFF2-40B4-BE49-F238E27FC236}">
                <a16:creationId xmlns="" xmlns:a16="http://schemas.microsoft.com/office/drawing/2014/main" id="{9FA8E8BB-720F-4DE9-9C28-96EB55E15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72" y="2075661"/>
            <a:ext cx="6927456" cy="4002530"/>
          </a:xfrm>
          <a:prstGeom prst="rect">
            <a:avLst/>
          </a:prstGeom>
        </p:spPr>
      </p:pic>
      <p:sp>
        <p:nvSpPr>
          <p:cNvPr id="7" name="Rettangolo 6">
            <a:extLst>
              <a:ext uri="{FF2B5EF4-FFF2-40B4-BE49-F238E27FC236}">
                <a16:creationId xmlns="" xmlns:a16="http://schemas.microsoft.com/office/drawing/2014/main" id="{4464F0C6-BFE4-46C7-9FAE-28B0C03387DA}"/>
              </a:ext>
            </a:extLst>
          </p:cNvPr>
          <p:cNvSpPr/>
          <p:nvPr/>
        </p:nvSpPr>
        <p:spPr>
          <a:xfrm>
            <a:off x="1074487" y="1809525"/>
            <a:ext cx="2297424"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Penn World </a:t>
            </a:r>
            <a:r>
              <a:rPr lang="it-IT" altLang="it-IT" sz="1600" dirty="0" err="1"/>
              <a:t>Tables</a:t>
            </a:r>
            <a:endParaRPr lang="it-IT" altLang="it-IT" sz="1600" dirty="0"/>
          </a:p>
        </p:txBody>
      </p:sp>
    </p:spTree>
    <p:extLst>
      <p:ext uri="{BB962C8B-B14F-4D97-AF65-F5344CB8AC3E}">
        <p14:creationId xmlns:p14="http://schemas.microsoft.com/office/powerpoint/2010/main" val="3737479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3.1 Uno sguardo su due millenni</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1166018"/>
            <a:ext cx="8915400" cy="4525963"/>
          </a:xfrm>
        </p:spPr>
        <p:txBody>
          <a:bodyPr>
            <a:normAutofit/>
          </a:bodyPr>
          <a:lstStyle/>
          <a:p>
            <a:pPr marL="0" indent="0">
              <a:buNone/>
            </a:pPr>
            <a:r>
              <a:rPr lang="it-IT" altLang="it-IT" sz="2400" dirty="0"/>
              <a:t>La crescita che abbiamo ora analizzato non ha caratterizzato da sempre l’Europa.</a:t>
            </a:r>
          </a:p>
          <a:p>
            <a:pPr marL="0" indent="0">
              <a:buNone/>
            </a:pPr>
            <a:r>
              <a:rPr lang="it-IT" altLang="it-IT" sz="2400" dirty="0"/>
              <a:t>Dalla fine dell’impero romano sino al 1500, difatti, </a:t>
            </a:r>
            <a:r>
              <a:rPr lang="it-IT" altLang="it-IT" sz="2400" dirty="0">
                <a:solidFill>
                  <a:srgbClr val="FF0000"/>
                </a:solidFill>
              </a:rPr>
              <a:t>la crescita del Pil pro capite era pressoché nulla, a causa della </a:t>
            </a:r>
            <a:r>
              <a:rPr lang="it-IT" altLang="it-IT" sz="2400" i="1" dirty="0">
                <a:solidFill>
                  <a:srgbClr val="FF0000"/>
                </a:solidFill>
              </a:rPr>
              <a:t>trappola malthusiana</a:t>
            </a:r>
            <a:r>
              <a:rPr lang="it-IT" altLang="it-IT" sz="2400" dirty="0"/>
              <a:t>, per cui un aumento della produzione comporta un aumento circa proporzionale della popolazione.</a:t>
            </a:r>
          </a:p>
          <a:p>
            <a:pPr marL="0" indent="0">
              <a:buNone/>
            </a:pPr>
            <a:endParaRPr lang="it-IT" altLang="it-IT" sz="2400" dirty="0"/>
          </a:p>
          <a:p>
            <a:pPr marL="0" indent="0">
              <a:buNone/>
            </a:pPr>
            <a:r>
              <a:rPr lang="it-IT" altLang="it-IT" sz="2400" dirty="0"/>
              <a:t>Dal 1500 al 1700, inizia in Europa una modesta crescita del Pil pro capite, circa 0,1% annuo.</a:t>
            </a:r>
          </a:p>
          <a:p>
            <a:pPr marL="0" indent="0">
              <a:buNone/>
            </a:pPr>
            <a:r>
              <a:rPr lang="it-IT" altLang="it-IT" sz="2400" dirty="0">
                <a:solidFill>
                  <a:srgbClr val="FF0000"/>
                </a:solidFill>
              </a:rPr>
              <a:t>Dal 1950 in poi si sono osservati i tassi di crescita sostanziosi e costanti </a:t>
            </a:r>
            <a:r>
              <a:rPr lang="it-IT" altLang="it-IT" sz="2400" dirty="0"/>
              <a:t>di cui abbiamo parlato nelle slides precedenti.</a:t>
            </a:r>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23</a:t>
            </a:fld>
            <a:endParaRPr lang="it-IT"/>
          </a:p>
        </p:txBody>
      </p:sp>
    </p:spTree>
    <p:extLst>
      <p:ext uri="{BB962C8B-B14F-4D97-AF65-F5344CB8AC3E}">
        <p14:creationId xmlns:p14="http://schemas.microsoft.com/office/powerpoint/2010/main" val="35556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3.2 Uno sguardo ai vari paesi</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964488" cy="4525963"/>
          </a:xfrm>
        </p:spPr>
        <p:txBody>
          <a:bodyPr>
            <a:normAutofit/>
          </a:bodyPr>
          <a:lstStyle/>
          <a:p>
            <a:pPr marL="0" indent="0">
              <a:buNone/>
            </a:pPr>
            <a:r>
              <a:rPr lang="it-IT" altLang="it-IT" sz="2400" dirty="0"/>
              <a:t>La convergenza, evidente per i paesi Ocse come abbiamo mostrato precedentemente, non è immediata e certa per tutti i paesi del mondo:</a:t>
            </a:r>
          </a:p>
          <a:p>
            <a:pPr marL="0" indent="0">
              <a:buNone/>
            </a:pPr>
            <a:endParaRPr lang="it-IT" altLang="it-IT" sz="2400" dirty="0"/>
          </a:p>
          <a:p>
            <a:r>
              <a:rPr lang="it-IT" altLang="it-IT" sz="2400" dirty="0"/>
              <a:t>la convergenza è evidente anche per molti paesi asiatici.  A partire dal 1960, quattro paesi - Singapore, Taiwan, Hong Kong e Corea del Sud - chiamati le quattro tigri asiatiche, hanno iniziato a crescere velocemente;</a:t>
            </a:r>
          </a:p>
          <a:p>
            <a:pPr marL="0" indent="0">
              <a:buNone/>
            </a:pPr>
            <a:endParaRPr lang="it-IT" altLang="it-IT" sz="2400" dirty="0"/>
          </a:p>
          <a:p>
            <a:r>
              <a:rPr lang="it-IT" altLang="it-IT" sz="2400" dirty="0"/>
              <a:t>per i paesi africani è molto diverso: </a:t>
            </a:r>
            <a:r>
              <a:rPr lang="it-IT" altLang="it-IT" sz="2400" dirty="0">
                <a:solidFill>
                  <a:srgbClr val="FF0000"/>
                </a:solidFill>
              </a:rPr>
              <a:t>in Africa la convergenza non è una regola</a:t>
            </a:r>
            <a:r>
              <a:rPr lang="it-IT" altLang="it-IT" sz="2400" dirty="0"/>
              <a:t>.</a:t>
            </a:r>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252047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3.2 Uno sguardo ai vari paesi</a:t>
            </a: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25</a:t>
            </a:fld>
            <a:endParaRPr lang="it-IT"/>
          </a:p>
        </p:txBody>
      </p:sp>
      <p:pic>
        <p:nvPicPr>
          <p:cNvPr id="6" name="Immagine 5">
            <a:extLst>
              <a:ext uri="{FF2B5EF4-FFF2-40B4-BE49-F238E27FC236}">
                <a16:creationId xmlns="" xmlns:a16="http://schemas.microsoft.com/office/drawing/2014/main" id="{78F4BB8B-C995-4B32-A2D7-20ECCD041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67" y="1533718"/>
            <a:ext cx="7975665" cy="4586007"/>
          </a:xfrm>
          <a:prstGeom prst="rect">
            <a:avLst/>
          </a:prstGeom>
        </p:spPr>
      </p:pic>
      <p:sp>
        <p:nvSpPr>
          <p:cNvPr id="5" name="Rettangolo 4">
            <a:extLst>
              <a:ext uri="{FF2B5EF4-FFF2-40B4-BE49-F238E27FC236}">
                <a16:creationId xmlns="" xmlns:a16="http://schemas.microsoft.com/office/drawing/2014/main" id="{4464F0C6-BFE4-46C7-9FAE-28B0C03387DA}"/>
              </a:ext>
            </a:extLst>
          </p:cNvPr>
          <p:cNvSpPr/>
          <p:nvPr/>
        </p:nvSpPr>
        <p:spPr>
          <a:xfrm>
            <a:off x="550488" y="1195164"/>
            <a:ext cx="2300245" cy="338554"/>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600" dirty="0"/>
              <a:t>Fonte: Penn World </a:t>
            </a:r>
            <a:r>
              <a:rPr lang="it-IT" altLang="it-IT" sz="1600" dirty="0" err="1"/>
              <a:t>Tables</a:t>
            </a:r>
            <a:endParaRPr lang="it-IT" altLang="it-IT" sz="1600" dirty="0"/>
          </a:p>
        </p:txBody>
      </p:sp>
    </p:spTree>
    <p:extLst>
      <p:ext uri="{BB962C8B-B14F-4D97-AF65-F5344CB8AC3E}">
        <p14:creationId xmlns:p14="http://schemas.microsoft.com/office/powerpoint/2010/main" val="51165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 Uno schema per pensare alla crescita</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1516387"/>
            <a:ext cx="8915400" cy="4525963"/>
          </a:xfrm>
        </p:spPr>
        <p:txBody>
          <a:bodyPr>
            <a:normAutofit/>
          </a:bodyPr>
          <a:lstStyle/>
          <a:p>
            <a:pPr marL="0" indent="0">
              <a:buNone/>
            </a:pPr>
            <a:r>
              <a:rPr lang="it-IT" altLang="it-IT" sz="2400" dirty="0">
                <a:solidFill>
                  <a:srgbClr val="FF0000"/>
                </a:solidFill>
              </a:rPr>
              <a:t>Robert </a:t>
            </a:r>
            <a:r>
              <a:rPr lang="it-IT" altLang="it-IT" sz="2400" dirty="0" err="1">
                <a:solidFill>
                  <a:srgbClr val="FF0000"/>
                </a:solidFill>
              </a:rPr>
              <a:t>Solow</a:t>
            </a:r>
            <a:r>
              <a:rPr lang="it-IT" altLang="it-IT" sz="2400" dirty="0"/>
              <a:t>, studioso dello storico ateneo di Boston MIT, ha sviluppato alla fine degli anni Cinquanta uno schema logico per pensare alla crescita.</a:t>
            </a:r>
          </a:p>
          <a:p>
            <a:pPr marL="0" indent="0">
              <a:buNone/>
            </a:pPr>
            <a:endParaRPr lang="it-IT" altLang="it-IT" sz="2400" dirty="0"/>
          </a:p>
          <a:p>
            <a:pPr marL="0" indent="0">
              <a:buNone/>
            </a:pPr>
            <a:r>
              <a:rPr lang="it-IT" altLang="it-IT" sz="2400" dirty="0"/>
              <a:t>E’ di enorme rilevanza il suo lavoro, tant’è che gli valse il Premio Nobel e a oggi è ancora uno degli schemi più utilizzati in tema di crescita.</a:t>
            </a:r>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26</a:t>
            </a:fld>
            <a:endParaRPr lang="it-IT"/>
          </a:p>
        </p:txBody>
      </p:sp>
    </p:spTree>
    <p:extLst>
      <p:ext uri="{BB962C8B-B14F-4D97-AF65-F5344CB8AC3E}">
        <p14:creationId xmlns:p14="http://schemas.microsoft.com/office/powerpoint/2010/main" val="394833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4.1 La funzione di produzione aggregata</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1196753"/>
            <a:ext cx="8915400" cy="4845598"/>
          </a:xfrm>
        </p:spPr>
        <p:txBody>
          <a:bodyPr>
            <a:normAutofit/>
          </a:bodyPr>
          <a:lstStyle/>
          <a:p>
            <a:pPr marL="0" indent="0">
              <a:buFontTx/>
              <a:buNone/>
            </a:pPr>
            <a:r>
              <a:rPr lang="it-IT" altLang="it-IT" sz="2400" dirty="0"/>
              <a:t>La funzione di produzione aggregata specifica la relazione tra produzione aggregata e input produttivi:</a:t>
            </a:r>
          </a:p>
          <a:p>
            <a:pPr marL="0" indent="0">
              <a:buFontTx/>
              <a:buNone/>
            </a:pPr>
            <a:endParaRPr lang="it-IT" altLang="it-IT" sz="2400" dirty="0"/>
          </a:p>
          <a:p>
            <a:pPr marL="0" indent="0">
              <a:buFontTx/>
              <a:buNone/>
            </a:pPr>
            <a:r>
              <a:rPr lang="it-IT" altLang="it-IT" sz="2400" dirty="0"/>
              <a:t>dove</a:t>
            </a:r>
          </a:p>
          <a:p>
            <a:pPr marL="0" indent="0">
              <a:buFontTx/>
              <a:buNone/>
            </a:pPr>
            <a:r>
              <a:rPr lang="it-IT" altLang="it-IT" sz="2400" i="1" dirty="0"/>
              <a:t>Y</a:t>
            </a:r>
            <a:r>
              <a:rPr lang="it-IT" altLang="it-IT" sz="2400" dirty="0"/>
              <a:t>= la produzione aggregata;</a:t>
            </a:r>
          </a:p>
          <a:p>
            <a:pPr marL="0" indent="0">
              <a:buFontTx/>
              <a:buNone/>
            </a:pPr>
            <a:r>
              <a:rPr lang="it-IT" altLang="it-IT" sz="2400" i="1" dirty="0"/>
              <a:t>K</a:t>
            </a:r>
            <a:r>
              <a:rPr lang="it-IT" altLang="it-IT" sz="2400" dirty="0"/>
              <a:t>= capitale – somma di macchinari, impianti, uffici e immobili;</a:t>
            </a:r>
          </a:p>
          <a:p>
            <a:pPr marL="0" indent="0">
              <a:buFontTx/>
              <a:buNone/>
            </a:pPr>
            <a:r>
              <a:rPr lang="it-IT" altLang="it-IT" sz="2400" i="1" dirty="0"/>
              <a:t>N</a:t>
            </a:r>
            <a:r>
              <a:rPr lang="it-IT" altLang="it-IT" sz="2400" dirty="0"/>
              <a:t>= lavoro – numero di lavoratori impiegati.</a:t>
            </a:r>
          </a:p>
          <a:p>
            <a:pPr marL="0" indent="0">
              <a:buFontTx/>
              <a:buNone/>
            </a:pPr>
            <a:endParaRPr lang="it-IT" altLang="it-IT" sz="2400" dirty="0"/>
          </a:p>
          <a:p>
            <a:pPr marL="0" indent="0">
              <a:buFontTx/>
              <a:buNone/>
            </a:pPr>
            <a:r>
              <a:rPr lang="it-IT" altLang="it-IT" sz="2400" dirty="0"/>
              <a:t>Questa funzione dipende dallo </a:t>
            </a:r>
            <a:r>
              <a:rPr lang="it-IT" altLang="it-IT" sz="2400" dirty="0">
                <a:solidFill>
                  <a:srgbClr val="FF0000"/>
                </a:solidFill>
              </a:rPr>
              <a:t>stato di tecnologia</a:t>
            </a:r>
            <a:r>
              <a:rPr lang="it-IT" altLang="it-IT" sz="2400" dirty="0"/>
              <a:t>,</a:t>
            </a:r>
            <a:r>
              <a:rPr lang="it-IT" altLang="it-IT" sz="2400" b="1" dirty="0"/>
              <a:t> </a:t>
            </a:r>
            <a:r>
              <a:rPr lang="it-IT" altLang="it-IT" sz="2400" dirty="0"/>
              <a:t>ossia l’insieme dei progetti che definiscono sia la gamma di beni che possono essere prodotti nell’economia, sia le tecniche disponibili.</a:t>
            </a: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27</a:t>
            </a:fld>
            <a:endParaRPr lang="it-IT"/>
          </a:p>
        </p:txBody>
      </p:sp>
      <p:graphicFrame>
        <p:nvGraphicFramePr>
          <p:cNvPr id="5" name="Object 2">
            <a:extLst>
              <a:ext uri="{FF2B5EF4-FFF2-40B4-BE49-F238E27FC236}">
                <a16:creationId xmlns="" xmlns:a16="http://schemas.microsoft.com/office/drawing/2014/main" id="{6CE5F3B4-6B17-4D6F-BAD2-9CA48BD889C5}"/>
              </a:ext>
            </a:extLst>
          </p:cNvPr>
          <p:cNvGraphicFramePr>
            <a:graphicFrameLocks noChangeAspect="1"/>
          </p:cNvGraphicFramePr>
          <p:nvPr>
            <p:extLst>
              <p:ext uri="{D42A27DB-BD31-4B8C-83A1-F6EECF244321}">
                <p14:modId xmlns:p14="http://schemas.microsoft.com/office/powerpoint/2010/main" val="3052165269"/>
              </p:ext>
            </p:extLst>
          </p:nvPr>
        </p:nvGraphicFramePr>
        <p:xfrm>
          <a:off x="3721760" y="1952468"/>
          <a:ext cx="1700479" cy="387285"/>
        </p:xfrm>
        <a:graphic>
          <a:graphicData uri="http://schemas.openxmlformats.org/presentationml/2006/ole">
            <mc:AlternateContent xmlns:mc="http://schemas.openxmlformats.org/markup-compatibility/2006">
              <mc:Choice xmlns:v="urn:schemas-microsoft-com:vml" Requires="v">
                <p:oleObj spid="_x0000_s1088" name="Equation" r:id="rId3" imgW="838200" imgH="190500" progId="Equation.COEE2">
                  <p:embed/>
                </p:oleObj>
              </mc:Choice>
              <mc:Fallback>
                <p:oleObj name="Equation" r:id="rId3" imgW="838200" imgH="190500" progId="Equation.COEE2">
                  <p:embed/>
                  <p:pic>
                    <p:nvPicPr>
                      <p:cNvPr id="44034" name="Object 2">
                        <a:extLst>
                          <a:ext uri="{FF2B5EF4-FFF2-40B4-BE49-F238E27FC236}">
                            <a16:creationId xmlns="" xmlns:a16="http://schemas.microsoft.com/office/drawing/2014/main" id="{2EE6235A-2A26-4D15-9867-69D916D0C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760" y="1952468"/>
                        <a:ext cx="1700479" cy="38728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434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4.2 Rendimenti di scala e rendimenti dei fattori</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432048" y="1859291"/>
            <a:ext cx="8388424" cy="3513925"/>
          </a:xfrm>
        </p:spPr>
        <p:txBody>
          <a:bodyPr>
            <a:normAutofit/>
          </a:bodyPr>
          <a:lstStyle/>
          <a:p>
            <a:pPr marL="0" indent="0">
              <a:buFontTx/>
              <a:buNone/>
            </a:pPr>
            <a:r>
              <a:rPr lang="it-IT" altLang="it-IT" sz="2400" dirty="0">
                <a:solidFill>
                  <a:srgbClr val="FF0000"/>
                </a:solidFill>
              </a:rPr>
              <a:t>Proprietà dei rendimenti di scala costanti</a:t>
            </a:r>
            <a:r>
              <a:rPr lang="it-IT" altLang="it-IT" sz="2400" dirty="0"/>
              <a:t>: raddoppiando la scala di produzione, cioè raddoppiando le quantità di capitale e di lavoro impiegate, anche il prodotto raddoppia:</a:t>
            </a:r>
          </a:p>
          <a:p>
            <a:pPr marL="0" indent="0">
              <a:buFontTx/>
              <a:buNone/>
            </a:pPr>
            <a:endParaRPr lang="it-IT" altLang="it-IT" sz="2400" dirty="0"/>
          </a:p>
          <a:p>
            <a:pPr marL="0" indent="0">
              <a:buFontTx/>
              <a:buNone/>
            </a:pPr>
            <a:endParaRPr lang="it-IT" altLang="it-IT" sz="2400" dirty="0"/>
          </a:p>
          <a:p>
            <a:pPr marL="0" indent="0">
              <a:buFontTx/>
              <a:buNone/>
            </a:pPr>
            <a:r>
              <a:rPr lang="it-IT" altLang="it-IT" sz="2400" dirty="0"/>
              <a:t>In generale, per ogni </a:t>
            </a:r>
            <a:r>
              <a:rPr lang="it-IT" altLang="it-IT" sz="2400" i="1" dirty="0"/>
              <a:t>x</a:t>
            </a:r>
            <a:r>
              <a:rPr lang="it-IT" altLang="it-IT" sz="2400" dirty="0"/>
              <a:t>:</a:t>
            </a:r>
          </a:p>
          <a:p>
            <a:pPr marL="0" indent="0">
              <a:buFontTx/>
              <a:buNone/>
            </a:pPr>
            <a:endParaRPr lang="it-IT" altLang="it-IT" sz="2400" dirty="0">
              <a:solidFill>
                <a:schemeClr val="bg1"/>
              </a:solidFill>
            </a:endParaRP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28</a:t>
            </a:fld>
            <a:endParaRPr lang="it-IT"/>
          </a:p>
        </p:txBody>
      </p:sp>
      <p:graphicFrame>
        <p:nvGraphicFramePr>
          <p:cNvPr id="6" name="Object 3">
            <a:extLst>
              <a:ext uri="{FF2B5EF4-FFF2-40B4-BE49-F238E27FC236}">
                <a16:creationId xmlns="" xmlns:a16="http://schemas.microsoft.com/office/drawing/2014/main" id="{DDA6113C-27A4-4C02-909F-49022A76B2D2}"/>
              </a:ext>
            </a:extLst>
          </p:cNvPr>
          <p:cNvGraphicFramePr>
            <a:graphicFrameLocks noChangeAspect="1"/>
          </p:cNvGraphicFramePr>
          <p:nvPr>
            <p:extLst>
              <p:ext uri="{D42A27DB-BD31-4B8C-83A1-F6EECF244321}">
                <p14:modId xmlns:p14="http://schemas.microsoft.com/office/powerpoint/2010/main" val="756438161"/>
              </p:ext>
            </p:extLst>
          </p:nvPr>
        </p:nvGraphicFramePr>
        <p:xfrm>
          <a:off x="3419872" y="3416424"/>
          <a:ext cx="2016224" cy="363651"/>
        </p:xfrm>
        <a:graphic>
          <a:graphicData uri="http://schemas.openxmlformats.org/presentationml/2006/ole">
            <mc:AlternateContent xmlns:mc="http://schemas.openxmlformats.org/markup-compatibility/2006">
              <mc:Choice xmlns:v="urn:schemas-microsoft-com:vml" Requires="v">
                <p:oleObj spid="_x0000_s2174" name="Equation" r:id="rId3" imgW="1054100" imgH="190500" progId="Equation.COEE2">
                  <p:embed/>
                </p:oleObj>
              </mc:Choice>
              <mc:Fallback>
                <p:oleObj name="Equation" r:id="rId3" imgW="1054100" imgH="190500" progId="Equation.COEE2">
                  <p:embed/>
                  <p:pic>
                    <p:nvPicPr>
                      <p:cNvPr id="45059" name="Object 3">
                        <a:extLst>
                          <a:ext uri="{FF2B5EF4-FFF2-40B4-BE49-F238E27FC236}">
                            <a16:creationId xmlns="" xmlns:a16="http://schemas.microsoft.com/office/drawing/2014/main" id="{24E0AA55-4EC1-4E05-96EE-B0CE9865E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416424"/>
                        <a:ext cx="2016224" cy="363651"/>
                      </a:xfrm>
                      <a:prstGeom prst="rect">
                        <a:avLst/>
                      </a:prstGeom>
                      <a:noFill/>
                      <a:ln>
                        <a:noFill/>
                      </a:ln>
                      <a:effectLst/>
                    </p:spPr>
                  </p:pic>
                </p:oleObj>
              </mc:Fallback>
            </mc:AlternateContent>
          </a:graphicData>
        </a:graphic>
      </p:graphicFrame>
      <p:graphicFrame>
        <p:nvGraphicFramePr>
          <p:cNvPr id="7" name="Object 4">
            <a:extLst>
              <a:ext uri="{FF2B5EF4-FFF2-40B4-BE49-F238E27FC236}">
                <a16:creationId xmlns="" xmlns:a16="http://schemas.microsoft.com/office/drawing/2014/main" id="{67C97A8A-1556-40AE-88A9-2C2AAB5032DB}"/>
              </a:ext>
            </a:extLst>
          </p:cNvPr>
          <p:cNvGraphicFramePr>
            <a:graphicFrameLocks noChangeAspect="1"/>
          </p:cNvGraphicFramePr>
          <p:nvPr>
            <p:extLst>
              <p:ext uri="{D42A27DB-BD31-4B8C-83A1-F6EECF244321}">
                <p14:modId xmlns:p14="http://schemas.microsoft.com/office/powerpoint/2010/main" val="1761719436"/>
              </p:ext>
            </p:extLst>
          </p:nvPr>
        </p:nvGraphicFramePr>
        <p:xfrm>
          <a:off x="3419872" y="4675002"/>
          <a:ext cx="2016224" cy="363651"/>
        </p:xfrm>
        <a:graphic>
          <a:graphicData uri="http://schemas.openxmlformats.org/presentationml/2006/ole">
            <mc:AlternateContent xmlns:mc="http://schemas.openxmlformats.org/markup-compatibility/2006">
              <mc:Choice xmlns:v="urn:schemas-microsoft-com:vml" Requires="v">
                <p:oleObj spid="_x0000_s2175" name="Equation" r:id="rId5" imgW="1054100" imgH="190500" progId="Equation.COEE2">
                  <p:embed/>
                </p:oleObj>
              </mc:Choice>
              <mc:Fallback>
                <p:oleObj name="Equation" r:id="rId5" imgW="1054100" imgH="190500" progId="Equation.COEE2">
                  <p:embed/>
                  <p:pic>
                    <p:nvPicPr>
                      <p:cNvPr id="45060" name="Object 4">
                        <a:extLst>
                          <a:ext uri="{FF2B5EF4-FFF2-40B4-BE49-F238E27FC236}">
                            <a16:creationId xmlns="" xmlns:a16="http://schemas.microsoft.com/office/drawing/2014/main" id="{87C8F8C6-7ACB-43CB-A0AB-D709584EF1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675002"/>
                        <a:ext cx="2016224" cy="36365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999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4.2 Rendimenti di scala e rendimenti dei fattori</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1509191"/>
            <a:ext cx="8915400" cy="4845598"/>
          </a:xfrm>
        </p:spPr>
        <p:txBody>
          <a:bodyPr>
            <a:normAutofit/>
          </a:bodyPr>
          <a:lstStyle/>
          <a:p>
            <a:pPr marL="0" indent="0" algn="ctr">
              <a:buFontTx/>
              <a:buNone/>
            </a:pPr>
            <a:r>
              <a:rPr lang="it-IT" altLang="it-IT" sz="2400" i="1" dirty="0"/>
              <a:t>Rendimenti decrescenti del capitale:</a:t>
            </a:r>
          </a:p>
          <a:p>
            <a:pPr marL="0" indent="0">
              <a:buFontTx/>
              <a:buNone/>
            </a:pPr>
            <a:r>
              <a:rPr lang="it-IT" altLang="it-IT" sz="2400" dirty="0">
                <a:solidFill>
                  <a:srgbClr val="FF0000"/>
                </a:solidFill>
              </a:rPr>
              <a:t>aumenti di capitale generano, dato il lavoro, aumenti di prodotto tanto minori quanto è maggiore il livello di capitale</a:t>
            </a:r>
            <a:r>
              <a:rPr lang="it-IT" altLang="it-IT" sz="2400" dirty="0"/>
              <a:t>.</a:t>
            </a:r>
          </a:p>
          <a:p>
            <a:pPr marL="0" indent="0">
              <a:buFontTx/>
              <a:buNone/>
            </a:pPr>
            <a:endParaRPr lang="it-IT" altLang="it-IT" sz="2400" dirty="0"/>
          </a:p>
          <a:p>
            <a:pPr marL="0" indent="0" algn="ctr">
              <a:buFontTx/>
              <a:buNone/>
            </a:pPr>
            <a:r>
              <a:rPr lang="it-IT" altLang="it-IT" sz="2400" i="1" dirty="0"/>
              <a:t>Rendimenti decrescenti del lavoro:</a:t>
            </a:r>
          </a:p>
          <a:p>
            <a:pPr marL="0" indent="0">
              <a:buFontTx/>
              <a:buNone/>
            </a:pPr>
            <a:r>
              <a:rPr lang="it-IT" altLang="it-IT" sz="2400" dirty="0">
                <a:solidFill>
                  <a:srgbClr val="FF0000"/>
                </a:solidFill>
              </a:rPr>
              <a:t>aumenti della quantità di lavoro, dato il capitale, generano incrementi di prodotto tanto minori quanto maggiore è la quantità di lavoro già impiegata</a:t>
            </a:r>
            <a:r>
              <a:rPr lang="it-IT" altLang="it-IT" sz="2400" dirty="0"/>
              <a:t>.</a:t>
            </a:r>
          </a:p>
          <a:p>
            <a:pPr marL="0" indent="0">
              <a:buFontTx/>
              <a:buNone/>
            </a:pPr>
            <a:endParaRPr lang="it-IT" altLang="it-IT" sz="2400" dirty="0">
              <a:solidFill>
                <a:schemeClr val="bg1"/>
              </a:solidFill>
            </a:endParaRP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29</a:t>
            </a:fld>
            <a:endParaRPr lang="it-IT"/>
          </a:p>
        </p:txBody>
      </p:sp>
    </p:spTree>
    <p:extLst>
      <p:ext uri="{BB962C8B-B14F-4D97-AF65-F5344CB8AC3E}">
        <p14:creationId xmlns:p14="http://schemas.microsoft.com/office/powerpoint/2010/main" val="309086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3AAEEB7-370C-4CD1-84ED-44A96922B98A}" type="slidenum">
              <a:rPr lang="it-IT" smtClean="0"/>
              <a:pPr/>
              <a:t>3</a:t>
            </a:fld>
            <a:endParaRPr lang="it-IT"/>
          </a:p>
        </p:txBody>
      </p:sp>
      <p:pic>
        <p:nvPicPr>
          <p:cNvPr id="3" name="Immagine 2" descr="Immagine che contiene mappa, testo&#10;&#10;Descrizione generata automaticamente">
            <a:extLst>
              <a:ext uri="{FF2B5EF4-FFF2-40B4-BE49-F238E27FC236}">
                <a16:creationId xmlns="" xmlns:a16="http://schemas.microsoft.com/office/drawing/2014/main" id="{A14AA6C2-CAA6-4D28-ABD3-8D063E034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309" y="476672"/>
            <a:ext cx="5675381" cy="5502925"/>
          </a:xfrm>
          <a:prstGeom prst="rect">
            <a:avLst/>
          </a:prstGeom>
        </p:spPr>
      </p:pic>
      <p:sp>
        <p:nvSpPr>
          <p:cNvPr id="5" name="Rettangolo 4">
            <a:extLst>
              <a:ext uri="{FF2B5EF4-FFF2-40B4-BE49-F238E27FC236}">
                <a16:creationId xmlns="" xmlns:a16="http://schemas.microsoft.com/office/drawing/2014/main" id="{4464F0C6-BFE4-46C7-9FAE-28B0C03387DA}"/>
              </a:ext>
            </a:extLst>
          </p:cNvPr>
          <p:cNvSpPr/>
          <p:nvPr/>
        </p:nvSpPr>
        <p:spPr>
          <a:xfrm>
            <a:off x="85060" y="570626"/>
            <a:ext cx="1661865" cy="307777"/>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it-IT" sz="1400" dirty="0"/>
              <a:t>Fonte: </a:t>
            </a:r>
            <a:r>
              <a:rPr lang="it-IT" altLang="it-IT" sz="1400" dirty="0" err="1"/>
              <a:t>Baffigi</a:t>
            </a:r>
            <a:r>
              <a:rPr lang="it-IT" altLang="it-IT" sz="1400" dirty="0"/>
              <a:t> (2011)</a:t>
            </a:r>
          </a:p>
        </p:txBody>
      </p:sp>
    </p:spTree>
    <p:extLst>
      <p:ext uri="{BB962C8B-B14F-4D97-AF65-F5344CB8AC3E}">
        <p14:creationId xmlns:p14="http://schemas.microsoft.com/office/powerpoint/2010/main" val="1729498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4.3 Prodotto per lavoratore e capitale per occupato</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1509191"/>
            <a:ext cx="8915400" cy="4368081"/>
          </a:xfrm>
        </p:spPr>
        <p:txBody>
          <a:bodyPr>
            <a:normAutofit/>
          </a:bodyPr>
          <a:lstStyle/>
          <a:p>
            <a:pPr marL="0" indent="0">
              <a:buFontTx/>
              <a:buNone/>
            </a:pPr>
            <a:r>
              <a:rPr lang="it-IT" altLang="it-IT" sz="2400" dirty="0"/>
              <a:t>Poniamo </a:t>
            </a:r>
            <a:r>
              <a:rPr lang="it-IT" altLang="it-IT" sz="2400" i="1" dirty="0"/>
              <a:t>x</a:t>
            </a:r>
            <a:r>
              <a:rPr lang="it-IT" altLang="it-IT" sz="2400" dirty="0"/>
              <a:t> uguale a 1/</a:t>
            </a:r>
            <a:r>
              <a:rPr lang="it-IT" altLang="it-IT" sz="2400" i="1" dirty="0"/>
              <a:t>N</a:t>
            </a:r>
            <a:r>
              <a:rPr lang="it-IT" altLang="it-IT" sz="2400" dirty="0"/>
              <a:t> e otteniamo:</a:t>
            </a:r>
          </a:p>
          <a:p>
            <a:pPr marL="0" indent="0">
              <a:buFontTx/>
              <a:buNone/>
            </a:pPr>
            <a:endParaRPr lang="it-IT" altLang="it-IT" sz="2400" dirty="0"/>
          </a:p>
          <a:p>
            <a:pPr marL="0" indent="0">
              <a:buFontTx/>
              <a:buNone/>
            </a:pPr>
            <a:endParaRPr lang="it-IT" altLang="it-IT" sz="2400" dirty="0"/>
          </a:p>
          <a:p>
            <a:pPr marL="0" indent="0">
              <a:buFontTx/>
              <a:buNone/>
            </a:pPr>
            <a:endParaRPr lang="it-IT" altLang="it-IT" sz="2400" dirty="0"/>
          </a:p>
          <a:p>
            <a:pPr marL="0" indent="0">
              <a:buFontTx/>
              <a:buNone/>
            </a:pPr>
            <a:r>
              <a:rPr lang="it-IT" altLang="it-IT" sz="2400" dirty="0"/>
              <a:t>Dove </a:t>
            </a:r>
            <a:r>
              <a:rPr lang="it-IT" altLang="it-IT" sz="2400" i="1" dirty="0"/>
              <a:t>Y</a:t>
            </a:r>
            <a:r>
              <a:rPr lang="it-IT" altLang="it-IT" sz="2400" dirty="0"/>
              <a:t>/</a:t>
            </a:r>
            <a:r>
              <a:rPr lang="it-IT" altLang="it-IT" sz="2400" i="1" dirty="0"/>
              <a:t>N</a:t>
            </a:r>
            <a:r>
              <a:rPr lang="it-IT" altLang="it-IT" sz="2400" dirty="0"/>
              <a:t> rappresenta il prodotto per occupato e </a:t>
            </a:r>
            <a:r>
              <a:rPr lang="it-IT" altLang="it-IT" sz="2400" i="1" dirty="0"/>
              <a:t>K</a:t>
            </a:r>
            <a:r>
              <a:rPr lang="it-IT" altLang="it-IT" sz="2400" dirty="0"/>
              <a:t>/</a:t>
            </a:r>
            <a:r>
              <a:rPr lang="it-IT" altLang="it-IT" sz="2400" i="1" dirty="0"/>
              <a:t>N</a:t>
            </a:r>
            <a:r>
              <a:rPr lang="it-IT" altLang="it-IT" sz="2400" dirty="0"/>
              <a:t> il capitale per occupato.</a:t>
            </a:r>
          </a:p>
          <a:p>
            <a:pPr marL="0" indent="0">
              <a:buFontTx/>
              <a:buNone/>
            </a:pPr>
            <a:r>
              <a:rPr lang="it-IT" altLang="it-IT" sz="2400" dirty="0"/>
              <a:t>L’equazione dice che </a:t>
            </a:r>
            <a:r>
              <a:rPr lang="it-IT" altLang="it-IT" sz="2400" dirty="0">
                <a:solidFill>
                  <a:srgbClr val="FF0000"/>
                </a:solidFill>
              </a:rPr>
              <a:t>la quantità di prodotto per occupato dipende dalla quantità di capitale per occupato</a:t>
            </a:r>
            <a:r>
              <a:rPr lang="it-IT" altLang="it-IT" sz="2400" dirty="0"/>
              <a:t>.</a:t>
            </a:r>
          </a:p>
          <a:p>
            <a:pPr marL="0" indent="0">
              <a:buFontTx/>
              <a:buNone/>
            </a:pPr>
            <a:endParaRPr lang="it-IT" altLang="it-IT" sz="2400" dirty="0">
              <a:solidFill>
                <a:schemeClr val="bg1"/>
              </a:solidFill>
            </a:endParaRP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30</a:t>
            </a:fld>
            <a:endParaRPr lang="it-IT"/>
          </a:p>
        </p:txBody>
      </p:sp>
      <p:graphicFrame>
        <p:nvGraphicFramePr>
          <p:cNvPr id="5" name="Object 2">
            <a:extLst>
              <a:ext uri="{FF2B5EF4-FFF2-40B4-BE49-F238E27FC236}">
                <a16:creationId xmlns="" xmlns:a16="http://schemas.microsoft.com/office/drawing/2014/main" id="{A2969BFC-1549-4504-8704-7B54AA9A8883}"/>
              </a:ext>
            </a:extLst>
          </p:cNvPr>
          <p:cNvGraphicFramePr>
            <a:graphicFrameLocks noChangeAspect="1"/>
          </p:cNvGraphicFramePr>
          <p:nvPr>
            <p:extLst>
              <p:ext uri="{D42A27DB-BD31-4B8C-83A1-F6EECF244321}">
                <p14:modId xmlns:p14="http://schemas.microsoft.com/office/powerpoint/2010/main" val="901487547"/>
              </p:ext>
            </p:extLst>
          </p:nvPr>
        </p:nvGraphicFramePr>
        <p:xfrm>
          <a:off x="2907872" y="2233274"/>
          <a:ext cx="3328256" cy="837833"/>
        </p:xfrm>
        <a:graphic>
          <a:graphicData uri="http://schemas.openxmlformats.org/presentationml/2006/ole">
            <mc:AlternateContent xmlns:mc="http://schemas.openxmlformats.org/markup-compatibility/2006">
              <mc:Choice xmlns:v="urn:schemas-microsoft-com:vml" Requires="v">
                <p:oleObj spid="_x0000_s3136" name="Equation" r:id="rId3" imgW="1714500" imgH="431800" progId="Equation.COEE2">
                  <p:embed/>
                </p:oleObj>
              </mc:Choice>
              <mc:Fallback>
                <p:oleObj name="Equation" r:id="rId3" imgW="1714500" imgH="431800" progId="Equation.COEE2">
                  <p:embed/>
                  <p:pic>
                    <p:nvPicPr>
                      <p:cNvPr id="48130" name="Object 2">
                        <a:extLst>
                          <a:ext uri="{FF2B5EF4-FFF2-40B4-BE49-F238E27FC236}">
                            <a16:creationId xmlns="" xmlns:a16="http://schemas.microsoft.com/office/drawing/2014/main" id="{66B5CA3A-EB30-4BED-864C-3E9AEAE88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872" y="2233274"/>
                        <a:ext cx="3328256" cy="8378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2789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4.2 Rendimenti di scala e rendimenti dei fattori</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1006201"/>
            <a:ext cx="8915400" cy="910631"/>
          </a:xfrm>
        </p:spPr>
        <p:txBody>
          <a:bodyPr>
            <a:normAutofit/>
          </a:bodyPr>
          <a:lstStyle/>
          <a:p>
            <a:pPr marL="0" indent="0">
              <a:buFontTx/>
              <a:buNone/>
            </a:pPr>
            <a:r>
              <a:rPr lang="it-IT" altLang="it-IT" sz="2200" dirty="0"/>
              <a:t>Aumenti del capitale per lavoratore provocano incrementi sempre più piccoli del prodotto per lavoratore.</a:t>
            </a:r>
          </a:p>
          <a:p>
            <a:pPr marL="0" indent="0">
              <a:buFontTx/>
              <a:buNone/>
            </a:pPr>
            <a:endParaRPr lang="it-IT" altLang="it-IT" sz="2400" dirty="0">
              <a:solidFill>
                <a:schemeClr val="bg1"/>
              </a:solidFill>
            </a:endParaRP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31</a:t>
            </a:fld>
            <a:endParaRPr lang="it-IT"/>
          </a:p>
        </p:txBody>
      </p:sp>
      <p:pic>
        <p:nvPicPr>
          <p:cNvPr id="6" name="Immagine 5">
            <a:extLst>
              <a:ext uri="{FF2B5EF4-FFF2-40B4-BE49-F238E27FC236}">
                <a16:creationId xmlns="" xmlns:a16="http://schemas.microsoft.com/office/drawing/2014/main" id="{91639702-39CC-4E5F-A04B-5C52970A1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18" y="1916832"/>
            <a:ext cx="7362564" cy="4008507"/>
          </a:xfrm>
          <a:prstGeom prst="rect">
            <a:avLst/>
          </a:prstGeom>
        </p:spPr>
      </p:pic>
    </p:spTree>
    <p:extLst>
      <p:ext uri="{BB962C8B-B14F-4D97-AF65-F5344CB8AC3E}">
        <p14:creationId xmlns:p14="http://schemas.microsoft.com/office/powerpoint/2010/main" val="1082548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4.3 Prodotto per lavoratore e capitale per occupato</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1693314"/>
            <a:ext cx="8915400" cy="3247854"/>
          </a:xfrm>
        </p:spPr>
        <p:txBody>
          <a:bodyPr>
            <a:normAutofit/>
          </a:bodyPr>
          <a:lstStyle/>
          <a:p>
            <a:pPr marL="0" indent="0">
              <a:buFontTx/>
              <a:buNone/>
            </a:pPr>
            <a:r>
              <a:rPr lang="it-IT" altLang="it-IT" sz="2400" dirty="0"/>
              <a:t>Per la proprietà dei </a:t>
            </a:r>
            <a:r>
              <a:rPr lang="it-IT" altLang="it-IT" sz="2400" dirty="0">
                <a:solidFill>
                  <a:srgbClr val="FF0000"/>
                </a:solidFill>
              </a:rPr>
              <a:t>rendimenti marginali decrescenti</a:t>
            </a:r>
            <a:r>
              <a:rPr lang="it-IT" altLang="it-IT" sz="2400" dirty="0"/>
              <a:t>: </a:t>
            </a:r>
          </a:p>
          <a:p>
            <a:pPr marL="0" indent="0">
              <a:buFontTx/>
              <a:buNone/>
            </a:pPr>
            <a:r>
              <a:rPr lang="it-IT" altLang="it-IT" sz="2400" dirty="0"/>
              <a:t>nel punto </a:t>
            </a:r>
            <a:r>
              <a:rPr lang="it-IT" altLang="it-IT" sz="2400" i="1" dirty="0"/>
              <a:t>A</a:t>
            </a:r>
            <a:r>
              <a:rPr lang="it-IT" altLang="it-IT" sz="2400" dirty="0"/>
              <a:t>, dove il capitale è più basso, un aumento del capitale per occupato (distanza </a:t>
            </a:r>
            <a:r>
              <a:rPr lang="it-IT" altLang="it-IT" sz="2400" i="1" dirty="0"/>
              <a:t>AB)</a:t>
            </a:r>
            <a:r>
              <a:rPr lang="it-IT" altLang="it-IT" sz="2400" dirty="0"/>
              <a:t>, provoca un aumento del prodotto per occupato, pari a </a:t>
            </a:r>
            <a:r>
              <a:rPr lang="it-IT" altLang="it-IT" sz="2400" i="1" dirty="0"/>
              <a:t>A’B’</a:t>
            </a:r>
            <a:r>
              <a:rPr lang="it-IT" altLang="it-IT" sz="2400" dirty="0"/>
              <a:t>. </a:t>
            </a:r>
          </a:p>
          <a:p>
            <a:pPr marL="0" indent="0">
              <a:buFontTx/>
              <a:buNone/>
            </a:pPr>
            <a:endParaRPr lang="it-IT" altLang="it-IT" sz="2400" dirty="0"/>
          </a:p>
          <a:p>
            <a:pPr marL="0" indent="0">
              <a:buFontTx/>
              <a:buNone/>
            </a:pPr>
            <a:r>
              <a:rPr lang="it-IT" altLang="it-IT" sz="2400" dirty="0">
                <a:solidFill>
                  <a:srgbClr val="FF0000"/>
                </a:solidFill>
              </a:rPr>
              <a:t>Questo aumento è maggiore di quello provocato nel punto </a:t>
            </a:r>
            <a:r>
              <a:rPr lang="it-IT" altLang="it-IT" sz="2400" i="1" dirty="0">
                <a:solidFill>
                  <a:srgbClr val="FF0000"/>
                </a:solidFill>
              </a:rPr>
              <a:t>C</a:t>
            </a:r>
            <a:r>
              <a:rPr lang="it-IT" altLang="it-IT" sz="2400" dirty="0">
                <a:solidFill>
                  <a:srgbClr val="FF0000"/>
                </a:solidFill>
              </a:rPr>
              <a:t>, dove il capitale è più elevato: </a:t>
            </a:r>
            <a:r>
              <a:rPr lang="it-IT" altLang="it-IT" sz="2400" i="1" dirty="0">
                <a:solidFill>
                  <a:srgbClr val="FF0000"/>
                </a:solidFill>
              </a:rPr>
              <a:t>C’D’</a:t>
            </a:r>
            <a:r>
              <a:rPr lang="it-IT" altLang="it-IT" sz="2400" dirty="0">
                <a:solidFill>
                  <a:srgbClr val="FF0000"/>
                </a:solidFill>
              </a:rPr>
              <a:t>&lt;</a:t>
            </a:r>
            <a:r>
              <a:rPr lang="it-IT" altLang="it-IT" sz="2400" i="1" dirty="0">
                <a:solidFill>
                  <a:srgbClr val="FF0000"/>
                </a:solidFill>
              </a:rPr>
              <a:t>A’B’</a:t>
            </a:r>
            <a:r>
              <a:rPr lang="it-IT" altLang="it-IT" sz="2400" dirty="0"/>
              <a:t>.</a:t>
            </a:r>
            <a:endParaRPr lang="it-IT" altLang="it-IT" sz="2400" b="1" dirty="0"/>
          </a:p>
          <a:p>
            <a:pPr marL="0" indent="0">
              <a:buFontTx/>
              <a:buNone/>
            </a:pPr>
            <a:endParaRPr lang="it-IT" altLang="it-IT" sz="2400" dirty="0">
              <a:solidFill>
                <a:schemeClr val="bg1"/>
              </a:solidFill>
            </a:endParaRP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32</a:t>
            </a:fld>
            <a:endParaRPr lang="it-IT"/>
          </a:p>
        </p:txBody>
      </p:sp>
    </p:spTree>
    <p:extLst>
      <p:ext uri="{BB962C8B-B14F-4D97-AF65-F5344CB8AC3E}">
        <p14:creationId xmlns:p14="http://schemas.microsoft.com/office/powerpoint/2010/main" val="112421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4.4 Le fonti della crescita</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228600" y="980728"/>
            <a:ext cx="8915400" cy="4845598"/>
          </a:xfrm>
        </p:spPr>
        <p:txBody>
          <a:bodyPr>
            <a:normAutofit/>
          </a:bodyPr>
          <a:lstStyle/>
          <a:p>
            <a:pPr marL="0" indent="0">
              <a:buFontTx/>
              <a:buNone/>
            </a:pPr>
            <a:r>
              <a:rPr lang="it-IT" altLang="it-IT" sz="2300" dirty="0"/>
              <a:t>Dunque, da che cosa è generata la crescita?</a:t>
            </a:r>
          </a:p>
          <a:p>
            <a:r>
              <a:rPr lang="it-IT" altLang="it-IT" sz="2300" dirty="0"/>
              <a:t>Gli </a:t>
            </a:r>
            <a:r>
              <a:rPr lang="it-IT" altLang="it-IT" sz="2300" dirty="0">
                <a:solidFill>
                  <a:srgbClr val="FF0000"/>
                </a:solidFill>
              </a:rPr>
              <a:t>aumenti del prodotto per occupato (</a:t>
            </a:r>
            <a:r>
              <a:rPr lang="it-IT" altLang="it-IT" sz="2300" i="1" dirty="0">
                <a:solidFill>
                  <a:srgbClr val="FF0000"/>
                </a:solidFill>
              </a:rPr>
              <a:t>Y</a:t>
            </a:r>
            <a:r>
              <a:rPr lang="it-IT" altLang="it-IT" sz="2300" dirty="0">
                <a:solidFill>
                  <a:srgbClr val="FF0000"/>
                </a:solidFill>
              </a:rPr>
              <a:t>/</a:t>
            </a:r>
            <a:r>
              <a:rPr lang="it-IT" altLang="it-IT" sz="2300" i="1" dirty="0">
                <a:solidFill>
                  <a:srgbClr val="FF0000"/>
                </a:solidFill>
              </a:rPr>
              <a:t>N</a:t>
            </a:r>
            <a:r>
              <a:rPr lang="it-IT" altLang="it-IT" sz="2300" dirty="0">
                <a:solidFill>
                  <a:srgbClr val="FF0000"/>
                </a:solidFill>
              </a:rPr>
              <a:t>) derivano da aumenti del capitale per occupato (</a:t>
            </a:r>
            <a:r>
              <a:rPr lang="it-IT" altLang="it-IT" sz="2300" i="1" dirty="0">
                <a:solidFill>
                  <a:srgbClr val="FF0000"/>
                </a:solidFill>
              </a:rPr>
              <a:t>K</a:t>
            </a:r>
            <a:r>
              <a:rPr lang="it-IT" altLang="it-IT" sz="2300" dirty="0">
                <a:solidFill>
                  <a:srgbClr val="FF0000"/>
                </a:solidFill>
              </a:rPr>
              <a:t>/</a:t>
            </a:r>
            <a:r>
              <a:rPr lang="it-IT" altLang="it-IT" sz="2300" i="1" dirty="0">
                <a:solidFill>
                  <a:srgbClr val="FF0000"/>
                </a:solidFill>
              </a:rPr>
              <a:t>N</a:t>
            </a:r>
            <a:r>
              <a:rPr lang="it-IT" altLang="it-IT" sz="2300" dirty="0">
                <a:solidFill>
                  <a:srgbClr val="FF0000"/>
                </a:solidFill>
              </a:rPr>
              <a:t>)</a:t>
            </a:r>
          </a:p>
          <a:p>
            <a:r>
              <a:rPr lang="it-IT" altLang="it-IT" sz="2300" dirty="0"/>
              <a:t>Gli </a:t>
            </a:r>
            <a:r>
              <a:rPr lang="it-IT" altLang="it-IT" sz="2300" dirty="0">
                <a:solidFill>
                  <a:srgbClr val="FF0000"/>
                </a:solidFill>
              </a:rPr>
              <a:t>aumenti del prodotto per occupato (</a:t>
            </a:r>
            <a:r>
              <a:rPr lang="it-IT" altLang="it-IT" sz="2300" i="1" dirty="0">
                <a:solidFill>
                  <a:srgbClr val="FF0000"/>
                </a:solidFill>
              </a:rPr>
              <a:t>Y</a:t>
            </a:r>
            <a:r>
              <a:rPr lang="it-IT" altLang="it-IT" sz="2300" dirty="0">
                <a:solidFill>
                  <a:srgbClr val="FF0000"/>
                </a:solidFill>
              </a:rPr>
              <a:t>/</a:t>
            </a:r>
            <a:r>
              <a:rPr lang="it-IT" altLang="it-IT" sz="2300" i="1" dirty="0">
                <a:solidFill>
                  <a:srgbClr val="FF0000"/>
                </a:solidFill>
              </a:rPr>
              <a:t>N</a:t>
            </a:r>
            <a:r>
              <a:rPr lang="it-IT" altLang="it-IT" sz="2300" dirty="0">
                <a:solidFill>
                  <a:srgbClr val="FF0000"/>
                </a:solidFill>
              </a:rPr>
              <a:t>) possono derivare anche da </a:t>
            </a:r>
            <a:r>
              <a:rPr lang="it-IT" altLang="it-IT" sz="2300" b="1" dirty="0">
                <a:solidFill>
                  <a:srgbClr val="FF0000"/>
                </a:solidFill>
              </a:rPr>
              <a:t>miglioramenti dello stato della tecnologia</a:t>
            </a:r>
            <a:r>
              <a:rPr lang="it-IT" altLang="it-IT" sz="2300" dirty="0">
                <a:solidFill>
                  <a:srgbClr val="FF0000"/>
                </a:solidFill>
              </a:rPr>
              <a:t>, che spostano la funzione di produzione </a:t>
            </a:r>
            <a:r>
              <a:rPr lang="it-IT" altLang="it-IT" sz="2300" i="1" dirty="0">
                <a:solidFill>
                  <a:srgbClr val="FF0000"/>
                </a:solidFill>
              </a:rPr>
              <a:t>F</a:t>
            </a:r>
            <a:r>
              <a:rPr lang="it-IT" altLang="it-IT" sz="2300" dirty="0">
                <a:solidFill>
                  <a:srgbClr val="FF0000"/>
                </a:solidFill>
              </a:rPr>
              <a:t> e permettono di ottenere una maggiore quantità di prodotto per occupato con lo stesso capitale per occupato</a:t>
            </a:r>
          </a:p>
          <a:p>
            <a:r>
              <a:rPr lang="it-IT" altLang="it-IT" sz="2300" dirty="0"/>
              <a:t>L’</a:t>
            </a:r>
            <a:r>
              <a:rPr lang="it-IT" altLang="it-IT" sz="2300" dirty="0">
                <a:solidFill>
                  <a:srgbClr val="FF0000"/>
                </a:solidFill>
              </a:rPr>
              <a:t>accumulazione di capitale da sola non sostiene la crescita</a:t>
            </a:r>
            <a:r>
              <a:rPr lang="it-IT" altLang="it-IT" sz="2300" dirty="0"/>
              <a:t>: un maggior tasso di risparmio non può sostenere in modo permanente un maggior tasso di crescita della produzione</a:t>
            </a:r>
          </a:p>
          <a:p>
            <a:r>
              <a:rPr lang="it-IT" altLang="it-IT" sz="2300" dirty="0">
                <a:solidFill>
                  <a:srgbClr val="FF0000"/>
                </a:solidFill>
              </a:rPr>
              <a:t>La crescita deve derivare necessariamente dal progresso tecnologico</a:t>
            </a:r>
          </a:p>
          <a:p>
            <a:pPr marL="0" indent="0">
              <a:buFontTx/>
              <a:buNone/>
            </a:pPr>
            <a:endParaRPr lang="it-IT" altLang="it-IT" sz="2400" b="1" dirty="0"/>
          </a:p>
          <a:p>
            <a:pPr marL="0" indent="0">
              <a:buFontTx/>
              <a:buNone/>
            </a:pPr>
            <a:endParaRPr lang="it-IT" altLang="it-IT" sz="2400" dirty="0">
              <a:solidFill>
                <a:schemeClr val="bg1"/>
              </a:solidFill>
            </a:endParaRP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33</a:t>
            </a:fld>
            <a:endParaRPr lang="it-IT"/>
          </a:p>
        </p:txBody>
      </p:sp>
    </p:spTree>
    <p:extLst>
      <p:ext uri="{BB962C8B-B14F-4D97-AF65-F5344CB8AC3E}">
        <p14:creationId xmlns:p14="http://schemas.microsoft.com/office/powerpoint/2010/main" val="3068590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228600" y="409228"/>
            <a:ext cx="8686800" cy="1143000"/>
          </a:xfrm>
        </p:spPr>
        <p:txBody>
          <a:bodyPr/>
          <a:lstStyle/>
          <a:p>
            <a:r>
              <a:rPr lang="it-IT" sz="3200" dirty="0"/>
              <a:t>4.4 Le fonti della crescita</a:t>
            </a: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34</a:t>
            </a:fld>
            <a:endParaRPr lang="it-IT"/>
          </a:p>
        </p:txBody>
      </p:sp>
      <p:pic>
        <p:nvPicPr>
          <p:cNvPr id="6" name="Immagine 5" descr="Immagine che contiene testo, mappa&#10;&#10;Descrizione generata automaticamente">
            <a:extLst>
              <a:ext uri="{FF2B5EF4-FFF2-40B4-BE49-F238E27FC236}">
                <a16:creationId xmlns="" xmlns:a16="http://schemas.microsoft.com/office/drawing/2014/main" id="{4C6C0CAB-9DC2-406E-8990-4D18BF52E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94" y="1303852"/>
            <a:ext cx="7691012" cy="4250296"/>
          </a:xfrm>
          <a:prstGeom prst="rect">
            <a:avLst/>
          </a:prstGeom>
        </p:spPr>
      </p:pic>
    </p:spTree>
    <p:extLst>
      <p:ext uri="{BB962C8B-B14F-4D97-AF65-F5344CB8AC3E}">
        <p14:creationId xmlns:p14="http://schemas.microsoft.com/office/powerpoint/2010/main" val="2586731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323528" y="2109588"/>
            <a:ext cx="8604448" cy="2638823"/>
          </a:xfrm>
        </p:spPr>
        <p:txBody>
          <a:bodyPr>
            <a:normAutofit/>
          </a:bodyPr>
          <a:lstStyle/>
          <a:p>
            <a:pPr marL="0" indent="0">
              <a:buNone/>
            </a:pPr>
            <a:r>
              <a:rPr lang="it-IT" sz="3200" dirty="0">
                <a:latin typeface="Calibri Light" panose="020F0302020204030204" pitchFamily="34" charset="0"/>
                <a:cs typeface="Calibri Light" panose="020F0302020204030204" pitchFamily="34" charset="0"/>
              </a:rPr>
              <a:t>Il punto principale di questo capitolo è</a:t>
            </a:r>
            <a:r>
              <a:rPr lang="it-IT" dirty="0">
                <a:latin typeface="+mj-lt"/>
              </a:rPr>
              <a:t>: </a:t>
            </a:r>
            <a:br>
              <a:rPr lang="it-IT" dirty="0">
                <a:latin typeface="+mj-lt"/>
              </a:rPr>
            </a:br>
            <a:r>
              <a:rPr lang="it-IT" dirty="0">
                <a:latin typeface="+mj-lt"/>
              </a:rPr>
              <a:t>su lunghi periodi di tempo, la crescita annulla le fluttuazioni. La (complessa) chiave per una crescita sostenuta è il progresso tecnologico.</a:t>
            </a:r>
            <a:endParaRPr lang="it-IT" altLang="it-IT" dirty="0">
              <a:latin typeface="+mj-lt"/>
            </a:endParaRPr>
          </a:p>
          <a:p>
            <a:pPr marL="0" indent="0">
              <a:buFontTx/>
              <a:buNone/>
            </a:pPr>
            <a:endParaRPr lang="it-IT" altLang="it-IT" sz="2400" b="1" dirty="0"/>
          </a:p>
          <a:p>
            <a:pPr marL="0" indent="0">
              <a:buFontTx/>
              <a:buNone/>
            </a:pPr>
            <a:endParaRPr lang="it-IT" altLang="it-IT" sz="2400" dirty="0">
              <a:solidFill>
                <a:schemeClr val="bg1"/>
              </a:solidFill>
            </a:endParaRP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35</a:t>
            </a:fld>
            <a:endParaRPr lang="it-IT"/>
          </a:p>
        </p:txBody>
      </p:sp>
    </p:spTree>
    <p:extLst>
      <p:ext uri="{BB962C8B-B14F-4D97-AF65-F5344CB8AC3E}">
        <p14:creationId xmlns:p14="http://schemas.microsoft.com/office/powerpoint/2010/main" val="219866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vita</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964488" cy="4525963"/>
          </a:xfrm>
        </p:spPr>
        <p:txBody>
          <a:bodyPr>
            <a:normAutofit/>
          </a:bodyPr>
          <a:lstStyle/>
          <a:p>
            <a:pPr marL="0" indent="0">
              <a:buNone/>
            </a:pPr>
            <a:r>
              <a:rPr lang="it-IT" sz="2400" dirty="0"/>
              <a:t>Nel lungo periodo non domineranno le fluttuazioni tipiche del breve e medio periodo. Dominerà invece la crescita.</a:t>
            </a:r>
          </a:p>
          <a:p>
            <a:pPr marL="0" indent="0">
              <a:buNone/>
            </a:pPr>
            <a:endParaRPr lang="it-IT" sz="2400" dirty="0"/>
          </a:p>
          <a:p>
            <a:pPr marL="0" indent="0">
              <a:buNone/>
            </a:pPr>
            <a:r>
              <a:rPr lang="it-IT" sz="2400" dirty="0"/>
              <a:t>Ci interessiamo alla crescita in quanto è direttamente collegata alla qualità della vita.</a:t>
            </a:r>
          </a:p>
          <a:p>
            <a:pPr marL="0" indent="0">
              <a:buNone/>
            </a:pPr>
            <a:endParaRPr lang="it-IT" sz="2400" dirty="0"/>
          </a:p>
          <a:p>
            <a:pPr marL="0" indent="0">
              <a:buNone/>
            </a:pPr>
            <a:r>
              <a:rPr lang="it-IT" sz="2400" dirty="0"/>
              <a:t>La variabile fondamentale in questa analisi è il </a:t>
            </a:r>
            <a:r>
              <a:rPr lang="it-IT" sz="2400" i="1" dirty="0"/>
              <a:t>Pil pro capite</a:t>
            </a:r>
            <a:r>
              <a:rPr lang="it-IT" sz="2400" dirty="0"/>
              <a:t>, </a:t>
            </a:r>
            <a:r>
              <a:rPr lang="it-IT" sz="2400" dirty="0">
                <a:solidFill>
                  <a:srgbClr val="FF0000"/>
                </a:solidFill>
              </a:rPr>
              <a:t>cioè il Pil di un paese diviso il numero dei suoi abitanti</a:t>
            </a:r>
            <a:r>
              <a:rPr lang="it-IT" sz="2400" dirty="0"/>
              <a:t>.</a:t>
            </a:r>
          </a:p>
          <a:p>
            <a:pPr marL="0" indent="0">
              <a:buNone/>
            </a:pPr>
            <a:r>
              <a:rPr lang="it-IT" sz="2400" dirty="0"/>
              <a:t>Con questa variabile ci accingeremo a fare confronti tra paesi, ma non prima di aver capito come utilizzarla per questo scopo.</a:t>
            </a: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353566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vita</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395536" y="1166018"/>
            <a:ext cx="8424936" cy="4525963"/>
          </a:xfrm>
        </p:spPr>
        <p:txBody>
          <a:bodyPr>
            <a:normAutofit/>
          </a:bodyPr>
          <a:lstStyle/>
          <a:p>
            <a:pPr marL="0" indent="0">
              <a:buFontTx/>
              <a:buNone/>
            </a:pPr>
            <a:r>
              <a:rPr lang="it-IT" altLang="it-IT" sz="2400" dirty="0"/>
              <a:t>Come confrontare il prodotto pro capite tra diversi paesi?</a:t>
            </a:r>
          </a:p>
          <a:p>
            <a:pPr marL="0" indent="0">
              <a:buFontTx/>
              <a:buNone/>
            </a:pPr>
            <a:r>
              <a:rPr lang="it-IT" altLang="it-IT" sz="2400" dirty="0"/>
              <a:t>Non basta convertire il valore del prodotto pro capite utilizzando il tasso di cambio:</a:t>
            </a:r>
          </a:p>
          <a:p>
            <a:pPr marL="0" indent="0"/>
            <a:r>
              <a:rPr lang="it-IT" altLang="it-IT" sz="2400" dirty="0"/>
              <a:t> i </a:t>
            </a:r>
            <a:r>
              <a:rPr lang="it-IT" altLang="it-IT" sz="2400" dirty="0">
                <a:solidFill>
                  <a:srgbClr val="FF0000"/>
                </a:solidFill>
              </a:rPr>
              <a:t>tassi di cambio possono variare molto</a:t>
            </a:r>
          </a:p>
          <a:p>
            <a:pPr marL="0" indent="0"/>
            <a:r>
              <a:rPr lang="it-IT" altLang="it-IT" sz="2400" dirty="0"/>
              <a:t> ci </a:t>
            </a:r>
            <a:r>
              <a:rPr lang="it-IT" altLang="it-IT" sz="2400" dirty="0">
                <a:solidFill>
                  <a:srgbClr val="FF0000"/>
                </a:solidFill>
              </a:rPr>
              <a:t>possono essere differenze sistematiche dei prezzi tra paesi</a:t>
            </a:r>
          </a:p>
          <a:p>
            <a:pPr marL="0" indent="0">
              <a:buFontTx/>
              <a:buNone/>
            </a:pPr>
            <a:endParaRPr lang="it-IT" altLang="it-IT" sz="2400" dirty="0"/>
          </a:p>
          <a:p>
            <a:pPr marL="0" indent="0">
              <a:buFontTx/>
              <a:buNone/>
            </a:pPr>
            <a:r>
              <a:rPr lang="it-IT" altLang="it-IT" sz="2400" dirty="0"/>
              <a:t>In generale, quanto minore è il livello pro capite in un paese, tanto minori saranno i prezzi dei beni alimentari e dei servizi essenziali in quel paese.</a:t>
            </a:r>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208686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vita</a:t>
            </a:r>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964488" cy="4525963"/>
          </a:xfrm>
        </p:spPr>
        <p:txBody>
          <a:bodyPr>
            <a:normAutofit/>
          </a:bodyPr>
          <a:lstStyle/>
          <a:p>
            <a:pPr marL="0" indent="0">
              <a:buFontTx/>
              <a:buNone/>
            </a:pPr>
            <a:r>
              <a:rPr lang="it-IT" altLang="it-IT" sz="2200" dirty="0"/>
              <a:t>Il confronto tra tenori di vita in paesi diversi è più significativo, correggendo per gli effetti sia delle variazioni di cambio, sia delle differenze sistematiche dei prezzi tra paesi.</a:t>
            </a:r>
          </a:p>
          <a:p>
            <a:pPr marL="0" indent="0">
              <a:buFontTx/>
              <a:buNone/>
            </a:pPr>
            <a:endParaRPr lang="it-IT" altLang="it-IT" sz="2200" dirty="0"/>
          </a:p>
          <a:p>
            <a:pPr marL="0" indent="0">
              <a:buFontTx/>
              <a:buNone/>
            </a:pPr>
            <a:r>
              <a:rPr lang="it-IT" altLang="it-IT" sz="2200" dirty="0">
                <a:solidFill>
                  <a:srgbClr val="FF0000"/>
                </a:solidFill>
              </a:rPr>
              <a:t>I dati aggiustati prendono il nome di dati in parità dei poteri di acquisto (</a:t>
            </a:r>
            <a:r>
              <a:rPr lang="it-IT" altLang="it-IT" sz="2200" dirty="0" err="1">
                <a:solidFill>
                  <a:srgbClr val="FF0000"/>
                </a:solidFill>
              </a:rPr>
              <a:t>ppp</a:t>
            </a:r>
            <a:r>
              <a:rPr lang="it-IT" altLang="it-IT" sz="2200" dirty="0">
                <a:solidFill>
                  <a:srgbClr val="FF0000"/>
                </a:solidFill>
              </a:rPr>
              <a:t>)</a:t>
            </a:r>
            <a:r>
              <a:rPr lang="it-IT" altLang="it-IT" sz="2200" dirty="0"/>
              <a:t>.</a:t>
            </a:r>
          </a:p>
          <a:p>
            <a:pPr marL="0" indent="0">
              <a:buFontTx/>
              <a:buNone/>
            </a:pPr>
            <a:r>
              <a:rPr lang="it-IT" altLang="it-IT" sz="2200" dirty="0"/>
              <a:t>La costruzione degli indici di prezzo usando la parità dei poteri di acquisto, apprezzabile nelle </a:t>
            </a:r>
            <a:r>
              <a:rPr lang="it-IT" altLang="it-IT" sz="2200" i="1" dirty="0"/>
              <a:t>Penn World </a:t>
            </a:r>
            <a:r>
              <a:rPr lang="it-IT" altLang="it-IT" sz="2200" i="1" dirty="0" err="1"/>
              <a:t>Tables</a:t>
            </a:r>
            <a:r>
              <a:rPr lang="it-IT" altLang="it-IT" sz="2200" dirty="0"/>
              <a:t>, si basa in contemporanea </a:t>
            </a:r>
            <a:r>
              <a:rPr lang="it-IT" altLang="it-IT" sz="2200" dirty="0">
                <a:solidFill>
                  <a:srgbClr val="FF0000"/>
                </a:solidFill>
              </a:rPr>
              <a:t>sul tasso di cambio presente</a:t>
            </a:r>
            <a:r>
              <a:rPr lang="it-IT" altLang="it-IT" sz="2200" dirty="0"/>
              <a:t>, sul </a:t>
            </a:r>
            <a:r>
              <a:rPr lang="it-IT" altLang="it-IT" sz="2200" dirty="0">
                <a:solidFill>
                  <a:srgbClr val="FF0000"/>
                </a:solidFill>
              </a:rPr>
              <a:t>consumo pro-capite</a:t>
            </a:r>
            <a:r>
              <a:rPr lang="it-IT" altLang="it-IT" sz="2200" dirty="0"/>
              <a:t>, confrontando quantità e qualità dei beni consumati nei due paesi e altri confronti tra i paesi in esame.</a:t>
            </a:r>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31729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a:t>
            </a:r>
            <a:r>
              <a:rPr lang="it-IT" sz="3200" dirty="0" smtClean="0"/>
              <a:t>vita: esempio</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784976" cy="4525963"/>
          </a:xfrm>
        </p:spPr>
        <p:txBody>
          <a:bodyPr>
            <a:normAutofit/>
          </a:bodyPr>
          <a:lstStyle/>
          <a:p>
            <a:pPr marL="0" indent="0">
              <a:buFontTx/>
              <a:buNone/>
            </a:pPr>
            <a:r>
              <a:rPr lang="it-IT" altLang="it-IT" sz="2200" b="1" dirty="0" smtClean="0"/>
              <a:t>Due Paesi</a:t>
            </a:r>
            <a:r>
              <a:rPr lang="it-IT" altLang="it-IT" sz="2200" dirty="0" smtClean="0"/>
              <a:t>: Stati Uniti, Russia</a:t>
            </a:r>
          </a:p>
          <a:p>
            <a:pPr marL="0" indent="0">
              <a:buFontTx/>
              <a:buNone/>
            </a:pPr>
            <a:r>
              <a:rPr lang="it-IT" altLang="it-IT" sz="2200" b="1" dirty="0" smtClean="0"/>
              <a:t>Consumo annuo pro-capite</a:t>
            </a:r>
            <a:r>
              <a:rPr lang="it-IT" altLang="it-IT" sz="2200" dirty="0" smtClean="0"/>
              <a:t>: </a:t>
            </a:r>
          </a:p>
          <a:p>
            <a:r>
              <a:rPr lang="it-IT" altLang="it-IT" sz="2200" b="1" dirty="0" smtClean="0"/>
              <a:t>Stati Uniti</a:t>
            </a:r>
            <a:r>
              <a:rPr lang="it-IT" altLang="it-IT" sz="2200" dirty="0" smtClean="0"/>
              <a:t>: 20.000 dollari USA. Le persone acquistano ogni anno un’automobile nuova al costo di 10.000$ e spendono il resto (10.000$) in generi alimentari (assumendo che il prezzo di un paniere annuale di alimenti è pari a 10.000$)</a:t>
            </a:r>
          </a:p>
          <a:p>
            <a:r>
              <a:rPr lang="it-IT" altLang="it-IT" sz="2200" b="1" dirty="0" smtClean="0"/>
              <a:t>Russia</a:t>
            </a:r>
            <a:r>
              <a:rPr lang="it-IT" altLang="it-IT" sz="2200" dirty="0" smtClean="0"/>
              <a:t>: 60.000 rubli. Gli individui tengono la loro automobile per 15 anni. Il prezzo di un’automobile è di 300.000 rubli, per cui le persone ogni anno spendono in media 20.000 rubli </a:t>
            </a:r>
            <a:r>
              <a:rPr lang="it-IT" altLang="it-IT" sz="2200" dirty="0"/>
              <a:t>–</a:t>
            </a:r>
            <a:r>
              <a:rPr lang="it-IT" altLang="it-IT" sz="2200" dirty="0" smtClean="0"/>
              <a:t> (300.000/15) – in auto. In Russia, le persone acquistano lo stesso paniere di beni alimentari dei cittadini statunitensi, ma al prezzo di 40.000 rubli.</a:t>
            </a:r>
            <a:endParaRPr lang="it-IT" altLang="it-IT" sz="2200" dirty="0"/>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339628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a:t>
            </a:r>
            <a:r>
              <a:rPr lang="it-IT" sz="3200" dirty="0" smtClean="0"/>
              <a:t>vita: esempio</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784976" cy="4525963"/>
          </a:xfrm>
        </p:spPr>
        <p:txBody>
          <a:bodyPr>
            <a:normAutofit/>
          </a:bodyPr>
          <a:lstStyle/>
          <a:p>
            <a:pPr marL="0" indent="0">
              <a:buFontTx/>
              <a:buNone/>
            </a:pPr>
            <a:endParaRPr lang="it-IT" altLang="it-IT" sz="2200" dirty="0" smtClean="0"/>
          </a:p>
          <a:p>
            <a:pPr marL="0" indent="0">
              <a:buFontTx/>
              <a:buNone/>
            </a:pPr>
            <a:endParaRPr lang="it-IT" altLang="it-IT" sz="2200" dirty="0"/>
          </a:p>
          <a:p>
            <a:pPr marL="0" indent="0">
              <a:buFontTx/>
              <a:buNone/>
            </a:pPr>
            <a:r>
              <a:rPr lang="it-IT" altLang="it-IT" sz="2200" b="1" dirty="0" smtClean="0"/>
              <a:t>Assunzioni ulteriori</a:t>
            </a:r>
            <a:r>
              <a:rPr lang="it-IT" altLang="it-IT" sz="2200" dirty="0" smtClean="0"/>
              <a:t>:</a:t>
            </a:r>
          </a:p>
          <a:p>
            <a:r>
              <a:rPr lang="it-IT" altLang="it-IT" sz="2200" dirty="0" smtClean="0"/>
              <a:t>le automobili russe e statunitensi sono dell</a:t>
            </a:r>
            <a:r>
              <a:rPr lang="it-IT" altLang="it-IT" sz="2200" dirty="0" smtClean="0"/>
              <a:t>a stessa qualità così come i generi alimentari dei due paesi (assunzione discutibile)</a:t>
            </a:r>
          </a:p>
          <a:p>
            <a:r>
              <a:rPr lang="it-IT" altLang="it-IT" sz="2200" dirty="0" smtClean="0"/>
              <a:t>Il tasso di cambio è tale per cui un dollaro USA corrisponde a 30 rubli.</a:t>
            </a:r>
          </a:p>
          <a:p>
            <a:pPr marL="0" indent="0">
              <a:buNone/>
            </a:pPr>
            <a:endParaRPr lang="it-IT" altLang="it-IT" sz="2200" dirty="0"/>
          </a:p>
          <a:p>
            <a:pPr marL="0" indent="0">
              <a:buNone/>
            </a:pPr>
            <a:r>
              <a:rPr lang="it-IT" altLang="it-IT" sz="2200" i="1" dirty="0" smtClean="0"/>
              <a:t>Qual è il consumo pro capite in Russia rispetto a quello degli Stati Uniti?</a:t>
            </a:r>
            <a:endParaRPr lang="it-IT" altLang="it-IT" sz="2200" dirty="0" smtClean="0"/>
          </a:p>
          <a:p>
            <a:pPr marL="0" indent="0">
              <a:buNone/>
            </a:pPr>
            <a:endParaRPr lang="it-IT" altLang="it-IT" sz="2200" i="1" dirty="0"/>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8</a:t>
            </a:fld>
            <a:endParaRPr lang="it-IT"/>
          </a:p>
        </p:txBody>
      </p:sp>
    </p:spTree>
    <p:extLst>
      <p:ext uri="{BB962C8B-B14F-4D97-AF65-F5344CB8AC3E}">
        <p14:creationId xmlns:p14="http://schemas.microsoft.com/office/powerpoint/2010/main" val="169754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C9D479F-01A2-493C-988F-DBCF448313E2}"/>
              </a:ext>
            </a:extLst>
          </p:cNvPr>
          <p:cNvSpPr>
            <a:spLocks noGrp="1"/>
          </p:cNvSpPr>
          <p:nvPr>
            <p:ph type="title"/>
          </p:nvPr>
        </p:nvSpPr>
        <p:spPr>
          <a:xfrm>
            <a:off x="457200" y="409228"/>
            <a:ext cx="8229600" cy="1143000"/>
          </a:xfrm>
        </p:spPr>
        <p:txBody>
          <a:bodyPr/>
          <a:lstStyle/>
          <a:p>
            <a:r>
              <a:rPr lang="it-IT" sz="3200" dirty="0"/>
              <a:t>1. Come si misura la qualità della </a:t>
            </a:r>
            <a:r>
              <a:rPr lang="it-IT" sz="3200" dirty="0" smtClean="0"/>
              <a:t>vita: esempio</a:t>
            </a:r>
            <a:endParaRPr lang="it-IT" sz="3200" dirty="0"/>
          </a:p>
        </p:txBody>
      </p:sp>
      <p:sp>
        <p:nvSpPr>
          <p:cNvPr id="3" name="Segnaposto contenuto 2">
            <a:extLst>
              <a:ext uri="{FF2B5EF4-FFF2-40B4-BE49-F238E27FC236}">
                <a16:creationId xmlns="" xmlns:a16="http://schemas.microsoft.com/office/drawing/2014/main" id="{EDD672EF-61D2-4504-AB57-0645C02ED1DC}"/>
              </a:ext>
            </a:extLst>
          </p:cNvPr>
          <p:cNvSpPr>
            <a:spLocks noGrp="1"/>
          </p:cNvSpPr>
          <p:nvPr>
            <p:ph idx="1"/>
          </p:nvPr>
        </p:nvSpPr>
        <p:spPr>
          <a:xfrm>
            <a:off x="179512" y="1166018"/>
            <a:ext cx="8784976" cy="4525963"/>
          </a:xfrm>
        </p:spPr>
        <p:txBody>
          <a:bodyPr>
            <a:normAutofit lnSpcReduction="10000"/>
          </a:bodyPr>
          <a:lstStyle/>
          <a:p>
            <a:pPr marL="0" indent="0">
              <a:buFontTx/>
              <a:buNone/>
            </a:pPr>
            <a:r>
              <a:rPr lang="it-IT" altLang="it-IT" sz="2200" b="1" i="1" dirty="0" smtClean="0"/>
              <a:t>Prima riflessione</a:t>
            </a:r>
            <a:endParaRPr lang="it-IT" altLang="it-IT" sz="2200" dirty="0" smtClean="0"/>
          </a:p>
          <a:p>
            <a:pPr marL="0" indent="0">
              <a:buFontTx/>
              <a:buNone/>
            </a:pPr>
            <a:r>
              <a:rPr lang="it-IT" altLang="it-IT" sz="2200" dirty="0" smtClean="0"/>
              <a:t>Considerare il consumo pro capite in Russia e convertirlo in dollari USA attraverso il tasso di cambio. In questo modo il consumo russo è pari a 60.000/30=2.000 dollari, ovvero il 10% di quello statunitense.</a:t>
            </a:r>
          </a:p>
          <a:p>
            <a:pPr marL="0" indent="0">
              <a:buFontTx/>
              <a:buNone/>
            </a:pPr>
            <a:endParaRPr lang="it-IT" altLang="it-IT" sz="2200" dirty="0"/>
          </a:p>
          <a:p>
            <a:pPr marL="0" indent="0">
              <a:buFontTx/>
              <a:buNone/>
            </a:pPr>
            <a:r>
              <a:rPr lang="it-IT" altLang="it-IT" sz="2200" i="1" dirty="0" smtClean="0"/>
              <a:t>Questa risposta ha senso?</a:t>
            </a:r>
          </a:p>
          <a:p>
            <a:pPr marL="0" indent="0">
              <a:buFontTx/>
              <a:buNone/>
            </a:pPr>
            <a:endParaRPr lang="it-IT" altLang="it-IT" sz="2200" i="1" dirty="0"/>
          </a:p>
          <a:p>
            <a:pPr marL="0" indent="0">
              <a:buFontTx/>
              <a:buNone/>
            </a:pPr>
            <a:r>
              <a:rPr lang="it-IT" altLang="it-IT" sz="2200" dirty="0" smtClean="0"/>
              <a:t>I russi sono sì più poveri, ma in Russia i generi alimentari sono anche molto più convenienti.</a:t>
            </a:r>
          </a:p>
          <a:p>
            <a:pPr marL="0" indent="0">
              <a:buFontTx/>
              <a:buNone/>
            </a:pPr>
            <a:r>
              <a:rPr lang="it-IT" altLang="it-IT" sz="2200" dirty="0" smtClean="0"/>
              <a:t>Un consumatore statunitense che spendesse tutti i suoi 20.000 dollari in alimenti comprerebbe 2 panieri di beni (20.000$/10.000$).</a:t>
            </a:r>
          </a:p>
          <a:p>
            <a:pPr marL="0" indent="0">
              <a:buFontTx/>
              <a:buNone/>
            </a:pPr>
            <a:r>
              <a:rPr lang="it-IT" altLang="it-IT" sz="2200" dirty="0" smtClean="0"/>
              <a:t>Un consumatore russo che spendesse tutti i suoi 60.000 rubli in alimenti comprerebbe invece 1,5 panieri di beni (60.000/40.000).</a:t>
            </a:r>
            <a:endParaRPr lang="it-IT" altLang="it-IT" sz="2200" dirty="0"/>
          </a:p>
          <a:p>
            <a:pPr marL="0" indent="0">
              <a:buFontTx/>
              <a:buNone/>
            </a:pPr>
            <a:endParaRPr lang="it-IT" altLang="it-IT" sz="2200" dirty="0" smtClean="0"/>
          </a:p>
          <a:p>
            <a:pPr marL="0" indent="0">
              <a:buNone/>
            </a:pPr>
            <a:endParaRPr lang="it-IT" altLang="it-IT" sz="2200" i="1" dirty="0"/>
          </a:p>
          <a:p>
            <a:pPr marL="0" indent="0">
              <a:buFontTx/>
              <a:buNone/>
            </a:pPr>
            <a:endParaRPr lang="it-IT" altLang="it-IT" sz="2400" dirty="0"/>
          </a:p>
        </p:txBody>
      </p:sp>
      <p:sp>
        <p:nvSpPr>
          <p:cNvPr id="4" name="Segnaposto numero diapositiva 3">
            <a:extLst>
              <a:ext uri="{FF2B5EF4-FFF2-40B4-BE49-F238E27FC236}">
                <a16:creationId xmlns="" xmlns:a16="http://schemas.microsoft.com/office/drawing/2014/main" id="{2D802A1F-7F0B-4EF1-AA2F-CC6C9CEFC30D}"/>
              </a:ext>
            </a:extLst>
          </p:cNvPr>
          <p:cNvSpPr>
            <a:spLocks noGrp="1"/>
          </p:cNvSpPr>
          <p:nvPr>
            <p:ph type="sldNum" sz="quarter" idx="12"/>
          </p:nvPr>
        </p:nvSpPr>
        <p:spPr/>
        <p:txBody>
          <a:bodyPr/>
          <a:lstStyle/>
          <a:p>
            <a:fld id="{E3AAEEB7-370C-4CD1-84ED-44A96922B98A}" type="slidenum">
              <a:rPr lang="it-IT" smtClean="0"/>
              <a:pPr/>
              <a:t>9</a:t>
            </a:fld>
            <a:endParaRPr lang="it-IT"/>
          </a:p>
        </p:txBody>
      </p:sp>
    </p:spTree>
    <p:extLst>
      <p:ext uri="{BB962C8B-B14F-4D97-AF65-F5344CB8AC3E}">
        <p14:creationId xmlns:p14="http://schemas.microsoft.com/office/powerpoint/2010/main" val="4594084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2450</Words>
  <Application>Microsoft Office PowerPoint</Application>
  <PresentationFormat>Presentazione su schermo (4:3)</PresentationFormat>
  <Paragraphs>229</Paragraphs>
  <Slides>35</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37" baseType="lpstr">
      <vt:lpstr>Tema di Office</vt:lpstr>
      <vt:lpstr>Equation</vt:lpstr>
      <vt:lpstr>Capitolo X</vt:lpstr>
      <vt:lpstr>Citando il premio Nobel Robert Lucas:  «una volta che si comincia a pensare alla crescita, è difficile pensare ad altro»</vt:lpstr>
      <vt:lpstr>Presentazione standard di PowerPoint</vt:lpstr>
      <vt:lpstr>1. Come si misura la qualità della vita</vt:lpstr>
      <vt:lpstr>1. Come si misura la qualità della vita</vt:lpstr>
      <vt:lpstr>1. Come si misura la qualità della vita</vt:lpstr>
      <vt:lpstr>1. Come si misura la qualità della vita: esempio</vt:lpstr>
      <vt:lpstr>1. Come si misura la qualità della vita: esempio</vt:lpstr>
      <vt:lpstr>1. Come si misura la qualità della vita: esempio</vt:lpstr>
      <vt:lpstr>1. Come si misura la qualità della vita: esempio</vt:lpstr>
      <vt:lpstr>1. Come si misura la qualità della vita: esempio</vt:lpstr>
      <vt:lpstr>1. Come si misura la qualità della vita</vt:lpstr>
      <vt:lpstr>Il paradosso di Easterling</vt:lpstr>
      <vt:lpstr>Il paradosso di Easterling</vt:lpstr>
      <vt:lpstr>Il paradosso di Easterling</vt:lpstr>
      <vt:lpstr>1. Come si misura la qualità della vita Focus: Il denaro può comprare la felicità?</vt:lpstr>
      <vt:lpstr>Stevenson e Wolfers</vt:lpstr>
      <vt:lpstr>Deaton e Kahneman</vt:lpstr>
      <vt:lpstr>Stevenson e Wolfers</vt:lpstr>
      <vt:lpstr>2. La crescita nei paesi ricchi dal 1950</vt:lpstr>
      <vt:lpstr>2.1 Il forte aumento della qualità della vita dal 1950</vt:lpstr>
      <vt:lpstr>2.2 La convergenza del prodotto pro capite</vt:lpstr>
      <vt:lpstr>3.1 Uno sguardo su due millenni</vt:lpstr>
      <vt:lpstr>3.2 Uno sguardo ai vari paesi</vt:lpstr>
      <vt:lpstr>3.2 Uno sguardo ai vari paesi</vt:lpstr>
      <vt:lpstr>4. Uno schema per pensare alla crescita</vt:lpstr>
      <vt:lpstr>4.1 La funzione di produzione aggregata</vt:lpstr>
      <vt:lpstr>4.2 Rendimenti di scala e rendimenti dei fattori</vt:lpstr>
      <vt:lpstr>4.2 Rendimenti di scala e rendimenti dei fattori</vt:lpstr>
      <vt:lpstr>4.3 Prodotto per lavoratore e capitale per occupato</vt:lpstr>
      <vt:lpstr>4.2 Rendimenti di scala e rendimenti dei fattori</vt:lpstr>
      <vt:lpstr>4.3 Prodotto per lavoratore e capitale per occupato</vt:lpstr>
      <vt:lpstr>4.4 Le fonti della crescita</vt:lpstr>
      <vt:lpstr>4.4 Le fonti della crescita</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87</cp:revision>
  <dcterms:created xsi:type="dcterms:W3CDTF">2014-07-28T14:21:47Z</dcterms:created>
  <dcterms:modified xsi:type="dcterms:W3CDTF">2021-11-22T13:28:24Z</dcterms:modified>
</cp:coreProperties>
</file>