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4112" r:id="rId2"/>
    <p:sldMasterId id="2147484124" r:id="rId3"/>
  </p:sldMasterIdLst>
  <p:notesMasterIdLst>
    <p:notesMasterId r:id="rId51"/>
  </p:notesMasterIdLst>
  <p:handoutMasterIdLst>
    <p:handoutMasterId r:id="rId52"/>
  </p:handoutMasterIdLst>
  <p:sldIdLst>
    <p:sldId id="278" r:id="rId4"/>
    <p:sldId id="280" r:id="rId5"/>
    <p:sldId id="341" r:id="rId6"/>
    <p:sldId id="281" r:id="rId7"/>
    <p:sldId id="282" r:id="rId8"/>
    <p:sldId id="327" r:id="rId9"/>
    <p:sldId id="286" r:id="rId10"/>
    <p:sldId id="343" r:id="rId11"/>
    <p:sldId id="288" r:id="rId12"/>
    <p:sldId id="290" r:id="rId13"/>
    <p:sldId id="291" r:id="rId14"/>
    <p:sldId id="293" r:id="rId15"/>
    <p:sldId id="292" r:id="rId16"/>
    <p:sldId id="296" r:id="rId17"/>
    <p:sldId id="299" r:id="rId18"/>
    <p:sldId id="300" r:id="rId19"/>
    <p:sldId id="303" r:id="rId20"/>
    <p:sldId id="304" r:id="rId21"/>
    <p:sldId id="305" r:id="rId22"/>
    <p:sldId id="328" r:id="rId23"/>
    <p:sldId id="329" r:id="rId24"/>
    <p:sldId id="335" r:id="rId25"/>
    <p:sldId id="337" r:id="rId26"/>
    <p:sldId id="307" r:id="rId27"/>
    <p:sldId id="308" r:id="rId28"/>
    <p:sldId id="309" r:id="rId29"/>
    <p:sldId id="310" r:id="rId30"/>
    <p:sldId id="332" r:id="rId31"/>
    <p:sldId id="339" r:id="rId32"/>
    <p:sldId id="340" r:id="rId33"/>
    <p:sldId id="311" r:id="rId34"/>
    <p:sldId id="330" r:id="rId35"/>
    <p:sldId id="313" r:id="rId36"/>
    <p:sldId id="314" r:id="rId37"/>
    <p:sldId id="333" r:id="rId38"/>
    <p:sldId id="316" r:id="rId39"/>
    <p:sldId id="336" r:id="rId40"/>
    <p:sldId id="317" r:id="rId41"/>
    <p:sldId id="318" r:id="rId42"/>
    <p:sldId id="320" r:id="rId43"/>
    <p:sldId id="321" r:id="rId44"/>
    <p:sldId id="322" r:id="rId45"/>
    <p:sldId id="323" r:id="rId46"/>
    <p:sldId id="342" r:id="rId47"/>
    <p:sldId id="324" r:id="rId48"/>
    <p:sldId id="325" r:id="rId49"/>
    <p:sldId id="326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1" autoAdjust="0"/>
    <p:restoredTop sz="90459" autoAdjust="0"/>
  </p:normalViewPr>
  <p:slideViewPr>
    <p:cSldViewPr>
      <p:cViewPr>
        <p:scale>
          <a:sx n="69" d="100"/>
          <a:sy n="69" d="100"/>
        </p:scale>
        <p:origin x="-11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="" xmlns:a16="http://schemas.microsoft.com/office/drawing/2014/main" id="{0604D99B-1375-7842-B1EB-4B65368018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1027">
            <a:extLst>
              <a:ext uri="{FF2B5EF4-FFF2-40B4-BE49-F238E27FC236}">
                <a16:creationId xmlns="" xmlns:a16="http://schemas.microsoft.com/office/drawing/2014/main" id="{108E0A1C-2EDD-5440-8340-25CD550155C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1028">
            <a:extLst>
              <a:ext uri="{FF2B5EF4-FFF2-40B4-BE49-F238E27FC236}">
                <a16:creationId xmlns="" xmlns:a16="http://schemas.microsoft.com/office/drawing/2014/main" id="{918DFCBE-EB17-E947-BE84-3FE663E9D2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1029">
            <a:extLst>
              <a:ext uri="{FF2B5EF4-FFF2-40B4-BE49-F238E27FC236}">
                <a16:creationId xmlns="" xmlns:a16="http://schemas.microsoft.com/office/drawing/2014/main" id="{B2E397AA-2056-474E-B059-A9E2720A092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B3EDA1F-E334-1A4A-9838-EF65BAFA5F6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31974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="" xmlns:a16="http://schemas.microsoft.com/office/drawing/2014/main" id="{023C124C-19F1-174F-93C6-F9930196E1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1" name="Rectangle 1027">
            <a:extLst>
              <a:ext uri="{FF2B5EF4-FFF2-40B4-BE49-F238E27FC236}">
                <a16:creationId xmlns="" xmlns:a16="http://schemas.microsoft.com/office/drawing/2014/main" id="{3DAAD9F9-0157-C846-9CBA-5B99719639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1028">
            <a:extLst>
              <a:ext uri="{FF2B5EF4-FFF2-40B4-BE49-F238E27FC236}">
                <a16:creationId xmlns="" xmlns:a16="http://schemas.microsoft.com/office/drawing/2014/main" id="{1865EBC8-C443-0C4D-B00C-A0737C2844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="" xmlns:a16="http://schemas.microsoft.com/office/drawing/2014/main" id="{7A065969-A2BE-E14C-80F2-412A93AB1C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="" xmlns:a16="http://schemas.microsoft.com/office/drawing/2014/main" id="{E1A8A5C9-6BF7-E344-9F85-801B6B2FCE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5" name="Rectangle 1031">
            <a:extLst>
              <a:ext uri="{FF2B5EF4-FFF2-40B4-BE49-F238E27FC236}">
                <a16:creationId xmlns="" xmlns:a16="http://schemas.microsoft.com/office/drawing/2014/main" id="{82C909DA-F3F6-6A4B-8C55-2C0C14ED12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57EEE0D-9C40-D842-BB94-3645679B6B9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68581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Vedi pagina</a:t>
            </a:r>
            <a:r>
              <a:rPr lang="it-IT" baseline="0" dirty="0" smtClean="0"/>
              <a:t> 325 in alto, la parte sottolineata.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EEE0D-9C40-D842-BB94-3645679B6B9C}" type="slidenum">
              <a:rPr lang="en-US" altLang="it-IT" smtClean="0"/>
              <a:pPr>
                <a:defRPr/>
              </a:pPr>
              <a:t>6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6439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Vedi pagina 327 dove è sottolineato.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EEE0D-9C40-D842-BB94-3645679B6B9C}" type="slidenum">
              <a:rPr lang="en-US" altLang="it-IT" smtClean="0"/>
              <a:pPr>
                <a:defRPr/>
              </a:pPr>
              <a:t>9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2562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B8E15A9-7FAA-294B-B7B7-545D9E838E5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="" xmlns:a16="http://schemas.microsoft.com/office/drawing/2014/main" id="{3E607038-9A58-3445-B5C7-182613DD3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="" xmlns:a16="http://schemas.microsoft.com/office/drawing/2014/main" id="{2BA1C79B-FF24-1342-B2D3-222C481479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="" xmlns:a16="http://schemas.microsoft.com/office/drawing/2014/main" id="{2DBC2561-6976-764A-9954-238E2D005FD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60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797509F-99C9-5142-AA05-89455529F8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D32A4FA-8158-D54F-901D-F6761FB6FB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8A64A-7D18-AF46-B38C-A7B4EA86524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4304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8A49FF7-F437-DC41-86EF-625E4434D1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CC2B556-05C8-C94B-9642-5B853579E2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0E0BD-47D0-FD48-A313-F1E41AA3493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1157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44CB85C-46A4-3545-B125-5D90F3F339C6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="" xmlns:a16="http://schemas.microsoft.com/office/drawing/2014/main" id="{5F82311C-C8AF-634F-B789-3C276D9B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="" xmlns:a16="http://schemas.microsoft.com/office/drawing/2014/main" id="{0FEE3BC4-D58B-6946-9D6B-8CEEC4CF3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="" xmlns:a16="http://schemas.microsoft.com/office/drawing/2014/main" id="{D8CA2244-7D03-8747-B0EE-E70A5B268D6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838D5FF1-75FD-8C4E-80BA-49D29A246E7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="" xmlns:a16="http://schemas.microsoft.com/office/drawing/2014/main" id="{5F88644E-7F90-014A-AC36-D890D62B3A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="" xmlns:a16="http://schemas.microsoft.com/office/drawing/2014/main" id="{B334C20A-D103-6648-8791-9DFE7594DB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="" xmlns:a16="http://schemas.microsoft.com/office/drawing/2014/main" id="{EFC9DAB9-B241-4241-BBD9-85046C8C1E81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02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09ED83E-45C5-624A-96F0-E9CB5EC347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E4EB7C7-115F-C449-8B38-15D679AC7C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12535-8102-2A44-9D0C-28F67F10D77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0424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2184C94-C142-8447-9593-80A7DFBE11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6E5EF37-66BC-4449-BFD7-4F6BF95386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1DE1-C134-9243-8398-75A942487C0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3287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FDAA4CC-99B2-5A41-943C-0F12C617AE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F0FFD02-DC87-E140-8FC0-E3C3098F23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6E9D2-C9CC-1E40-B70D-BC649BDC29A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718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029C7C44-F634-8045-9E6C-85277EE9DF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5A14FBFA-886A-A141-9D9D-8F0BCEB096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C97C9-10CD-9441-A961-9D4648A8072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9062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D00ED27-455F-714D-BE64-C3016E02E4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36C0067-5E8A-B74E-B483-CE50D44EDB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40F6-7994-724F-8EB0-1A63AA50186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5019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71D30A79-B393-EC49-8FDB-4389D2DCD5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B90F3CB7-B599-194F-A655-9890D83810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9EFD2-88E0-F94D-9DB2-C0B047E2741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8006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CD97FC-F6ED-F444-B499-EF398DA52E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8313A72-7287-D248-9B35-AF95F25CEA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806CF-500C-D548-BE1B-7FEF3A42D3F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1925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C709E2D-492F-DB49-8BFB-6CB8B780DC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63CEB33-2D5A-6746-9C89-4CB0B43E16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D6B6-AAC0-C245-9EDD-220E56FE0A7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89372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8F85387-3C34-5B4F-945B-DC83F520C1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FF61308-063F-7A43-AA46-DCB4D62493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C20BD-A969-6B47-B171-29E5393AA17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06697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667E776-66C2-0549-B865-6F02781BF4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E21708D-797E-3C4A-8BDD-A977E7C389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3A8C4-FE00-1441-B8E5-85B40F61DB5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56347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3774402-D760-C54B-A74C-5DCEA5D8E4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1E2474F-2019-004C-A110-FF79976852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C474F-6005-694E-B4F1-5C1CF6D31ED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98034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86FB8274-5B30-2D48-805F-1040BA705E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5" name="Picture 10" descr="Pearson_Bound_White">
            <a:extLst>
              <a:ext uri="{FF2B5EF4-FFF2-40B4-BE49-F238E27FC236}">
                <a16:creationId xmlns="" xmlns:a16="http://schemas.microsoft.com/office/drawing/2014/main" id="{3D013818-A19B-6C48-B854-49C24597BD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>
            <a:extLst>
              <a:ext uri="{FF2B5EF4-FFF2-40B4-BE49-F238E27FC236}">
                <a16:creationId xmlns="" xmlns:a16="http://schemas.microsoft.com/office/drawing/2014/main" id="{5C53D34E-3152-994B-8B8E-63F8026D9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3721467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EC78FA1-6B40-8647-B049-C8C41EE81F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266BA0BD-600D-DF45-A8B3-2E3D83B4BA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2B6A1-567C-BE40-950E-92164DA21E2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56837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971BF975-DFD8-104E-817D-12EC498111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2072CAEB-428E-804B-B8F2-58E118105A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41A67-3011-F749-8068-D8CD117B959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94968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0F65B2D-BDA9-4249-A478-23A6D9DF1B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9593172D-9390-5B48-A421-02AB589296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237E8-DBA1-6F44-876C-5D6814FD294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35731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723EC3C-FF14-1B4F-B84C-8DA2F7BE7D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F46B552-1FC8-0E48-BDD2-BE34F86AF1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6BBC-0B24-9C4C-8CC9-58681D3E278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54825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6BF0809F-AFB7-F44F-BE6E-AA2A690DAF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0D8AF3AE-89AD-CA49-B613-6820910997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FEC3C-F9BD-6C41-A4C4-6CC595103F3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63991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="" xmlns:a16="http://schemas.microsoft.com/office/drawing/2014/main" id="{133ED4D5-88C6-CA49-A543-1EDCD20490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="" xmlns:a16="http://schemas.microsoft.com/office/drawing/2014/main" id="{823AAA62-75B9-974E-A6A2-7005A72A5A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0A8BF-E568-9743-BB17-3B26A5312B2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6018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6CE09BB-F969-E042-8A52-02F5F0A924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C70FC94-2743-6742-888F-DAA6A84C10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5A74-D675-B144-822B-C952C3C5135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38955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D63C8BB-D65E-A74E-9BD4-99EB408D6A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49C264BA-695C-7149-8CD2-5BF529B03E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9876B-D3B3-9B47-AC11-C05867C3EAD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00061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9053180-0F06-2D4E-9CB1-D53CDF0647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37B926C6-065A-F441-A262-FE91DEF2D3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A0CB-1CCB-2B47-B504-ABB5C61EFBF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71469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D9D180B-44F4-7F42-A6EA-2832C826F6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EBE53704-70C4-584C-B9C7-B358E1C270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D2B9-1DDC-3445-9F69-3E0BE5AC245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10199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EE129A0-BB7B-3C4D-A2FA-4C0777B790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B782490-7828-454F-81E0-59DFB90154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E9002-9896-0341-8345-C7F7880FC3C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9128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FCBE6FE-2FC6-FB4B-9F9D-06348DE862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4135F0E-CD7B-5B44-8011-E049D2BE94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72AE2-F950-424A-BFA8-99777C35940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2359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6BC20F44-645B-5D47-A504-7435F8F686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2C348E8E-E009-8648-8D8B-8B269D5CFC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5DE17-C041-5647-B1BD-CC5ECC948F3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930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515ADD3-4860-6040-B664-0B58933621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700F150-90A0-0A4F-9104-F03C55155D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C8DB-BA80-7347-A684-EFF3570290C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9084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C644A0C1-B60E-A841-BE07-0239F26575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8D79CEE3-881E-C34A-AF0C-FAEBA2B9DB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0EF4-4689-744A-8B51-334CAAAB86A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7742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4FAD516-CFE1-A64A-9F71-4D9EB55A20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038E40E-FAD6-2945-BDAE-A8AED71961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3C66-42B6-FE4B-992B-B61BCFE9D1F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2204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067D2FB-C674-A343-B44B-CDE38F349E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E0BA0C4-F26B-C44C-81CE-A08B5FCF95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53BD-29B4-CC47-A306-4C07012AE5F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3933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="" xmlns:a16="http://schemas.microsoft.com/office/drawing/2014/main" id="{2ECCCFE0-A2D6-B04F-883A-C2A241B8CE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="" xmlns:a16="http://schemas.microsoft.com/office/drawing/2014/main" id="{D83748D7-BB9F-9E4A-8B75-7A64763AC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="" xmlns:a16="http://schemas.microsoft.com/office/drawing/2014/main" id="{F45BC52A-D50E-2F40-9ED8-A7CE14902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="" xmlns:a16="http://schemas.microsoft.com/office/drawing/2014/main" id="{C4676AEA-E203-344F-B361-21D0851E56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="" xmlns:a16="http://schemas.microsoft.com/office/drawing/2014/main" id="{83456EE8-6B4E-B44C-AC5B-713D3612E3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D8A9D3-4987-A54F-839C-F0D65533261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="" xmlns:a16="http://schemas.microsoft.com/office/drawing/2014/main" id="{57DBF8A2-9E1B-544A-8AD1-D5030083D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="" xmlns:a16="http://schemas.microsoft.com/office/drawing/2014/main" id="{FCF5EE16-E72A-954E-BA3B-34138A3688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AAB3B0DA-D346-964B-8DEA-122BE33B6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641C807A-97A0-5B4C-B175-1900D3B8E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="" xmlns:a16="http://schemas.microsoft.com/office/drawing/2014/main" id="{38372CAE-15B1-0849-B33D-A56FB430A7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="" xmlns:a16="http://schemas.microsoft.com/office/drawing/2014/main" id="{CCF48BFA-69C3-174D-B6A4-A20D702304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F38ED3-C954-CD40-809A-C257E9CEAA9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3319" name="Picture 12" descr="Pearson_Bound_White">
            <a:extLst>
              <a:ext uri="{FF2B5EF4-FFF2-40B4-BE49-F238E27FC236}">
                <a16:creationId xmlns="" xmlns:a16="http://schemas.microsoft.com/office/drawing/2014/main" id="{9FD258CF-31C6-524C-86F1-CE520EE14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="" xmlns:a16="http://schemas.microsoft.com/office/drawing/2014/main" id="{DFC869A0-CAB9-754F-9E3F-63225AC7D24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="" xmlns:a16="http://schemas.microsoft.com/office/drawing/2014/main" id="{725AC20B-C2BF-E14E-A997-5133559D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5604" name="Rectangle 3">
            <a:extLst>
              <a:ext uri="{FF2B5EF4-FFF2-40B4-BE49-F238E27FC236}">
                <a16:creationId xmlns="" xmlns:a16="http://schemas.microsoft.com/office/drawing/2014/main" id="{CC8BD208-BB72-1647-AB3A-F60941D1B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="" xmlns:a16="http://schemas.microsoft.com/office/drawing/2014/main" id="{DAAB7816-73E8-994C-898F-25606FC8C4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="" xmlns:a16="http://schemas.microsoft.com/office/drawing/2014/main" id="{4B5D0329-C318-4E4E-A0CD-2AC69386EE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F22D16-2A37-1C47-88B9-2C9B7E1A283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25607" name="Picture 9" descr="Pearson_Bound_White">
            <a:extLst>
              <a:ext uri="{FF2B5EF4-FFF2-40B4-BE49-F238E27FC236}">
                <a16:creationId xmlns="" xmlns:a16="http://schemas.microsoft.com/office/drawing/2014/main" id="{3FBF479A-2DFC-6C46-ACBC-28676CFE4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="" xmlns:a16="http://schemas.microsoft.com/office/drawing/2014/main" id="{579868D3-478A-CB48-8B7E-F03999D1A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3990975" cy="900113"/>
          </a:xfrm>
        </p:spPr>
        <p:txBody>
          <a:bodyPr/>
          <a:lstStyle/>
          <a:p>
            <a:pPr eaLnBrk="1" hangingPunct="1"/>
            <a:r>
              <a:rPr lang="it-IT" altLang="it-IT"/>
              <a:t>Capitolo 9</a:t>
            </a:r>
          </a:p>
        </p:txBody>
      </p:sp>
      <p:sp>
        <p:nvSpPr>
          <p:cNvPr id="39938" name="Segnaposto piè di pagina 3">
            <a:extLst>
              <a:ext uri="{FF2B5EF4-FFF2-40B4-BE49-F238E27FC236}">
                <a16:creationId xmlns="" xmlns:a16="http://schemas.microsoft.com/office/drawing/2014/main" id="{16606F49-61C6-5340-BB4C-0A9A11F605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39939" name="Segnaposto numero diapositiva 4">
            <a:extLst>
              <a:ext uri="{FF2B5EF4-FFF2-40B4-BE49-F238E27FC236}">
                <a16:creationId xmlns="" xmlns:a16="http://schemas.microsoft.com/office/drawing/2014/main" id="{C1C64DAF-17A5-D346-9264-2F3EB3131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134F45B6-7002-724E-A121-79ACD860ABAF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="" xmlns:a16="http://schemas.microsoft.com/office/drawing/2014/main" id="{47E92945-6DAF-0449-A422-2253CB33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25"/>
            <a:ext cx="4286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 sz="3200" b="1"/>
              <a:t>La globalizzazione finanziaria: opportunità </a:t>
            </a:r>
            <a:br>
              <a:rPr lang="it-IT" altLang="it-IT" sz="3200" b="1"/>
            </a:br>
            <a:r>
              <a:rPr lang="it-IT" altLang="it-IT" sz="3200" b="1"/>
              <a:t>e crisi</a:t>
            </a:r>
          </a:p>
        </p:txBody>
      </p:sp>
      <p:pic>
        <p:nvPicPr>
          <p:cNvPr id="39941" name="Segnaposto immagine 7">
            <a:extLst>
              <a:ext uri="{FF2B5EF4-FFF2-40B4-BE49-F238E27FC236}">
                <a16:creationId xmlns="" xmlns:a16="http://schemas.microsoft.com/office/drawing/2014/main" id="{92701CCD-D138-A048-AD56-CA50C1DD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4313"/>
            <a:ext cx="381635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="" xmlns:a16="http://schemas.microsoft.com/office/drawing/2014/main" id="{7C7379D4-78C6-0A4E-9E0A-999962A37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Classificazione delle attività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89B66B2-303B-F448-8F87-1C1F164F4B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144588"/>
            <a:ext cx="8229600" cy="4876800"/>
          </a:xfrm>
        </p:spPr>
        <p:txBody>
          <a:bodyPr/>
          <a:lstStyle/>
          <a:p>
            <a:pPr indent="-533400" eaLnBrk="1" hangingPunct="1">
              <a:buFontTx/>
              <a:buNone/>
              <a:defRPr/>
            </a:pPr>
            <a:r>
              <a:rPr lang="it-IT" altLang="it-IT" sz="2300" dirty="0"/>
              <a:t>I diritti sulle attività (strumenti) sono così classificati.</a:t>
            </a:r>
          </a:p>
          <a:p>
            <a:pPr marL="533400" indent="-533400" eaLnBrk="1" hangingPunct="1">
              <a:buFont typeface="Times" charset="0"/>
              <a:buAutoNum type="arabicPeriod"/>
              <a:defRPr/>
            </a:pPr>
            <a:r>
              <a:rPr lang="it-IT" altLang="it-IT" sz="2400" b="1" dirty="0"/>
              <a:t>Strumenti di debito</a:t>
            </a:r>
          </a:p>
          <a:p>
            <a:pPr marL="914400" lvl="1" indent="-457200" eaLnBrk="1" hangingPunct="1">
              <a:spcBef>
                <a:spcPct val="40000"/>
              </a:spcBef>
              <a:defRPr/>
            </a:pPr>
            <a:r>
              <a:rPr lang="it-IT" altLang="it-IT" dirty="0"/>
              <a:t>Tra gli esempi vi sono le obbligazioni e i depositi bancari.</a:t>
            </a:r>
          </a:p>
          <a:p>
            <a:pPr marL="914400" lvl="1" indent="-457200" eaLnBrk="1" hangingPunct="1">
              <a:spcBef>
                <a:spcPct val="40000"/>
              </a:spcBef>
              <a:defRPr/>
            </a:pPr>
            <a:r>
              <a:rPr lang="it-IT" altLang="it-IT" dirty="0"/>
              <a:t>Stabiliscono che l’emittente dello strumento deve ripagare un valore </a:t>
            </a:r>
            <a:r>
              <a:rPr lang="it-IT" altLang="it-IT" i="1" dirty="0"/>
              <a:t>fisso </a:t>
            </a:r>
            <a:r>
              <a:rPr lang="it-IT" altLang="it-IT" dirty="0"/>
              <a:t>indipendentemente dalle circostanze economiche. </a:t>
            </a:r>
          </a:p>
          <a:p>
            <a:pPr marL="533400" indent="-533400" eaLnBrk="1" hangingPunct="1">
              <a:buFont typeface="Times" charset="0"/>
              <a:buAutoNum type="arabicPeriod"/>
              <a:defRPr/>
            </a:pPr>
            <a:r>
              <a:rPr lang="it-IT" altLang="it-IT" sz="2400" b="1" dirty="0"/>
              <a:t>Strumenti di capitale di rischio</a:t>
            </a:r>
          </a:p>
          <a:p>
            <a:pPr marL="914400" lvl="1" indent="-457200" eaLnBrk="1" hangingPunct="1">
              <a:spcBef>
                <a:spcPct val="40000"/>
              </a:spcBef>
              <a:defRPr/>
            </a:pPr>
            <a:r>
              <a:rPr lang="it-IT" altLang="it-IT" dirty="0"/>
              <a:t>Per esempio azioni o diritti su proprietà reali.</a:t>
            </a:r>
          </a:p>
          <a:p>
            <a:pPr marL="914400" lvl="1" indent="-457200" eaLnBrk="1" hangingPunct="1">
              <a:spcBef>
                <a:spcPct val="40000"/>
              </a:spcBef>
              <a:defRPr/>
            </a:pPr>
            <a:r>
              <a:rPr lang="it-IT" altLang="it-IT" dirty="0"/>
              <a:t>Stabiliscono il possesso (capitale di rischio = possesso) di profitti o rendimenti </a:t>
            </a:r>
            <a:r>
              <a:rPr lang="it-IT" altLang="it-IT" i="1" dirty="0"/>
              <a:t>variabili, </a:t>
            </a:r>
            <a:r>
              <a:rPr lang="it-IT" altLang="it-IT" dirty="0"/>
              <a:t>che variano secondo le condizioni economiche. </a:t>
            </a:r>
          </a:p>
        </p:txBody>
      </p:sp>
      <p:sp>
        <p:nvSpPr>
          <p:cNvPr id="49155" name="Segnaposto piè di pagina 3">
            <a:extLst>
              <a:ext uri="{FF2B5EF4-FFF2-40B4-BE49-F238E27FC236}">
                <a16:creationId xmlns="" xmlns:a16="http://schemas.microsoft.com/office/drawing/2014/main" id="{2B3C5AB7-48EC-3547-9ACA-E4C8D24AE9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9156" name="Segnaposto numero diapositiva 4">
            <a:extLst>
              <a:ext uri="{FF2B5EF4-FFF2-40B4-BE49-F238E27FC236}">
                <a16:creationId xmlns="" xmlns:a16="http://schemas.microsoft.com/office/drawing/2014/main" id="{C39E7900-3F91-CE4B-BD42-9D8436362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16DA3122-FF18-4940-9FF0-68D9952D203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="" xmlns:a16="http://schemas.microsoft.com/office/drawing/2014/main" id="{3C245C0A-BB66-8848-A184-7F725C75D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730250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I mercati internazionali dei capitali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9FC50E27-2920-834E-975F-DF5A63F933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350963"/>
            <a:ext cx="8229600" cy="4165600"/>
          </a:xfrm>
        </p:spPr>
        <p:txBody>
          <a:bodyPr/>
          <a:lstStyle/>
          <a:p>
            <a:pPr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2400" dirty="0"/>
              <a:t>Gli operatori che operano sui mercati internazionali dei capitali sono i seguenti.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charset="0"/>
              <a:buAutoNum type="arabicPeriod"/>
              <a:defRPr/>
            </a:pPr>
            <a:r>
              <a:rPr lang="it-IT" altLang="it-IT" sz="2400" i="1" dirty="0"/>
              <a:t>Banche commerciali</a:t>
            </a:r>
            <a:r>
              <a:rPr lang="it-IT" altLang="it-IT" sz="2400" dirty="0"/>
              <a:t>: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accettano depositi;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prestano a governi, imprese, altre banche</a:t>
            </a:r>
            <a:br>
              <a:rPr lang="it-IT" altLang="it-IT" dirty="0"/>
            </a:br>
            <a:r>
              <a:rPr lang="it-IT" altLang="it-IT" dirty="0"/>
              <a:t>e/o a individui;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comprano e vendono obbligazioni e altre attività;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alcune banche commerciali sottoscrivono</a:t>
            </a:r>
            <a:r>
              <a:rPr lang="it-IT" altLang="it-IT" b="1" dirty="0"/>
              <a:t> </a:t>
            </a:r>
            <a:r>
              <a:rPr lang="it-IT" altLang="it-IT" dirty="0"/>
              <a:t>azioni e obbligazioni accettando di trovare acquirenti per tali attività a un prezzo stabilito</a:t>
            </a:r>
            <a:r>
              <a:rPr lang="it-IT" altLang="it-IT" sz="2400" dirty="0"/>
              <a:t>. </a:t>
            </a:r>
          </a:p>
        </p:txBody>
      </p:sp>
      <p:sp>
        <p:nvSpPr>
          <p:cNvPr id="50179" name="Segnaposto piè di pagina 3">
            <a:extLst>
              <a:ext uri="{FF2B5EF4-FFF2-40B4-BE49-F238E27FC236}">
                <a16:creationId xmlns="" xmlns:a16="http://schemas.microsoft.com/office/drawing/2014/main" id="{B3A5906D-0130-BB49-B84E-6A0E43BE3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0180" name="Segnaposto numero diapositiva 4">
            <a:extLst>
              <a:ext uri="{FF2B5EF4-FFF2-40B4-BE49-F238E27FC236}">
                <a16:creationId xmlns="" xmlns:a16="http://schemas.microsoft.com/office/drawing/2014/main" id="{8E5781E2-20E9-104E-9955-CFF058D03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7765936-71AD-C94C-B18B-FABAE2D7C71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="" xmlns:a16="http://schemas.microsoft.com/office/drawing/2014/main" id="{7B781A9F-2716-5740-99D5-2B8791B90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 mercati internazionali dei capitali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457CAFEE-A6BD-EE49-963D-0A5E8B6524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Verdana" panose="020B0604030504040204" pitchFamily="34" charset="0"/>
              <a:buAutoNum type="arabicPeriod" startAt="2"/>
            </a:pPr>
            <a:r>
              <a:rPr lang="it-IT" altLang="it-IT" sz="2400" i="1" dirty="0"/>
              <a:t>Imprese private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P</a:t>
            </a:r>
            <a:r>
              <a:rPr lang="it-IT" altLang="it-IT" dirty="0" smtClean="0"/>
              <a:t>ossono </a:t>
            </a:r>
            <a:r>
              <a:rPr lang="it-IT" altLang="it-IT" dirty="0"/>
              <a:t>emettere azioni e obbligazioni e possono prendere a prestito dalle banche commerciali o dagli altri prestatori di fondi allo scopo di investire. </a:t>
            </a:r>
          </a:p>
          <a:p>
            <a:pPr marL="533400" indent="-533400" eaLnBrk="1" hangingPunct="1">
              <a:lnSpc>
                <a:spcPct val="90000"/>
              </a:lnSpc>
              <a:buFont typeface="Verdana" panose="020B0604030504040204" pitchFamily="34" charset="0"/>
              <a:buAutoNum type="arabicPeriod" startAt="3"/>
            </a:pPr>
            <a:r>
              <a:rPr lang="it-IT" altLang="it-IT" sz="2400" i="1" dirty="0" smtClean="0"/>
              <a:t>Istituzioni </a:t>
            </a:r>
            <a:r>
              <a:rPr lang="it-IT" altLang="it-IT" sz="2400" i="1" dirty="0"/>
              <a:t>finanziarie non bancarie</a:t>
            </a:r>
          </a:p>
          <a:p>
            <a:pPr marL="884238" lvl="2" indent="-5334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Fondi pensione, compagnie di assicurazione, fondi comuni e, di particolare importanza, </a:t>
            </a:r>
            <a:r>
              <a:rPr lang="it-IT" altLang="it-IT" i="1" dirty="0"/>
              <a:t>banche di investimento</a:t>
            </a:r>
            <a:r>
              <a:rPr lang="it-IT" altLang="it-IT" dirty="0"/>
              <a:t>.</a:t>
            </a:r>
          </a:p>
        </p:txBody>
      </p:sp>
      <p:sp>
        <p:nvSpPr>
          <p:cNvPr id="51203" name="Segnaposto piè di pagina 3">
            <a:extLst>
              <a:ext uri="{FF2B5EF4-FFF2-40B4-BE49-F238E27FC236}">
                <a16:creationId xmlns="" xmlns:a16="http://schemas.microsoft.com/office/drawing/2014/main" id="{40704F5F-EEE9-B849-958B-AABBA73C9E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1204" name="Segnaposto numero diapositiva 4">
            <a:extLst>
              <a:ext uri="{FF2B5EF4-FFF2-40B4-BE49-F238E27FC236}">
                <a16:creationId xmlns="" xmlns:a16="http://schemas.microsoft.com/office/drawing/2014/main" id="{34DDE65C-D483-104A-99E8-A694E7E276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62DB7BE-FF68-C84E-8341-112120367BC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="" xmlns:a16="http://schemas.microsoft.com/office/drawing/2014/main" id="{70D964F1-E102-5041-A903-64F79BD32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 mercati internazionali dei capitali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8459741E-3DED-E74A-B3E3-75A6ADA4CF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574800"/>
            <a:ext cx="8229600" cy="2430463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 startAt="4"/>
            </a:pPr>
            <a:r>
              <a:rPr lang="it-IT" altLang="it-IT" sz="2400" i="1" dirty="0"/>
              <a:t>Banche centrali e agenzie governative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Le banche centrali talvolta intervengono sui mercati</a:t>
            </a:r>
            <a:br>
              <a:rPr lang="it-IT" altLang="it-IT" dirty="0"/>
            </a:br>
            <a:r>
              <a:rPr lang="it-IT" altLang="it-IT" dirty="0"/>
              <a:t>dei cambi. 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Le agenzie governative emettono obbligazioni per acquisire fondi e possono prendere a prestito dalla banche commerciali o dalle banche di investimento. </a:t>
            </a:r>
          </a:p>
          <a:p>
            <a:pPr marL="533400" indent="-533400" eaLnBrk="1" hangingPunct="1">
              <a:lnSpc>
                <a:spcPct val="90000"/>
              </a:lnSpc>
              <a:buFont typeface="Verdana" panose="020B0604030504040204" pitchFamily="34" charset="0"/>
              <a:buAutoNum type="arabicPeriod" startAt="3"/>
            </a:pPr>
            <a:endParaRPr lang="it-IT" altLang="it-IT" sz="2400" dirty="0"/>
          </a:p>
        </p:txBody>
      </p:sp>
      <p:sp>
        <p:nvSpPr>
          <p:cNvPr id="52227" name="Segnaposto piè di pagina 3">
            <a:extLst>
              <a:ext uri="{FF2B5EF4-FFF2-40B4-BE49-F238E27FC236}">
                <a16:creationId xmlns="" xmlns:a16="http://schemas.microsoft.com/office/drawing/2014/main" id="{55BF6F59-6795-B549-AD95-64849DEA6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2228" name="Segnaposto numero diapositiva 4">
            <a:extLst>
              <a:ext uri="{FF2B5EF4-FFF2-40B4-BE49-F238E27FC236}">
                <a16:creationId xmlns="" xmlns:a16="http://schemas.microsoft.com/office/drawing/2014/main" id="{C01A69E8-347E-F74A-9A0D-103F8722C6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6ECFAE32-553A-6948-AB5D-27676DDC92C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="" xmlns:a16="http://schemas.microsoft.com/office/drawing/2014/main" id="{FE939980-C5CF-BF47-BEE7-3BBC53D25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/>
              <a:t>Attività bancaria offshore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EE9520EF-05F8-0143-B481-90C08A9B9A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196975"/>
            <a:ext cx="8229600" cy="4968875"/>
          </a:xfrm>
        </p:spPr>
        <p:txBody>
          <a:bodyPr/>
          <a:lstStyle/>
          <a:p>
            <a:pPr indent="-6096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 dirty="0"/>
              <a:t>Per </a:t>
            </a:r>
            <a:r>
              <a:rPr lang="it-IT" altLang="it-IT" sz="2400" b="1" dirty="0"/>
              <a:t>attività bancaria offshore </a:t>
            </a:r>
            <a:r>
              <a:rPr lang="it-IT" altLang="it-IT" sz="2400" dirty="0"/>
              <a:t>si intende l’attività bancaria fuori dai confini di un paese. Ci sono almeno tre tipi di istituzioni di attività bancaria offshore, regolate in modo differente.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/>
            </a:pPr>
            <a:r>
              <a:rPr lang="it-IT" altLang="it-IT" dirty="0"/>
              <a:t>Un’</a:t>
            </a:r>
            <a:r>
              <a:rPr lang="it-IT" altLang="it-IT" i="1" dirty="0">
                <a:solidFill>
                  <a:srgbClr val="FF0000"/>
                </a:solidFill>
              </a:rPr>
              <a:t>agenzia</a:t>
            </a:r>
            <a:r>
              <a:rPr lang="it-IT" altLang="it-IT" dirty="0"/>
              <a:t> localizzata all’estero concede prestiti ed esegue trasferimenti, ma non accetta depositi e perciò non è soggetta alle norme sui depositi né nel paese domestico né in quello estero</a:t>
            </a:r>
            <a:r>
              <a:rPr lang="it-IT" altLang="it-IT" sz="2400" dirty="0"/>
              <a:t>. 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/>
            </a:pPr>
            <a:r>
              <a:rPr lang="it-IT" altLang="it-IT" dirty="0"/>
              <a:t>Una banca</a:t>
            </a:r>
            <a:r>
              <a:rPr lang="it-IT" altLang="it-IT" i="1" dirty="0"/>
              <a:t> </a:t>
            </a:r>
            <a:r>
              <a:rPr lang="it-IT" altLang="it-IT" i="1" dirty="0">
                <a:solidFill>
                  <a:srgbClr val="FF0000"/>
                </a:solidFill>
              </a:rPr>
              <a:t>sussidiaria</a:t>
            </a:r>
            <a:r>
              <a:rPr lang="it-IT" altLang="it-IT" i="1" dirty="0"/>
              <a:t> </a:t>
            </a:r>
            <a:r>
              <a:rPr lang="it-IT" altLang="it-IT" dirty="0"/>
              <a:t>in un paese straniero segue le leggi del paese estero, non le norme domestiche della casa madre. 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/>
            </a:pPr>
            <a:r>
              <a:rPr lang="it-IT" altLang="it-IT" dirty="0"/>
              <a:t>Una </a:t>
            </a:r>
            <a:r>
              <a:rPr lang="it-IT" altLang="it-IT" i="1" dirty="0">
                <a:solidFill>
                  <a:srgbClr val="FF0000"/>
                </a:solidFill>
              </a:rPr>
              <a:t>filiale</a:t>
            </a:r>
            <a:r>
              <a:rPr lang="it-IT" altLang="it-IT" dirty="0">
                <a:solidFill>
                  <a:srgbClr val="FF0000"/>
                </a:solidFill>
              </a:rPr>
              <a:t> </a:t>
            </a:r>
            <a:r>
              <a:rPr lang="it-IT" altLang="it-IT" dirty="0"/>
              <a:t>estera di una banca domestica è spesso soggetta sia alle leggi domestiche sia a quelle straniere, ma talvolta può scegliere le norme più indulgenti. 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/>
            </a:pPr>
            <a:endParaRPr lang="it-IT" altLang="it-IT" sz="2400" dirty="0"/>
          </a:p>
        </p:txBody>
      </p:sp>
      <p:sp>
        <p:nvSpPr>
          <p:cNvPr id="53251" name="Segnaposto piè di pagina 3">
            <a:extLst>
              <a:ext uri="{FF2B5EF4-FFF2-40B4-BE49-F238E27FC236}">
                <a16:creationId xmlns="" xmlns:a16="http://schemas.microsoft.com/office/drawing/2014/main" id="{614323A6-72D1-364E-BB82-7108334909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3252" name="Segnaposto numero diapositiva 4">
            <a:extLst>
              <a:ext uri="{FF2B5EF4-FFF2-40B4-BE49-F238E27FC236}">
                <a16:creationId xmlns="" xmlns:a16="http://schemas.microsoft.com/office/drawing/2014/main" id="{D775B120-A67A-D54E-9BE6-43E66E45A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A498FC3-C2E4-7942-9925-BE26E275CFE8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="" xmlns:a16="http://schemas.microsoft.com/office/drawing/2014/main" id="{A4DF8B4D-836C-6C41-B862-7C52E8D71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Commercio valutario offshore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5015D586-E6ED-FB41-B7C8-EB85E26EB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125538"/>
            <a:ext cx="8023225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</a:rPr>
              <a:t>Un deposito di valuta offshore è un deposito bancario denominato in una valuta diversa da quella che circola dove ha sede la banca</a:t>
            </a:r>
            <a:r>
              <a:rPr lang="it-IT" altLang="it-IT" sz="2400" dirty="0"/>
              <a:t>. 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Può essere depositato in una banca sussidiaria, in una filiale estera, in una banca estera o in un’altra istituzione di deposito situata in un paese straniero. </a:t>
            </a:r>
          </a:p>
          <a:p>
            <a:r>
              <a:rPr lang="it-IT" altLang="it-IT" sz="2400" dirty="0"/>
              <a:t>Talvolta i depositi di valuta offshore sono erroneamente chiamati </a:t>
            </a:r>
            <a:r>
              <a:rPr lang="it-IT" altLang="it-IT" sz="2400" b="1" dirty="0"/>
              <a:t>Eurovalute</a:t>
            </a:r>
            <a:r>
              <a:rPr lang="it-IT" altLang="it-IT" sz="2400" dirty="0"/>
              <a:t>, perché storicamente realizzati nelle banche europee. I depositi in dollari localizzati al di fuori degli Stati Uniti sono detti </a:t>
            </a:r>
            <a:r>
              <a:rPr lang="it-IT" altLang="it-IT" sz="2400" b="1" dirty="0"/>
              <a:t>Eurodollari</a:t>
            </a:r>
            <a:r>
              <a:rPr lang="it-IT" altLang="it-IT" sz="2400" dirty="0"/>
              <a:t>. Le banche che accettano depositi denominati in Eurovalute (compresi gli Eurodollari) sono dette </a:t>
            </a:r>
            <a:r>
              <a:rPr lang="it-IT" altLang="it-IT" sz="2400" b="1" dirty="0"/>
              <a:t>Eurobanche</a:t>
            </a:r>
            <a:r>
              <a:rPr lang="it-IT" altLang="it-IT" sz="2400" dirty="0"/>
              <a:t>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endParaRPr lang="it-IT" altLang="it-IT" dirty="0"/>
          </a:p>
        </p:txBody>
      </p:sp>
      <p:sp>
        <p:nvSpPr>
          <p:cNvPr id="54275" name="Segnaposto piè di pagina 3">
            <a:extLst>
              <a:ext uri="{FF2B5EF4-FFF2-40B4-BE49-F238E27FC236}">
                <a16:creationId xmlns="" xmlns:a16="http://schemas.microsoft.com/office/drawing/2014/main" id="{159AD94D-5006-C444-8E07-7E56AF715D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4276" name="Segnaposto numero diapositiva 4">
            <a:extLst>
              <a:ext uri="{FF2B5EF4-FFF2-40B4-BE49-F238E27FC236}">
                <a16:creationId xmlns="" xmlns:a16="http://schemas.microsoft.com/office/drawing/2014/main" id="{DD28CEE1-C63F-1548-9323-6E59A22C3F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144DFF23-C7AF-E341-900D-736C35AADAA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="" xmlns:a16="http://schemas.microsoft.com/office/drawing/2014/main" id="{5FCFA6BE-53E2-0946-93D1-8C7472E99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Commercio valutario offshore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CC143E84-0B45-414D-8663-20123C7C32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400" dirty="0"/>
              <a:t>Il </a:t>
            </a:r>
            <a:r>
              <a:rPr lang="it-IT" altLang="it-IT" sz="2400" b="1" dirty="0"/>
              <a:t>commercio valutario offshore </a:t>
            </a:r>
            <a:r>
              <a:rPr lang="it-IT" altLang="it-IT" sz="2400" dirty="0"/>
              <a:t>si è sviluppato per tre ragioni.</a:t>
            </a:r>
          </a:p>
          <a:p>
            <a:pPr marL="1082675" lvl="1" indent="-457200" eaLnBrk="1" hangingPunct="1">
              <a:spcBef>
                <a:spcPct val="40000"/>
              </a:spcBef>
              <a:buFont typeface="Times" pitchFamily="2" charset="0"/>
              <a:buAutoNum type="arabicPeriod"/>
            </a:pPr>
            <a:r>
              <a:rPr lang="it-IT" altLang="it-IT" dirty="0">
                <a:solidFill>
                  <a:srgbClr val="FF0000"/>
                </a:solidFill>
              </a:rPr>
              <a:t>Crescita del commercio internazionale e dell’attività di impresa internazionale.</a:t>
            </a:r>
          </a:p>
          <a:p>
            <a:pPr marL="1082675" lvl="1" indent="-457200" eaLnBrk="1" hangingPunct="1">
              <a:spcBef>
                <a:spcPct val="40000"/>
              </a:spcBef>
              <a:buFont typeface="Times" pitchFamily="2" charset="0"/>
              <a:buAutoNum type="arabicPeriod"/>
            </a:pPr>
            <a:r>
              <a:rPr lang="it-IT" altLang="it-IT" dirty="0"/>
              <a:t>Elusione delle leggi e delle imposte domestiche.</a:t>
            </a:r>
          </a:p>
          <a:p>
            <a:pPr marL="1082675" lvl="1" indent="-457200" eaLnBrk="1" hangingPunct="1">
              <a:spcBef>
                <a:spcPct val="40000"/>
              </a:spcBef>
              <a:buFont typeface="Times" pitchFamily="2" charset="0"/>
              <a:buAutoNum type="arabicPeriod"/>
            </a:pPr>
            <a:r>
              <a:rPr lang="it-IT" altLang="it-IT" dirty="0"/>
              <a:t>Fattori politici (per esempio per evitare la confisca da parte del governo a causa di eventi politici).</a:t>
            </a:r>
          </a:p>
        </p:txBody>
      </p:sp>
      <p:sp>
        <p:nvSpPr>
          <p:cNvPr id="55299" name="Segnaposto piè di pagina 3">
            <a:extLst>
              <a:ext uri="{FF2B5EF4-FFF2-40B4-BE49-F238E27FC236}">
                <a16:creationId xmlns="" xmlns:a16="http://schemas.microsoft.com/office/drawing/2014/main" id="{17E119CE-4ED9-4945-BD6B-B18DFF8789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5300" name="Segnaposto numero diapositiva 4">
            <a:extLst>
              <a:ext uri="{FF2B5EF4-FFF2-40B4-BE49-F238E27FC236}">
                <a16:creationId xmlns="" xmlns:a16="http://schemas.microsoft.com/office/drawing/2014/main" id="{64192B28-6435-6449-8289-73978EDC2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3721F53-1D47-1943-9ADA-F064D7E4A80F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="" xmlns:a16="http://schemas.microsoft.com/office/drawing/2014/main" id="{82433ACE-A1E9-514A-97F2-2D16DBCE2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2800"/>
              <a:t>Regolamentazione dell’attività</a:t>
            </a:r>
            <a:br>
              <a:rPr lang="it-IT" altLang="it-IT" sz="2800"/>
            </a:br>
            <a:r>
              <a:rPr lang="it-IT" altLang="it-IT" sz="2800"/>
              <a:t>bancaria internazionale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50C05CEB-211A-7842-9A72-30A7EFFC85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 dirty="0">
                <a:solidFill>
                  <a:srgbClr val="FF0000"/>
                </a:solidFill>
              </a:rPr>
              <a:t>Le banche falliscono perché non hanno abbastanza attività o attività del tipo adatto per pagare le passività</a:t>
            </a:r>
            <a:r>
              <a:rPr lang="it-IT" altLang="it-IT" sz="2400" dirty="0"/>
              <a:t>.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dirty="0"/>
              <a:t>La principale passività per le banche commerciali e gli altri istituti di deposito è il valore dei depositi e le banche falliscono quando non possono ripagarli.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dirty="0"/>
              <a:t>Se molti prestiti (o tipi di attività) falliscono o se il valore delle attività diminuisce in altro modo, allora le passività possono diventare maggiori del valore delle attività e può verificarsi la bancarotta.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In molti paesi ci sono diversi tipi di regolamentazioni per evitare il fallimento delle banche. </a:t>
            </a:r>
          </a:p>
        </p:txBody>
      </p:sp>
      <p:sp>
        <p:nvSpPr>
          <p:cNvPr id="56323" name="Segnaposto piè di pagina 3">
            <a:extLst>
              <a:ext uri="{FF2B5EF4-FFF2-40B4-BE49-F238E27FC236}">
                <a16:creationId xmlns="" xmlns:a16="http://schemas.microsoft.com/office/drawing/2014/main" id="{2655FF37-CC9D-AB47-B05C-52AA323EF3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6324" name="Segnaposto numero diapositiva 4">
            <a:extLst>
              <a:ext uri="{FF2B5EF4-FFF2-40B4-BE49-F238E27FC236}">
                <a16:creationId xmlns="" xmlns:a16="http://schemas.microsoft.com/office/drawing/2014/main" id="{470AD90D-9F2B-2740-8C6C-40E64785E3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07B958C-B47E-4943-8A29-EACC43957F8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="" xmlns:a16="http://schemas.microsoft.com/office/drawing/2014/main" id="{39D16A6A-21D3-744F-AC12-67A88A84D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Regolamentazione dell’attività bancaria internazionale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19D2F6AD-BF2D-044A-92CA-8A5A293D07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/>
            </a:pPr>
            <a:r>
              <a:rPr lang="it-IT" altLang="it-IT" sz="2400" i="1" dirty="0"/>
              <a:t>Assicurazione dei depositi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Assicura i depositanti contro le perdite fino a $250.000 negli USA quando le banche falliscono.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Evita il panico bancario a causa di mancanza di informazioni</a:t>
            </a:r>
            <a:r>
              <a:rPr lang="it-IT" altLang="it-IT" dirty="0"/>
              <a:t>: poiché i depositanti non possono distinguere una buona banca da una cattiva, è nel loro interesse ritirare i fondi se non sono sicuri che la banca sia abbastanza sana da poterli ripagare.</a:t>
            </a:r>
          </a:p>
          <a:p>
            <a:pPr marL="533400" indent="-533400" eaLnBrk="1" hangingPunct="1">
              <a:buFont typeface="Times" pitchFamily="2" charset="0"/>
              <a:buAutoNum type="arabicPeriod" startAt="2"/>
            </a:pPr>
            <a:r>
              <a:rPr lang="it-IT" altLang="it-IT" sz="2400" i="1" dirty="0"/>
              <a:t>Obblighi di riserva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Le banche tradizionalmente devono mantenere alcuni depositi in riserve presso la banca centrale in caso di emergenza. 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endParaRPr lang="it-IT" altLang="it-IT" dirty="0"/>
          </a:p>
        </p:txBody>
      </p:sp>
      <p:sp>
        <p:nvSpPr>
          <p:cNvPr id="57347" name="Segnaposto piè di pagina 3">
            <a:extLst>
              <a:ext uri="{FF2B5EF4-FFF2-40B4-BE49-F238E27FC236}">
                <a16:creationId xmlns="" xmlns:a16="http://schemas.microsoft.com/office/drawing/2014/main" id="{F35A8D8E-4921-6A46-8CC9-E0C40A1DD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7348" name="Segnaposto numero diapositiva 4">
            <a:extLst>
              <a:ext uri="{FF2B5EF4-FFF2-40B4-BE49-F238E27FC236}">
                <a16:creationId xmlns="" xmlns:a16="http://schemas.microsoft.com/office/drawing/2014/main" id="{2EFE870E-40BF-C44B-AAE9-76D31E67F1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CD92F79-5EA6-8E46-B36A-492CF484CBF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="" xmlns:a16="http://schemas.microsoft.com/office/drawing/2014/main" id="{E21A04A4-38BA-9E41-802D-4787C4F3C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Regolamentazione dell’attività bancaria internazionale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841F5663-6AD1-254B-AB98-B86E03686F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001000" cy="4832350"/>
          </a:xfrm>
        </p:spPr>
        <p:txBody>
          <a:bodyPr/>
          <a:lstStyle/>
          <a:p>
            <a:pPr marL="533400" indent="-533400" eaLnBrk="1" hangingPunct="1">
              <a:buFont typeface="Times" pitchFamily="2" charset="0"/>
              <a:buAutoNum type="arabicPeriod" startAt="3"/>
            </a:pPr>
            <a:r>
              <a:rPr lang="it-IT" altLang="it-IT" sz="2400" i="1" dirty="0"/>
              <a:t>Requisiti di capitalizzazione e restrizioni</a:t>
            </a:r>
            <a:br>
              <a:rPr lang="it-IT" altLang="it-IT" sz="2400" i="1" dirty="0"/>
            </a:br>
            <a:r>
              <a:rPr lang="it-IT" altLang="it-IT" sz="2400" i="1" dirty="0"/>
              <a:t>sulle attività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Maggiore capitale bancario (valore netto) permette alle banche di proteggersi contro cattivi prestiti e investimenti</a:t>
            </a:r>
            <a:r>
              <a:rPr lang="it-IT" altLang="it-IT" dirty="0"/>
              <a:t>. Proibendo a una banca di detenere (troppe) attività rischiose, le restrizioni sulle attività riducono gli investimenti rischiosi. 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Impedendo a una banca di detenere una quantità eccessiva di una singola attività, </a:t>
            </a:r>
            <a:r>
              <a:rPr lang="it-IT" altLang="it-IT" dirty="0">
                <a:solidFill>
                  <a:srgbClr val="FF0000"/>
                </a:solidFill>
              </a:rPr>
              <a:t>le restrizioni sulle attività incoraggiano anche la diversificazione</a:t>
            </a:r>
            <a:r>
              <a:rPr lang="it-IT" altLang="it-IT" dirty="0"/>
              <a:t>.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endParaRPr lang="it-IT" altLang="it-IT" dirty="0"/>
          </a:p>
          <a:p>
            <a:pPr marL="533400" indent="-533400" eaLnBrk="1" hangingPunct="1">
              <a:buFont typeface="Times" pitchFamily="2" charset="0"/>
              <a:buAutoNum type="arabicPeriod" startAt="3"/>
            </a:pPr>
            <a:endParaRPr lang="it-IT" altLang="it-IT" dirty="0"/>
          </a:p>
        </p:txBody>
      </p:sp>
      <p:sp>
        <p:nvSpPr>
          <p:cNvPr id="58371" name="Segnaposto piè di pagina 3">
            <a:extLst>
              <a:ext uri="{FF2B5EF4-FFF2-40B4-BE49-F238E27FC236}">
                <a16:creationId xmlns="" xmlns:a16="http://schemas.microsoft.com/office/drawing/2014/main" id="{99438F01-D620-4C48-AEC9-E59CB9850E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8372" name="Segnaposto numero diapositiva 4">
            <a:extLst>
              <a:ext uri="{FF2B5EF4-FFF2-40B4-BE49-F238E27FC236}">
                <a16:creationId xmlns="" xmlns:a16="http://schemas.microsoft.com/office/drawing/2014/main" id="{C6634A88-9A23-2243-987E-C7A045545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0399A66-47CD-0B49-98F5-55FEF8A1651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="" xmlns:a16="http://schemas.microsoft.com/office/drawing/2014/main" id="{FB2ED74D-3D1A-954D-A9E3-34444BEC9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BDE107A0-A54A-F648-9883-57E2F86344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052513"/>
            <a:ext cx="8229600" cy="5019675"/>
          </a:xfrm>
        </p:spPr>
        <p:txBody>
          <a:bodyPr/>
          <a:lstStyle/>
          <a:p>
            <a:pPr>
              <a:defRPr/>
            </a:pPr>
            <a:r>
              <a:rPr lang="it-IT" sz="2200" dirty="0"/>
              <a:t>Introduzione</a:t>
            </a:r>
          </a:p>
          <a:p>
            <a:pPr>
              <a:defRPr/>
            </a:pPr>
            <a:r>
              <a:rPr lang="it-IT" sz="2200" dirty="0"/>
              <a:t> I guadagni dal commercio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La diversificazione di portafoglio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Classificazione delle attività</a:t>
            </a:r>
          </a:p>
          <a:p>
            <a:pPr>
              <a:defRPr/>
            </a:pPr>
            <a:r>
              <a:rPr lang="it-IT" sz="2200" dirty="0"/>
              <a:t>I mercati internazionali dei capitali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Attività bancaria offshore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Commercio valutario offshore</a:t>
            </a:r>
          </a:p>
          <a:p>
            <a:pPr>
              <a:defRPr/>
            </a:pPr>
            <a:r>
              <a:rPr lang="it-IT" sz="2200" dirty="0"/>
              <a:t>Regolamentazione dell’attività bancaria internazionale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Difficoltà nel regolamentare l’attività bancaria internazionale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Cooperazione internazionale sulla regolamentazione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Iniziative internazionali di regolamentazione dopo la crisi</a:t>
            </a:r>
            <a:br>
              <a:rPr lang="it-IT" sz="1800" dirty="0"/>
            </a:br>
            <a:r>
              <a:rPr lang="it-IT" sz="1800" dirty="0"/>
              <a:t>del 2007-2009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it-IT" dirty="0"/>
          </a:p>
        </p:txBody>
      </p:sp>
      <p:sp>
        <p:nvSpPr>
          <p:cNvPr id="40963" name="Segnaposto piè di pagina 3">
            <a:extLst>
              <a:ext uri="{FF2B5EF4-FFF2-40B4-BE49-F238E27FC236}">
                <a16:creationId xmlns="" xmlns:a16="http://schemas.microsoft.com/office/drawing/2014/main" id="{34A9AF98-7B09-D448-ACE1-4B1CB490C3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0964" name="Segnaposto numero diapositiva 4">
            <a:extLst>
              <a:ext uri="{FF2B5EF4-FFF2-40B4-BE49-F238E27FC236}">
                <a16:creationId xmlns="" xmlns:a16="http://schemas.microsoft.com/office/drawing/2014/main" id="{2292D7F9-5486-AB46-8FE6-D468150DF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5FE45EF-5A2B-E245-B177-1F95DDAC1AB3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1">
            <a:extLst>
              <a:ext uri="{FF2B5EF4-FFF2-40B4-BE49-F238E27FC236}">
                <a16:creationId xmlns="" xmlns:a16="http://schemas.microsoft.com/office/drawing/2014/main" id="{4835178A-D600-B74E-94B9-CF1129F2A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Regolamentazione dell’attività bancaria internazionale </a:t>
            </a:r>
          </a:p>
        </p:txBody>
      </p:sp>
      <p:sp>
        <p:nvSpPr>
          <p:cNvPr id="29699" name="Segnaposto contenuto 2">
            <a:extLst>
              <a:ext uri="{FF2B5EF4-FFF2-40B4-BE49-F238E27FC236}">
                <a16:creationId xmlns="" xmlns:a16="http://schemas.microsoft.com/office/drawing/2014/main" id="{466772DB-69A6-CB43-8C6A-E18DED82A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646238"/>
            <a:ext cx="8229600" cy="415925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Times" charset="0"/>
              <a:buAutoNum type="arabicPeriod" startAt="4"/>
              <a:defRPr/>
            </a:pPr>
            <a:r>
              <a:rPr lang="it-IT" altLang="it-IT" sz="2400" i="1" dirty="0"/>
              <a:t>Ispezioni bancarie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Una regolare ispezione evita che le banche intraprendano attività rischiose. 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Verdana" panose="020B0604030504040204" pitchFamily="34" charset="0"/>
              <a:buAutoNum type="arabicPeriod" startAt="5"/>
              <a:defRPr/>
            </a:pPr>
            <a:r>
              <a:rPr lang="it-IT" altLang="it-IT" sz="2400" i="1" dirty="0"/>
              <a:t>Contributi del prestatore di ultima istanza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Negli USA, la Federal </a:t>
            </a:r>
            <a:r>
              <a:rPr lang="it-IT" altLang="it-IT" dirty="0" err="1"/>
              <a:t>Reserve</a:t>
            </a:r>
            <a:r>
              <a:rPr lang="it-IT" altLang="it-IT" dirty="0"/>
              <a:t> può prestare alle banche con grandi uscite di depositi. Si comporta cioè come un </a:t>
            </a:r>
            <a:r>
              <a:rPr lang="it-IT" altLang="it-IT" b="1" dirty="0"/>
              <a:t>prestatore di ultima istanza</a:t>
            </a:r>
            <a:r>
              <a:rPr lang="it-IT" altLang="it-IT" dirty="0"/>
              <a:t>.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Evita il panico bancario.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Agisce come assicurazione per i depositanti e le banche, oltre all’assicurazione dei depositi.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Incrementa il </a:t>
            </a:r>
            <a:r>
              <a:rPr lang="it-IT" altLang="it-IT" i="1" dirty="0"/>
              <a:t>comportamento sleale</a:t>
            </a:r>
            <a:r>
              <a:rPr lang="it-IT" altLang="it-IT" dirty="0"/>
              <a:t> delle banche ad assumersi troppo rischio.</a:t>
            </a:r>
          </a:p>
          <a:p>
            <a:pPr marL="457200" lvl="1" indent="0" eaLnBrk="1" hangingPunct="1">
              <a:lnSpc>
                <a:spcPct val="80000"/>
              </a:lnSpc>
              <a:spcBef>
                <a:spcPct val="40000"/>
              </a:spcBef>
              <a:buFont typeface="Verdana" panose="020B0604030504040204" pitchFamily="34" charset="0"/>
              <a:buNone/>
              <a:defRPr/>
            </a:pPr>
            <a:endParaRPr lang="it-IT" altLang="it-IT" dirty="0"/>
          </a:p>
          <a:p>
            <a:pPr marL="914400" lvl="1" indent="-457200" eaLnBrk="1" hangingPunct="1">
              <a:defRPr/>
            </a:pPr>
            <a:endParaRPr lang="it-IT" altLang="it-IT" dirty="0"/>
          </a:p>
        </p:txBody>
      </p:sp>
      <p:sp>
        <p:nvSpPr>
          <p:cNvPr id="59395" name="Segnaposto piè di pagina 3">
            <a:extLst>
              <a:ext uri="{FF2B5EF4-FFF2-40B4-BE49-F238E27FC236}">
                <a16:creationId xmlns="" xmlns:a16="http://schemas.microsoft.com/office/drawing/2014/main" id="{B8021A9D-6D8F-7047-A3CC-5482D8FC31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9396" name="Segnaposto numero diapositiva 4">
            <a:extLst>
              <a:ext uri="{FF2B5EF4-FFF2-40B4-BE49-F238E27FC236}">
                <a16:creationId xmlns="" xmlns:a16="http://schemas.microsoft.com/office/drawing/2014/main" id="{DAE814E9-756F-7B4F-ABAD-8D48EF399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AB533E40-58AA-5C4F-82CA-2C0DC9A9831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>
            <a:extLst>
              <a:ext uri="{FF2B5EF4-FFF2-40B4-BE49-F238E27FC236}">
                <a16:creationId xmlns="" xmlns:a16="http://schemas.microsoft.com/office/drawing/2014/main" id="{3C051E2D-42D3-4848-A877-18B886F28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Regolamentazione dell’attività bancaria internazionale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A867DF4-D225-A84D-9184-4039126D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+mj-lt"/>
              <a:buAutoNum type="arabicPeriod" startAt="6"/>
              <a:defRPr/>
            </a:pPr>
            <a:r>
              <a:rPr lang="it-IT" sz="2400" i="1" dirty="0"/>
              <a:t>Salvataggi e ristrutturazioni organizzati</a:t>
            </a:r>
            <a:br>
              <a:rPr lang="it-IT" sz="2400" i="1" dirty="0"/>
            </a:br>
            <a:r>
              <a:rPr lang="it-IT" sz="2400" i="1" dirty="0"/>
              <a:t>dal governo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dirty="0"/>
              <a:t>Quando tutti gli altri strumenti falliscono, la banca centrale e le autorità fiscali possono organizzare l’acquisto di una banca in fallimento da parte di istituzioni in salute, talvolta utilizzando i propri fondi per agevolare l’accordo.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dirty="0"/>
              <a:t>In questo caso, si evita il fallimento grazie all’intervento del governo in veste di gestore della crisi, </a:t>
            </a:r>
            <a:r>
              <a:rPr lang="it-IT" dirty="0">
                <a:solidFill>
                  <a:srgbClr val="FF0000"/>
                </a:solidFill>
              </a:rPr>
              <a:t>ma forse a spese della collettività</a:t>
            </a:r>
            <a:r>
              <a:rPr lang="it-IT" dirty="0"/>
              <a:t>.</a:t>
            </a:r>
          </a:p>
          <a:p>
            <a:pPr marL="0" lvl="1" indent="0" eaLnBrk="1" hangingPunct="1">
              <a:lnSpc>
                <a:spcPct val="90000"/>
              </a:lnSpc>
              <a:spcBef>
                <a:spcPct val="40000"/>
              </a:spcBef>
              <a:buFont typeface="Verdana" panose="020B0604030504040204" pitchFamily="34" charset="0"/>
              <a:buNone/>
              <a:defRPr/>
            </a:pPr>
            <a:r>
              <a:rPr lang="it-IT" dirty="0">
                <a:ea typeface="MS PGothic" pitchFamily="34" charset="-128"/>
              </a:rPr>
              <a:t>	</a:t>
            </a:r>
            <a:r>
              <a:rPr lang="it-IT" b="1" dirty="0">
                <a:latin typeface="Symbol" panose="05050102010706020507" pitchFamily="18" charset="2"/>
                <a:ea typeface="MS PGothic" pitchFamily="34" charset="-128"/>
              </a:rPr>
              <a:t>® </a:t>
            </a:r>
            <a:r>
              <a:rPr lang="it-IT" dirty="0">
                <a:ea typeface="MS PGothic" pitchFamily="34" charset="-128"/>
              </a:rPr>
              <a:t>La rete di sicurezza si è rivelata non sufficiente per 	   evitare la crisi finanziaria del 2007-2009.</a:t>
            </a:r>
          </a:p>
        </p:txBody>
      </p:sp>
      <p:sp>
        <p:nvSpPr>
          <p:cNvPr id="60419" name="Segnaposto piè di pagina 3">
            <a:extLst>
              <a:ext uri="{FF2B5EF4-FFF2-40B4-BE49-F238E27FC236}">
                <a16:creationId xmlns="" xmlns:a16="http://schemas.microsoft.com/office/drawing/2014/main" id="{D17B2A20-D415-8E49-8FC3-E33ED0A781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0420" name="Segnaposto numero diapositiva 4">
            <a:extLst>
              <a:ext uri="{FF2B5EF4-FFF2-40B4-BE49-F238E27FC236}">
                <a16:creationId xmlns="" xmlns:a16="http://schemas.microsoft.com/office/drawing/2014/main" id="{45149A6C-2F8C-AE46-8370-DC39A2150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573F443-757B-4D4B-8F95-8C7CD8181C3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1">
            <a:extLst>
              <a:ext uri="{FF2B5EF4-FFF2-40B4-BE49-F238E27FC236}">
                <a16:creationId xmlns="" xmlns:a16="http://schemas.microsoft.com/office/drawing/2014/main" id="{1C932D0A-25F6-4C4A-99CD-27BC9C5BD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0"/>
              <a:t>Figura 9.2 </a:t>
            </a:r>
            <a:r>
              <a:rPr lang="it-IT" altLang="it-IT"/>
              <a:t>Frequenza delle crisi bancarie sistemiche, 1970-2011</a:t>
            </a:r>
          </a:p>
        </p:txBody>
      </p:sp>
      <p:pic>
        <p:nvPicPr>
          <p:cNvPr id="61442" name="Segnaposto contenuto 5">
            <a:extLst>
              <a:ext uri="{FF2B5EF4-FFF2-40B4-BE49-F238E27FC236}">
                <a16:creationId xmlns="" xmlns:a16="http://schemas.microsoft.com/office/drawing/2014/main" id="{CF0B492E-1265-144E-BCA5-7F6A63C66A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9350" y="1546225"/>
            <a:ext cx="6661150" cy="4525963"/>
          </a:xfrm>
        </p:spPr>
      </p:pic>
      <p:sp>
        <p:nvSpPr>
          <p:cNvPr id="61443" name="Segnaposto piè di pagina 3">
            <a:extLst>
              <a:ext uri="{FF2B5EF4-FFF2-40B4-BE49-F238E27FC236}">
                <a16:creationId xmlns="" xmlns:a16="http://schemas.microsoft.com/office/drawing/2014/main" id="{1B380391-B9BF-6047-860C-9F3170CB57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1444" name="Segnaposto numero diapositiva 4">
            <a:extLst>
              <a:ext uri="{FF2B5EF4-FFF2-40B4-BE49-F238E27FC236}">
                <a16:creationId xmlns="" xmlns:a16="http://schemas.microsoft.com/office/drawing/2014/main" id="{1F9C7CEB-719E-FE44-9B6E-5AA028D747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1F3118C-E97F-B142-BBE4-E3BBBA6B746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1">
            <a:extLst>
              <a:ext uri="{FF2B5EF4-FFF2-40B4-BE49-F238E27FC236}">
                <a16:creationId xmlns="" xmlns:a16="http://schemas.microsoft.com/office/drawing/2014/main" id="{AADAB046-40F0-4944-8648-DD5B01768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801687"/>
          </a:xfrm>
        </p:spPr>
        <p:txBody>
          <a:bodyPr/>
          <a:lstStyle/>
          <a:p>
            <a:r>
              <a:rPr lang="it-IT" altLang="it-IT"/>
              <a:t>Regolamentazione dell’attività bancaria internazionale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2306130-8331-3446-88F4-0B02899F3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49542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La possibilità che un individuo presti meno attenzione per evitare un incidente se assicurato si chiama </a:t>
            </a:r>
            <a:r>
              <a:rPr lang="it-IT" sz="2400" b="1" dirty="0"/>
              <a:t>comportamento sleale </a:t>
            </a:r>
            <a:r>
              <a:rPr lang="it-IT" sz="2400" dirty="0"/>
              <a:t>(</a:t>
            </a:r>
            <a:r>
              <a:rPr lang="it-IT" sz="2400" i="1" dirty="0"/>
              <a:t>moral </a:t>
            </a:r>
            <a:r>
              <a:rPr lang="it-IT" sz="2400" i="1" dirty="0" err="1"/>
              <a:t>hazard</a:t>
            </a:r>
            <a:r>
              <a:rPr lang="it-IT" sz="2400" dirty="0"/>
              <a:t>). </a:t>
            </a:r>
          </a:p>
          <a:p>
            <a:pPr>
              <a:defRPr/>
            </a:pPr>
            <a:r>
              <a:rPr lang="it-IT" sz="2400" dirty="0"/>
              <a:t>La supervisione delle banche nazionali e le norme di bilancio sono necessarie per limitare il comportamento opportunistico che deriva dalla presenza dell’assicurazione sui depositi e dall’accesso al prestatore di ultima istanza,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altrimenti </a:t>
            </a:r>
            <a:r>
              <a:rPr lang="it-IT" dirty="0">
                <a:solidFill>
                  <a:srgbClr val="FF0000"/>
                </a:solidFill>
              </a:rPr>
              <a:t>le banche sarebbero indotte a concedere prestiti eccessivamente rischiosi </a:t>
            </a:r>
            <a:r>
              <a:rPr lang="it-IT" dirty="0"/>
              <a:t>e ad accumulare riserve inadeguate per far fronte a un possibile fallimento.</a:t>
            </a:r>
          </a:p>
        </p:txBody>
      </p:sp>
      <p:sp>
        <p:nvSpPr>
          <p:cNvPr id="62467" name="Segnaposto piè di pagina 3">
            <a:extLst>
              <a:ext uri="{FF2B5EF4-FFF2-40B4-BE49-F238E27FC236}">
                <a16:creationId xmlns="" xmlns:a16="http://schemas.microsoft.com/office/drawing/2014/main" id="{DD416AB7-8430-B441-9259-A93100F4FE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2468" name="Segnaposto numero diapositiva 4">
            <a:extLst>
              <a:ext uri="{FF2B5EF4-FFF2-40B4-BE49-F238E27FC236}">
                <a16:creationId xmlns="" xmlns:a16="http://schemas.microsoft.com/office/drawing/2014/main" id="{541A67C0-C20A-5441-99BC-037DA5D3D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E87207F-D8D1-254B-B4C3-711A5064ECD0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="" xmlns:a16="http://schemas.microsoft.com/office/drawing/2014/main" id="{502035C8-18B2-B241-A562-07B2150D7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730250"/>
          </a:xfrm>
        </p:spPr>
        <p:txBody>
          <a:bodyPr/>
          <a:lstStyle/>
          <a:p>
            <a:pPr eaLnBrk="1" hangingPunct="1"/>
            <a:r>
              <a:rPr lang="it-IT" altLang="it-IT"/>
              <a:t>Difficoltà nel regolamentare l’attività bancaria internazionale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3D0B5282-E13B-114D-A653-41EB92263B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 eaLnBrk="1" hangingPunct="1">
              <a:spcBef>
                <a:spcPct val="70000"/>
              </a:spcBef>
              <a:buFont typeface="Times" pitchFamily="2" charset="0"/>
              <a:buAutoNum type="arabicPeriod"/>
            </a:pPr>
            <a:r>
              <a:rPr lang="it-IT" altLang="it-IT" sz="2400" dirty="0"/>
              <a:t>L’assicurazione dei depositi negli USA copre perdite fino a $250.000, </a:t>
            </a:r>
            <a:r>
              <a:rPr lang="it-IT" altLang="it-IT" sz="2400" dirty="0">
                <a:solidFill>
                  <a:srgbClr val="FF0000"/>
                </a:solidFill>
              </a:rPr>
              <a:t>ma poiché la dimensione dei depositi dell’attività bancaria internazionale è spesso maggiore, l’ammontare di assicurazione è spesso minimo</a:t>
            </a:r>
            <a:r>
              <a:rPr lang="it-IT" altLang="it-IT" sz="2400" dirty="0"/>
              <a:t>.</a:t>
            </a:r>
          </a:p>
          <a:p>
            <a:pPr marL="533400" indent="-533400" eaLnBrk="1" hangingPunct="1">
              <a:spcBef>
                <a:spcPct val="70000"/>
              </a:spcBef>
              <a:buFont typeface="Times" pitchFamily="2" charset="0"/>
              <a:buAutoNum type="arabicPeriod"/>
            </a:pPr>
            <a:r>
              <a:rPr lang="it-IT" altLang="it-IT" sz="2400" dirty="0"/>
              <a:t>Anche gli obblighi di riserva agiscono come una forma di assicuratore per i depositanti, </a:t>
            </a:r>
            <a:r>
              <a:rPr lang="it-IT" altLang="it-IT" sz="2400" dirty="0">
                <a:solidFill>
                  <a:srgbClr val="FF0000"/>
                </a:solidFill>
              </a:rPr>
              <a:t>ma i paesi non li possono imporre sui depositi in valuta estera nelle agenzie, nelle filiali estere o nelle banche sussidiarie di banche domestiche</a:t>
            </a:r>
            <a:r>
              <a:rPr lang="it-IT" altLang="it-IT" sz="2400" dirty="0" smtClean="0"/>
              <a:t>. Un’azione internazionale coordinata è bloccata da difficoltà politiche e tecniche di trovare un accordo su un insieme uniforme di regole.</a:t>
            </a:r>
            <a:endParaRPr lang="it-IT" altLang="it-IT" sz="2400" dirty="0"/>
          </a:p>
        </p:txBody>
      </p:sp>
      <p:sp>
        <p:nvSpPr>
          <p:cNvPr id="63491" name="Segnaposto piè di pagina 3">
            <a:extLst>
              <a:ext uri="{FF2B5EF4-FFF2-40B4-BE49-F238E27FC236}">
                <a16:creationId xmlns="" xmlns:a16="http://schemas.microsoft.com/office/drawing/2014/main" id="{001DECF8-4651-AD4F-BE04-EDBAC88484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3492" name="Segnaposto numero diapositiva 4">
            <a:extLst>
              <a:ext uri="{FF2B5EF4-FFF2-40B4-BE49-F238E27FC236}">
                <a16:creationId xmlns="" xmlns:a16="http://schemas.microsoft.com/office/drawing/2014/main" id="{64258DB4-E6CE-6F4A-874B-A28691745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9F222A8-B104-6D42-A21F-1669848C3D2B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="" xmlns:a16="http://schemas.microsoft.com/office/drawing/2014/main" id="{59A0ABDC-3229-4D46-8B2D-90BF95101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Difficoltà nel regolamentare l’attività bancaria internazionale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3CF18B7B-3A56-5747-95B9-34AF335602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12875"/>
            <a:ext cx="8229600" cy="4824413"/>
          </a:xfrm>
        </p:spPr>
        <p:txBody>
          <a:bodyPr/>
          <a:lstStyle/>
          <a:p>
            <a:pPr marL="533400" indent="-533400" eaLnBrk="1" hangingPunct="1">
              <a:buFont typeface="Times" charset="0"/>
              <a:buAutoNum type="arabicPeriod" startAt="3"/>
              <a:defRPr/>
            </a:pPr>
            <a:r>
              <a:rPr lang="it-IT" altLang="it-IT" sz="2400" dirty="0"/>
              <a:t>L’ispezione bancaria, i requisiti di capitalizzazione e le restrizioni sulle attività sono più difficili a livello internazionale. </a:t>
            </a:r>
          </a:p>
          <a:p>
            <a:pPr marL="522288" lvl="1" indent="-342900">
              <a:buFont typeface="Courier New" panose="02070309020205020404" pitchFamily="49" charset="0"/>
              <a:buChar char="o"/>
              <a:defRPr/>
            </a:pPr>
            <a:r>
              <a:rPr lang="it-IT" dirty="0">
                <a:solidFill>
                  <a:srgbClr val="FF0000"/>
                </a:solidFill>
              </a:rPr>
              <a:t>Le autorità nazionali di regolamentazione delle banche solitamente controllano i bilanci delle banche nazionali e delle loro filiali estere, ma sono meno attente nel controllare le sussidiarie e le affiliate estere</a:t>
            </a:r>
            <a:r>
              <a:rPr lang="it-IT" altLang="it-IT" dirty="0">
                <a:solidFill>
                  <a:srgbClr val="FF0000"/>
                </a:solidFill>
              </a:rPr>
              <a:t>. Le banche ne approfittano, </a:t>
            </a:r>
            <a:r>
              <a:rPr lang="it-IT" dirty="0">
                <a:solidFill>
                  <a:srgbClr val="FF0000"/>
                </a:solidFill>
              </a:rPr>
              <a:t>spostando le attività rischiose in giurisdizioni dove sono posti meno vincoli</a:t>
            </a:r>
            <a:r>
              <a:rPr lang="it-IT" dirty="0"/>
              <a:t>. </a:t>
            </a:r>
          </a:p>
          <a:p>
            <a:pPr>
              <a:defRPr/>
            </a:pPr>
            <a:r>
              <a:rPr lang="it-IT" dirty="0"/>
              <a:t>	</a:t>
            </a:r>
            <a:r>
              <a:rPr lang="it-IT" b="1" dirty="0">
                <a:latin typeface="Symbol" panose="05050102010706020507" pitchFamily="18" charset="2"/>
              </a:rPr>
              <a:t>®</a:t>
            </a:r>
            <a:r>
              <a:rPr lang="it-IT" dirty="0"/>
              <a:t>   </a:t>
            </a:r>
            <a:r>
              <a:rPr lang="it-IT" b="1" dirty="0"/>
              <a:t>Arbitraggio regolamentare</a:t>
            </a:r>
            <a:endParaRPr lang="it-IT" altLang="it-IT" dirty="0"/>
          </a:p>
          <a:p>
            <a:pPr marL="522288" lvl="1" indent="-342900"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FF0000"/>
                </a:solidFill>
              </a:rPr>
              <a:t>La giurisdizione non è chiara</a:t>
            </a:r>
            <a:r>
              <a:rPr lang="it-IT" altLang="it-IT" dirty="0"/>
              <a:t>: se una sussidiaria di una banca italiana situata a Londra opera in Eurodollari ha giurisdizione l’autorità britannica o quella italiana?</a:t>
            </a:r>
          </a:p>
        </p:txBody>
      </p:sp>
      <p:sp>
        <p:nvSpPr>
          <p:cNvPr id="64515" name="Segnaposto piè di pagina 3">
            <a:extLst>
              <a:ext uri="{FF2B5EF4-FFF2-40B4-BE49-F238E27FC236}">
                <a16:creationId xmlns="" xmlns:a16="http://schemas.microsoft.com/office/drawing/2014/main" id="{0D325E17-0DEE-3440-9FD2-4558B6A9B0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4516" name="Segnaposto numero diapositiva 4">
            <a:extLst>
              <a:ext uri="{FF2B5EF4-FFF2-40B4-BE49-F238E27FC236}">
                <a16:creationId xmlns="" xmlns:a16="http://schemas.microsoft.com/office/drawing/2014/main" id="{8EEF2873-8BC3-4C4A-A715-203129926E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EDCB078-7AE6-9D44-A75E-8B266660A66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="" xmlns:a16="http://schemas.microsoft.com/office/drawing/2014/main" id="{7F7DBF0F-BD2C-F34E-82A2-73D10DF27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Difficoltà nel regolamentare l’attività bancaria internazionale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FB47BD94-27BD-7C44-904E-F69E336178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46225"/>
            <a:ext cx="8229600" cy="466883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 startAt="4"/>
            </a:pPr>
            <a:r>
              <a:rPr lang="it-IT" altLang="it-IT" sz="2200" dirty="0">
                <a:solidFill>
                  <a:srgbClr val="FF0000"/>
                </a:solidFill>
              </a:rPr>
              <a:t>Non </a:t>
            </a:r>
            <a:r>
              <a:rPr lang="it-IT" altLang="it-IT" sz="2200" dirty="0" smtClean="0">
                <a:solidFill>
                  <a:srgbClr val="FF0000"/>
                </a:solidFill>
              </a:rPr>
              <a:t>c’è </a:t>
            </a:r>
            <a:r>
              <a:rPr lang="it-IT" altLang="it-IT" sz="2200" dirty="0">
                <a:solidFill>
                  <a:srgbClr val="FF0000"/>
                </a:solidFill>
              </a:rPr>
              <a:t>certezza su chi sia il prestatore di ultima istanza a livello internazionale</a:t>
            </a:r>
            <a:r>
              <a:rPr lang="it-IT" altLang="it-IT" sz="2200" dirty="0"/>
              <a:t>.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 startAt="5"/>
            </a:pPr>
            <a:r>
              <a:rPr lang="it-IT" altLang="it-IT" sz="2200" dirty="0"/>
              <a:t>Le attività delle istituzioni finanziarie non bancarie sono in crescita nell’attività bancaria internazionale, ma non hanno la regolamentazione e la supervisione delle banche.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 startAt="5"/>
            </a:pPr>
            <a:r>
              <a:rPr lang="it-IT" altLang="it-IT" sz="2200" dirty="0"/>
              <a:t>Nuovi e complicati strumenti finanziari come i derivati e le </a:t>
            </a:r>
            <a:r>
              <a:rPr lang="it-IT" altLang="it-IT" sz="2200" b="1" dirty="0"/>
              <a:t>attività cartolarizzate </a:t>
            </a:r>
            <a:r>
              <a:rPr lang="it-IT" altLang="it-IT" sz="2200" dirty="0"/>
              <a:t>rendono più difficile valutare la stabilità e il rischio finanziario</a:t>
            </a:r>
            <a:r>
              <a:rPr lang="it-IT" altLang="it-IT" sz="2400" dirty="0"/>
              <a:t>. </a:t>
            </a:r>
          </a:p>
        </p:txBody>
      </p:sp>
      <p:sp>
        <p:nvSpPr>
          <p:cNvPr id="65539" name="Segnaposto piè di pagina 3">
            <a:extLst>
              <a:ext uri="{FF2B5EF4-FFF2-40B4-BE49-F238E27FC236}">
                <a16:creationId xmlns="" xmlns:a16="http://schemas.microsoft.com/office/drawing/2014/main" id="{4224721C-F766-3349-A888-1D0AEBB032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5540" name="Segnaposto numero diapositiva 4">
            <a:extLst>
              <a:ext uri="{FF2B5EF4-FFF2-40B4-BE49-F238E27FC236}">
                <a16:creationId xmlns="" xmlns:a16="http://schemas.microsoft.com/office/drawing/2014/main" id="{0A1EB192-EC20-4D44-8CDB-D3A253295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6FBF1F1-CEDA-8B4A-8780-E2C90FA36ED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="" xmlns:a16="http://schemas.microsoft.com/office/drawing/2014/main" id="{0F3AD295-62DA-394A-A784-A840FF7F8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Cooperazione internazionale sulla regolamentazione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1A57C630-8693-F245-A604-AA5D83FD4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altLang="it-IT" sz="2200" dirty="0" smtClean="0"/>
          </a:p>
          <a:p>
            <a:pPr eaLnBrk="1" hangingPunct="1">
              <a:lnSpc>
                <a:spcPct val="80000"/>
              </a:lnSpc>
            </a:pPr>
            <a:endParaRPr lang="it-IT" altLang="it-IT" sz="22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200" dirty="0" smtClean="0"/>
              <a:t>Gli </a:t>
            </a:r>
            <a:r>
              <a:rPr lang="it-IT" altLang="it-IT" sz="2200" dirty="0"/>
              <a:t>accordi di Basilea (Basilea I nel 1988 e Basilea II nel 2007) forniscono standard di regolamentazione e responsabilizzazione standard per le istituzioni finanziarie internazionali.</a:t>
            </a:r>
          </a:p>
          <a:p>
            <a:pPr lvl="3" eaLnBrk="1" hangingPunct="1">
              <a:lnSpc>
                <a:spcPct val="80000"/>
              </a:lnSpc>
              <a:spcBef>
                <a:spcPct val="40000"/>
              </a:spcBef>
            </a:pPr>
            <a:r>
              <a:rPr lang="it-IT" altLang="it-IT" sz="1900" dirty="0"/>
              <a:t>Gli accordi del 1988 cercarono di standardizzare le misure del capitale bancario tra i paesi. </a:t>
            </a:r>
          </a:p>
          <a:p>
            <a:pPr lvl="3" eaLnBrk="1" hangingPunct="1">
              <a:lnSpc>
                <a:spcPct val="80000"/>
              </a:lnSpc>
              <a:spcBef>
                <a:spcPct val="40000"/>
              </a:spcBef>
            </a:pPr>
            <a:r>
              <a:rPr lang="it-IT" altLang="it-IT" sz="1900" dirty="0"/>
              <a:t>Svilupparono requisiti di capitalizzazione basati sul rischio, in cui una quantità maggiore di attività rischiose richiede un ammontare maggiore di capitale bancario. </a:t>
            </a:r>
          </a:p>
        </p:txBody>
      </p:sp>
      <p:sp>
        <p:nvSpPr>
          <p:cNvPr id="66563" name="Segnaposto piè di pagina 3">
            <a:extLst>
              <a:ext uri="{FF2B5EF4-FFF2-40B4-BE49-F238E27FC236}">
                <a16:creationId xmlns="" xmlns:a16="http://schemas.microsoft.com/office/drawing/2014/main" id="{C3D9DE28-8C98-8742-BBB0-B7AF6A574D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6564" name="Segnaposto numero diapositiva 4">
            <a:extLst>
              <a:ext uri="{FF2B5EF4-FFF2-40B4-BE49-F238E27FC236}">
                <a16:creationId xmlns="" xmlns:a16="http://schemas.microsoft.com/office/drawing/2014/main" id="{EFCF92CB-CBD5-814B-A896-827DDC4AF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E5FA8EE-EFF0-F94C-A45E-EADD2ECD58D4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>
            <a:extLst>
              <a:ext uri="{FF2B5EF4-FFF2-40B4-BE49-F238E27FC236}">
                <a16:creationId xmlns="" xmlns:a16="http://schemas.microsoft.com/office/drawing/2014/main" id="{8A7056BD-35C2-3D4A-AE68-22EF63238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260350"/>
            <a:ext cx="8229600" cy="676275"/>
          </a:xfrm>
        </p:spPr>
        <p:txBody>
          <a:bodyPr/>
          <a:lstStyle/>
          <a:p>
            <a:pPr eaLnBrk="1" hangingPunct="1"/>
            <a:r>
              <a:rPr lang="it-IT" altLang="it-IT" sz="2000"/>
              <a:t>Rete delle linee di swap della banca centrale durante </a:t>
            </a:r>
            <a:br>
              <a:rPr lang="it-IT" altLang="it-IT" sz="2000"/>
            </a:br>
            <a:r>
              <a:rPr lang="it-IT" altLang="it-IT" sz="2000"/>
              <a:t>la crisi del 2007-2009</a:t>
            </a:r>
          </a:p>
        </p:txBody>
      </p:sp>
      <p:sp>
        <p:nvSpPr>
          <p:cNvPr id="67586" name="Segnaposto piè di pagina 3">
            <a:extLst>
              <a:ext uri="{FF2B5EF4-FFF2-40B4-BE49-F238E27FC236}">
                <a16:creationId xmlns="" xmlns:a16="http://schemas.microsoft.com/office/drawing/2014/main" id="{FF7CC4A6-B93A-3048-99F0-867058D660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7587" name="Segnaposto numero diapositiva 4">
            <a:extLst>
              <a:ext uri="{FF2B5EF4-FFF2-40B4-BE49-F238E27FC236}">
                <a16:creationId xmlns="" xmlns:a16="http://schemas.microsoft.com/office/drawing/2014/main" id="{FEB1C954-3B5A-1E4D-B077-512EB9F71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0010777-1840-4047-A141-6656874EE58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67588" name="Segnaposto contenuto 2">
            <a:extLst>
              <a:ext uri="{FF2B5EF4-FFF2-40B4-BE49-F238E27FC236}">
                <a16:creationId xmlns="" xmlns:a16="http://schemas.microsoft.com/office/drawing/2014/main" id="{EE7BB626-F1CE-2A44-B67A-5D2FD35BD0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955675"/>
            <a:ext cx="4608513" cy="53276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olo 1">
            <a:extLst>
              <a:ext uri="{FF2B5EF4-FFF2-40B4-BE49-F238E27FC236}">
                <a16:creationId xmlns="" xmlns:a16="http://schemas.microsoft.com/office/drawing/2014/main" id="{5772C3B7-8FB6-114D-9132-9A56596C9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Iniziative internazionali di regolamentazione dopo la crisi del 2007-2009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4479B05-3AB8-A94B-ADD1-BDA7596AA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b="1" dirty="0"/>
              <a:t>Basilea III </a:t>
            </a:r>
            <a:r>
              <a:rPr lang="it-IT" dirty="0"/>
              <a:t>(2010). Per quanto riguarda il capitale, il nuovo ordinamento di Basilea </a:t>
            </a:r>
            <a:r>
              <a:rPr lang="it-IT" dirty="0">
                <a:solidFill>
                  <a:srgbClr val="FF0000"/>
                </a:solidFill>
              </a:rPr>
              <a:t>rende più difficile alle banche l’aggiramento dei requisiti di capitale</a:t>
            </a:r>
            <a:r>
              <a:rPr lang="it-IT" dirty="0"/>
              <a:t>. Propone di introdurre </a:t>
            </a:r>
            <a:r>
              <a:rPr lang="it-IT" dirty="0">
                <a:solidFill>
                  <a:srgbClr val="FF0000"/>
                </a:solidFill>
              </a:rPr>
              <a:t>due</a:t>
            </a:r>
            <a:r>
              <a:rPr lang="it-IT" dirty="0"/>
              <a:t> indicatori.</a:t>
            </a:r>
          </a:p>
          <a:p>
            <a:pPr marL="522288" lvl="1" indent="-342900">
              <a:buFont typeface="Wingdings" panose="05000000000000000000" pitchFamily="2" charset="2"/>
              <a:buChar char="§"/>
              <a:defRPr/>
            </a:pPr>
            <a:r>
              <a:rPr lang="it-IT" i="1" dirty="0" err="1"/>
              <a:t>Liquidity</a:t>
            </a:r>
            <a:r>
              <a:rPr lang="it-IT" i="1" dirty="0"/>
              <a:t> </a:t>
            </a:r>
            <a:r>
              <a:rPr lang="it-IT" i="1" dirty="0" err="1"/>
              <a:t>Coverage</a:t>
            </a:r>
            <a:r>
              <a:rPr lang="it-IT" i="1" dirty="0"/>
              <a:t> Ratio</a:t>
            </a:r>
            <a:r>
              <a:rPr lang="it-IT" dirty="0"/>
              <a:t>: </a:t>
            </a:r>
            <a:r>
              <a:rPr lang="it-IT" dirty="0">
                <a:solidFill>
                  <a:srgbClr val="FF0000"/>
                </a:solidFill>
              </a:rPr>
              <a:t>prevede che alle banche sia richiesto di mantenere sufficiente liquidità o obbligazioni altamente liquide per coprire 30 giorni di uscite di denaro in condizioni specifiche di crisi</a:t>
            </a:r>
            <a:r>
              <a:rPr lang="it-IT" dirty="0"/>
              <a:t>.</a:t>
            </a:r>
          </a:p>
          <a:p>
            <a:pPr marL="522288" lvl="1" indent="-342900">
              <a:buFont typeface="Wingdings" panose="05000000000000000000" pitchFamily="2" charset="2"/>
              <a:buChar char="§"/>
              <a:defRPr/>
            </a:pPr>
            <a:r>
              <a:rPr lang="it-IT" i="1" dirty="0"/>
              <a:t>Net </a:t>
            </a:r>
            <a:r>
              <a:rPr lang="it-IT" i="1" dirty="0" err="1"/>
              <a:t>Stable</a:t>
            </a:r>
            <a:r>
              <a:rPr lang="it-IT" i="1" dirty="0"/>
              <a:t> </a:t>
            </a:r>
            <a:r>
              <a:rPr lang="it-IT" i="1" dirty="0" err="1"/>
              <a:t>Funding</a:t>
            </a:r>
            <a:r>
              <a:rPr lang="it-IT" i="1" dirty="0"/>
              <a:t> Ratio</a:t>
            </a:r>
            <a:r>
              <a:rPr lang="it-IT" dirty="0"/>
              <a:t>:</a:t>
            </a:r>
            <a:r>
              <a:rPr lang="it-IT" i="1" dirty="0"/>
              <a:t> </a:t>
            </a:r>
            <a:r>
              <a:rPr lang="it-IT" dirty="0"/>
              <a:t>cerca di limitare l’affidamento delle banche sul finanziamento all’ingrosso a breve termine (invece che sui depositi al dettaglio).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68611" name="Segnaposto piè di pagina 3">
            <a:extLst>
              <a:ext uri="{FF2B5EF4-FFF2-40B4-BE49-F238E27FC236}">
                <a16:creationId xmlns="" xmlns:a16="http://schemas.microsoft.com/office/drawing/2014/main" id="{E4D3B317-3F2F-2547-9AD2-2D0542B448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8612" name="Segnaposto numero diapositiva 4">
            <a:extLst>
              <a:ext uri="{FF2B5EF4-FFF2-40B4-BE49-F238E27FC236}">
                <a16:creationId xmlns="" xmlns:a16="http://schemas.microsoft.com/office/drawing/2014/main" id="{AFAEF0BF-FF47-4946-9729-77835FCB16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532B433-6657-9341-A475-65739760EFEB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>
            <a:extLst>
              <a:ext uri="{FF2B5EF4-FFF2-40B4-BE49-F238E27FC236}">
                <a16:creationId xmlns="" xmlns:a16="http://schemas.microsoft.com/office/drawing/2014/main" id="{D88ACADC-47A0-8444-8607-3B43C5BBF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Struttura della presentazione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29E7557-2C9C-C444-9AD4-BDC377AF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268413"/>
            <a:ext cx="8229600" cy="3251200"/>
          </a:xfrm>
        </p:spPr>
        <p:txBody>
          <a:bodyPr/>
          <a:lstStyle/>
          <a:p>
            <a:pPr>
              <a:defRPr/>
            </a:pPr>
            <a:r>
              <a:rPr lang="it-IT" sz="2200" dirty="0"/>
              <a:t>Il grado di diversificazione internazionale del portafoglio</a:t>
            </a:r>
          </a:p>
          <a:p>
            <a:pPr>
              <a:defRPr/>
            </a:pPr>
            <a:r>
              <a:rPr lang="it-IT" sz="2200" dirty="0"/>
              <a:t>La dimensione del commercio intertemporale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L’efficienza nel mercato dei cambi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Il grado di trasmissione di informazioni e la mobilità del capitale finanziario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41987" name="Segnaposto piè di pagina 3">
            <a:extLst>
              <a:ext uri="{FF2B5EF4-FFF2-40B4-BE49-F238E27FC236}">
                <a16:creationId xmlns="" xmlns:a16="http://schemas.microsoft.com/office/drawing/2014/main" id="{1A15E512-3078-5549-9B2E-9EC281AAC3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1988" name="Segnaposto numero diapositiva 4">
            <a:extLst>
              <a:ext uri="{FF2B5EF4-FFF2-40B4-BE49-F238E27FC236}">
                <a16:creationId xmlns="" xmlns:a16="http://schemas.microsoft.com/office/drawing/2014/main" id="{B9A6800A-47F6-884D-A193-F3A05F270F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A3BBCC6-CB22-6545-841A-C29AD5B872B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1">
            <a:extLst>
              <a:ext uri="{FF2B5EF4-FFF2-40B4-BE49-F238E27FC236}">
                <a16:creationId xmlns="" xmlns:a16="http://schemas.microsoft.com/office/drawing/2014/main" id="{1093E4C4-1B7E-EA4F-BDEA-AA10A7B36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Iniziative internazionali di regolamentazione dopo la crisi del 2007-2009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9D5F93D-B7C2-C647-BE9A-E39DB5356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b="1" dirty="0"/>
              <a:t>Riforme nazionali</a:t>
            </a:r>
            <a:r>
              <a:rPr lang="it-IT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Non basta che le autorità di regolamentazione assicurino che ciascuna istituzione finanziaria sia solida; questo non assicura che il sistema finanziario nel complesso sia robusto</a:t>
            </a:r>
            <a:r>
              <a:rPr lang="it-IT" dirty="0" smtClean="0"/>
              <a:t>, infatti, </a:t>
            </a:r>
            <a:r>
              <a:rPr lang="it-IT" dirty="0"/>
              <a:t>misure che renderebbero più resistenti una singola istituzione potrebbero mettere a rischio il sistema se implementate simultaneamente da tutte le istituzioni. La </a:t>
            </a:r>
            <a:r>
              <a:rPr lang="it-IT" b="1" dirty="0"/>
              <a:t>prospettiva </a:t>
            </a:r>
            <a:r>
              <a:rPr lang="it-IT" b="1" dirty="0" err="1"/>
              <a:t>macroprudenziale</a:t>
            </a:r>
            <a:r>
              <a:rPr lang="it-IT" b="1" dirty="0"/>
              <a:t> </a:t>
            </a:r>
            <a:r>
              <a:rPr lang="it-IT" dirty="0"/>
              <a:t>cerca di evitare tale errore.</a:t>
            </a:r>
          </a:p>
          <a:p>
            <a:pPr>
              <a:defRPr/>
            </a:pPr>
            <a:r>
              <a:rPr lang="it-IT" b="1" dirty="0">
                <a:latin typeface="Symbol" panose="05050102010706020507" pitchFamily="18" charset="2"/>
              </a:rPr>
              <a:t>®</a:t>
            </a:r>
            <a:r>
              <a:rPr lang="it-IT" dirty="0"/>
              <a:t>	Legge </a:t>
            </a:r>
            <a:r>
              <a:rPr lang="it-IT" dirty="0" err="1"/>
              <a:t>Dodd</a:t>
            </a:r>
            <a:r>
              <a:rPr lang="it-IT" dirty="0"/>
              <a:t>-Frank: istituzione del Consiglio per il 	controllo della stabilità finanziaria (FSOC).</a:t>
            </a:r>
            <a:endParaRPr lang="it-IT" dirty="0">
              <a:latin typeface="Symbol" panose="05050102010706020507" pitchFamily="18" charset="2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it-IT" b="1" dirty="0"/>
          </a:p>
        </p:txBody>
      </p:sp>
      <p:sp>
        <p:nvSpPr>
          <p:cNvPr id="69635" name="Segnaposto piè di pagina 3">
            <a:extLst>
              <a:ext uri="{FF2B5EF4-FFF2-40B4-BE49-F238E27FC236}">
                <a16:creationId xmlns="" xmlns:a16="http://schemas.microsoft.com/office/drawing/2014/main" id="{E262781A-18C5-2F48-94C9-C6EB3C6CE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9636" name="Segnaposto numero diapositiva 4">
            <a:extLst>
              <a:ext uri="{FF2B5EF4-FFF2-40B4-BE49-F238E27FC236}">
                <a16:creationId xmlns="" xmlns:a16="http://schemas.microsoft.com/office/drawing/2014/main" id="{9DAFABF7-DEA7-0745-9446-F8288D466E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E6F10DE-4DE7-6E42-ABE6-93695A95DBC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="" xmlns:a16="http://schemas.microsoft.com/office/drawing/2014/main" id="{78FFC03C-91E9-DB45-82E0-4A38F776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2800"/>
              <a:t>Il grado di diversificazione internazionale del portafoglio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B09DF2A3-E659-EF4D-AF66-52237A022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78359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>
                <a:solidFill>
                  <a:srgbClr val="00B050"/>
                </a:solidFill>
              </a:rPr>
              <a:t>Nel 2008, le attività possedute dagli USA in paesi esteri rappresentavano circa il 46,6% del capitale USA, mentre le attività estere negli USA erano circa il 54,7% del capitale USA.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dirty="0"/>
              <a:t>Queste percentuali sono circa 6 volte le percentuali del 1970, e ciò indica che i mercati internazionali dei capitali hanno permesso agli investitori di aumentare la diversificazione.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Allo stesso modo, le attività e le passività estere in percentuale al PIL sono cresciute per gli USA e per gli altri paesi. </a:t>
            </a:r>
          </a:p>
        </p:txBody>
      </p:sp>
      <p:sp>
        <p:nvSpPr>
          <p:cNvPr id="70659" name="Segnaposto piè di pagina 3">
            <a:extLst>
              <a:ext uri="{FF2B5EF4-FFF2-40B4-BE49-F238E27FC236}">
                <a16:creationId xmlns="" xmlns:a16="http://schemas.microsoft.com/office/drawing/2014/main" id="{BA3DF382-71CF-DA44-8DC2-C76523F923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0660" name="Segnaposto numero diapositiva 4">
            <a:extLst>
              <a:ext uri="{FF2B5EF4-FFF2-40B4-BE49-F238E27FC236}">
                <a16:creationId xmlns="" xmlns:a16="http://schemas.microsoft.com/office/drawing/2014/main" id="{06D08258-6574-1E49-BD6B-EECBE884EB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A6F5976A-3407-1247-BEC6-9BEDDFDF3AE8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olo 1">
            <a:extLst>
              <a:ext uri="{FF2B5EF4-FFF2-40B4-BE49-F238E27FC236}">
                <a16:creationId xmlns="" xmlns:a16="http://schemas.microsoft.com/office/drawing/2014/main" id="{F8377121-DC27-CA44-BA6E-4FF186CA3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188913"/>
            <a:ext cx="8455025" cy="900112"/>
          </a:xfrm>
        </p:spPr>
        <p:txBody>
          <a:bodyPr/>
          <a:lstStyle/>
          <a:p>
            <a:pPr eaLnBrk="1" hangingPunct="1"/>
            <a:r>
              <a:rPr lang="it-IT" altLang="it-IT" sz="2000" b="0"/>
              <a:t>Tabella 9.1 </a:t>
            </a:r>
            <a:r>
              <a:rPr lang="it-IT" altLang="it-IT" sz="2000"/>
              <a:t>Attività e passività estere lorde di alcuni paesi esteri industrializzati, 1983-2011 (percentuali del PIL)</a:t>
            </a:r>
          </a:p>
        </p:txBody>
      </p:sp>
      <p:sp>
        <p:nvSpPr>
          <p:cNvPr id="71682" name="Segnaposto piè di pagina 3">
            <a:extLst>
              <a:ext uri="{FF2B5EF4-FFF2-40B4-BE49-F238E27FC236}">
                <a16:creationId xmlns="" xmlns:a16="http://schemas.microsoft.com/office/drawing/2014/main" id="{F4E8071D-2885-2B4A-8545-B9AD4CF423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1683" name="Segnaposto numero diapositiva 4">
            <a:extLst>
              <a:ext uri="{FF2B5EF4-FFF2-40B4-BE49-F238E27FC236}">
                <a16:creationId xmlns="" xmlns:a16="http://schemas.microsoft.com/office/drawing/2014/main" id="{B6F7EB92-911F-F344-9BB4-9271292CC7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990482F-5D4E-4A44-8A7C-63FAFE372A53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71684" name="Segnaposto contenuto 2">
            <a:extLst>
              <a:ext uri="{FF2B5EF4-FFF2-40B4-BE49-F238E27FC236}">
                <a16:creationId xmlns="" xmlns:a16="http://schemas.microsoft.com/office/drawing/2014/main" id="{74A17DCD-C4CE-FA40-8889-48F836ECEF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954088"/>
            <a:ext cx="5040313" cy="536098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="" xmlns:a16="http://schemas.microsoft.com/office/drawing/2014/main" id="{F7B5AF1A-93BA-D642-AD3A-CB0582C63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grado di diversificazione internazionale</a:t>
            </a:r>
            <a:br>
              <a:rPr lang="it-IT" altLang="it-IT"/>
            </a:br>
            <a:r>
              <a:rPr lang="it-IT" altLang="it-IT"/>
              <a:t>del portafoglio </a:t>
            </a:r>
            <a:endParaRPr lang="en-US" altLang="it-IT"/>
          </a:p>
        </p:txBody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8FFF741E-5CF6-3642-B8C4-E9A7981CC4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400" dirty="0"/>
              <a:t>Tuttavia, alcuni economisti </a:t>
            </a:r>
            <a:r>
              <a:rPr lang="it-IT" altLang="it-IT" sz="2400" dirty="0">
                <a:solidFill>
                  <a:srgbClr val="FF0000"/>
                </a:solidFill>
              </a:rPr>
              <a:t>sostengono che sarebbe ottimale che gli investitori diversificassero di più investendo maggiormente in attività estere, evitando l’</a:t>
            </a:r>
            <a:r>
              <a:rPr lang="it-IT" altLang="it-IT" sz="2400" i="1" dirty="0">
                <a:solidFill>
                  <a:srgbClr val="FF0000"/>
                </a:solidFill>
              </a:rPr>
              <a:t>home </a:t>
            </a:r>
            <a:r>
              <a:rPr lang="it-IT" altLang="it-IT" sz="2400" i="1" dirty="0" err="1">
                <a:solidFill>
                  <a:srgbClr val="FF0000"/>
                </a:solidFill>
              </a:rPr>
              <a:t>bias</a:t>
            </a:r>
            <a:r>
              <a:rPr lang="it-IT" altLang="it-IT" sz="2400" dirty="0">
                <a:solidFill>
                  <a:srgbClr val="FF0000"/>
                </a:solidFill>
              </a:rPr>
              <a:t> dei portafogli</a:t>
            </a:r>
            <a:r>
              <a:rPr lang="it-IT" altLang="it-IT" sz="2400" dirty="0"/>
              <a:t>. </a:t>
            </a:r>
          </a:p>
          <a:p>
            <a:r>
              <a:rPr lang="it-IT" altLang="it-IT" sz="2400" dirty="0"/>
              <a:t>Un indicatore abbastanza diverso della </a:t>
            </a:r>
            <a:r>
              <a:rPr lang="it-IT" altLang="it-IT" sz="2400" i="1" dirty="0"/>
              <a:t>performance </a:t>
            </a:r>
            <a:r>
              <a:rPr lang="it-IT" altLang="it-IT" sz="2400" dirty="0"/>
              <a:t>del mercato internazionale dei capitali è </a:t>
            </a:r>
            <a:r>
              <a:rPr lang="it-IT" altLang="it-IT" sz="2400" dirty="0">
                <a:solidFill>
                  <a:srgbClr val="FF0000"/>
                </a:solidFill>
              </a:rPr>
              <a:t>la relazione tra tassi di interesse </a:t>
            </a:r>
            <a:r>
              <a:rPr lang="it-IT" altLang="it-IT" sz="2400" i="1" dirty="0" err="1">
                <a:solidFill>
                  <a:srgbClr val="FF0000"/>
                </a:solidFill>
              </a:rPr>
              <a:t>onshore</a:t>
            </a:r>
            <a:r>
              <a:rPr lang="it-IT" altLang="it-IT" sz="2400" i="1" dirty="0">
                <a:solidFill>
                  <a:srgbClr val="FF0000"/>
                </a:solidFill>
              </a:rPr>
              <a:t> </a:t>
            </a:r>
            <a:r>
              <a:rPr lang="it-IT" altLang="it-IT" sz="2400" dirty="0">
                <a:solidFill>
                  <a:srgbClr val="FF0000"/>
                </a:solidFill>
              </a:rPr>
              <a:t>e </a:t>
            </a:r>
            <a:r>
              <a:rPr lang="it-IT" altLang="it-IT" sz="2400" i="1" dirty="0">
                <a:solidFill>
                  <a:srgbClr val="FF0000"/>
                </a:solidFill>
              </a:rPr>
              <a:t>offshore </a:t>
            </a:r>
            <a:r>
              <a:rPr lang="it-IT" altLang="it-IT" sz="2400" dirty="0">
                <a:solidFill>
                  <a:srgbClr val="FF0000"/>
                </a:solidFill>
              </a:rPr>
              <a:t>su attività simili denominate nella stessa valuta</a:t>
            </a:r>
            <a:r>
              <a:rPr lang="it-IT" altLang="it-IT" sz="2400" dirty="0"/>
              <a:t>.</a:t>
            </a:r>
          </a:p>
        </p:txBody>
      </p:sp>
      <p:sp>
        <p:nvSpPr>
          <p:cNvPr id="72707" name="Segnaposto piè di pagina 3">
            <a:extLst>
              <a:ext uri="{FF2B5EF4-FFF2-40B4-BE49-F238E27FC236}">
                <a16:creationId xmlns="" xmlns:a16="http://schemas.microsoft.com/office/drawing/2014/main" id="{A79D8345-1F43-064C-867F-180FC562BD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2708" name="Segnaposto numero diapositiva 4">
            <a:extLst>
              <a:ext uri="{FF2B5EF4-FFF2-40B4-BE49-F238E27FC236}">
                <a16:creationId xmlns="" xmlns:a16="http://schemas.microsoft.com/office/drawing/2014/main" id="{9061E4E5-8C43-6B45-A1FD-F69BD2D8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DAE5781-21F4-7B4B-8929-D7FD31869803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="" xmlns:a16="http://schemas.microsoft.com/office/drawing/2014/main" id="{84B2A408-AD13-3945-8C5D-B71985BEA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La dimensione del commercio intertemporale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EEA3F85D-312A-A948-A86B-8335BB0231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668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300" dirty="0"/>
              <a:t>Se alcuni paesi prendono a prestito per finanziare progetti di investimento (per produzione e consumo futuri) e altri prestano a questi paesi, </a:t>
            </a:r>
            <a:r>
              <a:rPr lang="it-IT" altLang="it-IT" sz="2300" dirty="0">
                <a:solidFill>
                  <a:srgbClr val="FF0000"/>
                </a:solidFill>
              </a:rPr>
              <a:t>allora i livelli di risparmio e di investimento nazionali non dovrebbero essere fortemente correlati</a:t>
            </a:r>
            <a:r>
              <a:rPr lang="it-IT" altLang="it-IT" sz="2300" dirty="0"/>
              <a:t>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sz="1900" dirty="0"/>
              <a:t>Si ricordi che risparmio domestico – investimento = saldo del conto corrente.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sz="1900" dirty="0"/>
              <a:t>Alcuni paesi dovrebbero avere ampi avanzi di conto corrente perché risparmiano molto e prestano ai paesi stranieri.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sz="1900" dirty="0"/>
              <a:t>Alcuni paesi dovrebbero avere ampi disavanzi di conto corrente perché prendono a prestito molto da paesi stranieri.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300" dirty="0"/>
              <a:t>In realtà, i livelli di risparmio e di investimento sono fortemente correlati. </a:t>
            </a:r>
          </a:p>
        </p:txBody>
      </p:sp>
      <p:sp>
        <p:nvSpPr>
          <p:cNvPr id="73731" name="Segnaposto piè di pagina 3">
            <a:extLst>
              <a:ext uri="{FF2B5EF4-FFF2-40B4-BE49-F238E27FC236}">
                <a16:creationId xmlns="" xmlns:a16="http://schemas.microsoft.com/office/drawing/2014/main" id="{8C1A08A9-085E-2B44-B83D-E62FF0F2F1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3732" name="Segnaposto numero diapositiva 4">
            <a:extLst>
              <a:ext uri="{FF2B5EF4-FFF2-40B4-BE49-F238E27FC236}">
                <a16:creationId xmlns="" xmlns:a16="http://schemas.microsoft.com/office/drawing/2014/main" id="{7D8D2D97-9480-D44C-A744-87A2D6C21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8EB274D-9E29-BB46-938F-1A0C2383EDB4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olo 1">
            <a:extLst>
              <a:ext uri="{FF2B5EF4-FFF2-40B4-BE49-F238E27FC236}">
                <a16:creationId xmlns="" xmlns:a16="http://schemas.microsoft.com/office/drawing/2014/main" id="{33E13809-25E1-2B4E-8DBF-E4A3D543E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9.3 </a:t>
            </a:r>
            <a:r>
              <a:rPr lang="it-IT" altLang="it-IT"/>
              <a:t>Tassi di risparmio e di investimento per 24 paesi, 1990-2011 (medie)</a:t>
            </a:r>
          </a:p>
        </p:txBody>
      </p:sp>
      <p:sp>
        <p:nvSpPr>
          <p:cNvPr id="74754" name="Segnaposto piè di pagina 3">
            <a:extLst>
              <a:ext uri="{FF2B5EF4-FFF2-40B4-BE49-F238E27FC236}">
                <a16:creationId xmlns="" xmlns:a16="http://schemas.microsoft.com/office/drawing/2014/main" id="{023BA48A-DE1F-1D44-B935-B6FCF5B695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4755" name="Segnaposto numero diapositiva 4">
            <a:extLst>
              <a:ext uri="{FF2B5EF4-FFF2-40B4-BE49-F238E27FC236}">
                <a16:creationId xmlns="" xmlns:a16="http://schemas.microsoft.com/office/drawing/2014/main" id="{ECFB9203-38A8-EC47-B8E9-DC0BD9797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4E02544-7142-F146-8990-C79B303FF37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74756" name="Segnaposto contenuto 2">
            <a:extLst>
              <a:ext uri="{FF2B5EF4-FFF2-40B4-BE49-F238E27FC236}">
                <a16:creationId xmlns="" xmlns:a16="http://schemas.microsoft.com/office/drawing/2014/main" id="{4EAA34B0-DDE0-3144-86BB-5E55AC7FF4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216025"/>
            <a:ext cx="5545137" cy="508317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="" xmlns:a16="http://schemas.microsoft.com/office/drawing/2014/main" id="{C5D29E89-B666-E04F-ACAF-B97A9C971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La dimensione del commercio intertemporale 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="" xmlns:a16="http://schemas.microsoft.com/office/drawing/2014/main" id="{C1F5ECD7-AFEE-9849-B2A3-68831DE034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 mercati internazionali dei capitali non riescono a permettere ai paesi di intraprendere più commercio intertemporale?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Non necessariamente: </a:t>
            </a:r>
            <a:r>
              <a:rPr lang="it-IT" altLang="it-IT" sz="2400" dirty="0">
                <a:solidFill>
                  <a:srgbClr val="FF0000"/>
                </a:solidFill>
              </a:rPr>
              <a:t>i fattori che generano un tasso di risparmio elevato, come una rapida crescita di produzione e reddito, possono generare anche un alto tasso di investimento</a:t>
            </a:r>
            <a:r>
              <a:rPr lang="it-IT" altLang="it-IT" sz="24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Inoltre i governi possono attuare politiche per impedire ampi deficit o surplus di conto corrente.</a:t>
            </a:r>
          </a:p>
        </p:txBody>
      </p:sp>
      <p:sp>
        <p:nvSpPr>
          <p:cNvPr id="76803" name="Segnaposto piè di pagina 3">
            <a:extLst>
              <a:ext uri="{FF2B5EF4-FFF2-40B4-BE49-F238E27FC236}">
                <a16:creationId xmlns="" xmlns:a16="http://schemas.microsoft.com/office/drawing/2014/main" id="{2825033E-63DC-1146-9CBA-4E12BBE9E5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6804" name="Segnaposto numero diapositiva 4">
            <a:extLst>
              <a:ext uri="{FF2B5EF4-FFF2-40B4-BE49-F238E27FC236}">
                <a16:creationId xmlns="" xmlns:a16="http://schemas.microsoft.com/office/drawing/2014/main" id="{7BCCF529-23A6-D747-9E42-569B3E9BC3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E1DF818-4D1C-8B48-84E0-C2F7E2D0F57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>
            <a:extLst>
              <a:ext uri="{FF2B5EF4-FFF2-40B4-BE49-F238E27FC236}">
                <a16:creationId xmlns="" xmlns:a16="http://schemas.microsoft.com/office/drawing/2014/main" id="{CE349A70-DBC7-E949-92FE-E892450C1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0"/>
              <a:t>Figura 9.4 </a:t>
            </a:r>
            <a:r>
              <a:rPr lang="it-IT" altLang="it-IT"/>
              <a:t>Confronto tra tassi di interesse </a:t>
            </a:r>
            <a:br>
              <a:rPr lang="it-IT" altLang="it-IT"/>
            </a:br>
            <a:r>
              <a:rPr lang="it-IT" altLang="it-IT"/>
              <a:t>e offshore per il dollaro</a:t>
            </a:r>
          </a:p>
        </p:txBody>
      </p:sp>
      <p:pic>
        <p:nvPicPr>
          <p:cNvPr id="75778" name="Segnaposto contenuto 5">
            <a:extLst>
              <a:ext uri="{FF2B5EF4-FFF2-40B4-BE49-F238E27FC236}">
                <a16:creationId xmlns="" xmlns:a16="http://schemas.microsoft.com/office/drawing/2014/main" id="{45BC2618-FB71-7B43-9BF9-BFC2D750E8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8450" y="1546225"/>
            <a:ext cx="5822950" cy="4525963"/>
          </a:xfrm>
        </p:spPr>
      </p:pic>
      <p:sp>
        <p:nvSpPr>
          <p:cNvPr id="75779" name="Segnaposto piè di pagina 3">
            <a:extLst>
              <a:ext uri="{FF2B5EF4-FFF2-40B4-BE49-F238E27FC236}">
                <a16:creationId xmlns="" xmlns:a16="http://schemas.microsoft.com/office/drawing/2014/main" id="{5FDF3776-74D8-1B4F-812D-3D499159EF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5780" name="Segnaposto numero diapositiva 4">
            <a:extLst>
              <a:ext uri="{FF2B5EF4-FFF2-40B4-BE49-F238E27FC236}">
                <a16:creationId xmlns="" xmlns:a16="http://schemas.microsoft.com/office/drawing/2014/main" id="{A936FB80-8A37-A742-8456-05B75A83F7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643F9E4-94E0-0346-A0E5-F0CF44805FA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="" xmlns:a16="http://schemas.microsoft.com/office/drawing/2014/main" id="{E4515A24-10CB-F340-BA4F-5F1E73E0E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L’efficienza nel mercato dei cambi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03373528-0A53-DE41-9BEA-D9A32CF3FA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Ci aspettiamo che i tassi di interesse sui depositi in valuta offshore e su quelli in valuta domestica all’interno di un paese siano gli stessi se: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i due tipi di deposito sono trattati come perfetti sostituti;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il capitale finanziario si muove liberamente;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i mercati internazionali dei capitali sono in grado di trasmettere velocemente e facilmente le informazioni su qualsiasi differenza tra i tassi. </a:t>
            </a:r>
          </a:p>
        </p:txBody>
      </p:sp>
      <p:sp>
        <p:nvSpPr>
          <p:cNvPr id="77827" name="Segnaposto piè di pagina 3">
            <a:extLst>
              <a:ext uri="{FF2B5EF4-FFF2-40B4-BE49-F238E27FC236}">
                <a16:creationId xmlns="" xmlns:a16="http://schemas.microsoft.com/office/drawing/2014/main" id="{4799BBBA-9238-2A42-8242-7FB41E8CF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7828" name="Segnaposto numero diapositiva 4">
            <a:extLst>
              <a:ext uri="{FF2B5EF4-FFF2-40B4-BE49-F238E27FC236}">
                <a16:creationId xmlns="" xmlns:a16="http://schemas.microsoft.com/office/drawing/2014/main" id="{31D2DD1C-0114-544E-A973-293877FF3D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69AC93A-1DF2-3F46-80B9-F4BB5BBBBA9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="" xmlns:a16="http://schemas.microsoft.com/office/drawing/2014/main" id="{56F3200F-B351-C549-A3D5-8DFCECFD4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grado di trasmissione di informazioni</a:t>
            </a:r>
            <a:br>
              <a:rPr lang="it-IT" altLang="it-IT"/>
            </a:br>
            <a:r>
              <a:rPr lang="it-IT" altLang="it-IT"/>
              <a:t>e la mobilità del capitale finanziario </a:t>
            </a:r>
            <a:endParaRPr lang="en-US" altLang="it-IT"/>
          </a:p>
        </p:txBody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1F89CF18-ABF5-F44A-B23D-CBA1B00E4B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400"/>
              <a:t>In effetti, il differenziale tra i tassi di interesse si è avvicinato a zero con la crescita della mobilità del capitale finanziario e con l’elaborazione delle informazioni più rapida ed economica attraverso i computer e le telecomunicazioni. </a:t>
            </a:r>
          </a:p>
        </p:txBody>
      </p:sp>
      <p:sp>
        <p:nvSpPr>
          <p:cNvPr id="78851" name="Segnaposto piè di pagina 3">
            <a:extLst>
              <a:ext uri="{FF2B5EF4-FFF2-40B4-BE49-F238E27FC236}">
                <a16:creationId xmlns="" xmlns:a16="http://schemas.microsoft.com/office/drawing/2014/main" id="{21E5771C-F870-844C-8620-E7C071BCDE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8852" name="Segnaposto numero diapositiva 4">
            <a:extLst>
              <a:ext uri="{FF2B5EF4-FFF2-40B4-BE49-F238E27FC236}">
                <a16:creationId xmlns="" xmlns:a16="http://schemas.microsoft.com/office/drawing/2014/main" id="{C9369AED-5DF4-8545-A289-C2D07127E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D5AE352-8A51-8649-8816-0B2C3A5C7F6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="" xmlns:a16="http://schemas.microsoft.com/office/drawing/2014/main" id="{E059AFE1-3E6A-4E45-AF0E-C5E76DFC3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730250"/>
          </a:xfrm>
        </p:spPr>
        <p:txBody>
          <a:bodyPr/>
          <a:lstStyle/>
          <a:p>
            <a:pPr eaLnBrk="1" hangingPunct="1"/>
            <a:r>
              <a:rPr lang="it-IT" altLang="it-IT"/>
              <a:t>Introduzione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2CCD93DC-D72E-4A4E-BD78-4EFB121899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125538"/>
            <a:ext cx="8229600" cy="4786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/>
              <a:t>I </a:t>
            </a:r>
            <a:r>
              <a:rPr lang="it-IT" altLang="it-IT" sz="2400" b="1"/>
              <a:t>mercati internazionali dei capitali </a:t>
            </a:r>
            <a:r>
              <a:rPr lang="it-IT" altLang="it-IT" sz="2400"/>
              <a:t>sono un gruppo di mercati che scambiano diversi tipi di capitale finanziario e fisico (attività).</a:t>
            </a:r>
          </a:p>
          <a:p>
            <a:r>
              <a:rPr lang="it-IT" altLang="it-IT" sz="2400"/>
              <a:t>I principali operatori del mercato internazionale dei capitali sono gli stessi del mercato dei cambi: banche commerciali, grandi imprese, istituzioni finanziare non bancarie, banche centrali e altre agenzie pubbliche.</a:t>
            </a:r>
          </a:p>
        </p:txBody>
      </p:sp>
      <p:sp>
        <p:nvSpPr>
          <p:cNvPr id="43011" name="Segnaposto piè di pagina 3">
            <a:extLst>
              <a:ext uri="{FF2B5EF4-FFF2-40B4-BE49-F238E27FC236}">
                <a16:creationId xmlns="" xmlns:a16="http://schemas.microsoft.com/office/drawing/2014/main" id="{7C761F9C-D879-094B-A74E-87EE2BE012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3012" name="Segnaposto numero diapositiva 4">
            <a:extLst>
              <a:ext uri="{FF2B5EF4-FFF2-40B4-BE49-F238E27FC236}">
                <a16:creationId xmlns="" xmlns:a16="http://schemas.microsoft.com/office/drawing/2014/main" id="{198E47B7-5C23-2648-8CBD-9A629F518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3132F22-CA37-2D44-BBA1-C0CD1A38DC1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="" xmlns:a16="http://schemas.microsoft.com/office/drawing/2014/main" id="{D5AA906F-0D12-7E43-ACE8-4E5807E9B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L’efficienza nel mercato dei cambi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="" xmlns:a16="http://schemas.microsoft.com/office/drawing/2014/main" id="{D055A55E-E688-0F4B-9F7E-EE280FE259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125538"/>
            <a:ext cx="7835900" cy="4848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Se le </a:t>
            </a:r>
            <a:r>
              <a:rPr lang="it-IT" altLang="it-IT" sz="2400" dirty="0" smtClean="0"/>
              <a:t>sono attività </a:t>
            </a:r>
            <a:r>
              <a:rPr lang="it-IT" altLang="it-IT" sz="2400" dirty="0"/>
              <a:t>perfettamente sostituibili, ci aspettiamo che valga in media la parità dei tassi di interesse:</a:t>
            </a: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</a:pPr>
            <a:r>
              <a:rPr lang="it-IT" altLang="it-IT" i="1" dirty="0" err="1"/>
              <a:t>R</a:t>
            </a:r>
            <a:r>
              <a:rPr lang="it-IT" altLang="it-IT" i="1" baseline="-25000" dirty="0" err="1"/>
              <a:t>t</a:t>
            </a:r>
            <a:r>
              <a:rPr lang="it-IT" altLang="it-IT" dirty="0"/>
              <a:t> – </a:t>
            </a:r>
            <a:r>
              <a:rPr lang="it-IT" altLang="it-IT" i="1" dirty="0"/>
              <a:t>R</a:t>
            </a:r>
            <a:r>
              <a:rPr lang="it-IT" altLang="it-IT" dirty="0"/>
              <a:t>*</a:t>
            </a:r>
            <a:r>
              <a:rPr lang="it-IT" altLang="it-IT" i="1" baseline="-25000" dirty="0"/>
              <a:t>t</a:t>
            </a:r>
            <a:r>
              <a:rPr lang="it-IT" altLang="it-IT" baseline="-25000" dirty="0"/>
              <a:t> </a:t>
            </a:r>
            <a:r>
              <a:rPr lang="it-IT" altLang="it-IT" dirty="0"/>
              <a:t>= (</a:t>
            </a:r>
            <a:r>
              <a:rPr lang="it-IT" altLang="it-IT" i="1" dirty="0"/>
              <a:t>E</a:t>
            </a:r>
            <a:r>
              <a:rPr lang="it-IT" altLang="it-IT" i="1" baseline="30000" dirty="0"/>
              <a:t>e</a:t>
            </a:r>
            <a:r>
              <a:rPr lang="it-IT" altLang="it-IT" i="1" baseline="-25000" dirty="0"/>
              <a:t>t</a:t>
            </a:r>
            <a:r>
              <a:rPr lang="it-IT" altLang="it-IT" baseline="-25000" dirty="0"/>
              <a:t>+1</a:t>
            </a:r>
            <a:r>
              <a:rPr lang="it-IT" altLang="it-IT" dirty="0"/>
              <a:t> – </a:t>
            </a:r>
            <a:r>
              <a:rPr lang="it-IT" altLang="it-IT" i="1" dirty="0"/>
              <a:t>E</a:t>
            </a:r>
            <a:r>
              <a:rPr lang="it-IT" altLang="it-IT" i="1" baseline="-25000" dirty="0"/>
              <a:t>t</a:t>
            </a:r>
            <a:r>
              <a:rPr lang="it-IT" altLang="it-IT" dirty="0"/>
              <a:t>)/</a:t>
            </a:r>
            <a:r>
              <a:rPr lang="it-IT" altLang="it-IT" i="1" dirty="0"/>
              <a:t>E</a:t>
            </a:r>
            <a:r>
              <a:rPr lang="it-IT" altLang="it-IT" i="1" baseline="-25000" dirty="0"/>
              <a:t>t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</a:rPr>
              <a:t>Secondo questa condizione, la differenza tra i tassi di interesse è la previsione del mercato delle variazioni attese nel tasso di cambio</a:t>
            </a:r>
            <a:r>
              <a:rPr lang="it-IT" altLang="it-IT" sz="2400" dirty="0"/>
              <a:t>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dirty="0"/>
              <a:t>Se sostituiamo i tassi di cambio attesi con i cambi futuri effettivi, </a:t>
            </a:r>
            <a:r>
              <a:rPr lang="it-IT" altLang="it-IT" dirty="0">
                <a:solidFill>
                  <a:srgbClr val="FF0000"/>
                </a:solidFill>
              </a:rPr>
              <a:t>possiamo testare la performance del mercato nella </a:t>
            </a:r>
            <a:r>
              <a:rPr lang="it-IT" altLang="it-IT" i="1" dirty="0">
                <a:solidFill>
                  <a:srgbClr val="FF0000"/>
                </a:solidFill>
              </a:rPr>
              <a:t>previsione</a:t>
            </a:r>
            <a:r>
              <a:rPr lang="it-IT" altLang="it-IT" dirty="0">
                <a:solidFill>
                  <a:srgbClr val="FF0000"/>
                </a:solidFill>
              </a:rPr>
              <a:t> delle variazioni dei tassi di cambio</a:t>
            </a:r>
            <a:r>
              <a:rPr lang="it-IT" altLang="it-IT" dirty="0"/>
              <a:t>.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dirty="0"/>
              <a:t>Ma </a:t>
            </a:r>
            <a:r>
              <a:rPr lang="it-IT" altLang="it-IT" dirty="0">
                <a:solidFill>
                  <a:srgbClr val="FF0000"/>
                </a:solidFill>
              </a:rPr>
              <a:t>i differenziali tra i tassi di interesse non riescono a prevedere ampie fluttuazioni nei tassi di cambio e nemmeno a prevedere in quale direzione varino i tassi di cambio </a:t>
            </a:r>
            <a:r>
              <a:rPr lang="it-IT" altLang="it-IT" i="1" dirty="0">
                <a:solidFill>
                  <a:srgbClr val="FF0000"/>
                </a:solidFill>
              </a:rPr>
              <a:t>effettivi</a:t>
            </a:r>
            <a:r>
              <a:rPr lang="it-IT" altLang="it-IT" dirty="0"/>
              <a:t>. </a:t>
            </a:r>
          </a:p>
        </p:txBody>
      </p:sp>
      <p:sp>
        <p:nvSpPr>
          <p:cNvPr id="79875" name="Segnaposto piè di pagina 3">
            <a:extLst>
              <a:ext uri="{FF2B5EF4-FFF2-40B4-BE49-F238E27FC236}">
                <a16:creationId xmlns="" xmlns:a16="http://schemas.microsoft.com/office/drawing/2014/main" id="{418C714D-1B2D-BE42-AD66-F524132248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9876" name="Segnaposto numero diapositiva 4">
            <a:extLst>
              <a:ext uri="{FF2B5EF4-FFF2-40B4-BE49-F238E27FC236}">
                <a16:creationId xmlns="" xmlns:a16="http://schemas.microsoft.com/office/drawing/2014/main" id="{3DCC22A5-C07E-334C-877C-2E61CBC80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2F714A1-9601-D64B-9E89-E81860CD272B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="" xmlns:a16="http://schemas.microsoft.com/office/drawing/2014/main" id="{CD3127FF-FE5D-9B45-B51D-EF70FC445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L’efficienza nel mercato dei cambi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B89D691D-63CE-3846-9D64-03402D3F47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50018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Dato che ci sono poche restrizioni sul capitale finanziario nella maggior parte dei paesi, ciò significa che i mercati internazionali dei capitali sono incapaci di elaborare e di trasmettere le informazioni sui tassi di interesse?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Non necessariamente: se le attività non sono perfettamente sostituibili allora </a:t>
            </a:r>
          </a:p>
          <a:p>
            <a:pPr lvl="2" algn="ctr" eaLnBrk="1" hangingPunct="1">
              <a:buFont typeface="Arial" panose="020B0604020202020204" pitchFamily="34" charset="0"/>
              <a:buNone/>
            </a:pPr>
            <a:r>
              <a:rPr lang="it-IT" altLang="it-IT" sz="200" dirty="0"/>
              <a:t>7</a:t>
            </a:r>
            <a:r>
              <a:rPr lang="it-IT" altLang="it-IT" sz="2400" dirty="0"/>
              <a:t/>
            </a:r>
            <a:br>
              <a:rPr lang="it-IT" altLang="it-IT" sz="2400" dirty="0"/>
            </a:br>
            <a:r>
              <a:rPr lang="it-IT" altLang="it-IT" i="1" dirty="0" err="1"/>
              <a:t>R</a:t>
            </a:r>
            <a:r>
              <a:rPr lang="it-IT" altLang="it-IT" i="1" baseline="-25000" dirty="0" err="1"/>
              <a:t>t</a:t>
            </a:r>
            <a:r>
              <a:rPr lang="it-IT" altLang="it-IT" dirty="0"/>
              <a:t> – </a:t>
            </a:r>
            <a:r>
              <a:rPr lang="it-IT" altLang="it-IT" i="1" dirty="0"/>
              <a:t>R</a:t>
            </a:r>
            <a:r>
              <a:rPr lang="it-IT" altLang="it-IT" dirty="0"/>
              <a:t>*</a:t>
            </a:r>
            <a:r>
              <a:rPr lang="it-IT" altLang="it-IT" i="1" baseline="-25000" dirty="0"/>
              <a:t>t</a:t>
            </a:r>
            <a:r>
              <a:rPr lang="it-IT" altLang="it-IT" baseline="-25000" dirty="0"/>
              <a:t> </a:t>
            </a:r>
            <a:r>
              <a:rPr lang="it-IT" altLang="it-IT" dirty="0"/>
              <a:t>= (</a:t>
            </a:r>
            <a:r>
              <a:rPr lang="it-IT" altLang="it-IT" i="1" dirty="0"/>
              <a:t>E</a:t>
            </a:r>
            <a:r>
              <a:rPr lang="it-IT" altLang="it-IT" i="1" baseline="30000" dirty="0"/>
              <a:t>e</a:t>
            </a:r>
            <a:r>
              <a:rPr lang="it-IT" altLang="it-IT" i="1" baseline="-25000" dirty="0"/>
              <a:t>t</a:t>
            </a:r>
            <a:r>
              <a:rPr lang="it-IT" altLang="it-IT" baseline="-25000" dirty="0"/>
              <a:t>+1</a:t>
            </a:r>
            <a:r>
              <a:rPr lang="it-IT" altLang="it-IT" dirty="0"/>
              <a:t> – </a:t>
            </a:r>
            <a:r>
              <a:rPr lang="it-IT" altLang="it-IT" i="1" dirty="0"/>
              <a:t>E</a:t>
            </a:r>
            <a:r>
              <a:rPr lang="it-IT" altLang="it-IT" i="1" baseline="-25000" dirty="0"/>
              <a:t>t</a:t>
            </a:r>
            <a:r>
              <a:rPr lang="it-IT" altLang="it-IT" dirty="0"/>
              <a:t>)/</a:t>
            </a:r>
            <a:r>
              <a:rPr lang="it-IT" altLang="it-IT" i="1" dirty="0"/>
              <a:t>E</a:t>
            </a:r>
            <a:r>
              <a:rPr lang="it-IT" altLang="it-IT" i="1" baseline="-25000" dirty="0"/>
              <a:t>t </a:t>
            </a:r>
            <a:r>
              <a:rPr lang="it-IT" altLang="it-IT" i="1" dirty="0"/>
              <a:t>+ </a:t>
            </a:r>
            <a:r>
              <a:rPr lang="it-IT" altLang="it-IT" dirty="0">
                <a:sym typeface="Symbol" pitchFamily="2" charset="2"/>
              </a:rPr>
              <a:t></a:t>
            </a:r>
            <a:r>
              <a:rPr lang="it-IT" altLang="it-IT" i="1" baseline="-25000" dirty="0"/>
              <a:t>t</a:t>
            </a:r>
            <a:r>
              <a:rPr lang="it-IT" altLang="it-IT" baseline="-25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it-IT" altLang="it-IT" sz="800" i="1" dirty="0"/>
          </a:p>
          <a:p>
            <a:pPr lvl="3" eaLnBrk="1" hangingPunct="1">
              <a:lnSpc>
                <a:spcPct val="80000"/>
              </a:lnSpc>
            </a:pPr>
            <a:r>
              <a:rPr lang="it-IT" altLang="it-IT" sz="1900" dirty="0"/>
              <a:t>I differenziali tra i tassi di interesse sono associati a variazioni dei tassi di cambio e a premi al rischio variabili nel tempo. </a:t>
            </a:r>
          </a:p>
          <a:p>
            <a:pPr lvl="3" eaLnBrk="1" hangingPunct="1">
              <a:lnSpc>
                <a:spcPct val="80000"/>
              </a:lnSpc>
            </a:pPr>
            <a:r>
              <a:rPr lang="it-IT" altLang="it-IT" sz="1900" dirty="0"/>
              <a:t>I </a:t>
            </a:r>
            <a:r>
              <a:rPr lang="it-IT" altLang="it-IT" sz="1900" dirty="0">
                <a:solidFill>
                  <a:srgbClr val="FF0000"/>
                </a:solidFill>
              </a:rPr>
              <a:t>cambiamenti del premio al rischio possono portare a variazioni dei cambi piuttosto che del differenziale tra i tassi di interesse</a:t>
            </a:r>
            <a:r>
              <a:rPr lang="it-IT" altLang="it-IT" sz="1900" dirty="0"/>
              <a:t>. </a:t>
            </a:r>
          </a:p>
        </p:txBody>
      </p:sp>
      <p:sp>
        <p:nvSpPr>
          <p:cNvPr id="80899" name="Segnaposto piè di pagina 3">
            <a:extLst>
              <a:ext uri="{FF2B5EF4-FFF2-40B4-BE49-F238E27FC236}">
                <a16:creationId xmlns="" xmlns:a16="http://schemas.microsoft.com/office/drawing/2014/main" id="{4CFE7B2A-F9E3-104F-A131-DBEA25009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0900" name="Segnaposto numero diapositiva 4">
            <a:extLst>
              <a:ext uri="{FF2B5EF4-FFF2-40B4-BE49-F238E27FC236}">
                <a16:creationId xmlns="" xmlns:a16="http://schemas.microsoft.com/office/drawing/2014/main" id="{F445696E-1887-8749-B3BD-C2BE1FB312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0E038BF-AE2C-354A-9727-D38D6C326B0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="" xmlns:a16="http://schemas.microsoft.com/office/drawing/2014/main" id="{A2580734-48CF-1144-94F1-FD5CE51FB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grado di trasmissione di informazioni</a:t>
            </a:r>
            <a:br>
              <a:rPr lang="it-IT" altLang="it-IT"/>
            </a:br>
            <a:r>
              <a:rPr lang="it-IT" altLang="it-IT"/>
              <a:t>e la mobilità del capitale finanziario </a:t>
            </a:r>
            <a:endParaRPr lang="en-US" altLang="it-IT"/>
          </a:p>
        </p:txBody>
      </p:sp>
      <p:sp>
        <p:nvSpPr>
          <p:cNvPr id="48131" name="Rectangle 3">
            <a:extLst>
              <a:ext uri="{FF2B5EF4-FFF2-40B4-BE49-F238E27FC236}">
                <a16:creationId xmlns="" xmlns:a16="http://schemas.microsoft.com/office/drawing/2014/main" id="{141F4816-51D0-A145-87CA-88C324C6E6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i="1"/>
              <a:t>R</a:t>
            </a:r>
            <a:r>
              <a:rPr lang="it-IT" altLang="it-IT" i="1" baseline="-25000"/>
              <a:t>t</a:t>
            </a:r>
            <a:r>
              <a:rPr lang="it-IT" altLang="it-IT"/>
              <a:t> – </a:t>
            </a:r>
            <a:r>
              <a:rPr lang="it-IT" altLang="it-IT" i="1"/>
              <a:t>R</a:t>
            </a:r>
            <a:r>
              <a:rPr lang="it-IT" altLang="it-IT"/>
              <a:t>*</a:t>
            </a:r>
            <a:r>
              <a:rPr lang="it-IT" altLang="it-IT" i="1" baseline="-25000"/>
              <a:t>t</a:t>
            </a:r>
            <a:r>
              <a:rPr lang="it-IT" altLang="it-IT" baseline="-25000"/>
              <a:t> </a:t>
            </a:r>
            <a:r>
              <a:rPr lang="it-IT" altLang="it-IT"/>
              <a:t>= (</a:t>
            </a:r>
            <a:r>
              <a:rPr lang="it-IT" altLang="it-IT" i="1"/>
              <a:t>E</a:t>
            </a:r>
            <a:r>
              <a:rPr lang="it-IT" altLang="it-IT" i="1" baseline="30000"/>
              <a:t>e</a:t>
            </a:r>
            <a:r>
              <a:rPr lang="it-IT" altLang="it-IT" i="1" baseline="-25000"/>
              <a:t>t</a:t>
            </a:r>
            <a:r>
              <a:rPr lang="it-IT" altLang="it-IT" baseline="-25000"/>
              <a:t>+1</a:t>
            </a:r>
            <a:r>
              <a:rPr lang="it-IT" altLang="it-IT"/>
              <a:t> – </a:t>
            </a:r>
            <a:r>
              <a:rPr lang="it-IT" altLang="it-IT" i="1"/>
              <a:t>E</a:t>
            </a:r>
            <a:r>
              <a:rPr lang="it-IT" altLang="it-IT" i="1" baseline="-25000"/>
              <a:t>t</a:t>
            </a:r>
            <a:r>
              <a:rPr lang="it-IT" altLang="it-IT"/>
              <a:t>)/</a:t>
            </a:r>
            <a:r>
              <a:rPr lang="it-IT" altLang="it-IT" i="1"/>
              <a:t>E</a:t>
            </a:r>
            <a:r>
              <a:rPr lang="it-IT" altLang="it-IT" i="1" baseline="-25000"/>
              <a:t>t </a:t>
            </a:r>
            <a:r>
              <a:rPr lang="it-IT" altLang="it-IT" i="1"/>
              <a:t>+ </a:t>
            </a:r>
            <a:r>
              <a:rPr lang="it-IT" altLang="it-IT">
                <a:sym typeface="Symbol" pitchFamily="2" charset="2"/>
              </a:rPr>
              <a:t></a:t>
            </a:r>
            <a:r>
              <a:rPr lang="it-IT" altLang="it-IT" i="1" baseline="-25000"/>
              <a:t>t</a:t>
            </a:r>
            <a:r>
              <a:rPr lang="it-IT" altLang="it-IT" baseline="-25000"/>
              <a:t> </a:t>
            </a:r>
            <a:endParaRPr lang="it-IT" altLang="it-IT" i="1"/>
          </a:p>
          <a:p>
            <a:pPr eaLnBrk="1" hangingPunct="1"/>
            <a:r>
              <a:rPr lang="it-IT" altLang="it-IT" sz="2400"/>
              <a:t>Poiché le variazioni attese sia dei tassi di cambio che dei premi per il rischio sono funzione delle aspettative e poiché le aspettative non sono osservabili,</a:t>
            </a:r>
          </a:p>
          <a:p>
            <a:pPr lvl="3" eaLnBrk="1" hangingPunct="1"/>
            <a:r>
              <a:rPr lang="it-IT" altLang="it-IT"/>
              <a:t>è difficile testare se i mercati internazionali dei capitali sono in grado di elaborare e trasmettere le informazioni sui tassi di interesse. </a:t>
            </a:r>
          </a:p>
        </p:txBody>
      </p:sp>
      <p:sp>
        <p:nvSpPr>
          <p:cNvPr id="81923" name="Segnaposto piè di pagina 3">
            <a:extLst>
              <a:ext uri="{FF2B5EF4-FFF2-40B4-BE49-F238E27FC236}">
                <a16:creationId xmlns="" xmlns:a16="http://schemas.microsoft.com/office/drawing/2014/main" id="{A601CB65-DCDB-7C49-AB4D-38882D896E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1924" name="Segnaposto numero diapositiva 4">
            <a:extLst>
              <a:ext uri="{FF2B5EF4-FFF2-40B4-BE49-F238E27FC236}">
                <a16:creationId xmlns="" xmlns:a16="http://schemas.microsoft.com/office/drawing/2014/main" id="{9DC0D5AF-1FA8-604A-AB53-BBAE6A0C00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E8BF19E-8E81-0640-A62D-CCFF00EC5868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="" xmlns:a16="http://schemas.microsoft.com/office/drawing/2014/main" id="{4B18FDC0-8157-044C-929C-280CE1630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Prevedibilità del tasso di cambio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FC621438-EBF9-A040-B429-C7A4D3CA5F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78359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In effetti, è difficile prevedere le variazioni del tasso di cambio in un orizzonte temporale breve sulla base della crescita dell’offerta di moneta, della crescita della spesa pubblica, del PIL o di altre variabili economiche “fondamentali”. </a:t>
            </a:r>
          </a:p>
          <a:p>
            <a:pPr lvl="3" eaLnBrk="1" hangingPunct="1">
              <a:lnSpc>
                <a:spcPct val="80000"/>
              </a:lnSpc>
            </a:pPr>
            <a:r>
              <a:rPr lang="it-IT" altLang="it-IT" dirty="0"/>
              <a:t>La </a:t>
            </a:r>
            <a:r>
              <a:rPr lang="it-IT" altLang="it-IT" dirty="0">
                <a:solidFill>
                  <a:srgbClr val="FF0000"/>
                </a:solidFill>
              </a:rPr>
              <a:t>miglior previsione per il tasso di cambio di domani sembra essere il tasso di oggi, indipendentemente dalle variabili economiche</a:t>
            </a:r>
            <a:r>
              <a:rPr lang="it-IT" altLang="it-IT" dirty="0"/>
              <a:t>. </a:t>
            </a:r>
          </a:p>
          <a:p>
            <a:pPr lvl="3" eaLnBrk="1" hangingPunct="1">
              <a:lnSpc>
                <a:spcPct val="80000"/>
              </a:lnSpc>
            </a:pPr>
            <a:r>
              <a:rPr lang="it-IT" altLang="it-IT" dirty="0"/>
              <a:t>Ma </a:t>
            </a:r>
            <a:r>
              <a:rPr lang="it-IT" altLang="it-IT" dirty="0">
                <a:solidFill>
                  <a:srgbClr val="FF0000"/>
                </a:solidFill>
              </a:rPr>
              <a:t>in orizzonti temporali lunghi (più di 1 anno) le variabili economiche prevedono meglio i cambi effettivi</a:t>
            </a:r>
            <a:r>
              <a:rPr lang="it-IT" altLang="it-IT" dirty="0"/>
              <a:t>. </a:t>
            </a:r>
          </a:p>
        </p:txBody>
      </p:sp>
      <p:sp>
        <p:nvSpPr>
          <p:cNvPr id="82947" name="Segnaposto piè di pagina 3">
            <a:extLst>
              <a:ext uri="{FF2B5EF4-FFF2-40B4-BE49-F238E27FC236}">
                <a16:creationId xmlns="" xmlns:a16="http://schemas.microsoft.com/office/drawing/2014/main" id="{4FA5DE35-9247-CC41-AFC1-80217688E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2948" name="Segnaposto numero diapositiva 4">
            <a:extLst>
              <a:ext uri="{FF2B5EF4-FFF2-40B4-BE49-F238E27FC236}">
                <a16:creationId xmlns="" xmlns:a16="http://schemas.microsoft.com/office/drawing/2014/main" id="{BFC0782B-A30C-1548-AC25-E428381EE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84AA689-5A9C-9049-B1C8-B23EBBB8DF5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olo 1">
            <a:extLst>
              <a:ext uri="{FF2B5EF4-FFF2-40B4-BE49-F238E27FC236}">
                <a16:creationId xmlns="" xmlns:a16="http://schemas.microsoft.com/office/drawing/2014/main" id="{943084EF-AC01-1748-AC98-34C512AC6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Riassunto</a:t>
            </a:r>
          </a:p>
        </p:txBody>
      </p:sp>
      <p:sp>
        <p:nvSpPr>
          <p:cNvPr id="83970" name="Segnaposto contenuto 2">
            <a:extLst>
              <a:ext uri="{FF2B5EF4-FFF2-40B4-BE49-F238E27FC236}">
                <a16:creationId xmlns="" xmlns:a16="http://schemas.microsoft.com/office/drawing/2014/main" id="{7524A19D-B4DC-1746-80AB-64136ACBBA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sz="2400"/>
              <a:t>I guadagni dal commercio di beni e servizi in cambio di altri beni e servizi sono descritti dalla teoria del vantaggio comparato. 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sz="2400"/>
              <a:t>I guadagni dello scambio di beni e servizi in cambio di attività sono descritti dalla teoria del commercio intertemporale.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sz="2400"/>
              <a:t>I guadagni dal commercio delle attività in cambio di altre attività sono descritti dalla teoria della diversificazione del portafoglio. 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/>
            </a:pPr>
            <a:endParaRPr lang="it-IT" altLang="it-IT"/>
          </a:p>
        </p:txBody>
      </p:sp>
      <p:sp>
        <p:nvSpPr>
          <p:cNvPr id="83971" name="Segnaposto piè di pagina 3">
            <a:extLst>
              <a:ext uri="{FF2B5EF4-FFF2-40B4-BE49-F238E27FC236}">
                <a16:creationId xmlns="" xmlns:a16="http://schemas.microsoft.com/office/drawing/2014/main" id="{25633610-B859-A547-8DE5-C1C08CC2AA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3972" name="Segnaposto numero diapositiva 4">
            <a:extLst>
              <a:ext uri="{FF2B5EF4-FFF2-40B4-BE49-F238E27FC236}">
                <a16:creationId xmlns="" xmlns:a16="http://schemas.microsoft.com/office/drawing/2014/main" id="{D9D85F97-0970-0E41-959E-AE0F46A18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B50A84C-738E-584B-B4F2-104678C6ADC2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="" xmlns:a16="http://schemas.microsoft.com/office/drawing/2014/main" id="{6207B9F8-AB0A-CA43-AC72-15C61568B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730250"/>
          </a:xfrm>
        </p:spPr>
        <p:txBody>
          <a:bodyPr/>
          <a:lstStyle/>
          <a:p>
            <a:pPr eaLnBrk="1" hangingPunct="1"/>
            <a:r>
              <a:rPr lang="it-IT" altLang="it-IT"/>
              <a:t>Riassunto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="" xmlns:a16="http://schemas.microsoft.com/office/drawing/2014/main" id="{4DC3C03D-839D-1B4A-95E1-89ECF06CC1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285875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Verdana" panose="020B0604030504040204" pitchFamily="34" charset="0"/>
              <a:buAutoNum type="arabicPeriod" startAt="4"/>
            </a:pPr>
            <a:r>
              <a:rPr lang="it-IT" altLang="it-IT" sz="2400"/>
              <a:t>Le autorità di politica economica possono scegliere solo due delle seguenti: un cambio fisso, una politica monetaria per obiettivi interni, liberi flussi internazionali di capitale finanziario. 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 startAt="4"/>
            </a:pPr>
            <a:r>
              <a:rPr lang="it-IT" altLang="it-IT" sz="2400"/>
              <a:t>Diversi tipi di banche offshore si occupano degli scambi di valuta offshore che si sono sviluppati con la crescita del commercio internazionale e con il tentativo delle banche di eludere le regolamentazioni domestiche. 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 startAt="4"/>
            </a:pPr>
            <a:endParaRPr lang="it-IT" altLang="it-IT" sz="2200"/>
          </a:p>
        </p:txBody>
      </p:sp>
      <p:sp>
        <p:nvSpPr>
          <p:cNvPr id="84995" name="Segnaposto piè di pagina 3">
            <a:extLst>
              <a:ext uri="{FF2B5EF4-FFF2-40B4-BE49-F238E27FC236}">
                <a16:creationId xmlns="" xmlns:a16="http://schemas.microsoft.com/office/drawing/2014/main" id="{6F9EEEC8-EAB2-D94D-9BD8-33B12B0D4C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4996" name="Segnaposto numero diapositiva 4">
            <a:extLst>
              <a:ext uri="{FF2B5EF4-FFF2-40B4-BE49-F238E27FC236}">
                <a16:creationId xmlns="" xmlns:a16="http://schemas.microsoft.com/office/drawing/2014/main" id="{72A2E03B-66F9-5B4C-91A1-BBAE60B648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A41EFFE-13D7-804F-8CAF-63F4EC26C104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="" xmlns:a16="http://schemas.microsoft.com/office/drawing/2014/main" id="{5BD7102E-2237-3841-91C1-34870B253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A0BC0859-57A1-CF48-A4A9-9A126DCDA1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96975"/>
            <a:ext cx="8229600" cy="482441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Verdana" panose="020B0604030504040204" pitchFamily="34" charset="0"/>
              <a:buAutoNum type="arabicPeriod" startAt="6"/>
            </a:pPr>
            <a:r>
              <a:rPr lang="it-IT" altLang="it-IT" sz="2400"/>
              <a:t>Le banche domestiche sono regolate da assicurazioni sui depositi, obblighi di riserva, requisiti di capitalizzazione, restrizioni sulle attività e ispezioni bancarie. La banca centrale inoltre agisce da prestatore di ultima istanza. 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 startAt="6"/>
            </a:pPr>
            <a:r>
              <a:rPr lang="it-IT" altLang="it-IT" sz="2400"/>
              <a:t>Le banche domestiche sono regolate da assicurazioni sui depositi, obblighi di riserva, requisiti di capitalizzazione, restrizioni sulle attività e ispezioni bancarie. La banca centrale inoltre agisce da prestatore di ultima istanza. 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 startAt="6"/>
            </a:pPr>
            <a:r>
              <a:rPr lang="it-IT" altLang="it-IT" sz="2400"/>
              <a:t>L’attività bancaria internazionale non è generalmente regolata come quella domestica</a:t>
            </a:r>
            <a:br>
              <a:rPr lang="it-IT" altLang="it-IT" sz="2400"/>
            </a:br>
            <a:r>
              <a:rPr lang="it-IT" altLang="it-IT" sz="2400"/>
              <a:t>e non c’è un prestatore di ultima istanza. </a:t>
            </a:r>
          </a:p>
        </p:txBody>
      </p:sp>
      <p:sp>
        <p:nvSpPr>
          <p:cNvPr id="86019" name="Segnaposto piè di pagina 3">
            <a:extLst>
              <a:ext uri="{FF2B5EF4-FFF2-40B4-BE49-F238E27FC236}">
                <a16:creationId xmlns="" xmlns:a16="http://schemas.microsoft.com/office/drawing/2014/main" id="{3C8E74DC-8D39-EA40-B1A3-B3D61388A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6020" name="Segnaposto numero diapositiva 4">
            <a:extLst>
              <a:ext uri="{FF2B5EF4-FFF2-40B4-BE49-F238E27FC236}">
                <a16:creationId xmlns="" xmlns:a16="http://schemas.microsoft.com/office/drawing/2014/main" id="{484F8785-8276-514C-892D-B831327710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311BA15-2345-D647-B837-D787CCF73D6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="" xmlns:a16="http://schemas.microsoft.com/office/drawing/2014/main" id="{18AE4D49-5858-4443-9547-878CF3BFA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  <a:endParaRPr lang="en-US" altLang="it-IT"/>
          </a:p>
        </p:txBody>
      </p:sp>
      <p:sp>
        <p:nvSpPr>
          <p:cNvPr id="52227" name="Rectangle 3">
            <a:extLst>
              <a:ext uri="{FF2B5EF4-FFF2-40B4-BE49-F238E27FC236}">
                <a16:creationId xmlns="" xmlns:a16="http://schemas.microsoft.com/office/drawing/2014/main" id="{B9AA447B-E9CB-5C4F-90A4-EDC28DDFDA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68413"/>
            <a:ext cx="8229600" cy="45259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Verdana" panose="020B0604030504040204" pitchFamily="34" charset="0"/>
              <a:buAutoNum type="arabicPeriod" startAt="9"/>
            </a:pPr>
            <a:r>
              <a:rPr lang="it-IT" altLang="it-IT" sz="2400"/>
              <a:t>Con lo sviluppo dei mercati internazionali dei capitali, la diversificazione delle attività tra paesi è cresciuta e i differenziali tra i tassi di interesse sui depositi di valuta offshore e quelli in valuta domestica all’interno di un paese si sono ridotti. 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 startAt="9"/>
            </a:pPr>
            <a:r>
              <a:rPr lang="it-IT" altLang="it-IT" sz="2400"/>
              <a:t>Se le attività estere e domestiche sono perfette sostitute, allora i tassi di interesse nei mercati internazionali dei capitali non prevedono bene i tassi di cambio.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 startAt="9"/>
            </a:pPr>
            <a:r>
              <a:rPr lang="it-IT" altLang="it-IT" sz="2400"/>
              <a:t>Anche le variabili economiche non prevedono bene le variazioni dei tassi di cambio nel breve periodo. </a:t>
            </a:r>
          </a:p>
        </p:txBody>
      </p:sp>
      <p:sp>
        <p:nvSpPr>
          <p:cNvPr id="87043" name="Segnaposto piè di pagina 3">
            <a:extLst>
              <a:ext uri="{FF2B5EF4-FFF2-40B4-BE49-F238E27FC236}">
                <a16:creationId xmlns="" xmlns:a16="http://schemas.microsoft.com/office/drawing/2014/main" id="{F862FE7A-F373-4848-A927-B3ACA0AA5A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7044" name="Segnaposto numero diapositiva 4">
            <a:extLst>
              <a:ext uri="{FF2B5EF4-FFF2-40B4-BE49-F238E27FC236}">
                <a16:creationId xmlns="" xmlns:a16="http://schemas.microsoft.com/office/drawing/2014/main" id="{D4B4735B-E5E2-8F49-81E6-52F182ECA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CD9702B-E6CF-0E47-BDB5-DA71BAAB187F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="" xmlns:a16="http://schemas.microsoft.com/office/drawing/2014/main" id="{3EC41284-56EC-DC4C-9498-D59755683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I guadagni dal commercio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684D3A6A-4508-9F41-99AA-7360AEFC60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229600" cy="4857750"/>
          </a:xfrm>
        </p:spPr>
        <p:txBody>
          <a:bodyPr/>
          <a:lstStyle/>
          <a:p>
            <a:pPr eaLnBrk="1" hangingPunct="1"/>
            <a:r>
              <a:rPr lang="it-IT" altLang="it-IT" sz="2400"/>
              <a:t>In che modo i mercati internazionali dei capitali hanno incrementato i guadagni derivanti dal commercio internazionale?</a:t>
            </a:r>
          </a:p>
          <a:p>
            <a:pPr eaLnBrk="1" hangingPunct="1"/>
            <a:r>
              <a:rPr lang="it-IT" altLang="it-IT" sz="2400"/>
              <a:t>Quando un compratore e un venditore intraprendono una transazione volontaria, entrambi ricevono qualcosa che desiderano e che può farli stare meglio.</a:t>
            </a:r>
          </a:p>
          <a:p>
            <a:pPr eaLnBrk="1" hangingPunct="1"/>
            <a:r>
              <a:rPr lang="it-IT" altLang="it-IT" sz="2400"/>
              <a:t>Un compratore e un venditore possono scambiare:</a:t>
            </a:r>
          </a:p>
          <a:p>
            <a:pPr lvl="3" eaLnBrk="1" hangingPunct="1"/>
            <a:r>
              <a:rPr lang="it-IT" altLang="it-IT"/>
              <a:t>beni o servizi per altri beni e servizi;</a:t>
            </a:r>
          </a:p>
          <a:p>
            <a:pPr lvl="3" eaLnBrk="1" hangingPunct="1"/>
            <a:r>
              <a:rPr lang="it-IT" altLang="it-IT"/>
              <a:t>beni o servizi per attività;</a:t>
            </a:r>
          </a:p>
          <a:p>
            <a:pPr lvl="3" eaLnBrk="1" hangingPunct="1"/>
            <a:r>
              <a:rPr lang="it-IT" altLang="it-IT"/>
              <a:t>attività in cambio di attività.</a:t>
            </a:r>
          </a:p>
        </p:txBody>
      </p:sp>
      <p:sp>
        <p:nvSpPr>
          <p:cNvPr id="44035" name="Segnaposto piè di pagina 3">
            <a:extLst>
              <a:ext uri="{FF2B5EF4-FFF2-40B4-BE49-F238E27FC236}">
                <a16:creationId xmlns="" xmlns:a16="http://schemas.microsoft.com/office/drawing/2014/main" id="{83256009-0B92-D842-9010-8DC5CC6D9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4036" name="Segnaposto numero diapositiva 4">
            <a:extLst>
              <a:ext uri="{FF2B5EF4-FFF2-40B4-BE49-F238E27FC236}">
                <a16:creationId xmlns="" xmlns:a16="http://schemas.microsoft.com/office/drawing/2014/main" id="{FE630418-2461-5B43-9F49-DB748D574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D512C46-D1BC-E348-BD66-FEE86D38EE58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>
            <a:extLst>
              <a:ext uri="{FF2B5EF4-FFF2-40B4-BE49-F238E27FC236}">
                <a16:creationId xmlns="" xmlns:a16="http://schemas.microsoft.com/office/drawing/2014/main" id="{84650468-C832-8E48-84D6-08F84D30E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9.1 </a:t>
            </a:r>
            <a:r>
              <a:rPr lang="it-IT" altLang="it-IT"/>
              <a:t>I tre tipi di transazioni internazionali</a:t>
            </a:r>
          </a:p>
        </p:txBody>
      </p:sp>
      <p:sp>
        <p:nvSpPr>
          <p:cNvPr id="45058" name="Segnaposto piè di pagina 3">
            <a:extLst>
              <a:ext uri="{FF2B5EF4-FFF2-40B4-BE49-F238E27FC236}">
                <a16:creationId xmlns="" xmlns:a16="http://schemas.microsoft.com/office/drawing/2014/main" id="{3ED34A02-9028-7349-916A-A630FBAFF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5059" name="Segnaposto numero diapositiva 4">
            <a:extLst>
              <a:ext uri="{FF2B5EF4-FFF2-40B4-BE49-F238E27FC236}">
                <a16:creationId xmlns="" xmlns:a16="http://schemas.microsoft.com/office/drawing/2014/main" id="{8563B229-79C9-9446-ADEC-68B9B2A833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1530C85A-5B47-ED49-AEDE-CFA86CDF4DA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45060" name="Segnaposto contenuto 2">
            <a:extLst>
              <a:ext uri="{FF2B5EF4-FFF2-40B4-BE49-F238E27FC236}">
                <a16:creationId xmlns="" xmlns:a16="http://schemas.microsoft.com/office/drawing/2014/main" id="{077F30E7-30B0-C344-8B6E-51129A62B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050" y="1268413"/>
            <a:ext cx="6381750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="" xmlns:a16="http://schemas.microsoft.com/office/drawing/2014/main" id="{BD95E138-263C-7D4D-9AE0-E977679EB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 guadagni dal commercio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1741ACBB-F47F-5E48-B35C-5A927D22FF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143000"/>
            <a:ext cx="7835900" cy="5286375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it-IT" altLang="it-IT" sz="2600" dirty="0"/>
              <a:t>La </a:t>
            </a:r>
            <a:r>
              <a:rPr lang="it-IT" altLang="it-IT" sz="2600" b="1" dirty="0"/>
              <a:t>diversificazione del portafoglio </a:t>
            </a:r>
            <a:r>
              <a:rPr lang="it-IT" altLang="it-IT" sz="2600" dirty="0"/>
              <a:t>descrive i guadagni dallo scambio di attività contro attività, di attività con un tipo di rischio con attività con un altro tipo di rischio. </a:t>
            </a:r>
          </a:p>
          <a:p>
            <a:pPr lvl="3" eaLnBrk="1" hangingPunct="1">
              <a:lnSpc>
                <a:spcPct val="95000"/>
              </a:lnSpc>
              <a:buFont typeface="Arial" charset="0"/>
              <a:buChar char="○"/>
              <a:defRPr/>
            </a:pPr>
            <a:r>
              <a:rPr lang="it-IT" altLang="it-IT" sz="2200" dirty="0"/>
              <a:t>Investire in diverse attività, o portafoglio, è un modo per gli investitori di evitare o ridurre il rischio. </a:t>
            </a:r>
          </a:p>
          <a:p>
            <a:pPr lvl="3" eaLnBrk="1" hangingPunct="1">
              <a:lnSpc>
                <a:spcPct val="95000"/>
              </a:lnSpc>
              <a:buFont typeface="Arial" charset="0"/>
              <a:buChar char="○"/>
              <a:defRPr/>
            </a:pPr>
            <a:r>
              <a:rPr lang="it-IT" altLang="it-IT" sz="2200" dirty="0"/>
              <a:t>Spesso in economia le persone vogliono evitare il rischio: preferirebbero avere un guadagno di ricchezza sicuro piuttosto che investire in attività rischiose. </a:t>
            </a:r>
          </a:p>
          <a:p>
            <a:pPr marL="352425" lvl="3" indent="0" eaLnBrk="1" hangingPunct="1">
              <a:lnSpc>
                <a:spcPct val="95000"/>
              </a:lnSpc>
              <a:buFont typeface="Arial" charset="0"/>
              <a:buNone/>
              <a:defRPr/>
            </a:pPr>
            <a:endParaRPr lang="it-IT" altLang="it-IT" sz="2200" dirty="0"/>
          </a:p>
          <a:p>
            <a:pPr marL="490538" lvl="4" indent="0" eaLnBrk="1" hangingPunct="1">
              <a:lnSpc>
                <a:spcPct val="95000"/>
              </a:lnSpc>
              <a:buFont typeface="Verdana" panose="020B0604030504040204" pitchFamily="34" charset="0"/>
              <a:buNone/>
              <a:defRPr/>
            </a:pPr>
            <a:r>
              <a:rPr lang="it-IT" altLang="it-IT" b="1" dirty="0">
                <a:latin typeface="Symbol" panose="05050102010706020507" pitchFamily="18" charset="2"/>
              </a:rPr>
              <a:t>®</a:t>
            </a:r>
            <a:r>
              <a:rPr lang="it-IT" altLang="it-IT" dirty="0"/>
              <a:t>	Gli investitori 	manifestano quindi un’</a:t>
            </a:r>
            <a:r>
              <a:rPr lang="it-IT" altLang="it-IT" b="1" dirty="0"/>
              <a:t>avversione</a:t>
            </a:r>
            <a:br>
              <a:rPr lang="it-IT" altLang="it-IT" b="1" dirty="0"/>
            </a:br>
            <a:r>
              <a:rPr lang="it-IT" altLang="it-IT" b="1" dirty="0"/>
              <a:t>	al rischio</a:t>
            </a:r>
            <a:r>
              <a:rPr lang="it-IT" altLang="it-IT" dirty="0"/>
              <a:t>. </a:t>
            </a:r>
          </a:p>
        </p:txBody>
      </p:sp>
      <p:sp>
        <p:nvSpPr>
          <p:cNvPr id="46083" name="Segnaposto piè di pagina 3">
            <a:extLst>
              <a:ext uri="{FF2B5EF4-FFF2-40B4-BE49-F238E27FC236}">
                <a16:creationId xmlns="" xmlns:a16="http://schemas.microsoft.com/office/drawing/2014/main" id="{93E4EC18-EF76-5840-845C-2FD886B9EF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6084" name="Segnaposto numero diapositiva 4">
            <a:extLst>
              <a:ext uri="{FF2B5EF4-FFF2-40B4-BE49-F238E27FC236}">
                <a16:creationId xmlns="" xmlns:a16="http://schemas.microsoft.com/office/drawing/2014/main" id="{E2595898-C9E4-F247-9FA2-E5EC90CA4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C0DC37B-71FD-894E-AE45-100FFF19BCF4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="" xmlns:a16="http://schemas.microsoft.com/office/drawing/2014/main" id="{6230F93E-5822-504D-88E2-699027082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La diversificazione del portafoglio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D1BF5070-12D4-E547-9B77-33426746FC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96975"/>
            <a:ext cx="8229600" cy="4525963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Supponiamo che due paesi abbiano un attività agricola che genera un raccolto a seconda del tempo atmosferico. </a:t>
            </a:r>
          </a:p>
          <a:p>
            <a:pPr eaLnBrk="1" hangingPunct="1"/>
            <a:r>
              <a:rPr lang="it-IT" altLang="it-IT" sz="2400" dirty="0"/>
              <a:t>La resa (il rendimento) dell’attività è incerta, ma con cattivo tempo la terra può produrre </a:t>
            </a:r>
            <a:r>
              <a:rPr lang="it-IT" altLang="it-IT" sz="2400" dirty="0" smtClean="0"/>
              <a:t>50 </a:t>
            </a:r>
            <a:r>
              <a:rPr lang="it-IT" altLang="it-IT" sz="2400" dirty="0"/>
              <a:t>tonnellate di kiwi, mentre con tempo favorevole ne può produrre 100 tonnellate. </a:t>
            </a:r>
          </a:p>
          <a:p>
            <a:pPr eaLnBrk="1" hangingPunct="1"/>
            <a:r>
              <a:rPr lang="it-IT" altLang="it-IT" sz="2400" dirty="0"/>
              <a:t>In media la terra produrrà (1/2) * 100 + 1/2 * 50 = 75 tonnellate se il cattivo e il bel tempo hanno la stessa probabilità (entrambi con probabilità di 1/2).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dirty="0"/>
              <a:t>Il </a:t>
            </a:r>
            <a:r>
              <a:rPr lang="it-IT" altLang="it-IT" i="1" dirty="0"/>
              <a:t>valore atteso </a:t>
            </a:r>
            <a:r>
              <a:rPr lang="it-IT" altLang="it-IT" dirty="0"/>
              <a:t>del raccolto è 75 tonnellate. </a:t>
            </a:r>
          </a:p>
        </p:txBody>
      </p:sp>
      <p:sp>
        <p:nvSpPr>
          <p:cNvPr id="47107" name="Segnaposto piè di pagina 3">
            <a:extLst>
              <a:ext uri="{FF2B5EF4-FFF2-40B4-BE49-F238E27FC236}">
                <a16:creationId xmlns="" xmlns:a16="http://schemas.microsoft.com/office/drawing/2014/main" id="{0D51C3E5-6388-DA41-A576-459C0ED82F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7108" name="Segnaposto numero diapositiva 4">
            <a:extLst>
              <a:ext uri="{FF2B5EF4-FFF2-40B4-BE49-F238E27FC236}">
                <a16:creationId xmlns="" xmlns:a16="http://schemas.microsoft.com/office/drawing/2014/main" id="{8E9FAFAC-13E8-B34B-9798-521D05634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0993F82-0799-FD4B-BF9D-53980848F54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69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="" xmlns:a16="http://schemas.microsoft.com/office/drawing/2014/main" id="{B70A869B-8EDB-CB4D-8300-41D50A17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La diversificazione del portafoglio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74B58E78-85FD-BD49-B13D-5F93F3FDB9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071563"/>
            <a:ext cx="8229600" cy="5143500"/>
          </a:xfrm>
        </p:spPr>
        <p:txBody>
          <a:bodyPr/>
          <a:lstStyle/>
          <a:p>
            <a:pPr eaLnBrk="1" hangingPunct="1"/>
            <a:r>
              <a:rPr lang="it-IT" altLang="it-IT" sz="2400"/>
              <a:t>Supponiamo che i dati storici mostrino che quando il paese domestico ha bel tempo (alto rendimento), il paese straniero ha cattivo tempo (basso rendimento). Assumiamo che il futuro sarà uguale al passato.</a:t>
            </a:r>
          </a:p>
          <a:p>
            <a:pPr eaLnBrk="1" hangingPunct="1"/>
            <a:r>
              <a:rPr lang="it-IT" altLang="it-IT" sz="2400"/>
              <a:t>Che cosa possono fare i due paesi per essere sicuri di non dover sopportare un cattivo raccolto di kiwi? Vendere il 50% delle attività di uno all’altra parte e comprare il 50% delle attività dell’altra parte.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Diversificare i portafogli di attività in modo da ottenere sempre il valore atteso (medio) dei portafogli = godere di un raccolto di kiwi moderato e non subire le vicissitudini dell’abbondanza e della carestia.</a:t>
            </a:r>
          </a:p>
        </p:txBody>
      </p:sp>
      <p:sp>
        <p:nvSpPr>
          <p:cNvPr id="48131" name="Segnaposto piè di pagina 3">
            <a:extLst>
              <a:ext uri="{FF2B5EF4-FFF2-40B4-BE49-F238E27FC236}">
                <a16:creationId xmlns="" xmlns:a16="http://schemas.microsoft.com/office/drawing/2014/main" id="{2DF1BE38-903D-574C-BD76-DBFDE22F97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8132" name="Segnaposto numero diapositiva 4">
            <a:extLst>
              <a:ext uri="{FF2B5EF4-FFF2-40B4-BE49-F238E27FC236}">
                <a16:creationId xmlns="" xmlns:a16="http://schemas.microsoft.com/office/drawing/2014/main" id="{3D4C65FC-CB26-0145-A4C1-6CF87AAFE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06D985A-3AF5-DB47-8674-2818565BBF2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4257</TotalTime>
  <Words>3840</Words>
  <Application>Microsoft Office PowerPoint</Application>
  <PresentationFormat>Presentazione su schermo (4:3)</PresentationFormat>
  <Paragraphs>304</Paragraphs>
  <Slides>47</Slides>
  <Notes>2</Notes>
  <HiddenSlides>3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47</vt:i4>
      </vt:variant>
    </vt:vector>
  </HeadingPairs>
  <TitlesOfParts>
    <vt:vector size="50" baseType="lpstr">
      <vt:lpstr>Custom Design</vt:lpstr>
      <vt:lpstr>1_Custom Design</vt:lpstr>
      <vt:lpstr>2_Custom Design</vt:lpstr>
      <vt:lpstr>Capitolo 9</vt:lpstr>
      <vt:lpstr>Struttura della presentazione</vt:lpstr>
      <vt:lpstr>Struttura della presentazione</vt:lpstr>
      <vt:lpstr>Introduzione</vt:lpstr>
      <vt:lpstr>I guadagni dal commercio</vt:lpstr>
      <vt:lpstr>Figura 9.1 I tre tipi di transazioni internazionali</vt:lpstr>
      <vt:lpstr>I guadagni dal commercio </vt:lpstr>
      <vt:lpstr>La diversificazione del portafoglio</vt:lpstr>
      <vt:lpstr>La diversificazione del portafoglio </vt:lpstr>
      <vt:lpstr>Classificazione delle attività</vt:lpstr>
      <vt:lpstr>I mercati internazionali dei capitali</vt:lpstr>
      <vt:lpstr>I mercati internazionali dei capitali </vt:lpstr>
      <vt:lpstr>I mercati internazionali dei capitali </vt:lpstr>
      <vt:lpstr>Attività bancaria offshore</vt:lpstr>
      <vt:lpstr>Commercio valutario offshore</vt:lpstr>
      <vt:lpstr>Commercio valutario offshore </vt:lpstr>
      <vt:lpstr>Regolamentazione dell’attività bancaria internazionale</vt:lpstr>
      <vt:lpstr>Regolamentazione dell’attività bancaria internazionale </vt:lpstr>
      <vt:lpstr>Regolamentazione dell’attività bancaria internazionale </vt:lpstr>
      <vt:lpstr>Regolamentazione dell’attività bancaria internazionale </vt:lpstr>
      <vt:lpstr>Regolamentazione dell’attività bancaria internazionale </vt:lpstr>
      <vt:lpstr>Figura 9.2 Frequenza delle crisi bancarie sistemiche, 1970-2011</vt:lpstr>
      <vt:lpstr>Regolamentazione dell’attività bancaria internazionale </vt:lpstr>
      <vt:lpstr>Difficoltà nel regolamentare l’attività bancaria internazionale</vt:lpstr>
      <vt:lpstr>Difficoltà nel regolamentare l’attività bancaria internazionale </vt:lpstr>
      <vt:lpstr>Difficoltà nel regolamentare l’attività bancaria internazionale </vt:lpstr>
      <vt:lpstr>Cooperazione internazionale sulla regolamentazione</vt:lpstr>
      <vt:lpstr>Rete delle linee di swap della banca centrale durante  la crisi del 2007-2009</vt:lpstr>
      <vt:lpstr>Iniziative internazionali di regolamentazione dopo la crisi del 2007-2009</vt:lpstr>
      <vt:lpstr>Iniziative internazionali di regolamentazione dopo la crisi del 2007-2009</vt:lpstr>
      <vt:lpstr>Il grado di diversificazione internazionale del portafoglio</vt:lpstr>
      <vt:lpstr>Tabella 9.1 Attività e passività estere lorde di alcuni paesi esteri industrializzati, 1983-2011 (percentuali del PIL)</vt:lpstr>
      <vt:lpstr>Il grado di diversificazione internazionale del portafoglio </vt:lpstr>
      <vt:lpstr>La dimensione del commercio intertemporale</vt:lpstr>
      <vt:lpstr>Figura 9.3 Tassi di risparmio e di investimento per 24 paesi, 1990-2011 (medie)</vt:lpstr>
      <vt:lpstr>La dimensione del commercio intertemporale </vt:lpstr>
      <vt:lpstr>Figura 9.4 Confronto tra tassi di interesse  e offshore per il dollaro</vt:lpstr>
      <vt:lpstr>L’efficienza nel mercato dei cambi</vt:lpstr>
      <vt:lpstr>Il grado di trasmissione di informazioni e la mobilità del capitale finanziario </vt:lpstr>
      <vt:lpstr>L’efficienza nel mercato dei cambi</vt:lpstr>
      <vt:lpstr>L’efficienza nel mercato dei cambi</vt:lpstr>
      <vt:lpstr>Il grado di trasmissione di informazioni e la mobilità del capitale finanziario </vt:lpstr>
      <vt:lpstr>Prevedibilità del tasso di cambio</vt:lpstr>
      <vt:lpstr>Riassunto</vt:lpstr>
      <vt:lpstr>Riassunto</vt:lpstr>
      <vt:lpstr>Riassunto </vt:lpstr>
      <vt:lpstr>Riassunto </vt:lpstr>
    </vt:vector>
  </TitlesOfParts>
  <Company>© 2012 Pearson Addison-Wesley. All rights reserved.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Utente</cp:lastModifiedBy>
  <cp:revision>494</cp:revision>
  <dcterms:created xsi:type="dcterms:W3CDTF">2005-08-05T21:46:31Z</dcterms:created>
  <dcterms:modified xsi:type="dcterms:W3CDTF">2021-11-23T16:52:06Z</dcterms:modified>
</cp:coreProperties>
</file>