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36"/>
  </p:notesMasterIdLst>
  <p:sldIdLst>
    <p:sldId id="256" r:id="rId2"/>
    <p:sldId id="262" r:id="rId3"/>
    <p:sldId id="444" r:id="rId4"/>
    <p:sldId id="426" r:id="rId5"/>
    <p:sldId id="427" r:id="rId6"/>
    <p:sldId id="435" r:id="rId7"/>
    <p:sldId id="440" r:id="rId8"/>
    <p:sldId id="445" r:id="rId9"/>
    <p:sldId id="436" r:id="rId10"/>
    <p:sldId id="428" r:id="rId11"/>
    <p:sldId id="437" r:id="rId12"/>
    <p:sldId id="429" r:id="rId13"/>
    <p:sldId id="438" r:id="rId14"/>
    <p:sldId id="441" r:id="rId15"/>
    <p:sldId id="439" r:id="rId16"/>
    <p:sldId id="431" r:id="rId17"/>
    <p:sldId id="432" r:id="rId18"/>
    <p:sldId id="433" r:id="rId19"/>
    <p:sldId id="425" r:id="rId20"/>
    <p:sldId id="397" r:id="rId21"/>
    <p:sldId id="434" r:id="rId22"/>
    <p:sldId id="430" r:id="rId23"/>
    <p:sldId id="386" r:id="rId24"/>
    <p:sldId id="374" r:id="rId25"/>
    <p:sldId id="410" r:id="rId26"/>
    <p:sldId id="446" r:id="rId27"/>
    <p:sldId id="447" r:id="rId28"/>
    <p:sldId id="419" r:id="rId29"/>
    <p:sldId id="424" r:id="rId30"/>
    <p:sldId id="420" r:id="rId31"/>
    <p:sldId id="421" r:id="rId32"/>
    <p:sldId id="422" r:id="rId33"/>
    <p:sldId id="423" r:id="rId34"/>
    <p:sldId id="443" r:id="rId35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23/11/2021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xboxblast.com.br/2017/08/rumor-spotify-xbox.html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.spotify.com/playlist/6Fl2QjxtooDrDtvQx2w0TT?si=da82db51635543a9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E8AD8-ABBE-4614-8230-F56B11271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001" y="2380110"/>
            <a:ext cx="4723503" cy="1844882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/>
              <a:t>Demonstrativos invariáveis </a:t>
            </a:r>
            <a:br>
              <a:rPr lang="pt-PT" dirty="0"/>
            </a:br>
            <a:r>
              <a:rPr lang="pt-PT" dirty="0"/>
              <a:t>Isto, Isso, Aquilo</a:t>
            </a:r>
            <a:endParaRPr lang="it-IT" dirty="0"/>
          </a:p>
        </p:txBody>
      </p:sp>
      <p:pic>
        <p:nvPicPr>
          <p:cNvPr id="4100" name="Picture 4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1272B272-877A-4259-B563-9B831CE8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63" y="377687"/>
            <a:ext cx="1765438" cy="17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C133D1F2-A9EA-458F-B721-842CF633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13" y="238011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B0F03C69-0F80-4AEB-AB4E-C2FAFCB7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238011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874AE937-95EC-43D5-8581-181F99C1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455337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3236FEA5-A763-4991-8B05-5D29F903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4" y="447789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ettoriale - Usalo In Tutti I Tuoi Disegni. L'uomo Sta Con Le Mani In Giù.  Forma Ricolorabile Facile E Veloce. Illustrazione Vettoriale Un Elemento  Grafico. Image 86136762.">
            <a:extLst>
              <a:ext uri="{FF2B5EF4-FFF2-40B4-BE49-F238E27FC236}">
                <a16:creationId xmlns:a16="http://schemas.microsoft.com/office/drawing/2014/main" id="{A85E00E3-2EB5-439B-BD72-BD3F2CDF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31" y="4477890"/>
            <a:ext cx="1687788" cy="1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C4B75B8-AB2D-493F-BF2C-8DD4841567F7}"/>
              </a:ext>
            </a:extLst>
          </p:cNvPr>
          <p:cNvSpPr/>
          <p:nvPr/>
        </p:nvSpPr>
        <p:spPr>
          <a:xfrm>
            <a:off x="2955235" y="5242271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47F5E51-9C01-4512-9328-4190161719FC}"/>
              </a:ext>
            </a:extLst>
          </p:cNvPr>
          <p:cNvSpPr/>
          <p:nvPr/>
        </p:nvSpPr>
        <p:spPr>
          <a:xfrm>
            <a:off x="2955235" y="2970973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3501821-4A9A-46E4-8394-933C9A55C196}"/>
              </a:ext>
            </a:extLst>
          </p:cNvPr>
          <p:cNvSpPr/>
          <p:nvPr/>
        </p:nvSpPr>
        <p:spPr>
          <a:xfrm>
            <a:off x="2796209" y="968858"/>
            <a:ext cx="2252869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D3AE69-E0B2-4210-A45E-4E8C3FB08A56}"/>
              </a:ext>
            </a:extLst>
          </p:cNvPr>
          <p:cNvSpPr txBox="1"/>
          <p:nvPr/>
        </p:nvSpPr>
        <p:spPr>
          <a:xfrm>
            <a:off x="1561064" y="1468026"/>
            <a:ext cx="108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Isto (</a:t>
            </a:r>
            <a:r>
              <a:rPr lang="pt-PT" b="1" dirty="0" err="1"/>
              <a:t>questo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A12777-224B-4A4F-B732-7DA9CDD559BA}"/>
              </a:ext>
            </a:extLst>
          </p:cNvPr>
          <p:cNvSpPr txBox="1"/>
          <p:nvPr/>
        </p:nvSpPr>
        <p:spPr>
          <a:xfrm>
            <a:off x="5274365" y="3554068"/>
            <a:ext cx="102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Isso (</a:t>
            </a:r>
            <a:r>
              <a:rPr lang="pt-PT" b="1" dirty="0" err="1"/>
              <a:t>quello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7581BB-7607-40AD-B0B3-A3251D5C275C}"/>
              </a:ext>
            </a:extLst>
          </p:cNvPr>
          <p:cNvSpPr txBox="1"/>
          <p:nvPr/>
        </p:nvSpPr>
        <p:spPr>
          <a:xfrm>
            <a:off x="5681248" y="5210652"/>
            <a:ext cx="102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Aquilo (</a:t>
            </a:r>
            <a:r>
              <a:rPr lang="pt-PT" b="1" dirty="0" err="1"/>
              <a:t>quello</a:t>
            </a:r>
            <a:r>
              <a:rPr lang="pt-PT" b="1" dirty="0"/>
              <a:t>)</a:t>
            </a:r>
            <a:r>
              <a:rPr lang="pt-P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62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F6D468B-97BC-486F-BE5C-EBB2E89506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9615" t="35372" r="32352" b="36854"/>
          <a:stretch/>
        </p:blipFill>
        <p:spPr>
          <a:xfrm>
            <a:off x="4754563" y="106363"/>
            <a:ext cx="7437437" cy="20002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4C6D58-9FF9-4B91-A79A-AC90274CC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7" t="28564" r="31087" b="7153"/>
          <a:stretch/>
        </p:blipFill>
        <p:spPr>
          <a:xfrm>
            <a:off x="4755155" y="1825485"/>
            <a:ext cx="7436843" cy="44063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689464-D947-4B56-B35F-71A7D1D3C746}"/>
              </a:ext>
            </a:extLst>
          </p:cNvPr>
          <p:cNvSpPr txBox="1"/>
          <p:nvPr/>
        </p:nvSpPr>
        <p:spPr>
          <a:xfrm>
            <a:off x="424070" y="1363820"/>
            <a:ext cx="3829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A16) B.  (</a:t>
            </a:r>
            <a:r>
              <a:rPr lang="pt-PT" b="1" dirty="0" err="1"/>
              <a:t>Pag</a:t>
            </a:r>
            <a:r>
              <a:rPr lang="pt-PT" b="1" dirty="0"/>
              <a:t> 22) Oiça e leia os diálogos. Complete com as palavras da caixa</a:t>
            </a:r>
            <a:endParaRPr lang="it-IT" b="1" dirty="0"/>
          </a:p>
        </p:txBody>
      </p:sp>
      <p:pic>
        <p:nvPicPr>
          <p:cNvPr id="9" name="16 Faixa 16">
            <a:hlinkClick r:id="" action="ppaction://media"/>
            <a:extLst>
              <a:ext uri="{FF2B5EF4-FFF2-40B4-BE49-F238E27FC236}">
                <a16:creationId xmlns:a16="http://schemas.microsoft.com/office/drawing/2014/main" id="{CFDF56E5-2C62-442F-9BFE-DCA30FBFD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3356" y="3014869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BA87F8-1E00-4870-BC34-A857BE082564}"/>
              </a:ext>
            </a:extLst>
          </p:cNvPr>
          <p:cNvSpPr txBox="1"/>
          <p:nvPr/>
        </p:nvSpPr>
        <p:spPr>
          <a:xfrm>
            <a:off x="6267255" y="6460482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</a:t>
            </a:r>
          </a:p>
        </p:txBody>
      </p:sp>
    </p:spTree>
    <p:extLst>
      <p:ext uri="{BB962C8B-B14F-4D97-AF65-F5344CB8AC3E}">
        <p14:creationId xmlns:p14="http://schemas.microsoft.com/office/powerpoint/2010/main" val="37249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2C48E-A7CD-4EB6-BED0-E537DEAD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As cores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59663B-3616-4096-9837-5115A96B1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3" t="35688" r="30543" b="17429"/>
          <a:stretch/>
        </p:blipFill>
        <p:spPr>
          <a:xfrm>
            <a:off x="1671711" y="2003490"/>
            <a:ext cx="8848577" cy="4132545"/>
          </a:xfrm>
          <a:prstGeom prst="rect">
            <a:avLst/>
          </a:prstGeom>
        </p:spPr>
      </p:pic>
      <p:pic>
        <p:nvPicPr>
          <p:cNvPr id="8" name="17 Faixa 17">
            <a:hlinkClick r:id="" action="ppaction://media"/>
            <a:extLst>
              <a:ext uri="{FF2B5EF4-FFF2-40B4-BE49-F238E27FC236}">
                <a16:creationId xmlns:a16="http://schemas.microsoft.com/office/drawing/2014/main" id="{22E93A19-F5D7-4E93-AE11-DB42237A5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355" y="53112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2072C4-76B5-4B70-AFC7-4ECFFE421FD7}"/>
              </a:ext>
            </a:extLst>
          </p:cNvPr>
          <p:cNvSpPr txBox="1"/>
          <p:nvPr/>
        </p:nvSpPr>
        <p:spPr>
          <a:xfrm>
            <a:off x="6267255" y="6460482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</a:t>
            </a:r>
          </a:p>
        </p:txBody>
      </p:sp>
    </p:spTree>
    <p:extLst>
      <p:ext uri="{BB962C8B-B14F-4D97-AF65-F5344CB8AC3E}">
        <p14:creationId xmlns:p14="http://schemas.microsoft.com/office/powerpoint/2010/main" val="23640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299C082-B71F-4EE7-AC43-C801BA03E4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7174" t="46569" r="13478" b="9545"/>
          <a:stretch/>
        </p:blipFill>
        <p:spPr>
          <a:xfrm>
            <a:off x="1128089" y="945498"/>
            <a:ext cx="9935821" cy="49670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1C1D22-3F6F-42C2-92B7-F1478B64D8D6}"/>
              </a:ext>
            </a:extLst>
          </p:cNvPr>
          <p:cNvSpPr txBox="1"/>
          <p:nvPr/>
        </p:nvSpPr>
        <p:spPr>
          <a:xfrm>
            <a:off x="6267255" y="6460482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Aprender Português 1</a:t>
            </a:r>
          </a:p>
        </p:txBody>
      </p:sp>
    </p:spTree>
    <p:extLst>
      <p:ext uri="{BB962C8B-B14F-4D97-AF65-F5344CB8AC3E}">
        <p14:creationId xmlns:p14="http://schemas.microsoft.com/office/powerpoint/2010/main" val="31026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D3B6DA-5AFB-4E4C-A735-33D44370E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57" t="24948" r="63030" b="56201"/>
          <a:stretch/>
        </p:blipFill>
        <p:spPr>
          <a:xfrm>
            <a:off x="702365" y="1510746"/>
            <a:ext cx="10575235" cy="3167271"/>
          </a:xfrm>
          <a:prstGeom prst="rect">
            <a:avLst/>
          </a:prstGeom>
        </p:spPr>
      </p:pic>
      <p:pic>
        <p:nvPicPr>
          <p:cNvPr id="4" name="12 Track Title">
            <a:hlinkClick r:id="" action="ppaction://media"/>
            <a:extLst>
              <a:ext uri="{FF2B5EF4-FFF2-40B4-BE49-F238E27FC236}">
                <a16:creationId xmlns:a16="http://schemas.microsoft.com/office/drawing/2014/main" id="{F5B2B7AE-F842-4FDE-8DA1-73066E4EB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6922" y="4764158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7192E0-B7AA-4611-A149-6A067294580C}"/>
              </a:ext>
            </a:extLst>
          </p:cNvPr>
          <p:cNvSpPr txBox="1"/>
          <p:nvPr/>
        </p:nvSpPr>
        <p:spPr>
          <a:xfrm>
            <a:off x="6095999" y="6342893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Aprender Português 1</a:t>
            </a:r>
          </a:p>
        </p:txBody>
      </p:sp>
    </p:spTree>
    <p:extLst>
      <p:ext uri="{BB962C8B-B14F-4D97-AF65-F5344CB8AC3E}">
        <p14:creationId xmlns:p14="http://schemas.microsoft.com/office/powerpoint/2010/main" val="32851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4C63FF-5F24-4491-B656-E665D5F93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" t="16989" r="30652" b="5679"/>
          <a:stretch/>
        </p:blipFill>
        <p:spPr>
          <a:xfrm>
            <a:off x="2239617" y="145775"/>
            <a:ext cx="8560905" cy="61258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4D298C-3C07-4140-BAD6-6693731D58F1}"/>
              </a:ext>
            </a:extLst>
          </p:cNvPr>
          <p:cNvSpPr txBox="1"/>
          <p:nvPr/>
        </p:nvSpPr>
        <p:spPr>
          <a:xfrm>
            <a:off x="6095999" y="6342893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</a:t>
            </a:r>
          </a:p>
        </p:txBody>
      </p:sp>
      <p:pic>
        <p:nvPicPr>
          <p:cNvPr id="5" name="19 Faixa 19">
            <a:hlinkClick r:id="" action="ppaction://media"/>
            <a:extLst>
              <a:ext uri="{FF2B5EF4-FFF2-40B4-BE49-F238E27FC236}">
                <a16:creationId xmlns:a16="http://schemas.microsoft.com/office/drawing/2014/main" id="{3AAC73C3-39E4-47EC-AEDB-9B960C49F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6" y="2360572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9C0B42E-8AD9-456E-A90C-8493CB42F94F}"/>
              </a:ext>
            </a:extLst>
          </p:cNvPr>
          <p:cNvSpPr/>
          <p:nvPr/>
        </p:nvSpPr>
        <p:spPr>
          <a:xfrm rot="982845">
            <a:off x="55738" y="4849717"/>
            <a:ext cx="3668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mportante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0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5F614D-02FD-48DD-B79A-F9F472AC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Sílabas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EDCE16-6B56-4A0B-8E8D-7B3AFEE36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200" dirty="0"/>
              <a:t>Quando falamos , alguns sons saem sozinhos e outros saem em grupos numa mesma emissão de ar. Ao som ou sons que são emitidos numa mesma pulsão de ar damos o nome  de </a:t>
            </a:r>
            <a:r>
              <a:rPr lang="pt-PT" sz="2200" b="1" u="sng" dirty="0"/>
              <a:t>sílaba</a:t>
            </a:r>
            <a:r>
              <a:rPr lang="pt-PT" sz="2200" dirty="0"/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200" dirty="0"/>
              <a:t>Para que uma emissão de ar possa ser ouvida, tem de ser um som vocálico. Isto significa </a:t>
            </a:r>
            <a:r>
              <a:rPr lang="pt-PT" sz="2200" u="sng" dirty="0"/>
              <a:t>que todas as sílabas têm obrigatoriamente uma vogal ou um ditongo</a:t>
            </a:r>
            <a:r>
              <a:rPr lang="pt-PT" sz="2200" dirty="0"/>
              <a:t>. (ver aulas anteriores)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200" dirty="0"/>
              <a:t>As sílabas agrupam-se para formar palavras  (unidades com significado). As sílabas separadas por si só não têm um dignificado.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200" dirty="0"/>
              <a:t>Exemplo: </a:t>
            </a:r>
            <a:r>
              <a:rPr lang="pt-PT" sz="2200" b="1" dirty="0">
                <a:solidFill>
                  <a:srgbClr val="FF0000"/>
                </a:solidFill>
              </a:rPr>
              <a:t>Casa</a:t>
            </a:r>
            <a:r>
              <a:rPr lang="pt-PT" sz="2200" dirty="0"/>
              <a:t> = é sinónimo de habitação, lar, residência.   </a:t>
            </a:r>
            <a:r>
              <a:rPr lang="pt-PT" sz="2200" b="1" dirty="0">
                <a:solidFill>
                  <a:srgbClr val="FF0000"/>
                </a:solidFill>
              </a:rPr>
              <a:t>Ca- e  -</a:t>
            </a:r>
            <a:r>
              <a:rPr lang="pt-PT" sz="2200" b="1" dirty="0" err="1">
                <a:solidFill>
                  <a:srgbClr val="FF0000"/>
                </a:solidFill>
              </a:rPr>
              <a:t>Sa</a:t>
            </a:r>
            <a:r>
              <a:rPr lang="pt-PT" sz="2200" b="1" dirty="0">
                <a:solidFill>
                  <a:srgbClr val="FF0000"/>
                </a:solidFill>
              </a:rPr>
              <a:t> </a:t>
            </a:r>
            <a:r>
              <a:rPr lang="pt-PT" sz="2200" b="1" dirty="0">
                <a:solidFill>
                  <a:schemeClr val="tx1"/>
                </a:solidFill>
              </a:rPr>
              <a:t>individualmente não significam nada</a:t>
            </a:r>
            <a:endParaRPr lang="pt-PT" sz="2200" b="1" dirty="0">
              <a:solidFill>
                <a:srgbClr val="FF0000"/>
              </a:solidFill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DC32515D-769E-45D5-B860-0D15132B878E}"/>
              </a:ext>
            </a:extLst>
          </p:cNvPr>
          <p:cNvSpPr/>
          <p:nvPr/>
        </p:nvSpPr>
        <p:spPr>
          <a:xfrm>
            <a:off x="5910470" y="4574357"/>
            <a:ext cx="503582" cy="437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C1F3A0-84C2-400B-8B22-0F2584180E17}"/>
              </a:ext>
            </a:extLst>
          </p:cNvPr>
          <p:cNvSpPr txBox="1"/>
          <p:nvPr/>
        </p:nvSpPr>
        <p:spPr>
          <a:xfrm>
            <a:off x="1066799" y="6382773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Português Língua n</a:t>
            </a:r>
            <a:r>
              <a:rPr lang="it-IT" dirty="0" err="1">
                <a:solidFill>
                  <a:schemeClr val="tx1"/>
                </a:solidFill>
              </a:rPr>
              <a:t>ão</a:t>
            </a:r>
            <a:r>
              <a:rPr lang="it-IT" dirty="0">
                <a:solidFill>
                  <a:schemeClr val="tx1"/>
                </a:solidFill>
              </a:rPr>
              <a:t> materna A1 – A2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B7DF4-B1BE-4C50-A7BB-3E05A35E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Classificação das palavras quanto ao número de sílabas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B72432-03E1-490D-9F49-5E6A1B7E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045" y="1991509"/>
            <a:ext cx="10058400" cy="4023360"/>
          </a:xfrm>
        </p:spPr>
        <p:txBody>
          <a:bodyPr/>
          <a:lstStyle/>
          <a:p>
            <a:r>
              <a:rPr lang="pt-PT" b="1" u="sng" dirty="0"/>
              <a:t>As palavras podem ter apenas uma sílaba ou ter várias sílabas.</a:t>
            </a:r>
            <a:endParaRPr lang="it-IT" b="1" u="sng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C13DBF77-60B2-4F17-B681-33CE3B2AD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786315"/>
              </p:ext>
            </p:extLst>
          </p:nvPr>
        </p:nvGraphicFramePr>
        <p:xfrm>
          <a:off x="1190045" y="2959283"/>
          <a:ext cx="101670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524">
                  <a:extLst>
                    <a:ext uri="{9D8B030D-6E8A-4147-A177-3AD203B41FA5}">
                      <a16:colId xmlns:a16="http://schemas.microsoft.com/office/drawing/2014/main" val="1691933912"/>
                    </a:ext>
                  </a:extLst>
                </a:gridCol>
                <a:gridCol w="8174544">
                  <a:extLst>
                    <a:ext uri="{9D8B030D-6E8A-4147-A177-3AD203B41FA5}">
                      <a16:colId xmlns:a16="http://schemas.microsoft.com/office/drawing/2014/main" val="17842729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Classificação conforme o número de sílabas</a:t>
                      </a:r>
                      <a:endParaRPr lang="it-IT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340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Monossílabos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Palavras com uma só sílaba. </a:t>
                      </a:r>
                      <a:r>
                        <a:rPr lang="pt-PT" b="1" dirty="0"/>
                        <a:t>Ex.:</a:t>
                      </a:r>
                      <a:r>
                        <a:rPr lang="pt-PT" dirty="0"/>
                        <a:t> pé, má, cá, mau, pai, mãe, flor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17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Dissílabos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Palavras com duas sílabas. </a:t>
                      </a:r>
                      <a:r>
                        <a:rPr lang="pt-PT" b="1" dirty="0"/>
                        <a:t>Ex.: </a:t>
                      </a:r>
                      <a:r>
                        <a:rPr lang="pt-PT" dirty="0" err="1"/>
                        <a:t>sa-la</a:t>
                      </a:r>
                      <a:r>
                        <a:rPr lang="pt-PT" dirty="0"/>
                        <a:t>, </a:t>
                      </a:r>
                      <a:r>
                        <a:rPr lang="pt-PT" dirty="0" err="1"/>
                        <a:t>quar-to</a:t>
                      </a:r>
                      <a:r>
                        <a:rPr lang="pt-PT" dirty="0"/>
                        <a:t>, </a:t>
                      </a:r>
                      <a:r>
                        <a:rPr lang="pt-PT" dirty="0" err="1"/>
                        <a:t>na-dar</a:t>
                      </a:r>
                      <a:r>
                        <a:rPr lang="pt-PT" dirty="0"/>
                        <a:t>, </a:t>
                      </a:r>
                      <a:r>
                        <a:rPr lang="pt-PT" dirty="0" err="1"/>
                        <a:t>an-dar</a:t>
                      </a:r>
                      <a:r>
                        <a:rPr lang="pt-PT" dirty="0"/>
                        <a:t>, </a:t>
                      </a:r>
                      <a:r>
                        <a:rPr lang="pt-PT" dirty="0" err="1"/>
                        <a:t>cal-mos</a:t>
                      </a:r>
                      <a:r>
                        <a:rPr lang="pt-PT" dirty="0"/>
                        <a:t>, </a:t>
                      </a:r>
                      <a:r>
                        <a:rPr lang="pt-PT" dirty="0" err="1"/>
                        <a:t>pon-tes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89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Polissílabos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Palavras com três ou mais sílabas. Ex.: </a:t>
                      </a:r>
                      <a:r>
                        <a:rPr lang="pt-PT" dirty="0" err="1"/>
                        <a:t>ja-ne-la</a:t>
                      </a:r>
                      <a:r>
                        <a:rPr lang="pt-PT" dirty="0"/>
                        <a:t>; com-pu-ta-dor; </a:t>
                      </a:r>
                      <a:r>
                        <a:rPr lang="pt-PT" dirty="0" err="1"/>
                        <a:t>ci-men-to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458640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46ED14-7752-45BE-86F4-61BB61FBA0FC}"/>
              </a:ext>
            </a:extLst>
          </p:cNvPr>
          <p:cNvSpPr txBox="1"/>
          <p:nvPr/>
        </p:nvSpPr>
        <p:spPr>
          <a:xfrm>
            <a:off x="1066799" y="6382773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Português Língua n</a:t>
            </a:r>
            <a:r>
              <a:rPr lang="it-IT" dirty="0" err="1">
                <a:solidFill>
                  <a:schemeClr val="tx1"/>
                </a:solidFill>
              </a:rPr>
              <a:t>ão</a:t>
            </a:r>
            <a:r>
              <a:rPr lang="it-IT" dirty="0">
                <a:solidFill>
                  <a:schemeClr val="tx1"/>
                </a:solidFill>
              </a:rPr>
              <a:t> materna A1 – A2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3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42DB91-75BD-4655-A2E8-CEF7074F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Classificação das palavras quanto ao acento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A86B8F-92AE-43B5-8605-B0C4F354D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pt-PT" dirty="0"/>
              <a:t>As palavras têm normalmente uma sílaba que é pronunciada com mais intensidade – </a:t>
            </a:r>
            <a:r>
              <a:rPr lang="pt-PT" b="1" dirty="0">
                <a:solidFill>
                  <a:srgbClr val="FF0000"/>
                </a:solidFill>
              </a:rPr>
              <a:t>a sílaba tónica</a:t>
            </a:r>
            <a:r>
              <a:rPr lang="pt-PT" dirty="0"/>
              <a:t>; </a:t>
            </a:r>
            <a:r>
              <a:rPr lang="pt-PT" u="sng" dirty="0"/>
              <a:t>é nessa sílaba que recai o acento fonológico da palavra</a:t>
            </a:r>
            <a:r>
              <a:rPr lang="pt-PT" dirty="0"/>
              <a:t>. </a:t>
            </a:r>
            <a:r>
              <a:rPr lang="pt-PT" b="1" dirty="0">
                <a:solidFill>
                  <a:srgbClr val="FF0000"/>
                </a:solidFill>
              </a:rPr>
              <a:t>As restantes sílabas designam-se de átonas</a:t>
            </a:r>
            <a:r>
              <a:rPr lang="pt-PT" dirty="0"/>
              <a:t>. Conforme a </a:t>
            </a:r>
            <a:r>
              <a:rPr lang="pt-PT" dirty="0" err="1"/>
              <a:t>posção</a:t>
            </a:r>
            <a:r>
              <a:rPr lang="pt-PT" dirty="0"/>
              <a:t> da sílaba tónica, temos palavras:</a:t>
            </a: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E32A52EA-2637-4F0C-9C1C-252695DCE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07692"/>
              </p:ext>
            </p:extLst>
          </p:nvPr>
        </p:nvGraphicFramePr>
        <p:xfrm>
          <a:off x="1099930" y="3685577"/>
          <a:ext cx="1028368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557">
                  <a:extLst>
                    <a:ext uri="{9D8B030D-6E8A-4147-A177-3AD203B41FA5}">
                      <a16:colId xmlns:a16="http://schemas.microsoft.com/office/drawing/2014/main" val="697077168"/>
                    </a:ext>
                  </a:extLst>
                </a:gridCol>
                <a:gridCol w="8415130">
                  <a:extLst>
                    <a:ext uri="{9D8B030D-6E8A-4147-A177-3AD203B41FA5}">
                      <a16:colId xmlns:a16="http://schemas.microsoft.com/office/drawing/2014/main" val="537523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18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Agudas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 sílaba tónica é a última sílaba da palavra. Ex: </a:t>
                      </a:r>
                      <a:r>
                        <a:rPr lang="pt-PT" dirty="0" err="1"/>
                        <a:t>ra-</a:t>
                      </a:r>
                      <a:r>
                        <a:rPr lang="pt-PT" b="1" dirty="0" err="1"/>
                        <a:t>paz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Graves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 sílaba tónica é a penúltima sílaba da palavra. Ex.: </a:t>
                      </a:r>
                      <a:r>
                        <a:rPr lang="pt-PT" dirty="0" err="1"/>
                        <a:t>co-</a:t>
                      </a:r>
                      <a:r>
                        <a:rPr lang="pt-PT" b="1" dirty="0" err="1"/>
                        <a:t>zi-</a:t>
                      </a:r>
                      <a:r>
                        <a:rPr lang="pt-PT" dirty="0" err="1"/>
                        <a:t>nha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22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b="1" dirty="0"/>
                        <a:t>Esdrúxulas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 sílaba tónica é a antepenúltima Ex.: </a:t>
                      </a:r>
                      <a:r>
                        <a:rPr lang="pt-PT" b="1" dirty="0" err="1"/>
                        <a:t>mú</a:t>
                      </a:r>
                      <a:r>
                        <a:rPr lang="pt-PT" dirty="0" err="1"/>
                        <a:t>-si-ca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530225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7093E3-7F18-4850-9360-CC690D9964EB}"/>
              </a:ext>
            </a:extLst>
          </p:cNvPr>
          <p:cNvSpPr txBox="1"/>
          <p:nvPr/>
        </p:nvSpPr>
        <p:spPr>
          <a:xfrm>
            <a:off x="1066799" y="6382773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Português Língua n</a:t>
            </a:r>
            <a:r>
              <a:rPr lang="it-IT" dirty="0" err="1">
                <a:solidFill>
                  <a:schemeClr val="tx1"/>
                </a:solidFill>
              </a:rPr>
              <a:t>ão</a:t>
            </a:r>
            <a:r>
              <a:rPr lang="it-IT" dirty="0">
                <a:solidFill>
                  <a:schemeClr val="tx1"/>
                </a:solidFill>
              </a:rPr>
              <a:t> materna A1 – A2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23DB28-1F46-46BF-8F63-78716A247235}"/>
              </a:ext>
            </a:extLst>
          </p:cNvPr>
          <p:cNvSpPr txBox="1"/>
          <p:nvPr/>
        </p:nvSpPr>
        <p:spPr>
          <a:xfrm>
            <a:off x="1066799" y="5468483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9A3786-767C-460C-A027-041D72DED14B}"/>
              </a:ext>
            </a:extLst>
          </p:cNvPr>
          <p:cNvSpPr txBox="1"/>
          <p:nvPr/>
        </p:nvSpPr>
        <p:spPr>
          <a:xfrm>
            <a:off x="3140765" y="5514649"/>
            <a:ext cx="756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Normalmente o acento fonológico e o gráfico coincidem, mas nem todas as palavras são acentuadas graficamente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73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33338-B8A7-4963-9F3D-C41376CE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Acentuação gráfica – sinais auxiliares da escrita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2AD411-AFB7-48DD-9D6B-3451B771A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/>
              <a:t>A </a:t>
            </a:r>
            <a:r>
              <a:rPr lang="pt-PT" sz="2400" b="1" dirty="0">
                <a:solidFill>
                  <a:srgbClr val="FF0000"/>
                </a:solidFill>
              </a:rPr>
              <a:t>acentuação gráfica </a:t>
            </a:r>
            <a:r>
              <a:rPr lang="pt-PT" sz="2400" dirty="0"/>
              <a:t>refere-se ao uso de sinais (acentos gráficos) na escrita das palavras para assinalar a forma de pronunciar as vogais e para marcar a sílaba tónica.</a:t>
            </a:r>
          </a:p>
          <a:p>
            <a:r>
              <a:rPr lang="pt-PT" sz="2400" dirty="0"/>
              <a:t>1)	Os acentos gráficos são três:</a:t>
            </a:r>
          </a:p>
          <a:p>
            <a:pPr lvl="8"/>
            <a:r>
              <a:rPr lang="pt-PT" sz="2400" dirty="0"/>
              <a:t>Agudo </a:t>
            </a:r>
          </a:p>
          <a:p>
            <a:pPr lvl="8"/>
            <a:r>
              <a:rPr lang="pt-PT" sz="2400" dirty="0"/>
              <a:t>Grave </a:t>
            </a:r>
          </a:p>
          <a:p>
            <a:pPr lvl="8"/>
            <a:r>
              <a:rPr lang="pt-PT" sz="2400" dirty="0"/>
              <a:t>Circunflexo</a:t>
            </a:r>
          </a:p>
          <a:p>
            <a:pPr marL="457200" indent="-457200">
              <a:buAutoNum type="arabicParenR" startAt="2"/>
            </a:pPr>
            <a:r>
              <a:rPr lang="pt-PT" sz="2400" dirty="0"/>
              <a:t>Além dos acentos gráficos vamos ter em consideração o </a:t>
            </a:r>
            <a:r>
              <a:rPr lang="pt-PT" sz="2400" b="1" u="sng" dirty="0">
                <a:solidFill>
                  <a:srgbClr val="FF0000"/>
                </a:solidFill>
              </a:rPr>
              <a:t>til.</a:t>
            </a:r>
          </a:p>
          <a:p>
            <a:pPr marL="457200" indent="-457200">
              <a:buAutoNum type="arabicParenR" startAt="2"/>
            </a:pPr>
            <a:r>
              <a:rPr lang="pt-PT" sz="2400" b="1" u="sng" dirty="0">
                <a:solidFill>
                  <a:srgbClr val="FF0000"/>
                </a:solidFill>
              </a:rPr>
              <a:t>E para referência </a:t>
            </a:r>
            <a:r>
              <a:rPr lang="pt-PT" sz="2400" b="1" u="sng" dirty="0">
                <a:solidFill>
                  <a:schemeClr val="tx1"/>
                </a:solidFill>
              </a:rPr>
              <a:t>vamos ver também o Ç (C de cedilha) e o hífen</a:t>
            </a:r>
            <a:endParaRPr lang="it-IT" sz="24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9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°9 e n°10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515" y="2393656"/>
            <a:ext cx="10657398" cy="4023360"/>
          </a:xfrm>
        </p:spPr>
        <p:txBody>
          <a:bodyPr/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sala de aula – Vocábulario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Isto, isso e aquilo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cores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sílabas e a sua classificação.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Sinais gráficos de acentuação.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23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novembro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r>
              <a:rPr lang="pt-PT" dirty="0"/>
              <a:t> (dois mil e vinte e um)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F6159192-1AA0-4826-895E-2B1F3BEA7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874640"/>
              </p:ext>
            </p:extLst>
          </p:nvPr>
        </p:nvGraphicFramePr>
        <p:xfrm>
          <a:off x="238539" y="2045914"/>
          <a:ext cx="1171492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131">
                  <a:extLst>
                    <a:ext uri="{9D8B030D-6E8A-4147-A177-3AD203B41FA5}">
                      <a16:colId xmlns:a16="http://schemas.microsoft.com/office/drawing/2014/main" val="3477358090"/>
                    </a:ext>
                  </a:extLst>
                </a:gridCol>
                <a:gridCol w="4134004">
                  <a:extLst>
                    <a:ext uri="{9D8B030D-6E8A-4147-A177-3AD203B41FA5}">
                      <a16:colId xmlns:a16="http://schemas.microsoft.com/office/drawing/2014/main" val="1418255867"/>
                    </a:ext>
                  </a:extLst>
                </a:gridCol>
                <a:gridCol w="3037936">
                  <a:extLst>
                    <a:ext uri="{9D8B030D-6E8A-4147-A177-3AD203B41FA5}">
                      <a16:colId xmlns:a16="http://schemas.microsoft.com/office/drawing/2014/main" val="387290775"/>
                    </a:ext>
                  </a:extLst>
                </a:gridCol>
                <a:gridCol w="2223850">
                  <a:extLst>
                    <a:ext uri="{9D8B030D-6E8A-4147-A177-3AD203B41FA5}">
                      <a16:colId xmlns:a16="http://schemas.microsoft.com/office/drawing/2014/main" val="4250471559"/>
                    </a:ext>
                  </a:extLst>
                </a:gridCol>
              </a:tblGrid>
              <a:tr h="357215">
                <a:tc gridSpan="4">
                  <a:txBody>
                    <a:bodyPr/>
                    <a:lstStyle/>
                    <a:p>
                      <a:r>
                        <a:rPr lang="pt-PT" dirty="0"/>
                        <a:t>Sinais gráficos de acentuação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398272"/>
                  </a:ext>
                </a:extLst>
              </a:tr>
              <a:tr h="616562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´ (acento agudo)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Pode usar-se sobre todas as letras vocálicas: a, e, i,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o,u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 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intensidade das vogais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e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 indica que elas são abertas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frágil, camélia, gótico</a:t>
                      </a:r>
                      <a:endParaRPr lang="pt-PT" sz="1800" dirty="0"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055877"/>
                  </a:ext>
                </a:extLst>
              </a:tr>
              <a:tr h="880803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^ (acento circunflexo) 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intensidade das vogais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e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 (só e exclusivamente sobre estas vogais)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indica que as vogais orais ou nasais são fechadas. 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M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arca sempre a sílaba tónica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lâmpada, amêndoa, fôlego, mês, avô</a:t>
                      </a:r>
                      <a:endParaRPr lang="pt-PT" sz="1800" dirty="0"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070047"/>
                  </a:ext>
                </a:extLst>
              </a:tr>
              <a:tr h="1145044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` (acento grave) 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na contração da preposição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 com o artigo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à  = </a:t>
                      </a:r>
                      <a:r>
                        <a:rPr lang="pt-PT" sz="1800" b="1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alla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 ou com o pronome demonstrativo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aquele/a/</a:t>
                      </a:r>
                      <a:r>
                        <a:rPr lang="pt-PT" sz="1800" b="1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es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/as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 ou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aquilo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(àquele/a/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es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/as, àquilo = a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quello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/a/i/e, a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quello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/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ciò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À </a:t>
                      </a:r>
                      <a:r>
                        <a:rPr lang="it-IT" dirty="0" err="1"/>
                        <a:t>às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àquele</a:t>
                      </a:r>
                      <a:r>
                        <a:rPr lang="it-IT" dirty="0"/>
                        <a:t>, </a:t>
                      </a:r>
                      <a:r>
                        <a:rPr lang="it-IT" dirty="0" err="1"/>
                        <a:t>àqueles</a:t>
                      </a:r>
                      <a:r>
                        <a:rPr lang="it-IT" dirty="0"/>
                        <a:t>, </a:t>
                      </a:r>
                      <a:r>
                        <a:rPr lang="it-IT" dirty="0" err="1"/>
                        <a:t>àquelas</a:t>
                      </a:r>
                      <a:r>
                        <a:rPr lang="it-IT" dirty="0"/>
                        <a:t>, </a:t>
                      </a:r>
                      <a:r>
                        <a:rPr lang="it-IT" dirty="0" err="1"/>
                        <a:t>àquilo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561487"/>
                  </a:ext>
                </a:extLst>
              </a:tr>
            </a:tbl>
          </a:graphicData>
        </a:graphic>
      </p:graphicFrame>
      <p:sp>
        <p:nvSpPr>
          <p:cNvPr id="5" name="Titolo 4">
            <a:extLst>
              <a:ext uri="{FF2B5EF4-FFF2-40B4-BE49-F238E27FC236}">
                <a16:creationId xmlns:a16="http://schemas.microsoft.com/office/drawing/2014/main" id="{C9048574-AD31-4684-BE1A-55465315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46" y="220343"/>
            <a:ext cx="10058400" cy="1450757"/>
          </a:xfrm>
        </p:spPr>
        <p:txBody>
          <a:bodyPr/>
          <a:lstStyle/>
          <a:p>
            <a:r>
              <a:rPr lang="pt-PT" dirty="0"/>
              <a:t>Notações léxicas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5893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4">
            <a:extLst>
              <a:ext uri="{FF2B5EF4-FFF2-40B4-BE49-F238E27FC236}">
                <a16:creationId xmlns:a16="http://schemas.microsoft.com/office/drawing/2014/main" id="{5AB2B0B0-4B74-431C-9C2E-378C69AE5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807465"/>
              </p:ext>
            </p:extLst>
          </p:nvPr>
        </p:nvGraphicFramePr>
        <p:xfrm>
          <a:off x="238539" y="468905"/>
          <a:ext cx="11714921" cy="4528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131">
                  <a:extLst>
                    <a:ext uri="{9D8B030D-6E8A-4147-A177-3AD203B41FA5}">
                      <a16:colId xmlns:a16="http://schemas.microsoft.com/office/drawing/2014/main" val="3477358090"/>
                    </a:ext>
                  </a:extLst>
                </a:gridCol>
                <a:gridCol w="4134004">
                  <a:extLst>
                    <a:ext uri="{9D8B030D-6E8A-4147-A177-3AD203B41FA5}">
                      <a16:colId xmlns:a16="http://schemas.microsoft.com/office/drawing/2014/main" val="1418255867"/>
                    </a:ext>
                  </a:extLst>
                </a:gridCol>
                <a:gridCol w="3037936">
                  <a:extLst>
                    <a:ext uri="{9D8B030D-6E8A-4147-A177-3AD203B41FA5}">
                      <a16:colId xmlns:a16="http://schemas.microsoft.com/office/drawing/2014/main" val="387290775"/>
                    </a:ext>
                  </a:extLst>
                </a:gridCol>
                <a:gridCol w="2223850">
                  <a:extLst>
                    <a:ext uri="{9D8B030D-6E8A-4147-A177-3AD203B41FA5}">
                      <a16:colId xmlns:a16="http://schemas.microsoft.com/office/drawing/2014/main" val="4250471559"/>
                    </a:ext>
                  </a:extLst>
                </a:gridCol>
              </a:tblGrid>
              <a:tr h="357215">
                <a:tc gridSpan="4">
                  <a:txBody>
                    <a:bodyPr/>
                    <a:lstStyle/>
                    <a:p>
                      <a:r>
                        <a:rPr lang="pt-PT" dirty="0"/>
                        <a:t>Outros sinais  auxiliares do texto escrito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398272"/>
                  </a:ext>
                </a:extLst>
              </a:tr>
              <a:tr h="880803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~ (o til)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nasalização das vogais </a:t>
                      </a:r>
                      <a:r>
                        <a:rPr lang="pt-PT" sz="1800" b="1" i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 (isolada ou nos ditongos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ãe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ãi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ão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 e </a:t>
                      </a:r>
                      <a:r>
                        <a:rPr lang="pt-PT" sz="1800" b="1" i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o (</a:t>
                      </a:r>
                      <a:r>
                        <a:rPr lang="pt-PT" sz="1800" b="0" i="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no ditongo </a:t>
                      </a:r>
                      <a:r>
                        <a:rPr lang="pt-PT" sz="1800" b="0" i="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õe</a:t>
                      </a:r>
                      <a:r>
                        <a:rPr lang="pt-PT" sz="1800" b="0" i="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Quase sempre indica a vogal tónica da sílaba final tônica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ca-pi-</a:t>
                      </a:r>
                      <a:r>
                        <a:rPr lang="pt-PT" sz="1800" b="1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tão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ir-</a:t>
                      </a:r>
                      <a:r>
                        <a:rPr lang="pt-PT" sz="1800" b="1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mã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pães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dis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-</a:t>
                      </a:r>
                      <a:r>
                        <a:rPr lang="pt-PT" sz="18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po-si-</a:t>
                      </a:r>
                      <a:r>
                        <a:rPr lang="pt-PT" sz="1800" b="1" dirty="0" err="1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ções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mãos</a:t>
                      </a:r>
                      <a:endParaRPr lang="pt-PT" sz="1800" dirty="0"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414710"/>
                  </a:ext>
                </a:extLst>
              </a:tr>
              <a:tr h="880803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ç (cê com cedilha ou cê cedilhado)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representa o som [s] e usa-se com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u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caçador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Açores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, 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açúcar</a:t>
                      </a:r>
                      <a:endParaRPr lang="pt-PT" sz="1800" dirty="0"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155092"/>
                  </a:ext>
                </a:extLst>
              </a:tr>
              <a:tr h="1145044">
                <a:tc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- (o hífen)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une elementos de palavras compostas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porta-malas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 e liga verbos e pronomes (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chamo-me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Baskerville Old Face" panose="02020602080505020303" pitchFamily="18" charset="77"/>
                        </a:rPr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Cor-de-rosa, porta-moedas, Conheço-te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76724"/>
                  </a:ext>
                </a:extLst>
              </a:tr>
              <a:tr h="1145044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‘ (o apostrofe)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Assinala a supressão de um fonema- geralmente de uma vogal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err="1"/>
                        <a:t>P’ra</a:t>
                      </a:r>
                      <a:r>
                        <a:rPr lang="pt-PT" b="1" dirty="0"/>
                        <a:t>, </a:t>
                      </a:r>
                      <a:r>
                        <a:rPr lang="pt-PT" b="1" dirty="0" err="1"/>
                        <a:t>esp’rança</a:t>
                      </a:r>
                      <a:r>
                        <a:rPr lang="pt-PT" b="1" dirty="0"/>
                        <a:t>, galinha d’água, </a:t>
                      </a:r>
                      <a:r>
                        <a:rPr lang="pt-PT" b="1" dirty="0" err="1"/>
                        <a:t>s’tora</a:t>
                      </a:r>
                      <a:r>
                        <a:rPr lang="pt-PT" b="1" dirty="0"/>
                        <a:t> ou </a:t>
                      </a:r>
                      <a:r>
                        <a:rPr lang="pt-PT" b="1" dirty="0" err="1"/>
                        <a:t>s’tor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28500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5EA931-023D-46B1-AA62-E1BFDC394FBE}"/>
              </a:ext>
            </a:extLst>
          </p:cNvPr>
          <p:cNvSpPr txBox="1"/>
          <p:nvPr/>
        </p:nvSpPr>
        <p:spPr>
          <a:xfrm>
            <a:off x="728869" y="5275525"/>
            <a:ext cx="6824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1" dirty="0">
                <a:solidFill>
                  <a:srgbClr val="843030"/>
                </a:solidFill>
                <a:effectLst/>
                <a:latin typeface="Ubuntu"/>
              </a:rPr>
              <a:t>coloquial, gíria académica</a:t>
            </a:r>
            <a:r>
              <a:rPr lang="pt-BR" b="0" i="0" dirty="0">
                <a:solidFill>
                  <a:srgbClr val="3D4349"/>
                </a:solidFill>
                <a:effectLst/>
                <a:latin typeface="inherit"/>
              </a:rPr>
              <a:t> professor</a:t>
            </a:r>
            <a:r>
              <a:rPr lang="pt-BR" b="0" i="0" dirty="0">
                <a:solidFill>
                  <a:srgbClr val="3D4349"/>
                </a:solidFill>
                <a:effectLst/>
                <a:latin typeface="Ubuntu"/>
              </a:rPr>
              <a:t>; </a:t>
            </a:r>
            <a:r>
              <a:rPr lang="pt-BR" b="0" i="0" dirty="0">
                <a:solidFill>
                  <a:srgbClr val="3D4349"/>
                </a:solidFill>
                <a:effectLst/>
                <a:latin typeface="inherit"/>
              </a:rPr>
              <a:t>forma de tratamento usada em Portugal pelos alunos dos ensinos básico e secundário para designar os professores</a:t>
            </a:r>
            <a:endParaRPr lang="it-IT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693964C-B4B0-4876-B2E2-0C77E67298AB}"/>
              </a:ext>
            </a:extLst>
          </p:cNvPr>
          <p:cNvSpPr/>
          <p:nvPr/>
        </p:nvSpPr>
        <p:spPr>
          <a:xfrm>
            <a:off x="7678229" y="5518529"/>
            <a:ext cx="1041701" cy="437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D75BE1-77E2-4AED-BD85-C564655061F0}"/>
              </a:ext>
            </a:extLst>
          </p:cNvPr>
          <p:cNvSpPr txBox="1"/>
          <p:nvPr/>
        </p:nvSpPr>
        <p:spPr>
          <a:xfrm>
            <a:off x="8844421" y="5414023"/>
            <a:ext cx="261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FF0000"/>
                </a:solidFill>
              </a:rPr>
              <a:t>S’</a:t>
            </a:r>
            <a:r>
              <a:rPr lang="pt-PT" dirty="0" err="1"/>
              <a:t>e</a:t>
            </a:r>
            <a:r>
              <a:rPr lang="pt-PT" dirty="0"/>
              <a:t>(</a:t>
            </a:r>
            <a:r>
              <a:rPr lang="pt-PT" dirty="0" err="1"/>
              <a:t>nhor</a:t>
            </a:r>
            <a:r>
              <a:rPr lang="pt-PT" dirty="0"/>
              <a:t>)+ (dou) </a:t>
            </a:r>
            <a:r>
              <a:rPr lang="pt-PT" b="1" dirty="0" err="1">
                <a:solidFill>
                  <a:srgbClr val="FF0000"/>
                </a:solidFill>
              </a:rPr>
              <a:t>tor</a:t>
            </a:r>
            <a:r>
              <a:rPr lang="pt-PT" b="1" dirty="0">
                <a:solidFill>
                  <a:srgbClr val="FF0000"/>
                </a:solidFill>
              </a:rPr>
              <a:t>(a) = </a:t>
            </a:r>
            <a:r>
              <a:rPr lang="pt-PT" b="1" dirty="0" err="1">
                <a:solidFill>
                  <a:srgbClr val="FF0000"/>
                </a:solidFill>
              </a:rPr>
              <a:t>S’tor</a:t>
            </a:r>
            <a:r>
              <a:rPr lang="pt-PT" b="1" dirty="0">
                <a:solidFill>
                  <a:srgbClr val="FF0000"/>
                </a:solidFill>
              </a:rPr>
              <a:t>(a)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AF0FF7-8B1A-4E6C-9935-6AE1A056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Identificação da sílaba tónica na escrita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BEE52C-6F98-48CC-BDF5-7CBD74BC2DFF}"/>
              </a:ext>
            </a:extLst>
          </p:cNvPr>
          <p:cNvSpPr txBox="1"/>
          <p:nvPr/>
        </p:nvSpPr>
        <p:spPr>
          <a:xfrm>
            <a:off x="1097280" y="1981320"/>
            <a:ext cx="101776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200" dirty="0"/>
              <a:t>Sempre que uma palavra tem </a:t>
            </a:r>
            <a:r>
              <a:rPr lang="pt-PT" sz="2200" b="1" i="1" u="sng" dirty="0"/>
              <a:t>um acento agudo ou circunflexo</a:t>
            </a:r>
            <a:r>
              <a:rPr lang="pt-PT" sz="2200" dirty="0"/>
              <a:t>, a sílaba onde se encontra o acento é a sílaba tónica (</a:t>
            </a:r>
            <a:r>
              <a:rPr lang="pt-PT" sz="2200" dirty="0" err="1"/>
              <a:t>ex</a:t>
            </a:r>
            <a:r>
              <a:rPr lang="pt-PT" sz="2200" dirty="0"/>
              <a:t>: </a:t>
            </a:r>
            <a:r>
              <a:rPr lang="pt-PT" sz="2200" b="1" dirty="0"/>
              <a:t>cá</a:t>
            </a:r>
            <a:r>
              <a:rPr lang="pt-PT" sz="2200" dirty="0"/>
              <a:t>, </a:t>
            </a:r>
            <a:r>
              <a:rPr lang="pt-PT" sz="2200" b="1" dirty="0"/>
              <a:t>lá</a:t>
            </a:r>
            <a:r>
              <a:rPr lang="pt-PT" sz="2200" dirty="0"/>
              <a:t>pis, </a:t>
            </a:r>
            <a:r>
              <a:rPr lang="pt-PT" sz="2200" b="1" dirty="0"/>
              <a:t>pân</a:t>
            </a:r>
            <a:r>
              <a:rPr lang="pt-PT" sz="2200" dirty="0"/>
              <a:t>tano).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200" dirty="0"/>
              <a:t>Quando uma palavra não tem acento agudo o circunflexo, devemos ler: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22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2200" dirty="0"/>
              <a:t>Como</a:t>
            </a:r>
            <a:r>
              <a:rPr lang="pt-PT" sz="2200" b="1" u="sng" dirty="0"/>
              <a:t> graves </a:t>
            </a:r>
            <a:r>
              <a:rPr lang="pt-PT" sz="2200" dirty="0"/>
              <a:t>as palavras com duas ou mais sílabas que terminem em </a:t>
            </a:r>
            <a:r>
              <a:rPr lang="pt-PT" sz="2200" b="1" dirty="0"/>
              <a:t>a</a:t>
            </a:r>
            <a:r>
              <a:rPr lang="pt-PT" sz="2200" dirty="0"/>
              <a:t>, </a:t>
            </a:r>
            <a:r>
              <a:rPr lang="pt-PT" sz="2200" b="1" dirty="0"/>
              <a:t>e</a:t>
            </a:r>
            <a:r>
              <a:rPr lang="pt-PT" sz="2200" dirty="0"/>
              <a:t> ou </a:t>
            </a:r>
            <a:r>
              <a:rPr lang="pt-PT" sz="2200" b="1" dirty="0"/>
              <a:t>o</a:t>
            </a:r>
            <a:r>
              <a:rPr lang="pt-PT" sz="2200" dirty="0"/>
              <a:t> (seguidas ou não da letra </a:t>
            </a:r>
            <a:r>
              <a:rPr lang="pt-PT" sz="2200" b="1" dirty="0"/>
              <a:t>s</a:t>
            </a:r>
            <a:r>
              <a:rPr lang="pt-PT" sz="2200" dirty="0"/>
              <a:t>), ou ainda em -</a:t>
            </a:r>
            <a:r>
              <a:rPr lang="pt-PT" sz="2200" b="1" dirty="0" err="1"/>
              <a:t>am</a:t>
            </a:r>
            <a:r>
              <a:rPr lang="pt-PT" sz="2200" dirty="0"/>
              <a:t>, </a:t>
            </a:r>
            <a:r>
              <a:rPr lang="pt-PT" sz="2200" b="1" dirty="0"/>
              <a:t>-em </a:t>
            </a:r>
            <a:r>
              <a:rPr lang="pt-PT" sz="2200" dirty="0"/>
              <a:t>ou </a:t>
            </a:r>
            <a:r>
              <a:rPr lang="pt-PT" sz="2200" b="1" dirty="0"/>
              <a:t>-</a:t>
            </a:r>
            <a:r>
              <a:rPr lang="pt-PT" sz="2200" b="1" dirty="0" err="1"/>
              <a:t>ens</a:t>
            </a:r>
            <a:r>
              <a:rPr lang="pt-PT" sz="2200" dirty="0"/>
              <a:t> (</a:t>
            </a:r>
            <a:r>
              <a:rPr lang="pt-PT" sz="2200" dirty="0" err="1"/>
              <a:t>ex</a:t>
            </a:r>
            <a:r>
              <a:rPr lang="pt-PT" sz="2200" dirty="0"/>
              <a:t>: </a:t>
            </a:r>
            <a:r>
              <a:rPr lang="pt-PT" sz="2200" b="1" dirty="0"/>
              <a:t>ca</a:t>
            </a:r>
            <a:r>
              <a:rPr lang="pt-PT" sz="2200" dirty="0"/>
              <a:t>pas, </a:t>
            </a:r>
            <a:r>
              <a:rPr lang="pt-PT" sz="2200" b="1" dirty="0"/>
              <a:t>den</a:t>
            </a:r>
            <a:r>
              <a:rPr lang="pt-PT" sz="2200" dirty="0"/>
              <a:t>tes, </a:t>
            </a:r>
            <a:r>
              <a:rPr lang="pt-PT" sz="2200" b="1" dirty="0"/>
              <a:t>ca</a:t>
            </a:r>
            <a:r>
              <a:rPr lang="pt-PT" sz="2200" dirty="0"/>
              <a:t>rros, </a:t>
            </a:r>
            <a:r>
              <a:rPr lang="pt-PT" sz="2200" b="1" dirty="0"/>
              <a:t>an</a:t>
            </a:r>
            <a:r>
              <a:rPr lang="pt-PT" sz="2200" dirty="0"/>
              <a:t>dam, </a:t>
            </a:r>
            <a:r>
              <a:rPr lang="pt-PT" sz="2200" b="1" dirty="0"/>
              <a:t>co</a:t>
            </a:r>
            <a:r>
              <a:rPr lang="pt-PT" sz="2200" dirty="0"/>
              <a:t>mem, </a:t>
            </a:r>
            <a:r>
              <a:rPr lang="pt-PT" sz="2200" b="1" dirty="0"/>
              <a:t>via</a:t>
            </a:r>
            <a:r>
              <a:rPr lang="pt-PT" sz="2200" dirty="0"/>
              <a:t>gens).</a:t>
            </a:r>
          </a:p>
          <a:p>
            <a:pPr lvl="1" algn="just"/>
            <a:endParaRPr lang="pt-PT" sz="22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PT" sz="2200" dirty="0"/>
              <a:t>Como </a:t>
            </a:r>
            <a:r>
              <a:rPr lang="pt-PT" sz="2200" b="1" i="1" u="sng" dirty="0"/>
              <a:t>agudas</a:t>
            </a:r>
            <a:r>
              <a:rPr lang="pt-PT" sz="2200" dirty="0"/>
              <a:t> todas as outras palavras (</a:t>
            </a:r>
            <a:r>
              <a:rPr lang="pt-PT" sz="2200" dirty="0" err="1"/>
              <a:t>ex</a:t>
            </a:r>
            <a:r>
              <a:rPr lang="pt-PT" sz="2200" dirty="0"/>
              <a:t>: pa</a:t>
            </a:r>
            <a:r>
              <a:rPr lang="pt-PT" sz="2200" b="1" dirty="0"/>
              <a:t>pel</a:t>
            </a:r>
            <a:r>
              <a:rPr lang="pt-PT" sz="2200" dirty="0"/>
              <a:t>, fa</a:t>
            </a:r>
            <a:r>
              <a:rPr lang="pt-PT" sz="2200" b="1" dirty="0"/>
              <a:t>zer</a:t>
            </a:r>
            <a:r>
              <a:rPr lang="pt-PT" sz="2200" dirty="0"/>
              <a:t>, ra</a:t>
            </a:r>
            <a:r>
              <a:rPr lang="pt-PT" sz="2200" b="1" dirty="0"/>
              <a:t>paz</a:t>
            </a:r>
            <a:r>
              <a:rPr lang="pt-PT" sz="2200" dirty="0"/>
              <a:t>)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76906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A9852B-6352-4F29-ABEC-7FC7E2F33F10}"/>
              </a:ext>
            </a:extLst>
          </p:cNvPr>
          <p:cNvSpPr txBox="1"/>
          <p:nvPr/>
        </p:nvSpPr>
        <p:spPr>
          <a:xfrm>
            <a:off x="1338469" y="4880880"/>
            <a:ext cx="10058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b="1" dirty="0"/>
              <a:t>Exemplo: </a:t>
            </a:r>
          </a:p>
          <a:p>
            <a:endParaRPr lang="pt-BR" dirty="0"/>
          </a:p>
          <a:p>
            <a:r>
              <a:rPr lang="pt-BR" dirty="0"/>
              <a:t>A Mariana é filha</a:t>
            </a:r>
            <a:r>
              <a:rPr lang="pt-BR" b="1" dirty="0">
                <a:solidFill>
                  <a:srgbClr val="FF0000"/>
                </a:solidFill>
              </a:rPr>
              <a:t> dum </a:t>
            </a:r>
            <a:r>
              <a:rPr lang="pt-BR" dirty="0"/>
              <a:t>comerciante espanhol. </a:t>
            </a:r>
            <a:r>
              <a:rPr lang="pt-BR" b="1" dirty="0">
                <a:solidFill>
                  <a:srgbClr val="FF0000"/>
                </a:solidFill>
              </a:rPr>
              <a:t>Numa </a:t>
            </a:r>
            <a:r>
              <a:rPr lang="pt-BR" dirty="0"/>
              <a:t>sexta-feira vamos à casa dela, queres ir também?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023B543-B47D-468E-A04B-C921C378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Formas combinadas do artigo indefinido</a:t>
            </a:r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ABF97F6-77E3-44F9-86D5-77EA1ACAE5C2}"/>
              </a:ext>
            </a:extLst>
          </p:cNvPr>
          <p:cNvGraphicFramePr>
            <a:graphicFrameLocks noGrp="1"/>
          </p:cNvGraphicFramePr>
          <p:nvPr/>
        </p:nvGraphicFramePr>
        <p:xfrm>
          <a:off x="3032532" y="2329399"/>
          <a:ext cx="6126936" cy="2199202"/>
        </p:xfrm>
        <a:graphic>
          <a:graphicData uri="http://schemas.openxmlformats.org/drawingml/2006/table">
            <a:tbl>
              <a:tblPr firstRow="1" firstCol="1" bandRow="1"/>
              <a:tblGrid>
                <a:gridCol w="1581730">
                  <a:extLst>
                    <a:ext uri="{9D8B030D-6E8A-4147-A177-3AD203B41FA5}">
                      <a16:colId xmlns:a16="http://schemas.microsoft.com/office/drawing/2014/main" val="1728509788"/>
                    </a:ext>
                  </a:extLst>
                </a:gridCol>
                <a:gridCol w="1571384">
                  <a:extLst>
                    <a:ext uri="{9D8B030D-6E8A-4147-A177-3AD203B41FA5}">
                      <a16:colId xmlns:a16="http://schemas.microsoft.com/office/drawing/2014/main" val="2550336837"/>
                    </a:ext>
                  </a:extLst>
                </a:gridCol>
                <a:gridCol w="1299675">
                  <a:extLst>
                    <a:ext uri="{9D8B030D-6E8A-4147-A177-3AD203B41FA5}">
                      <a16:colId xmlns:a16="http://schemas.microsoft.com/office/drawing/2014/main" val="1114462883"/>
                    </a:ext>
                  </a:extLst>
                </a:gridCol>
                <a:gridCol w="962328">
                  <a:extLst>
                    <a:ext uri="{9D8B030D-6E8A-4147-A177-3AD203B41FA5}">
                      <a16:colId xmlns:a16="http://schemas.microsoft.com/office/drawing/2014/main" val="3944502217"/>
                    </a:ext>
                  </a:extLst>
                </a:gridCol>
                <a:gridCol w="711819">
                  <a:extLst>
                    <a:ext uri="{9D8B030D-6E8A-4147-A177-3AD203B41FA5}">
                      <a16:colId xmlns:a16="http://schemas.microsoft.com/office/drawing/2014/main" val="2922849181"/>
                    </a:ext>
                  </a:extLst>
                </a:gridCol>
              </a:tblGrid>
              <a:tr h="748445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 (</a:t>
                      </a:r>
                      <a:r>
                        <a:rPr lang="pt-PT" sz="1400" b="1" kern="5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un</a:t>
                      </a: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)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uma (una)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uns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umas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7997"/>
                  </a:ext>
                </a:extLst>
              </a:tr>
              <a:tr h="748445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</a:t>
                      </a:r>
                      <a:r>
                        <a:rPr lang="it-IT" sz="1400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 (di una)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27226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num</a:t>
                      </a:r>
                      <a:r>
                        <a:rPr lang="it-IT" sz="1400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 (in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29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99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DC0B9E2-D35E-4132-B9B2-ECC9CC72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28" b="8157"/>
          <a:stretch>
            <a:fillRect/>
          </a:stretch>
        </p:blipFill>
        <p:spPr bwMode="auto">
          <a:xfrm>
            <a:off x="890546" y="2076923"/>
            <a:ext cx="10720660" cy="22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FF34D7-AA18-4AB7-B8F4-87623326EFF4}"/>
              </a:ext>
            </a:extLst>
          </p:cNvPr>
          <p:cNvSpPr txBox="1"/>
          <p:nvPr/>
        </p:nvSpPr>
        <p:spPr>
          <a:xfrm>
            <a:off x="1066800" y="1095183"/>
            <a:ext cx="916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Completar com os artigos definidos ou indefinidos simples ou compostos</a:t>
            </a:r>
            <a:endParaRPr lang="it-IT" b="1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42257C4-91E2-4168-93BE-B434238A9670}"/>
              </a:ext>
            </a:extLst>
          </p:cNvPr>
          <p:cNvGraphicFramePr>
            <a:graphicFrameLocks noGrp="1"/>
          </p:cNvGraphicFramePr>
          <p:nvPr/>
        </p:nvGraphicFramePr>
        <p:xfrm>
          <a:off x="1569400" y="4969646"/>
          <a:ext cx="4276064" cy="1220904"/>
        </p:xfrm>
        <a:graphic>
          <a:graphicData uri="http://schemas.openxmlformats.org/drawingml/2006/table">
            <a:tbl>
              <a:tblPr firstRow="1" firstCol="1" bandRow="1"/>
              <a:tblGrid>
                <a:gridCol w="1103909">
                  <a:extLst>
                    <a:ext uri="{9D8B030D-6E8A-4147-A177-3AD203B41FA5}">
                      <a16:colId xmlns:a16="http://schemas.microsoft.com/office/drawing/2014/main" val="1728509788"/>
                    </a:ext>
                  </a:extLst>
                </a:gridCol>
                <a:gridCol w="826574">
                  <a:extLst>
                    <a:ext uri="{9D8B030D-6E8A-4147-A177-3AD203B41FA5}">
                      <a16:colId xmlns:a16="http://schemas.microsoft.com/office/drawing/2014/main" val="2550336837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1114462883"/>
                    </a:ext>
                  </a:extLst>
                </a:gridCol>
                <a:gridCol w="688809">
                  <a:extLst>
                    <a:ext uri="{9D8B030D-6E8A-4147-A177-3AD203B41FA5}">
                      <a16:colId xmlns:a16="http://schemas.microsoft.com/office/drawing/2014/main" val="3944502217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2922849181"/>
                    </a:ext>
                  </a:extLst>
                </a:gridCol>
              </a:tblGrid>
              <a:tr h="629864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 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27226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num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 (in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29680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46D631C5-A395-40F9-B23F-6A073867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384" b="52525"/>
          <a:stretch>
            <a:fillRect/>
          </a:stretch>
        </p:blipFill>
        <p:spPr bwMode="auto">
          <a:xfrm>
            <a:off x="6126480" y="4844231"/>
            <a:ext cx="2098079" cy="147173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85D8B-6846-439A-B454-CECE9DB6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525" r="76384" b="6553"/>
          <a:stretch>
            <a:fillRect/>
          </a:stretch>
        </p:blipFill>
        <p:spPr bwMode="auto">
          <a:xfrm>
            <a:off x="8524521" y="4912236"/>
            <a:ext cx="2098079" cy="1335724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20B5F9-CB2D-45EF-A5C9-E1E066490B88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62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219F3-6AAB-44A8-BBF5-9A6CD8E0CD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39130" y="2704306"/>
            <a:ext cx="2941983" cy="1449387"/>
          </a:xfrm>
        </p:spPr>
        <p:txBody>
          <a:bodyPr>
            <a:noAutofit/>
          </a:bodyPr>
          <a:lstStyle/>
          <a:p>
            <a:r>
              <a:rPr lang="it-IT" sz="3600" dirty="0"/>
              <a:t>PALAVRAS... PALAVRAS... PALAVRAS...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1BB2B6-8DF6-4680-AE9F-BB8D53D13978}"/>
              </a:ext>
            </a:extLst>
          </p:cNvPr>
          <p:cNvSpPr txBox="1"/>
          <p:nvPr/>
        </p:nvSpPr>
        <p:spPr>
          <a:xfrm>
            <a:off x="225288" y="0"/>
            <a:ext cx="12099234" cy="7017306"/>
          </a:xfrm>
          <a:prstGeom prst="rect">
            <a:avLst/>
          </a:prstGeom>
          <a:noFill/>
        </p:spPr>
        <p:txBody>
          <a:bodyPr wrap="square" numCol="7">
            <a:spAutoFit/>
          </a:bodyPr>
          <a:lstStyle/>
          <a:p>
            <a:r>
              <a:rPr lang="it-IT" b="1" dirty="0"/>
              <a:t>A</a:t>
            </a:r>
            <a:r>
              <a:rPr lang="it-IT" dirty="0"/>
              <a:t> </a:t>
            </a:r>
          </a:p>
          <a:p>
            <a:r>
              <a:rPr lang="it-IT" dirty="0" err="1"/>
              <a:t>Almofada</a:t>
            </a:r>
            <a:endParaRPr lang="it-IT" dirty="0"/>
          </a:p>
          <a:p>
            <a:r>
              <a:rPr lang="it-IT" dirty="0" err="1"/>
              <a:t>Árabe</a:t>
            </a:r>
            <a:r>
              <a:rPr lang="it-IT" dirty="0"/>
              <a:t> </a:t>
            </a:r>
          </a:p>
          <a:p>
            <a:r>
              <a:rPr lang="it-IT" dirty="0" err="1"/>
              <a:t>Alquimista</a:t>
            </a:r>
            <a:r>
              <a:rPr lang="it-IT" dirty="0"/>
              <a:t> </a:t>
            </a:r>
          </a:p>
          <a:p>
            <a:r>
              <a:rPr lang="it-IT" dirty="0" err="1"/>
              <a:t>Alecrim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B</a:t>
            </a:r>
            <a:r>
              <a:rPr lang="it-IT" dirty="0"/>
              <a:t> </a:t>
            </a:r>
          </a:p>
          <a:p>
            <a:r>
              <a:rPr lang="it-IT" dirty="0"/>
              <a:t>Burro </a:t>
            </a:r>
          </a:p>
          <a:p>
            <a:r>
              <a:rPr lang="it-IT" dirty="0" err="1"/>
              <a:t>Bíblia</a:t>
            </a:r>
            <a:r>
              <a:rPr lang="it-IT" dirty="0"/>
              <a:t> </a:t>
            </a:r>
          </a:p>
          <a:p>
            <a:r>
              <a:rPr lang="it-IT" dirty="0" err="1"/>
              <a:t>Boneca</a:t>
            </a:r>
            <a:r>
              <a:rPr lang="it-IT" dirty="0"/>
              <a:t>  </a:t>
            </a:r>
          </a:p>
          <a:p>
            <a:r>
              <a:rPr lang="it-IT" dirty="0" err="1"/>
              <a:t>Baralho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C </a:t>
            </a:r>
          </a:p>
          <a:p>
            <a:r>
              <a:rPr lang="it-IT" dirty="0"/>
              <a:t>Canela</a:t>
            </a:r>
          </a:p>
          <a:p>
            <a:r>
              <a:rPr lang="it-IT" dirty="0"/>
              <a:t>Camelo </a:t>
            </a:r>
          </a:p>
          <a:p>
            <a:r>
              <a:rPr lang="it-IT" dirty="0" err="1"/>
              <a:t>Contentor</a:t>
            </a:r>
            <a:endParaRPr lang="it-IT" dirty="0"/>
          </a:p>
          <a:p>
            <a:r>
              <a:rPr lang="it-IT" dirty="0" err="1"/>
              <a:t>Coração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D</a:t>
            </a:r>
            <a:r>
              <a:rPr lang="it-IT" dirty="0"/>
              <a:t> </a:t>
            </a:r>
          </a:p>
          <a:p>
            <a:r>
              <a:rPr lang="it-IT" dirty="0"/>
              <a:t>Dado </a:t>
            </a:r>
          </a:p>
          <a:p>
            <a:r>
              <a:rPr lang="it-IT" dirty="0" err="1"/>
              <a:t>Dor</a:t>
            </a:r>
            <a:r>
              <a:rPr lang="it-IT" dirty="0"/>
              <a:t> </a:t>
            </a:r>
          </a:p>
          <a:p>
            <a:r>
              <a:rPr lang="it-IT" dirty="0"/>
              <a:t>Dente </a:t>
            </a:r>
          </a:p>
          <a:p>
            <a:r>
              <a:rPr lang="it-IT" dirty="0" err="1"/>
              <a:t>Diáspora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E </a:t>
            </a:r>
          </a:p>
          <a:p>
            <a:r>
              <a:rPr lang="it-IT" dirty="0"/>
              <a:t>Elefante </a:t>
            </a:r>
          </a:p>
          <a:p>
            <a:r>
              <a:rPr lang="it-IT" dirty="0" err="1"/>
              <a:t>Elevador</a:t>
            </a:r>
            <a:r>
              <a:rPr lang="it-IT" dirty="0"/>
              <a:t> </a:t>
            </a:r>
          </a:p>
          <a:p>
            <a:r>
              <a:rPr lang="it-IT" dirty="0" err="1"/>
              <a:t>Esperança</a:t>
            </a:r>
            <a:r>
              <a:rPr lang="it-IT" dirty="0"/>
              <a:t> </a:t>
            </a:r>
          </a:p>
          <a:p>
            <a:r>
              <a:rPr lang="it-IT" dirty="0" err="1"/>
              <a:t>Espírito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F</a:t>
            </a:r>
            <a:r>
              <a:rPr lang="it-IT" dirty="0"/>
              <a:t> </a:t>
            </a:r>
          </a:p>
          <a:p>
            <a:r>
              <a:rPr lang="it-IT" dirty="0" err="1"/>
              <a:t>Fuzileiro</a:t>
            </a:r>
            <a:r>
              <a:rPr lang="it-IT" dirty="0"/>
              <a:t> </a:t>
            </a:r>
          </a:p>
          <a:p>
            <a:r>
              <a:rPr lang="it-IT" dirty="0" err="1"/>
              <a:t>Fazer</a:t>
            </a:r>
            <a:r>
              <a:rPr lang="it-IT" dirty="0"/>
              <a:t> </a:t>
            </a:r>
          </a:p>
          <a:p>
            <a:r>
              <a:rPr lang="it-IT" dirty="0" err="1"/>
              <a:t>Fruto</a:t>
            </a:r>
            <a:r>
              <a:rPr lang="it-IT" dirty="0"/>
              <a:t> </a:t>
            </a:r>
          </a:p>
          <a:p>
            <a:r>
              <a:rPr lang="it-IT" dirty="0" err="1"/>
              <a:t>Frade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G</a:t>
            </a:r>
            <a:r>
              <a:rPr lang="it-IT" dirty="0"/>
              <a:t> </a:t>
            </a:r>
          </a:p>
          <a:p>
            <a:r>
              <a:rPr lang="it-IT" dirty="0" err="1"/>
              <a:t>Gorila</a:t>
            </a:r>
            <a:r>
              <a:rPr lang="it-IT" dirty="0"/>
              <a:t> </a:t>
            </a:r>
          </a:p>
          <a:p>
            <a:r>
              <a:rPr lang="it-IT" dirty="0"/>
              <a:t>General </a:t>
            </a:r>
          </a:p>
          <a:p>
            <a:r>
              <a:rPr lang="it-IT" dirty="0" err="1"/>
              <a:t>Gosto</a:t>
            </a:r>
            <a:r>
              <a:rPr lang="it-IT" dirty="0"/>
              <a:t> </a:t>
            </a:r>
          </a:p>
          <a:p>
            <a:r>
              <a:rPr lang="it-IT" dirty="0" err="1"/>
              <a:t>Gastar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H </a:t>
            </a:r>
          </a:p>
          <a:p>
            <a:r>
              <a:rPr lang="it-IT" dirty="0"/>
              <a:t>Hotel </a:t>
            </a:r>
          </a:p>
          <a:p>
            <a:r>
              <a:rPr lang="it-IT" dirty="0" err="1"/>
              <a:t>Hilariante</a:t>
            </a:r>
            <a:r>
              <a:rPr lang="it-IT" dirty="0"/>
              <a:t> </a:t>
            </a:r>
          </a:p>
          <a:p>
            <a:r>
              <a:rPr lang="it-IT" dirty="0" err="1"/>
              <a:t>Homem</a:t>
            </a:r>
            <a:r>
              <a:rPr lang="it-IT" dirty="0"/>
              <a:t>  </a:t>
            </a:r>
          </a:p>
          <a:p>
            <a:r>
              <a:rPr lang="it-IT" dirty="0"/>
              <a:t>Humberto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I </a:t>
            </a:r>
          </a:p>
          <a:p>
            <a:r>
              <a:rPr lang="it-IT" dirty="0"/>
              <a:t>Inferno </a:t>
            </a:r>
          </a:p>
          <a:p>
            <a:r>
              <a:rPr lang="it-IT" dirty="0" err="1"/>
              <a:t>Íris</a:t>
            </a:r>
            <a:r>
              <a:rPr lang="it-IT" dirty="0"/>
              <a:t> </a:t>
            </a:r>
          </a:p>
          <a:p>
            <a:r>
              <a:rPr lang="it-IT" dirty="0" err="1"/>
              <a:t>Informação</a:t>
            </a:r>
            <a:endParaRPr lang="it-IT" dirty="0"/>
          </a:p>
          <a:p>
            <a:r>
              <a:rPr lang="it-IT" dirty="0" err="1"/>
              <a:t>Injustiça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J </a:t>
            </a:r>
          </a:p>
          <a:p>
            <a:r>
              <a:rPr lang="it-IT" dirty="0"/>
              <a:t>José </a:t>
            </a:r>
          </a:p>
          <a:p>
            <a:r>
              <a:rPr lang="it-IT" dirty="0" err="1"/>
              <a:t>Japão</a:t>
            </a:r>
            <a:endParaRPr lang="it-IT" dirty="0"/>
          </a:p>
          <a:p>
            <a:r>
              <a:rPr lang="it-IT" dirty="0" err="1"/>
              <a:t>Jumento</a:t>
            </a:r>
            <a:r>
              <a:rPr lang="it-IT" dirty="0"/>
              <a:t> </a:t>
            </a:r>
          </a:p>
          <a:p>
            <a:r>
              <a:rPr lang="it-IT" dirty="0" err="1"/>
              <a:t>Justiça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K</a:t>
            </a:r>
            <a:r>
              <a:rPr lang="it-IT" dirty="0"/>
              <a:t> </a:t>
            </a:r>
          </a:p>
          <a:p>
            <a:r>
              <a:rPr lang="it-IT" dirty="0"/>
              <a:t>Kiwi </a:t>
            </a:r>
          </a:p>
          <a:p>
            <a:r>
              <a:rPr lang="it-IT" dirty="0" err="1"/>
              <a:t>Karaté</a:t>
            </a:r>
            <a:r>
              <a:rPr lang="it-IT" dirty="0"/>
              <a:t>  </a:t>
            </a:r>
          </a:p>
          <a:p>
            <a:r>
              <a:rPr lang="it-IT" dirty="0"/>
              <a:t>Kung-fu</a:t>
            </a:r>
          </a:p>
          <a:p>
            <a:r>
              <a:rPr lang="it-IT" dirty="0" err="1"/>
              <a:t>Kamikase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L </a:t>
            </a:r>
          </a:p>
          <a:p>
            <a:r>
              <a:rPr lang="it-IT" dirty="0" err="1"/>
              <a:t>Limão</a:t>
            </a:r>
            <a:r>
              <a:rPr lang="it-IT" dirty="0"/>
              <a:t> </a:t>
            </a:r>
          </a:p>
          <a:p>
            <a:r>
              <a:rPr lang="it-IT" dirty="0" err="1"/>
              <a:t>Limpar</a:t>
            </a:r>
            <a:r>
              <a:rPr lang="it-IT" dirty="0"/>
              <a:t> </a:t>
            </a:r>
          </a:p>
          <a:p>
            <a:r>
              <a:rPr lang="it-IT" dirty="0" err="1"/>
              <a:t>Lírio</a:t>
            </a:r>
            <a:r>
              <a:rPr lang="it-IT" dirty="0"/>
              <a:t> </a:t>
            </a:r>
          </a:p>
          <a:p>
            <a:r>
              <a:rPr lang="it-IT" dirty="0"/>
              <a:t>Luz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M </a:t>
            </a:r>
          </a:p>
          <a:p>
            <a:r>
              <a:rPr lang="it-IT" dirty="0" err="1"/>
              <a:t>Mãe</a:t>
            </a:r>
            <a:r>
              <a:rPr lang="it-IT" dirty="0"/>
              <a:t> </a:t>
            </a:r>
          </a:p>
          <a:p>
            <a:r>
              <a:rPr lang="it-IT" dirty="0" err="1"/>
              <a:t>Muito</a:t>
            </a:r>
            <a:r>
              <a:rPr lang="it-IT" dirty="0"/>
              <a:t> </a:t>
            </a:r>
          </a:p>
          <a:p>
            <a:r>
              <a:rPr lang="it-IT" dirty="0"/>
              <a:t>Mar </a:t>
            </a:r>
          </a:p>
          <a:p>
            <a:r>
              <a:rPr lang="it-IT" dirty="0" err="1"/>
              <a:t>Melancia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N </a:t>
            </a:r>
          </a:p>
          <a:p>
            <a:r>
              <a:rPr lang="it-IT" dirty="0" err="1"/>
              <a:t>Ninguém</a:t>
            </a:r>
            <a:r>
              <a:rPr lang="it-IT" dirty="0"/>
              <a:t> </a:t>
            </a:r>
          </a:p>
          <a:p>
            <a:r>
              <a:rPr lang="it-IT" dirty="0"/>
              <a:t>Nada </a:t>
            </a:r>
          </a:p>
          <a:p>
            <a:r>
              <a:rPr lang="it-IT" dirty="0" err="1"/>
              <a:t>Nulo</a:t>
            </a:r>
            <a:r>
              <a:rPr lang="it-IT" dirty="0"/>
              <a:t> </a:t>
            </a:r>
          </a:p>
          <a:p>
            <a:r>
              <a:rPr lang="it-IT" dirty="0" err="1"/>
              <a:t>Nú</a:t>
            </a:r>
            <a:r>
              <a:rPr lang="it-IT" dirty="0"/>
              <a:t>  </a:t>
            </a:r>
          </a:p>
          <a:p>
            <a:endParaRPr lang="it-IT" dirty="0"/>
          </a:p>
          <a:p>
            <a:r>
              <a:rPr lang="it-IT" b="1" dirty="0"/>
              <a:t>O </a:t>
            </a:r>
          </a:p>
          <a:p>
            <a:r>
              <a:rPr lang="it-IT" dirty="0" err="1"/>
              <a:t>Ouro</a:t>
            </a:r>
            <a:r>
              <a:rPr lang="it-IT" dirty="0"/>
              <a:t> </a:t>
            </a:r>
          </a:p>
          <a:p>
            <a:r>
              <a:rPr lang="it-IT" dirty="0" err="1"/>
              <a:t>Oleiro</a:t>
            </a:r>
            <a:endParaRPr lang="it-IT" dirty="0"/>
          </a:p>
          <a:p>
            <a:r>
              <a:rPr lang="it-IT" dirty="0" err="1"/>
              <a:t>Orquestra</a:t>
            </a:r>
            <a:r>
              <a:rPr lang="it-IT" dirty="0"/>
              <a:t> </a:t>
            </a:r>
            <a:r>
              <a:rPr lang="it-IT" dirty="0" err="1"/>
              <a:t>Orçamento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P </a:t>
            </a:r>
          </a:p>
          <a:p>
            <a:r>
              <a:rPr lang="it-IT" dirty="0" err="1"/>
              <a:t>Panela</a:t>
            </a:r>
            <a:r>
              <a:rPr lang="it-IT" dirty="0"/>
              <a:t> </a:t>
            </a:r>
          </a:p>
          <a:p>
            <a:r>
              <a:rPr lang="it-IT" dirty="0" err="1"/>
              <a:t>Pintar</a:t>
            </a:r>
            <a:r>
              <a:rPr lang="it-IT" dirty="0"/>
              <a:t> </a:t>
            </a:r>
          </a:p>
          <a:p>
            <a:r>
              <a:rPr lang="it-IT" dirty="0" err="1"/>
              <a:t>Papagaio</a:t>
            </a:r>
            <a:r>
              <a:rPr lang="it-IT" dirty="0"/>
              <a:t> </a:t>
            </a:r>
          </a:p>
          <a:p>
            <a:r>
              <a:rPr lang="it-IT" dirty="0" err="1"/>
              <a:t>Pular</a:t>
            </a:r>
            <a:r>
              <a:rPr lang="it-IT" dirty="0"/>
              <a:t> 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Q </a:t>
            </a:r>
          </a:p>
          <a:p>
            <a:r>
              <a:rPr lang="it-IT" dirty="0" err="1"/>
              <a:t>Querer</a:t>
            </a:r>
            <a:r>
              <a:rPr lang="it-IT" dirty="0"/>
              <a:t> </a:t>
            </a:r>
          </a:p>
          <a:p>
            <a:r>
              <a:rPr lang="it-IT" dirty="0" err="1"/>
              <a:t>Queijo</a:t>
            </a:r>
            <a:r>
              <a:rPr lang="it-IT" dirty="0"/>
              <a:t> </a:t>
            </a:r>
          </a:p>
          <a:p>
            <a:r>
              <a:rPr lang="it-IT" dirty="0"/>
              <a:t>Quota</a:t>
            </a:r>
          </a:p>
          <a:p>
            <a:r>
              <a:rPr lang="it-IT" dirty="0" err="1"/>
              <a:t>Qualidade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R </a:t>
            </a:r>
          </a:p>
          <a:p>
            <a:r>
              <a:rPr lang="it-IT" dirty="0" err="1"/>
              <a:t>Rir</a:t>
            </a:r>
            <a:r>
              <a:rPr lang="it-IT" dirty="0"/>
              <a:t> </a:t>
            </a:r>
          </a:p>
          <a:p>
            <a:r>
              <a:rPr lang="it-IT" dirty="0"/>
              <a:t>Rosa </a:t>
            </a:r>
          </a:p>
          <a:p>
            <a:r>
              <a:rPr lang="it-IT" dirty="0" err="1"/>
              <a:t>Ruína</a:t>
            </a:r>
            <a:r>
              <a:rPr lang="it-IT" dirty="0"/>
              <a:t> </a:t>
            </a:r>
          </a:p>
          <a:p>
            <a:r>
              <a:rPr lang="it-IT" dirty="0"/>
              <a:t>Remar </a:t>
            </a:r>
          </a:p>
          <a:p>
            <a:r>
              <a:rPr lang="it-IT" dirty="0" err="1"/>
              <a:t>Relação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S</a:t>
            </a:r>
            <a:r>
              <a:rPr lang="it-IT" dirty="0"/>
              <a:t> </a:t>
            </a:r>
          </a:p>
          <a:p>
            <a:r>
              <a:rPr lang="it-IT" dirty="0" err="1"/>
              <a:t>Saber</a:t>
            </a:r>
            <a:r>
              <a:rPr lang="it-IT" dirty="0"/>
              <a:t> </a:t>
            </a:r>
          </a:p>
          <a:p>
            <a:r>
              <a:rPr lang="it-IT" dirty="0" err="1"/>
              <a:t>Suficiente</a:t>
            </a:r>
            <a:r>
              <a:rPr lang="it-IT" dirty="0"/>
              <a:t> </a:t>
            </a:r>
          </a:p>
          <a:p>
            <a:r>
              <a:rPr lang="it-IT" dirty="0" err="1"/>
              <a:t>Sapo</a:t>
            </a:r>
            <a:r>
              <a:rPr lang="it-IT" dirty="0"/>
              <a:t> </a:t>
            </a:r>
          </a:p>
          <a:p>
            <a:r>
              <a:rPr lang="it-IT" dirty="0"/>
              <a:t>Saudade </a:t>
            </a:r>
          </a:p>
          <a:p>
            <a:endParaRPr lang="it-IT" dirty="0"/>
          </a:p>
          <a:p>
            <a:r>
              <a:rPr lang="it-IT" b="1" dirty="0"/>
              <a:t>T </a:t>
            </a:r>
          </a:p>
          <a:p>
            <a:r>
              <a:rPr lang="it-IT" dirty="0" err="1"/>
              <a:t>Terça-feira</a:t>
            </a:r>
            <a:r>
              <a:rPr lang="it-IT" dirty="0"/>
              <a:t> </a:t>
            </a:r>
            <a:r>
              <a:rPr lang="it-IT" dirty="0" err="1"/>
              <a:t>Tertúlia</a:t>
            </a:r>
            <a:r>
              <a:rPr lang="it-IT" dirty="0"/>
              <a:t> </a:t>
            </a:r>
          </a:p>
          <a:p>
            <a:r>
              <a:rPr lang="it-IT" dirty="0" err="1"/>
              <a:t>Tarântula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U</a:t>
            </a:r>
            <a:r>
              <a:rPr lang="it-IT" dirty="0"/>
              <a:t> </a:t>
            </a:r>
          </a:p>
          <a:p>
            <a:r>
              <a:rPr lang="it-IT" dirty="0" err="1"/>
              <a:t>União</a:t>
            </a:r>
            <a:r>
              <a:rPr lang="it-IT" dirty="0"/>
              <a:t> </a:t>
            </a:r>
          </a:p>
          <a:p>
            <a:r>
              <a:rPr lang="it-IT" dirty="0"/>
              <a:t>Universal </a:t>
            </a:r>
          </a:p>
          <a:p>
            <a:r>
              <a:rPr lang="it-IT" dirty="0" err="1"/>
              <a:t>Urticária</a:t>
            </a:r>
            <a:r>
              <a:rPr lang="it-IT" dirty="0"/>
              <a:t> </a:t>
            </a:r>
          </a:p>
          <a:p>
            <a:r>
              <a:rPr lang="it-IT" dirty="0" err="1"/>
              <a:t>Úlcera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V</a:t>
            </a:r>
            <a:r>
              <a:rPr lang="it-IT" dirty="0"/>
              <a:t> </a:t>
            </a:r>
          </a:p>
          <a:p>
            <a:r>
              <a:rPr lang="it-IT" dirty="0"/>
              <a:t>Vento </a:t>
            </a:r>
          </a:p>
          <a:p>
            <a:r>
              <a:rPr lang="it-IT" dirty="0" err="1"/>
              <a:t>Virtude</a:t>
            </a:r>
            <a:r>
              <a:rPr lang="it-IT" dirty="0"/>
              <a:t> </a:t>
            </a:r>
          </a:p>
          <a:p>
            <a:r>
              <a:rPr lang="it-IT" dirty="0"/>
              <a:t>Visita </a:t>
            </a:r>
          </a:p>
          <a:p>
            <a:r>
              <a:rPr lang="it-IT" dirty="0" err="1"/>
              <a:t>Variação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W</a:t>
            </a:r>
            <a:r>
              <a:rPr lang="it-IT" dirty="0"/>
              <a:t> </a:t>
            </a:r>
          </a:p>
          <a:p>
            <a:r>
              <a:rPr lang="it-IT" dirty="0"/>
              <a:t>Windsurf </a:t>
            </a:r>
          </a:p>
          <a:p>
            <a:r>
              <a:rPr lang="it-IT" dirty="0"/>
              <a:t>Walkman Webcam </a:t>
            </a:r>
          </a:p>
          <a:p>
            <a:endParaRPr lang="it-IT" dirty="0"/>
          </a:p>
          <a:p>
            <a:r>
              <a:rPr lang="it-IT" b="1" dirty="0"/>
              <a:t>X </a:t>
            </a:r>
          </a:p>
          <a:p>
            <a:r>
              <a:rPr lang="it-IT" dirty="0" err="1"/>
              <a:t>Xilofone</a:t>
            </a:r>
            <a:endParaRPr lang="it-IT" dirty="0"/>
          </a:p>
          <a:p>
            <a:r>
              <a:rPr lang="it-IT" dirty="0"/>
              <a:t>X-</a:t>
            </a:r>
            <a:r>
              <a:rPr lang="it-IT" dirty="0" err="1"/>
              <a:t>acto</a:t>
            </a:r>
            <a:r>
              <a:rPr lang="it-IT" dirty="0"/>
              <a:t> </a:t>
            </a:r>
          </a:p>
          <a:p>
            <a:r>
              <a:rPr lang="it-IT" dirty="0" err="1"/>
              <a:t>Xarope</a:t>
            </a:r>
            <a:r>
              <a:rPr lang="it-IT" dirty="0"/>
              <a:t> </a:t>
            </a:r>
          </a:p>
          <a:p>
            <a:r>
              <a:rPr lang="it-IT" dirty="0" err="1"/>
              <a:t>Xadrez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Y</a:t>
            </a:r>
            <a:r>
              <a:rPr lang="it-IT" dirty="0"/>
              <a:t> </a:t>
            </a:r>
          </a:p>
          <a:p>
            <a:r>
              <a:rPr lang="it-IT" dirty="0"/>
              <a:t>Yoga (ioga) </a:t>
            </a:r>
          </a:p>
          <a:p>
            <a:endParaRPr lang="it-IT" dirty="0"/>
          </a:p>
          <a:p>
            <a:r>
              <a:rPr lang="it-IT" b="1" dirty="0"/>
              <a:t>Z</a:t>
            </a:r>
            <a:r>
              <a:rPr lang="it-IT" dirty="0"/>
              <a:t> </a:t>
            </a:r>
          </a:p>
          <a:p>
            <a:r>
              <a:rPr lang="it-IT" dirty="0" err="1"/>
              <a:t>Zâmbia</a:t>
            </a:r>
            <a:r>
              <a:rPr lang="it-IT" dirty="0"/>
              <a:t> </a:t>
            </a:r>
          </a:p>
          <a:p>
            <a:r>
              <a:rPr lang="it-IT" dirty="0"/>
              <a:t>Zebra </a:t>
            </a:r>
          </a:p>
          <a:p>
            <a:r>
              <a:rPr lang="it-IT" dirty="0"/>
              <a:t>Zombie </a:t>
            </a:r>
          </a:p>
          <a:p>
            <a:r>
              <a:rPr lang="it-IT" dirty="0" err="1"/>
              <a:t>Zangado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4A89A8D-94DB-4877-9F89-9A8498026C04}"/>
              </a:ext>
            </a:extLst>
          </p:cNvPr>
          <p:cNvSpPr/>
          <p:nvPr/>
        </p:nvSpPr>
        <p:spPr>
          <a:xfrm>
            <a:off x="0" y="172278"/>
            <a:ext cx="1709531" cy="13914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530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CFBC4060-6D78-4389-AB09-CDB64D45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70" y="1366312"/>
            <a:ext cx="8141103" cy="39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E21BF-7A97-4196-B114-D10D3F12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T.P.C’s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00AFAC-7FAD-4E4B-B510-9C35172CD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Acabar com os </a:t>
            </a:r>
            <a:r>
              <a:rPr lang="pt-PT" dirty="0" err="1"/>
              <a:t>T.P.C’s</a:t>
            </a:r>
            <a:r>
              <a:rPr lang="pt-PT" dirty="0"/>
              <a:t> das aulas anteriores.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Completar as 4 unidades do Caderno de Exercícios. Passaporte para Português 1.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Fazer ficha do verbo 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6451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49FC5F-81ED-4B75-A0A6-724DE7BD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04" y="318051"/>
            <a:ext cx="6913784" cy="577794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444EC24-1B27-4119-B4E3-FE4F87ABE3F1}"/>
              </a:ext>
            </a:extLst>
          </p:cNvPr>
          <p:cNvSpPr/>
          <p:nvPr/>
        </p:nvSpPr>
        <p:spPr>
          <a:xfrm rot="20427400">
            <a:off x="264137" y="2551837"/>
            <a:ext cx="410797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Rever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casa!!!!</a:t>
            </a:r>
          </a:p>
        </p:txBody>
      </p:sp>
    </p:spTree>
    <p:extLst>
      <p:ext uri="{BB962C8B-B14F-4D97-AF65-F5344CB8AC3E}">
        <p14:creationId xmlns:p14="http://schemas.microsoft.com/office/powerpoint/2010/main" val="3247932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7A1F89-3578-4DCE-AE36-00ADB656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17" y="795130"/>
            <a:ext cx="7670565" cy="47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1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y be an image of one or more people and text that says &quot;Professor: viram os apontamentos que enviei? Alunos: sim Professor: em qual parte tiveram mais dificuldades? Alunos: sim @umuniversitariotambemchora&quot;">
            <a:extLst>
              <a:ext uri="{FF2B5EF4-FFF2-40B4-BE49-F238E27FC236}">
                <a16:creationId xmlns:a16="http://schemas.microsoft.com/office/drawing/2014/main" id="{9AA6D316-9F68-43AE-AAFA-5D56366E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22" y="279990"/>
            <a:ext cx="5907156" cy="59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6804D5-98DD-4FD0-96FE-A3FB17918836}"/>
              </a:ext>
            </a:extLst>
          </p:cNvPr>
          <p:cNvSpPr txBox="1"/>
          <p:nvPr/>
        </p:nvSpPr>
        <p:spPr>
          <a:xfrm>
            <a:off x="2159691" y="1318022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8B07F5-301B-4340-B60B-8E9D21D5C343}"/>
              </a:ext>
            </a:extLst>
          </p:cNvPr>
          <p:cNvSpPr txBox="1"/>
          <p:nvPr/>
        </p:nvSpPr>
        <p:spPr>
          <a:xfrm>
            <a:off x="9428922" y="3233568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FCEC83-151B-4A1C-BA6B-D9D1E95AA0B5}"/>
              </a:ext>
            </a:extLst>
          </p:cNvPr>
          <p:cNvSpPr txBox="1"/>
          <p:nvPr/>
        </p:nvSpPr>
        <p:spPr>
          <a:xfrm>
            <a:off x="1082124" y="2426019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AA7817-A914-4BD0-B789-A896B04E241A}"/>
              </a:ext>
            </a:extLst>
          </p:cNvPr>
          <p:cNvSpPr txBox="1"/>
          <p:nvPr/>
        </p:nvSpPr>
        <p:spPr>
          <a:xfrm>
            <a:off x="10316817" y="99392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E6983D-60F0-4FB2-804F-08A6D0A75330}"/>
              </a:ext>
            </a:extLst>
          </p:cNvPr>
          <p:cNvSpPr txBox="1"/>
          <p:nvPr/>
        </p:nvSpPr>
        <p:spPr>
          <a:xfrm>
            <a:off x="258832" y="0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5B68C0-53E3-4543-BA8C-F982E44F85D7}"/>
              </a:ext>
            </a:extLst>
          </p:cNvPr>
          <p:cNvSpPr txBox="1"/>
          <p:nvPr/>
        </p:nvSpPr>
        <p:spPr>
          <a:xfrm>
            <a:off x="8351355" y="1318023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77DA38-92DC-4246-86BE-BE6D25CDC625}"/>
              </a:ext>
            </a:extLst>
          </p:cNvPr>
          <p:cNvSpPr txBox="1"/>
          <p:nvPr/>
        </p:nvSpPr>
        <p:spPr>
          <a:xfrm>
            <a:off x="11045273" y="4439479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14BC7B-57BA-4A73-AD72-7F8FB0417401}"/>
              </a:ext>
            </a:extLst>
          </p:cNvPr>
          <p:cNvSpPr txBox="1"/>
          <p:nvPr/>
        </p:nvSpPr>
        <p:spPr>
          <a:xfrm>
            <a:off x="141014" y="4440918"/>
            <a:ext cx="887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800" b="1" dirty="0"/>
              <a:t>?</a:t>
            </a:r>
            <a:endParaRPr lang="it-IT" sz="13800" b="1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20BD048-E263-446A-95AC-D69D1F9B7B78}"/>
              </a:ext>
            </a:extLst>
          </p:cNvPr>
          <p:cNvSpPr/>
          <p:nvPr/>
        </p:nvSpPr>
        <p:spPr>
          <a:xfrm>
            <a:off x="5393635" y="279990"/>
            <a:ext cx="1709530" cy="72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99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7621A7-DDCC-4DDF-B157-459D4A7D6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420" y="231189"/>
            <a:ext cx="6249160" cy="59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6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060D5-16F5-4B73-BECB-2AA7401F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86" y="331304"/>
            <a:ext cx="6840027" cy="57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4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F29686-C917-4A5D-BD2E-E98F9A05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30" y="354206"/>
            <a:ext cx="6537498" cy="57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31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6B4617-F4DC-45C4-B08B-27F5E2374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76" y="718400"/>
            <a:ext cx="8111420" cy="5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34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one or more people and text that says &quot;Eu a tentar perceber como é que já tenho tanta matéria acumulada @umuniversitariotambemchora&quot;">
            <a:extLst>
              <a:ext uri="{FF2B5EF4-FFF2-40B4-BE49-F238E27FC236}">
                <a16:creationId xmlns:a16="http://schemas.microsoft.com/office/drawing/2014/main" id="{B2470FC2-9F9D-4CA6-83CE-78C972ED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65" y="304799"/>
            <a:ext cx="5890591" cy="58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464AF-0490-443C-A0C2-150DEFFB8CD5}"/>
              </a:ext>
            </a:extLst>
          </p:cNvPr>
          <p:cNvSpPr txBox="1"/>
          <p:nvPr/>
        </p:nvSpPr>
        <p:spPr>
          <a:xfrm>
            <a:off x="841513" y="2524899"/>
            <a:ext cx="414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Obrigada pela vossa atenção!</a:t>
            </a:r>
          </a:p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Nos vemos na próxima aula</a:t>
            </a:r>
            <a:endParaRPr lang="it-IT" sz="2400" b="1" dirty="0"/>
          </a:p>
        </p:txBody>
      </p:sp>
      <p:sp>
        <p:nvSpPr>
          <p:cNvPr id="3" name="Cuore 2">
            <a:extLst>
              <a:ext uri="{FF2B5EF4-FFF2-40B4-BE49-F238E27FC236}">
                <a16:creationId xmlns:a16="http://schemas.microsoft.com/office/drawing/2014/main" id="{AC20F7D2-FE4B-4DCE-8FF5-322592F94777}"/>
              </a:ext>
            </a:extLst>
          </p:cNvPr>
          <p:cNvSpPr/>
          <p:nvPr/>
        </p:nvSpPr>
        <p:spPr>
          <a:xfrm>
            <a:off x="2763078" y="2999167"/>
            <a:ext cx="304800" cy="25179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19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D9C9-3582-4DF8-93E6-C6AAD9A8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António Variações</a:t>
            </a:r>
            <a:endParaRPr lang="it-IT" dirty="0"/>
          </a:p>
        </p:txBody>
      </p:sp>
      <p:pic>
        <p:nvPicPr>
          <p:cNvPr id="1026" name="Picture 2" descr="António Variações @ CinePT-Cinema Portugues [pt]">
            <a:extLst>
              <a:ext uri="{FF2B5EF4-FFF2-40B4-BE49-F238E27FC236}">
                <a16:creationId xmlns:a16="http://schemas.microsoft.com/office/drawing/2014/main" id="{97EE3C85-38FB-4673-B2B8-54FE9412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40" y="277105"/>
            <a:ext cx="2871564" cy="23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rowback Beauty: António Variações, o rei do pop português que viveu muito  à frente da sua época - Outras coisas - Miranda">
            <a:extLst>
              <a:ext uri="{FF2B5EF4-FFF2-40B4-BE49-F238E27FC236}">
                <a16:creationId xmlns:a16="http://schemas.microsoft.com/office/drawing/2014/main" id="{CDF055A0-D0A8-43D2-ACFE-0BDD107738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213" y="25752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ITZ – Quem era afinal António Variações?">
            <a:extLst>
              <a:ext uri="{FF2B5EF4-FFF2-40B4-BE49-F238E27FC236}">
                <a16:creationId xmlns:a16="http://schemas.microsoft.com/office/drawing/2014/main" id="{089466E7-76FA-42E0-AB1B-0E6616DB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875347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tando o cabelo a António Garcez, dos Roxigénio">
            <a:extLst>
              <a:ext uri="{FF2B5EF4-FFF2-40B4-BE49-F238E27FC236}">
                <a16:creationId xmlns:a16="http://schemas.microsoft.com/office/drawing/2014/main" id="{7405FF69-8E8A-46B5-956F-425AE01D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58" y="2549601"/>
            <a:ext cx="4167669" cy="30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5BE30F-C2FE-4E3C-A373-505160EFF897}"/>
              </a:ext>
            </a:extLst>
          </p:cNvPr>
          <p:cNvSpPr txBox="1"/>
          <p:nvPr/>
        </p:nvSpPr>
        <p:spPr>
          <a:xfrm>
            <a:off x="1169951" y="1931924"/>
            <a:ext cx="45660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A palavra mais </a:t>
            </a:r>
            <a:r>
              <a:rPr lang="pt-PT" b="1" u="sng" dirty="0">
                <a:solidFill>
                  <a:srgbClr val="FF0000"/>
                </a:solidFill>
              </a:rPr>
              <a:t>“esquisita”</a:t>
            </a:r>
            <a:r>
              <a:rPr lang="pt-PT" dirty="0"/>
              <a:t> de ontem foi </a:t>
            </a:r>
            <a:r>
              <a:rPr lang="pt-PT" b="1" u="sng" dirty="0"/>
              <a:t>CABELEREIRO.</a:t>
            </a:r>
          </a:p>
          <a:p>
            <a:pPr algn="just"/>
            <a:endParaRPr lang="pt-PT" b="1" u="sng" dirty="0"/>
          </a:p>
          <a:p>
            <a:pPr algn="just"/>
            <a:r>
              <a:rPr lang="pt-PT" b="1" u="sng" dirty="0"/>
              <a:t>E com esta palavra </a:t>
            </a:r>
            <a:r>
              <a:rPr lang="pt-PT" dirty="0"/>
              <a:t>introduzimos uma nova personalidade e músico português:</a:t>
            </a:r>
          </a:p>
          <a:p>
            <a:pPr algn="just"/>
            <a:r>
              <a:rPr lang="pt-PT" b="1" u="sng" dirty="0"/>
              <a:t> António Variações. 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Para muitos o “Freddy Mercury português” Personalidade irreverente, de grande talento e ícone gay dos anos 80.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Todos os músicos pop portugueses de alguma maneira ou de outra foram influenciados por ele.</a:t>
            </a:r>
          </a:p>
          <a:p>
            <a:endParaRPr lang="it-IT" b="1" dirty="0"/>
          </a:p>
        </p:txBody>
      </p:sp>
      <p:pic>
        <p:nvPicPr>
          <p:cNvPr id="9" name="Immagine 8">
            <a:hlinkClick r:id="rId6"/>
            <a:extLst>
              <a:ext uri="{FF2B5EF4-FFF2-40B4-BE49-F238E27FC236}">
                <a16:creationId xmlns:a16="http://schemas.microsoft.com/office/drawing/2014/main" id="{1984ED88-6F10-4A3E-A230-BE49A4341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576094" y="5657278"/>
            <a:ext cx="1099745" cy="6598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536DF6-310A-4B54-81F1-8E810DFA1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546" y="5795160"/>
            <a:ext cx="560881" cy="3840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7D64C9-C20B-4C21-B5AA-0329AB7C076C}"/>
              </a:ext>
            </a:extLst>
          </p:cNvPr>
          <p:cNvSpPr txBox="1"/>
          <p:nvPr/>
        </p:nvSpPr>
        <p:spPr>
          <a:xfrm>
            <a:off x="169087" y="6430714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47C5FE-9F24-455A-BE16-A4AEB655A50A}"/>
              </a:ext>
            </a:extLst>
          </p:cNvPr>
          <p:cNvSpPr txBox="1"/>
          <p:nvPr/>
        </p:nvSpPr>
        <p:spPr>
          <a:xfrm>
            <a:off x="2481591" y="6432443"/>
            <a:ext cx="621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Esquisito (a) em português quer dizer estranho ou estragado.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741E95-E863-4EEC-9841-FD03B0251F86}"/>
              </a:ext>
            </a:extLst>
          </p:cNvPr>
          <p:cNvSpPr txBox="1"/>
          <p:nvPr/>
        </p:nvSpPr>
        <p:spPr>
          <a:xfrm>
            <a:off x="6096000" y="5746111"/>
            <a:ext cx="407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Vem descobrir a música lusófona! </a:t>
            </a:r>
          </a:p>
          <a:p>
            <a:pPr algn="ctr"/>
            <a:r>
              <a:rPr lang="pt-PT" dirty="0"/>
              <a:t>Lista em colaboração</a:t>
            </a:r>
          </a:p>
        </p:txBody>
      </p:sp>
    </p:spTree>
    <p:extLst>
      <p:ext uri="{BB962C8B-B14F-4D97-AF65-F5344CB8AC3E}">
        <p14:creationId xmlns:p14="http://schemas.microsoft.com/office/powerpoint/2010/main" val="42605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821515-B307-4AD5-83A8-AC42B276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Sala de Aula</a:t>
            </a:r>
            <a:endParaRPr lang="it-IT" dirty="0"/>
          </a:p>
        </p:txBody>
      </p:sp>
      <p:pic>
        <p:nvPicPr>
          <p:cNvPr id="2054" name="Picture 6" descr="Sala de aula invertida: o que é, como funciona e seus principais benefícios">
            <a:extLst>
              <a:ext uri="{FF2B5EF4-FFF2-40B4-BE49-F238E27FC236}">
                <a16:creationId xmlns:a16="http://schemas.microsoft.com/office/drawing/2014/main" id="{E64C9437-5B13-4093-8FC8-7969DFCB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07" y="1259557"/>
            <a:ext cx="6297433" cy="420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2BE2CD1-9E89-4D28-BAB7-6E483F704BE3}"/>
              </a:ext>
            </a:extLst>
          </p:cNvPr>
          <p:cNvCxnSpPr>
            <a:cxnSpLocks/>
          </p:cNvCxnSpPr>
          <p:nvPr/>
        </p:nvCxnSpPr>
        <p:spPr>
          <a:xfrm flipV="1">
            <a:off x="9356035" y="1044328"/>
            <a:ext cx="0" cy="693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4DB4D-A7B2-4182-8F9E-9A4FC3A02BFB}"/>
              </a:ext>
            </a:extLst>
          </p:cNvPr>
          <p:cNvSpPr txBox="1"/>
          <p:nvPr/>
        </p:nvSpPr>
        <p:spPr>
          <a:xfrm>
            <a:off x="8873656" y="674996"/>
            <a:ext cx="264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 professora</a:t>
            </a:r>
            <a:endParaRPr lang="it-IT" b="1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10FB3B4-B95D-4C83-A6A6-64EC33E83782}"/>
              </a:ext>
            </a:extLst>
          </p:cNvPr>
          <p:cNvCxnSpPr/>
          <p:nvPr/>
        </p:nvCxnSpPr>
        <p:spPr>
          <a:xfrm flipV="1">
            <a:off x="3988903" y="2975413"/>
            <a:ext cx="1139687" cy="384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8742861-26EE-44EE-B209-D3B81561AA08}"/>
              </a:ext>
            </a:extLst>
          </p:cNvPr>
          <p:cNvCxnSpPr>
            <a:cxnSpLocks/>
          </p:cNvCxnSpPr>
          <p:nvPr/>
        </p:nvCxnSpPr>
        <p:spPr>
          <a:xfrm>
            <a:off x="3988903" y="3429000"/>
            <a:ext cx="2087217" cy="938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0E54E0-FC60-41B6-95DD-7FCA5A2EF0FE}"/>
              </a:ext>
            </a:extLst>
          </p:cNvPr>
          <p:cNvSpPr txBox="1"/>
          <p:nvPr/>
        </p:nvSpPr>
        <p:spPr>
          <a:xfrm>
            <a:off x="2690190" y="3026788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Os alunos</a:t>
            </a:r>
            <a:endParaRPr lang="it-IT" b="1" dirty="0"/>
          </a:p>
        </p:txBody>
      </p:sp>
      <p:pic>
        <p:nvPicPr>
          <p:cNvPr id="18" name="Segnaposto contenuto 4">
            <a:extLst>
              <a:ext uri="{FF2B5EF4-FFF2-40B4-BE49-F238E27FC236}">
                <a16:creationId xmlns:a16="http://schemas.microsoft.com/office/drawing/2014/main" id="{D06A51FD-D30D-4BD5-8323-0EB65840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77541" b="6558"/>
          <a:stretch/>
        </p:blipFill>
        <p:spPr>
          <a:xfrm>
            <a:off x="281669" y="4597779"/>
            <a:ext cx="6052872" cy="15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BF803-2F8D-4C8D-9395-D7A9FE07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0" y="286603"/>
            <a:ext cx="5029200" cy="145075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D6A9F9-DBDC-45FA-B7A1-B319E2315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b="23640"/>
          <a:stretch/>
        </p:blipFill>
        <p:spPr>
          <a:xfrm>
            <a:off x="251791" y="127577"/>
            <a:ext cx="5632174" cy="6284794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3E9545-1BCC-40DB-A708-3337538B3EFC}"/>
              </a:ext>
            </a:extLst>
          </p:cNvPr>
          <p:cNvSpPr txBox="1"/>
          <p:nvPr/>
        </p:nvSpPr>
        <p:spPr>
          <a:xfrm>
            <a:off x="6267255" y="6460482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Eli Dicionário Ilustrado Português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11186C1-E59C-41D5-9BAE-D5EC84130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r="9005" b="2951"/>
          <a:stretch/>
        </p:blipFill>
        <p:spPr>
          <a:xfrm>
            <a:off x="6052871" y="28186"/>
            <a:ext cx="5887337" cy="6384185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172E723-0659-406A-B41D-AB9524126A9A}"/>
              </a:ext>
            </a:extLst>
          </p:cNvPr>
          <p:cNvCxnSpPr/>
          <p:nvPr/>
        </p:nvCxnSpPr>
        <p:spPr>
          <a:xfrm flipV="1">
            <a:off x="3896139" y="2517913"/>
            <a:ext cx="861391" cy="649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33B8E8-778C-4FE4-8255-5F736699DC93}"/>
              </a:ext>
            </a:extLst>
          </p:cNvPr>
          <p:cNvSpPr txBox="1"/>
          <p:nvPr/>
        </p:nvSpPr>
        <p:spPr>
          <a:xfrm>
            <a:off x="4477547" y="2184293"/>
            <a:ext cx="1046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/>
              <a:t>O caderno</a:t>
            </a:r>
            <a:endParaRPr lang="it-IT" sz="1400" b="1" u="sng" dirty="0"/>
          </a:p>
        </p:txBody>
      </p:sp>
    </p:spTree>
    <p:extLst>
      <p:ext uri="{BB962C8B-B14F-4D97-AF65-F5344CB8AC3E}">
        <p14:creationId xmlns:p14="http://schemas.microsoft.com/office/powerpoint/2010/main" val="217494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C0F77-18AE-4A4A-AA53-F673B79C0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Vocabulário da escola/ universidade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1D14C4-E84C-4760-9311-27C73BEB2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10593"/>
            <a:ext cx="10058400" cy="4058501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recreio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refeitório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 sala de aula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 biblioteca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 cadeira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Os apontamentos / a sebenta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exame (passar no exame / chumbar)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Exame de recurso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</a:t>
            </a:r>
            <a:r>
              <a:rPr lang="pt-PT" dirty="0" err="1"/>
              <a:t>director</a:t>
            </a:r>
            <a:r>
              <a:rPr lang="pt-PT" dirty="0"/>
              <a:t>/ o reitor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 matrícula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A licenciatura / o mestrado/ o doutoramento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o Caloiro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Lição / aula</a:t>
            </a:r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B03B08-4C65-4F00-B7CC-916F4B78992B}"/>
              </a:ext>
            </a:extLst>
          </p:cNvPr>
          <p:cNvSpPr txBox="1"/>
          <p:nvPr/>
        </p:nvSpPr>
        <p:spPr>
          <a:xfrm>
            <a:off x="304801" y="6386731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746D17-3E63-476E-A268-674181B601CE}"/>
              </a:ext>
            </a:extLst>
          </p:cNvPr>
          <p:cNvSpPr txBox="1"/>
          <p:nvPr/>
        </p:nvSpPr>
        <p:spPr>
          <a:xfrm>
            <a:off x="2426473" y="6386731"/>
            <a:ext cx="94607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A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cadeira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dirty="0" err="1"/>
              <a:t>pode</a:t>
            </a:r>
            <a:r>
              <a:rPr lang="it-IT" dirty="0"/>
              <a:t> </a:t>
            </a:r>
            <a:r>
              <a:rPr lang="it-IT" dirty="0" err="1"/>
              <a:t>corresponder</a:t>
            </a:r>
            <a:r>
              <a:rPr lang="it-IT" dirty="0"/>
              <a:t> a sedia (ITA) mas no ambiente </a:t>
            </a:r>
            <a:r>
              <a:rPr lang="it-IT" dirty="0" err="1"/>
              <a:t>universit</a:t>
            </a:r>
            <a:r>
              <a:rPr lang="pt-PT" dirty="0" err="1"/>
              <a:t>ário</a:t>
            </a:r>
            <a:r>
              <a:rPr lang="pt-PT" dirty="0"/>
              <a:t> é sinónimo de disciplina.</a:t>
            </a:r>
            <a:endParaRPr lang="it-IT" dirty="0"/>
          </a:p>
        </p:txBody>
      </p:sp>
      <p:pic>
        <p:nvPicPr>
          <p:cNvPr id="1026" name="Picture 2" descr="May be a Twitter screenshot of text that says &quot;red hot chili kris @queenkei6 está Ο frio ideal para congelar a matrícula 19:18 03/11/21 @umuniversitariotambemchora Twitter for iPhone&quot;">
            <a:extLst>
              <a:ext uri="{FF2B5EF4-FFF2-40B4-BE49-F238E27FC236}">
                <a16:creationId xmlns:a16="http://schemas.microsoft.com/office/drawing/2014/main" id="{49ED2809-2CF6-431A-AE2A-7A5304BC1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25715"/>
          <a:stretch/>
        </p:blipFill>
        <p:spPr bwMode="auto">
          <a:xfrm>
            <a:off x="6241772" y="3696382"/>
            <a:ext cx="5178951" cy="25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 meme of one or more people and text that says &quot;Quando ainda é a segunda aula e já perdeste o fio à meada CORNE @umuniversitariotambemchora&quot;">
            <a:extLst>
              <a:ext uri="{FF2B5EF4-FFF2-40B4-BE49-F238E27FC236}">
                <a16:creationId xmlns:a16="http://schemas.microsoft.com/office/drawing/2014/main" id="{71B4A314-B7C8-440E-BA8A-E8627D2E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3" y="1916389"/>
            <a:ext cx="4359965" cy="435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970C698-8289-47B1-A854-45B5F9602130}"/>
              </a:ext>
            </a:extLst>
          </p:cNvPr>
          <p:cNvSpPr/>
          <p:nvPr/>
        </p:nvSpPr>
        <p:spPr>
          <a:xfrm>
            <a:off x="7169426" y="2266122"/>
            <a:ext cx="3366053" cy="4240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4EBC76-58BB-4275-BCFD-1257A03F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81" y="4499581"/>
            <a:ext cx="1817792" cy="17767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A461D7-3577-4B65-AF2B-4FFD6EE0E995}"/>
              </a:ext>
            </a:extLst>
          </p:cNvPr>
          <p:cNvSpPr txBox="1"/>
          <p:nvPr/>
        </p:nvSpPr>
        <p:spPr>
          <a:xfrm>
            <a:off x="2927799" y="4499581"/>
            <a:ext cx="2824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Meada: </a:t>
            </a:r>
            <a: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Porção de fios dobrados.</a:t>
            </a:r>
          </a:p>
          <a:p>
            <a:endParaRPr lang="pt-BR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Em outras situações pode significar enredo, ou intriga </a:t>
            </a:r>
            <a:br>
              <a:rPr lang="pt-B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8EF623-FE6A-41B1-A6AB-76EBA4E7FEC3}"/>
              </a:ext>
            </a:extLst>
          </p:cNvPr>
          <p:cNvSpPr txBox="1"/>
          <p:nvPr/>
        </p:nvSpPr>
        <p:spPr>
          <a:xfrm>
            <a:off x="1869492" y="2570882"/>
            <a:ext cx="3882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u="sng" dirty="0"/>
              <a:t>“Perder o fio à meada”</a:t>
            </a:r>
          </a:p>
          <a:p>
            <a:pPr algn="ctr"/>
            <a:r>
              <a:rPr lang="pt-PT" sz="2000" dirty="0" err="1"/>
              <a:t>Perdere</a:t>
            </a:r>
            <a:r>
              <a:rPr lang="pt-PT" sz="2000" dirty="0"/>
              <a:t> </a:t>
            </a:r>
            <a:r>
              <a:rPr lang="pt-PT" sz="2000" dirty="0" err="1"/>
              <a:t>il</a:t>
            </a:r>
            <a:r>
              <a:rPr lang="pt-PT" sz="2000" dirty="0"/>
              <a:t> filo (ITA), non </a:t>
            </a:r>
            <a:r>
              <a:rPr lang="pt-PT" sz="2000" dirty="0" err="1"/>
              <a:t>seguire</a:t>
            </a:r>
            <a:r>
              <a:rPr lang="pt-PT" sz="2000" dirty="0"/>
              <a:t> </a:t>
            </a:r>
            <a:r>
              <a:rPr lang="pt-PT" sz="2000" dirty="0" err="1"/>
              <a:t>qualcosa</a:t>
            </a:r>
            <a:r>
              <a:rPr lang="pt-PT" sz="2000" dirty="0"/>
              <a:t> </a:t>
            </a:r>
            <a:r>
              <a:rPr lang="pt-PT" sz="2000" dirty="0" err="1"/>
              <a:t>che</a:t>
            </a:r>
            <a:r>
              <a:rPr lang="pt-PT" sz="2000" dirty="0"/>
              <a:t> </a:t>
            </a:r>
            <a:r>
              <a:rPr lang="pt-PT" sz="2000" dirty="0" err="1"/>
              <a:t>è</a:t>
            </a:r>
            <a:r>
              <a:rPr lang="pt-PT" sz="2000" dirty="0"/>
              <a:t> </a:t>
            </a:r>
            <a:r>
              <a:rPr lang="pt-PT" sz="2000" dirty="0" err="1"/>
              <a:t>stato</a:t>
            </a:r>
            <a:r>
              <a:rPr lang="pt-PT" sz="2000" dirty="0"/>
              <a:t> </a:t>
            </a:r>
            <a:r>
              <a:rPr lang="pt-PT" sz="2000" dirty="0" err="1"/>
              <a:t>detto</a:t>
            </a:r>
            <a:endParaRPr lang="it-IT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B67EA4-83E5-449D-8898-FAFD7AE4D1E9}"/>
              </a:ext>
            </a:extLst>
          </p:cNvPr>
          <p:cNvSpPr txBox="1"/>
          <p:nvPr/>
        </p:nvSpPr>
        <p:spPr>
          <a:xfrm>
            <a:off x="2927799" y="4130249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B8B44972-4033-4846-975B-1F977149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380" y="207090"/>
            <a:ext cx="10058400" cy="1450757"/>
          </a:xfrm>
        </p:spPr>
        <p:txBody>
          <a:bodyPr/>
          <a:lstStyle/>
          <a:p>
            <a:r>
              <a:rPr lang="pt-PT" dirty="0"/>
              <a:t>Expressões idiomáticas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911F536-50AE-4E53-8BF6-44A052F8B35C}"/>
              </a:ext>
            </a:extLst>
          </p:cNvPr>
          <p:cNvCxnSpPr>
            <a:cxnSpLocks/>
          </p:cNvCxnSpPr>
          <p:nvPr/>
        </p:nvCxnSpPr>
        <p:spPr>
          <a:xfrm flipH="1">
            <a:off x="5240303" y="2478156"/>
            <a:ext cx="1802506" cy="450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72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E8E266-AD45-4E10-AB98-6D748E60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1" t="17955" r="28913" b="8966"/>
          <a:stretch/>
        </p:blipFill>
        <p:spPr>
          <a:xfrm>
            <a:off x="1653208" y="291547"/>
            <a:ext cx="9177131" cy="59401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BC4D7E-BB78-45CA-A5B6-BA4470EB4742}"/>
              </a:ext>
            </a:extLst>
          </p:cNvPr>
          <p:cNvSpPr txBox="1"/>
          <p:nvPr/>
        </p:nvSpPr>
        <p:spPr>
          <a:xfrm>
            <a:off x="6267255" y="6460482"/>
            <a:ext cx="5572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</a:t>
            </a:r>
          </a:p>
        </p:txBody>
      </p:sp>
    </p:spTree>
    <p:extLst>
      <p:ext uri="{BB962C8B-B14F-4D97-AF65-F5344CB8AC3E}">
        <p14:creationId xmlns:p14="http://schemas.microsoft.com/office/powerpoint/2010/main" val="8126375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1955</TotalTime>
  <Words>1577</Words>
  <Application>Microsoft Office PowerPoint</Application>
  <PresentationFormat>Widescreen</PresentationFormat>
  <Paragraphs>345</Paragraphs>
  <Slides>34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3" baseType="lpstr">
      <vt:lpstr>Arial</vt:lpstr>
      <vt:lpstr>Baskerville Old Face</vt:lpstr>
      <vt:lpstr>Calibri</vt:lpstr>
      <vt:lpstr>Calibri Light</vt:lpstr>
      <vt:lpstr>inherit</vt:lpstr>
      <vt:lpstr>Times New Roman</vt:lpstr>
      <vt:lpstr>Ubuntu</vt:lpstr>
      <vt:lpstr>Wingdings</vt:lpstr>
      <vt:lpstr>Retrospettivo</vt:lpstr>
      <vt:lpstr>LINGUA E TRADUZIONE PORTOGHESE I</vt:lpstr>
      <vt:lpstr>Sumário da aula n°9 e n°10</vt:lpstr>
      <vt:lpstr>Presentazione standard di PowerPoint</vt:lpstr>
      <vt:lpstr>António Variações</vt:lpstr>
      <vt:lpstr>A Sala de Aula</vt:lpstr>
      <vt:lpstr>Presentazione standard di PowerPoint</vt:lpstr>
      <vt:lpstr>Vocabulário da escola/ universidade </vt:lpstr>
      <vt:lpstr>Expressões idiomáticas</vt:lpstr>
      <vt:lpstr>Presentazione standard di PowerPoint</vt:lpstr>
      <vt:lpstr>Demonstrativos invariáveis  Isto, Isso, Aquilo</vt:lpstr>
      <vt:lpstr>Presentazione standard di PowerPoint</vt:lpstr>
      <vt:lpstr>As cores</vt:lpstr>
      <vt:lpstr>Presentazione standard di PowerPoint</vt:lpstr>
      <vt:lpstr>Presentazione standard di PowerPoint</vt:lpstr>
      <vt:lpstr>Presentazione standard di PowerPoint</vt:lpstr>
      <vt:lpstr>Sílabas</vt:lpstr>
      <vt:lpstr>Classificação das palavras quanto ao número de sílabas</vt:lpstr>
      <vt:lpstr>Classificação das palavras quanto ao acento</vt:lpstr>
      <vt:lpstr>Acentuação gráfica – sinais auxiliares da escrita</vt:lpstr>
      <vt:lpstr>Notações léxicas</vt:lpstr>
      <vt:lpstr>Presentazione standard di PowerPoint</vt:lpstr>
      <vt:lpstr>Identificação da sílaba tónica na escrita</vt:lpstr>
      <vt:lpstr>Formas combinadas do artigo indefinido</vt:lpstr>
      <vt:lpstr>Presentazione standard di PowerPoint</vt:lpstr>
      <vt:lpstr>PALAVRAS... PALAVRAS... PALAVRAS... </vt:lpstr>
      <vt:lpstr>Presentazione standard di PowerPoint</vt:lpstr>
      <vt:lpstr>T.P.C’s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23</cp:revision>
  <cp:lastPrinted>2021-11-08T00:35:59Z</cp:lastPrinted>
  <dcterms:created xsi:type="dcterms:W3CDTF">2021-11-07T18:56:17Z</dcterms:created>
  <dcterms:modified xsi:type="dcterms:W3CDTF">2021-11-23T10:26:10Z</dcterms:modified>
</cp:coreProperties>
</file>