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48" r:id="rId2"/>
    <p:sldId id="372" r:id="rId3"/>
    <p:sldId id="638" r:id="rId4"/>
    <p:sldId id="545" r:id="rId5"/>
    <p:sldId id="575" r:id="rId6"/>
    <p:sldId id="631" r:id="rId7"/>
    <p:sldId id="533" r:id="rId8"/>
    <p:sldId id="522" r:id="rId9"/>
    <p:sldId id="633" r:id="rId10"/>
    <p:sldId id="641" r:id="rId11"/>
    <p:sldId id="643" r:id="rId12"/>
    <p:sldId id="642" r:id="rId13"/>
    <p:sldId id="584" r:id="rId14"/>
    <p:sldId id="634" r:id="rId15"/>
    <p:sldId id="635" r:id="rId16"/>
    <p:sldId id="374" r:id="rId17"/>
    <p:sldId id="383" r:id="rId18"/>
    <p:sldId id="393" r:id="rId19"/>
    <p:sldId id="356" r:id="rId20"/>
    <p:sldId id="387" r:id="rId21"/>
    <p:sldId id="259" r:id="rId22"/>
    <p:sldId id="260" r:id="rId23"/>
    <p:sldId id="645" r:id="rId24"/>
    <p:sldId id="592" r:id="rId25"/>
    <p:sldId id="526" r:id="rId26"/>
    <p:sldId id="528" r:id="rId27"/>
    <p:sldId id="593" r:id="rId28"/>
    <p:sldId id="594" r:id="rId29"/>
    <p:sldId id="646" r:id="rId30"/>
    <p:sldId id="647" r:id="rId31"/>
    <p:sldId id="648" r:id="rId32"/>
    <p:sldId id="655" r:id="rId33"/>
    <p:sldId id="653" r:id="rId34"/>
    <p:sldId id="652" r:id="rId35"/>
    <p:sldId id="649" r:id="rId36"/>
    <p:sldId id="654" r:id="rId37"/>
    <p:sldId id="650" r:id="rId38"/>
    <p:sldId id="651" r:id="rId39"/>
    <p:sldId id="597" r:id="rId40"/>
    <p:sldId id="65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79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9DE4A-8625-41E6-9315-A414E1835BFA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43020-F200-4C8E-B6F6-3E05D935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1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781B4-7DD7-3343-A35A-021B42D5012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F7915-0938-4DE5-9DEB-BA2AAC16AC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781B4-7DD7-3343-A35A-021B42D5012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5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FBA85-CBBA-4665-A607-A6ECED2F54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781B4-7DD7-3343-A35A-021B42D5012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9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781B4-7DD7-3343-A35A-021B42D5012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96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4F2C-7FEE-4879-B98D-FDC02F4750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5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2BF1-056F-469D-A817-54EB5F14D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E89C2-BADC-4D84-82CD-2A0A04DFF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5DDEE-71D5-4103-B8D9-ECFAEB1A6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2B673-DFC5-4330-A185-9C10B0BF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29D5D-8F9E-4253-B007-6872F100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2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712D9-0858-413A-B28D-6E09E395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99900-6C95-47B2-BC48-6FFE64A03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32805-E027-478C-A2A1-C0A264298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A9294-B223-47B0-AC0B-DC9E1CA4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89C1E-763C-40A9-961B-1D3927B0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1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0CA5A-42FD-4D3C-934A-1A0BFD8F0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66D36-3DF9-4BBE-B360-63D67CC89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47753-CEF4-4604-BFF1-E883CD9E7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9BE4F-9032-4C8F-BD53-6E1CDFEB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85751-EB2D-4436-A904-3AC67BA1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8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CFD8-DE40-4573-AE28-E73A03177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3EE92-5C9F-4275-B7F5-2E660CCFF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C7138-B2ED-443E-A1B1-C4F93DD7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D77EC-2979-43C4-B87A-38117BD8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F0C7B-FE02-4E67-99D6-62930A056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2BAC1-10AE-4314-AD78-5390BCE97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703B9-CE53-4E16-89D6-A1EA0331D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B4E93-F082-4B69-833A-6AB96381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83963-080B-4C5F-A6E7-3A8D5150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F078-95DD-4AFB-9D0D-0DD1D866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3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54AC5-D74E-4935-8594-C186EE26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00DC9-7D7F-4A5D-89F5-5A15345D3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F806F-AAE2-409D-AEED-47E4281B1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F70AE-B448-4CA0-AF3E-3AC4193D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0E95C-0DC6-4C84-A8A7-4130F323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00D76-1F22-4709-B33B-1AB71F29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1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6EF25-9C33-40CD-B6BC-C2CC3CADC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F7CD7-C325-491F-B585-604664F41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68A42-2006-4B8F-9C7D-518287712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5B74E-5BC6-44C9-92EF-7A9F065DA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6C4FF-7A3D-4F0A-8E21-26BFBE1A3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DE77D-2048-4949-9431-26F94C85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90573-03FB-49CA-AC10-F9A4B2A71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75C348-8007-4B5A-886E-437886B3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DF3FC-3E1C-4106-869E-3EA04B42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81DB5D-D748-4E9D-A9CD-C7BD36DD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4DDFF9-3874-4D3E-86D8-83B471689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1B520-E822-4379-86A0-DCE21B3F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3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42C2DF-B605-4483-BA48-2D93E21C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DAE79D-D2BB-408A-8A34-E6425191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C3585-290A-4C4F-846E-724FC279F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1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DF85-CE5D-4D5C-A019-603551E06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4F79E-729F-408B-A8A7-98EF7A92B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D6622-D9D8-4CC4-972F-B14EB7241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A24B9-A6EF-45DB-B924-A9F4FA39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F339E-98BD-4D13-8801-8A79E3684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9A408-18C0-4A8E-9EE9-3465C077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C7C36-0CB5-4D96-B0EF-F5901E183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2F0D0C-0092-458C-AE20-B81D9A95E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5BD2-D630-4090-9952-5BE695592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94520B-5CF4-41C7-9D3E-5BF75581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EC885-1381-46F1-A675-8F98D9F4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1A85B-8F2E-45BE-97A6-D2E37CFB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38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6061F-D7C8-4CE1-97B9-947F96FE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C0AC3-92D3-44DC-991D-1D1ADF9C5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3A96-AD94-427A-9AC2-06A74F772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729D3-024D-4A56-AE1C-64B388279479}" type="datetimeFigureOut">
              <a:rPr lang="en-US" smtClean="0"/>
              <a:t>24-Nov-21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29B3D-D76E-4F4F-86AB-8BDB463DA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1A86D-6C3C-4D73-B74E-27E8DCA80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D25FD-CBE3-41FF-9E96-6C3B2EDE4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books/NBK554776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cal-devices/emergency-situations-medical-devices/eua-authorized-serology-test-performanc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ibbm.zanichelli.it/italiano/2020/08/23/diagnosi_covid-19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/var/folders/hk/gkj_2vss5lqcg747qqwh23d80000gn/T/com.microsoft.Word/WebArchiveCopyPasteTempFiles/Hyaline_membranes_-_intermed_mag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\\wiki\H&amp;E_stain" TargetMode="External"/><Relationship Id="rId5" Type="http://schemas.openxmlformats.org/officeDocument/2006/relationships/hyperlink" Target="file:///\\wiki\Diffuse_alveolar_damage" TargetMode="External"/><Relationship Id="rId4" Type="http://schemas.openxmlformats.org/officeDocument/2006/relationships/hyperlink" Target="file:///\\wiki\Micrograph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ibbm.zanichelli.it/italiano/2020/08/23/diagnosi_covid-19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hrtlng.2021.01.011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8E8D2-3546-4135-BD66-011AC1E4F365}"/>
              </a:ext>
            </a:extLst>
          </p:cNvPr>
          <p:cNvSpPr txBox="1"/>
          <p:nvPr/>
        </p:nvSpPr>
        <p:spPr>
          <a:xfrm>
            <a:off x="641604" y="725593"/>
            <a:ext cx="999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B050"/>
                </a:solidFill>
                <a:latin typeface="Arial" panose="020B0604020202020204" pitchFamily="34" charset="0"/>
              </a:rPr>
              <a:t>PATOLOGIA CLINICA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3" name="Picture 6" descr="logo burlo_colore">
            <a:extLst>
              <a:ext uri="{FF2B5EF4-FFF2-40B4-BE49-F238E27FC236}">
                <a16:creationId xmlns:a16="http://schemas.microsoft.com/office/drawing/2014/main" id="{4AF791C3-F6F5-4EA4-B52D-FD3A3804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16" y="5653801"/>
            <a:ext cx="2458845" cy="81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AABA17F6-DC7D-4E81-A3A2-92D63C4C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" y="5645903"/>
            <a:ext cx="2458845" cy="826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5E890-2D59-483F-B3C1-8D5EC1DF318C}"/>
              </a:ext>
            </a:extLst>
          </p:cNvPr>
          <p:cNvSpPr txBox="1"/>
          <p:nvPr/>
        </p:nvSpPr>
        <p:spPr>
          <a:xfrm>
            <a:off x="5925762" y="5641774"/>
            <a:ext cx="309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Alberto Tommasini</a:t>
            </a:r>
            <a:r>
              <a:rPr lang="en-US" dirty="0"/>
              <a:t> </a:t>
            </a:r>
          </a:p>
          <a:p>
            <a:r>
              <a:rPr lang="en-US" sz="1600" dirty="0"/>
              <a:t>alberto.tommasini@burlo.trieste.it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CB178-14D4-434F-A56E-D30EFF600AAA}"/>
              </a:ext>
            </a:extLst>
          </p:cNvPr>
          <p:cNvSpPr txBox="1"/>
          <p:nvPr/>
        </p:nvSpPr>
        <p:spPr>
          <a:xfrm>
            <a:off x="8675672" y="6374973"/>
            <a:ext cx="351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Trieste, 24 NOVEMBRE 2021</a:t>
            </a:r>
          </a:p>
        </p:txBody>
      </p:sp>
    </p:spTree>
    <p:extLst>
      <p:ext uri="{BB962C8B-B14F-4D97-AF65-F5344CB8AC3E}">
        <p14:creationId xmlns:p14="http://schemas.microsoft.com/office/powerpoint/2010/main" val="111408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32BB3082-B57D-4B3B-B645-C2F3FD97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" y="110308"/>
            <a:ext cx="9936480" cy="663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65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EEEDA8E-1F3C-4298-BF2A-8645257D8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198"/>
            <a:ext cx="12192000" cy="440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40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2A3EBE9-CB16-4026-B804-00384AE72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82" y="97426"/>
            <a:ext cx="8297636" cy="663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0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0, come un virus si diffonde. Le proiezioni per capire il contagio">
            <a:extLst>
              <a:ext uri="{FF2B5EF4-FFF2-40B4-BE49-F238E27FC236}">
                <a16:creationId xmlns:a16="http://schemas.microsoft.com/office/drawing/2014/main" id="{1314C2B5-D114-4820-A3FB-6D649560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4" y="1531898"/>
            <a:ext cx="4284431" cy="523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2DB57E-210E-4D37-AB03-EE5C1305F95D}"/>
              </a:ext>
            </a:extLst>
          </p:cNvPr>
          <p:cNvSpPr txBox="1"/>
          <p:nvPr/>
        </p:nvSpPr>
        <p:spPr>
          <a:xfrm>
            <a:off x="215153" y="3446929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SARS-CoV-2 Delta </a:t>
            </a:r>
            <a:br>
              <a:rPr lang="en-US" sz="2400" b="1" dirty="0"/>
            </a:br>
            <a:r>
              <a:rPr lang="en-US" sz="2400" dirty="0"/>
              <a:t>(come </a:t>
            </a:r>
            <a:r>
              <a:rPr lang="en-US" sz="2400" dirty="0" err="1"/>
              <a:t>Rosolia</a:t>
            </a:r>
            <a:r>
              <a:rPr lang="en-US" sz="2400" dirty="0"/>
              <a:t>)</a:t>
            </a:r>
          </a:p>
          <a:p>
            <a:r>
              <a:rPr lang="en-US" sz="2400" b="1" dirty="0"/>
              <a:t>R0 = 6-7</a:t>
            </a:r>
          </a:p>
          <a:p>
            <a:r>
              <a:rPr lang="en-US" sz="2400" b="1" dirty="0"/>
              <a:t>Eff. </a:t>
            </a:r>
            <a:r>
              <a:rPr lang="en-US" sz="2400" b="1" dirty="0" err="1"/>
              <a:t>Vaccino</a:t>
            </a:r>
            <a:r>
              <a:rPr lang="en-US" sz="2400" b="1" dirty="0"/>
              <a:t> 80%</a:t>
            </a:r>
          </a:p>
          <a:p>
            <a:endParaRPr lang="en-US" sz="2400" b="1" dirty="0"/>
          </a:p>
          <a:p>
            <a:r>
              <a:rPr lang="en-US" sz="2400" dirty="0"/>
              <a:t>Ig =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it-IT" sz="2400" dirty="0"/>
              <a:t>1- 0.15)/0.8 = 106%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7C1F8-F120-4BB1-A7AF-1B63A8244B84}"/>
              </a:ext>
            </a:extLst>
          </p:cNvPr>
          <p:cNvSpPr txBox="1"/>
          <p:nvPr/>
        </p:nvSpPr>
        <p:spPr>
          <a:xfrm>
            <a:off x="8482759" y="4494305"/>
            <a:ext cx="3709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MORBILLO</a:t>
            </a:r>
          </a:p>
          <a:p>
            <a:r>
              <a:rPr lang="en-US" sz="2400" b="1" dirty="0"/>
              <a:t>R0 =  15</a:t>
            </a:r>
          </a:p>
          <a:p>
            <a:r>
              <a:rPr lang="en-US" sz="2400" b="1" dirty="0"/>
              <a:t>Eff. </a:t>
            </a:r>
            <a:r>
              <a:rPr lang="en-US" sz="2400" b="1" dirty="0" err="1"/>
              <a:t>Vaccino</a:t>
            </a:r>
            <a:r>
              <a:rPr lang="en-US" sz="2400" b="1" dirty="0"/>
              <a:t> 97.5%</a:t>
            </a:r>
          </a:p>
          <a:p>
            <a:endParaRPr lang="en-US" sz="2400" dirty="0"/>
          </a:p>
          <a:p>
            <a:r>
              <a:rPr lang="en-US" sz="2400" dirty="0"/>
              <a:t>Ig =(1-0.06)/0.975 = 96%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24770-44D1-4285-A04B-C6D78D852DC4}"/>
              </a:ext>
            </a:extLst>
          </p:cNvPr>
          <p:cNvSpPr txBox="1"/>
          <p:nvPr/>
        </p:nvSpPr>
        <p:spPr>
          <a:xfrm>
            <a:off x="215153" y="148395"/>
            <a:ext cx="1102061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400" dirty="0"/>
              <a:t>R0 = numero medio di persone infettate da un malato</a:t>
            </a:r>
          </a:p>
          <a:p>
            <a:pPr>
              <a:spcBef>
                <a:spcPts val="600"/>
              </a:spcBef>
            </a:pPr>
            <a:r>
              <a:rPr lang="it-IT" sz="2400" dirty="0"/>
              <a:t>1 (popolazione 100%) – p (proporzione immuni %) = Popolazione suscettibile</a:t>
            </a:r>
          </a:p>
          <a:p>
            <a:pPr>
              <a:spcBef>
                <a:spcPts val="600"/>
              </a:spcBef>
            </a:pPr>
            <a:r>
              <a:rPr lang="it-IT" sz="2400" dirty="0"/>
              <a:t>Immunità di gregge Ig= (1-1/R0 )/efficacia vaccino su infezione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655B63-7E8C-47DE-90DB-FBA54FB440D9}"/>
              </a:ext>
            </a:extLst>
          </p:cNvPr>
          <p:cNvCxnSpPr/>
          <p:nvPr/>
        </p:nvCxnSpPr>
        <p:spPr>
          <a:xfrm flipH="1">
            <a:off x="7691718" y="5463801"/>
            <a:ext cx="719324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52BA0F-6675-4790-84B0-8717003349D4}"/>
              </a:ext>
            </a:extLst>
          </p:cNvPr>
          <p:cNvCxnSpPr>
            <a:cxnSpLocks/>
          </p:cNvCxnSpPr>
          <p:nvPr/>
        </p:nvCxnSpPr>
        <p:spPr>
          <a:xfrm>
            <a:off x="2711084" y="4494305"/>
            <a:ext cx="1066045" cy="72315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47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400E80-A77F-4600-9635-818AF4298234}"/>
              </a:ext>
            </a:extLst>
          </p:cNvPr>
          <p:cNvSpPr txBox="1"/>
          <p:nvPr/>
        </p:nvSpPr>
        <p:spPr>
          <a:xfrm>
            <a:off x="195679" y="125770"/>
            <a:ext cx="11117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70C0"/>
                </a:solidFill>
              </a:rPr>
              <a:t>No gregge &gt; endemia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B7BA0-98C5-4F9B-BF44-10286DCCD4DC}"/>
              </a:ext>
            </a:extLst>
          </p:cNvPr>
          <p:cNvSpPr txBox="1"/>
          <p:nvPr/>
        </p:nvSpPr>
        <p:spPr>
          <a:xfrm>
            <a:off x="304800" y="1105648"/>
            <a:ext cx="8414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 è </a:t>
            </a:r>
            <a:r>
              <a:rPr lang="en-US" sz="2400" dirty="0" err="1"/>
              <a:t>diverso</a:t>
            </a:r>
            <a:r>
              <a:rPr lang="en-US" sz="2400" dirty="0"/>
              <a:t> </a:t>
            </a:r>
            <a:r>
              <a:rPr lang="en-US" sz="2400" dirty="0" err="1"/>
              <a:t>arrivarci</a:t>
            </a:r>
            <a:r>
              <a:rPr lang="en-US" sz="2400" dirty="0"/>
              <a:t> con il 90% di </a:t>
            </a:r>
            <a:r>
              <a:rPr lang="en-US" sz="2400" dirty="0" err="1"/>
              <a:t>vaccinati</a:t>
            </a:r>
            <a:r>
              <a:rPr lang="en-US" sz="2400" dirty="0"/>
              <a:t> o con il 70%</a:t>
            </a:r>
          </a:p>
        </p:txBody>
      </p:sp>
    </p:spTree>
    <p:extLst>
      <p:ext uri="{BB962C8B-B14F-4D97-AF65-F5344CB8AC3E}">
        <p14:creationId xmlns:p14="http://schemas.microsoft.com/office/powerpoint/2010/main" val="3272428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39951D-7A9A-4CA4-B84B-75EDF3E97D03}"/>
              </a:ext>
            </a:extLst>
          </p:cNvPr>
          <p:cNvSpPr txBox="1"/>
          <p:nvPr/>
        </p:nvSpPr>
        <p:spPr>
          <a:xfrm>
            <a:off x="195679" y="125770"/>
            <a:ext cx="11117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70C0"/>
                </a:solidFill>
              </a:rPr>
              <a:t>Variante inglese e vaccini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E720E-98EA-4E7E-9EF1-C9AC99C2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4" y="2572075"/>
            <a:ext cx="3400407" cy="3457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CEF06-9656-481C-B390-6B94C1B6290C}"/>
              </a:ext>
            </a:extLst>
          </p:cNvPr>
          <p:cNvSpPr txBox="1"/>
          <p:nvPr/>
        </p:nvSpPr>
        <p:spPr>
          <a:xfrm>
            <a:off x="4638612" y="1871189"/>
            <a:ext cx="240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Vaccino Pfizer e varianti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36AA2-C61C-4512-B5F5-0E001103782F}"/>
              </a:ext>
            </a:extLst>
          </p:cNvPr>
          <p:cNvSpPr txBox="1"/>
          <p:nvPr/>
        </p:nvSpPr>
        <p:spPr>
          <a:xfrm>
            <a:off x="9822230" y="6540079"/>
            <a:ext cx="159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NEJM </a:t>
            </a:r>
            <a:r>
              <a:rPr lang="it-IT" dirty="0" err="1"/>
              <a:t>feb</a:t>
            </a:r>
            <a:r>
              <a:rPr lang="it-IT" dirty="0"/>
              <a:t>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B21F30-3193-4472-BF95-EFB61DD7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657" y="2537415"/>
            <a:ext cx="3400407" cy="3578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CE390B-E754-42C8-889E-69CB70F57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647" y="2355942"/>
            <a:ext cx="3627963" cy="35787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D8A26C-5DD5-4010-9819-89C665749F5E}"/>
              </a:ext>
            </a:extLst>
          </p:cNvPr>
          <p:cNvSpPr txBox="1"/>
          <p:nvPr/>
        </p:nvSpPr>
        <p:spPr>
          <a:xfrm flipH="1">
            <a:off x="10063748" y="5565381"/>
            <a:ext cx="212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sudafricana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A1B21A-36E1-4704-94AF-CA8AB4E98CD8}"/>
              </a:ext>
            </a:extLst>
          </p:cNvPr>
          <p:cNvSpPr txBox="1"/>
          <p:nvPr/>
        </p:nvSpPr>
        <p:spPr>
          <a:xfrm flipH="1">
            <a:off x="2861432" y="5565381"/>
            <a:ext cx="212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inglese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E9966-59B3-4E24-99FD-B861E030E8EA}"/>
              </a:ext>
            </a:extLst>
          </p:cNvPr>
          <p:cNvSpPr txBox="1"/>
          <p:nvPr/>
        </p:nvSpPr>
        <p:spPr>
          <a:xfrm>
            <a:off x="195679" y="6334188"/>
            <a:ext cx="269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Efficace su variante inglese</a:t>
            </a:r>
          </a:p>
        </p:txBody>
      </p:sp>
    </p:spTree>
    <p:extLst>
      <p:ext uri="{BB962C8B-B14F-4D97-AF65-F5344CB8AC3E}">
        <p14:creationId xmlns:p14="http://schemas.microsoft.com/office/powerpoint/2010/main" val="79235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99" y="136525"/>
            <a:ext cx="10908358" cy="660135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Diagnosi</a:t>
            </a:r>
            <a:r>
              <a:rPr lang="en-US" sz="3600" b="1" dirty="0"/>
              <a:t> </a:t>
            </a:r>
            <a:r>
              <a:rPr lang="en-US" sz="3600" b="1" dirty="0" err="1"/>
              <a:t>molecolare</a:t>
            </a:r>
            <a:r>
              <a:rPr lang="en-US" sz="3600" b="1" dirty="0"/>
              <a:t> del SARS-CoV-2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93" y="910578"/>
            <a:ext cx="7555907" cy="555452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 err="1"/>
              <a:t>Amplificazione</a:t>
            </a:r>
            <a:r>
              <a:rPr lang="en-US" i="1" dirty="0"/>
              <a:t> dell’ RNA </a:t>
            </a:r>
            <a:r>
              <a:rPr lang="en-US" i="1" dirty="0" err="1"/>
              <a:t>virale</a:t>
            </a:r>
            <a:endParaRPr lang="en-US" sz="2800" i="1" dirty="0"/>
          </a:p>
          <a:p>
            <a:pPr lvl="1">
              <a:spcBef>
                <a:spcPts val="0"/>
              </a:spcBef>
            </a:pPr>
            <a:r>
              <a:rPr lang="en-US" dirty="0" err="1"/>
              <a:t>Amplificazione</a:t>
            </a:r>
            <a:r>
              <a:rPr lang="en-US" dirty="0"/>
              <a:t> di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geni</a:t>
            </a:r>
            <a:r>
              <a:rPr lang="en-US" dirty="0"/>
              <a:t>: Nucleocapsid (N), Open reading frame 1ab (</a:t>
            </a:r>
            <a:r>
              <a:rPr lang="en-US" dirty="0" err="1"/>
              <a:t>Orf</a:t>
            </a:r>
            <a:r>
              <a:rPr lang="en-US" dirty="0"/>
              <a:t>), Envelope (</a:t>
            </a:r>
            <a:r>
              <a:rPr lang="en-US" i="1" dirty="0"/>
              <a:t>E</a:t>
            </a:r>
            <a:r>
              <a:rPr lang="en-US" dirty="0"/>
              <a:t>), or the RNA dependent RNA polymerase (</a:t>
            </a:r>
            <a:r>
              <a:rPr lang="en-US" dirty="0" err="1"/>
              <a:t>RdRp</a:t>
            </a:r>
            <a:r>
              <a:rPr lang="en-US" dirty="0"/>
              <a:t>)</a:t>
            </a:r>
          </a:p>
          <a:p>
            <a:pPr lvl="1">
              <a:spcBef>
                <a:spcPts val="0"/>
              </a:spcBef>
            </a:pPr>
            <a:r>
              <a:rPr lang="en-US" sz="2400" dirty="0" err="1"/>
              <a:t>Campioni</a:t>
            </a:r>
            <a:r>
              <a:rPr lang="en-US" sz="2400" dirty="0"/>
              <a:t> </a:t>
            </a:r>
            <a:r>
              <a:rPr lang="en-US" sz="2400" dirty="0" err="1"/>
              <a:t>prelevati</a:t>
            </a:r>
            <a:r>
              <a:rPr lang="en-US" sz="2400" dirty="0"/>
              <a:t> da vie </a:t>
            </a:r>
            <a:r>
              <a:rPr lang="en-US" sz="2400" dirty="0" err="1"/>
              <a:t>respiratorie</a:t>
            </a:r>
            <a:r>
              <a:rPr lang="en-US" sz="2400" dirty="0"/>
              <a:t> </a:t>
            </a:r>
            <a:r>
              <a:rPr lang="en-US" sz="2400" dirty="0" err="1"/>
              <a:t>superiori</a:t>
            </a:r>
            <a:r>
              <a:rPr lang="en-US" sz="2400" dirty="0"/>
              <a:t> o </a:t>
            </a:r>
            <a:r>
              <a:rPr lang="en-US" sz="2400" dirty="0" err="1"/>
              <a:t>inferiori</a:t>
            </a:r>
            <a:endParaRPr lang="en-US" sz="2400" dirty="0"/>
          </a:p>
          <a:p>
            <a:pPr lvl="2">
              <a:spcBef>
                <a:spcPts val="0"/>
              </a:spcBef>
            </a:pPr>
            <a:endParaRPr lang="en-US" sz="2400" i="1" dirty="0"/>
          </a:p>
          <a:p>
            <a:pPr marL="0" indent="0">
              <a:buNone/>
            </a:pPr>
            <a:r>
              <a:rPr lang="en-US" i="1" dirty="0" err="1"/>
              <a:t>Rilevamento</a:t>
            </a:r>
            <a:r>
              <a:rPr lang="en-US" i="1" dirty="0"/>
              <a:t> </a:t>
            </a:r>
            <a:r>
              <a:rPr lang="en-US" i="1" dirty="0" err="1"/>
              <a:t>dell’antigene</a:t>
            </a:r>
            <a:endParaRPr lang="en-US" i="1" dirty="0"/>
          </a:p>
          <a:p>
            <a:pPr lvl="1"/>
            <a:r>
              <a:rPr lang="en-US" dirty="0" err="1"/>
              <a:t>Proteina</a:t>
            </a:r>
            <a:r>
              <a:rPr lang="en-US" dirty="0"/>
              <a:t> del </a:t>
            </a:r>
            <a:r>
              <a:rPr lang="en-US" dirty="0" err="1"/>
              <a:t>nucleocapside</a:t>
            </a:r>
            <a:r>
              <a:rPr lang="en-US" dirty="0"/>
              <a:t> in </a:t>
            </a:r>
            <a:r>
              <a:rPr lang="en-US" dirty="0" err="1"/>
              <a:t>tamponi</a:t>
            </a:r>
            <a:r>
              <a:rPr lang="en-US" dirty="0"/>
              <a:t> </a:t>
            </a:r>
            <a:r>
              <a:rPr lang="en-US" dirty="0" err="1"/>
              <a:t>nasofaringei</a:t>
            </a:r>
            <a:endParaRPr lang="en-US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/>
              <a:t>Poco </a:t>
            </a:r>
            <a:r>
              <a:rPr lang="en-US" dirty="0" err="1"/>
              <a:t>sensibile</a:t>
            </a:r>
            <a:r>
              <a:rPr lang="en-US" dirty="0"/>
              <a:t> (80%) molto specific (100%)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8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/>
              <a:t>Se </a:t>
            </a:r>
            <a:r>
              <a:rPr lang="en-US" dirty="0" err="1"/>
              <a:t>eseguito</a:t>
            </a:r>
            <a:r>
              <a:rPr lang="en-US" dirty="0"/>
              <a:t> </a:t>
            </a:r>
            <a:r>
              <a:rPr lang="en-US" dirty="0" err="1"/>
              <a:t>ripetutamente</a:t>
            </a:r>
            <a:r>
              <a:rPr lang="en-US" dirty="0"/>
              <a:t>, </a:t>
            </a:r>
            <a:r>
              <a:rPr lang="en-US" dirty="0" err="1"/>
              <a:t>può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</a:t>
            </a:r>
            <a:r>
              <a:rPr lang="en-US" dirty="0" err="1"/>
              <a:t>sufficientemente</a:t>
            </a:r>
            <a:r>
              <a:rPr lang="en-US" dirty="0"/>
              <a:t> </a:t>
            </a:r>
            <a:r>
              <a:rPr lang="en-US" dirty="0" err="1"/>
              <a:t>sensibile</a:t>
            </a:r>
            <a:r>
              <a:rPr lang="en-US" dirty="0"/>
              <a:t> </a:t>
            </a:r>
            <a:r>
              <a:rPr lang="en-US" dirty="0" err="1"/>
              <a:t>nell’identificare</a:t>
            </a:r>
            <a:r>
              <a:rPr lang="en-US" dirty="0"/>
              <a:t> </a:t>
            </a:r>
            <a:r>
              <a:rPr lang="en-US" dirty="0" err="1"/>
              <a:t>soggetti</a:t>
            </a:r>
            <a:r>
              <a:rPr lang="en-US" dirty="0"/>
              <a:t> in </a:t>
            </a: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infettiva</a:t>
            </a:r>
            <a:r>
              <a:rPr lang="en-US" dirty="0"/>
              <a:t> 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i="1" dirty="0" err="1"/>
              <a:t>Misura</a:t>
            </a:r>
            <a:r>
              <a:rPr lang="en-US" i="1" dirty="0"/>
              <a:t> </a:t>
            </a:r>
            <a:r>
              <a:rPr lang="en-US" i="1" dirty="0" err="1"/>
              <a:t>della</a:t>
            </a:r>
            <a:r>
              <a:rPr lang="en-US" i="1" dirty="0"/>
              <a:t> </a:t>
            </a:r>
            <a:r>
              <a:rPr lang="en-US" i="1" dirty="0" err="1"/>
              <a:t>risposta</a:t>
            </a:r>
            <a:r>
              <a:rPr lang="en-US" i="1" dirty="0"/>
              <a:t> </a:t>
            </a:r>
            <a:r>
              <a:rPr lang="en-US" i="1" dirty="0" err="1"/>
              <a:t>immuniaria</a:t>
            </a:r>
            <a:r>
              <a:rPr lang="en-US" i="1" dirty="0"/>
              <a:t> </a:t>
            </a:r>
            <a:r>
              <a:rPr lang="en-US" i="1" dirty="0" err="1"/>
              <a:t>antivirale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D89CC-7CC9-4F7E-B7EB-3F33DFCBF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29" y="746184"/>
            <a:ext cx="4394471" cy="40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649" y="1395367"/>
            <a:ext cx="7010400" cy="411493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Formato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solidFill>
                  <a:srgbClr val="009ABF"/>
                </a:solidFill>
              </a:rPr>
              <a:t>Immunocromatografia</a:t>
            </a:r>
            <a:r>
              <a:rPr lang="en-US" dirty="0">
                <a:solidFill>
                  <a:srgbClr val="009ABF"/>
                </a:solidFill>
              </a:rPr>
              <a:t> a </a:t>
            </a:r>
            <a:r>
              <a:rPr lang="en-US" dirty="0" err="1">
                <a:solidFill>
                  <a:srgbClr val="009ABF"/>
                </a:solidFill>
              </a:rPr>
              <a:t>flusso</a:t>
            </a:r>
            <a:r>
              <a:rPr lang="en-US" dirty="0">
                <a:solidFill>
                  <a:srgbClr val="009ABF"/>
                </a:solidFill>
              </a:rPr>
              <a:t> </a:t>
            </a:r>
            <a:r>
              <a:rPr lang="en-US" dirty="0" err="1">
                <a:solidFill>
                  <a:srgbClr val="009ABF"/>
                </a:solidFill>
              </a:rPr>
              <a:t>laterale</a:t>
            </a:r>
            <a:r>
              <a:rPr lang="en-US" dirty="0">
                <a:solidFill>
                  <a:srgbClr val="009ABF"/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9ABF"/>
                </a:solidFill>
              </a:rPr>
              <a:t>ELISA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9ABF"/>
                </a:solidFill>
              </a:rPr>
              <a:t>CLIA (</a:t>
            </a:r>
            <a:r>
              <a:rPr lang="en-US" dirty="0" err="1">
                <a:solidFill>
                  <a:srgbClr val="009ABF"/>
                </a:solidFill>
              </a:rPr>
              <a:t>chemoluminescienza</a:t>
            </a:r>
            <a:r>
              <a:rPr lang="en-US" dirty="0">
                <a:solidFill>
                  <a:srgbClr val="009ABF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Siero</a:t>
            </a:r>
            <a:r>
              <a:rPr lang="en-US" dirty="0"/>
              <a:t> o plasma</a:t>
            </a:r>
          </a:p>
          <a:p>
            <a:pPr>
              <a:lnSpc>
                <a:spcPct val="100000"/>
              </a:lnSpc>
            </a:pPr>
            <a:r>
              <a:rPr lang="en-US" dirty="0"/>
              <a:t>IgM/IgG/</a:t>
            </a:r>
            <a:r>
              <a:rPr lang="en-US" dirty="0" err="1"/>
              <a:t>totali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(non </a:t>
            </a:r>
            <a:r>
              <a:rPr lang="en-US" dirty="0" err="1"/>
              <a:t>vantaggio</a:t>
            </a:r>
            <a:r>
              <a:rPr lang="en-US" dirty="0"/>
              <a:t> di </a:t>
            </a:r>
            <a:r>
              <a:rPr lang="en-US" dirty="0" err="1"/>
              <a:t>dosare</a:t>
            </a:r>
            <a:r>
              <a:rPr lang="en-US" dirty="0"/>
              <a:t> IgM)</a:t>
            </a:r>
          </a:p>
          <a:p>
            <a:pPr>
              <a:lnSpc>
                <a:spcPct val="100000"/>
              </a:lnSpc>
            </a:pPr>
            <a:r>
              <a:rPr lang="en-US" dirty="0"/>
              <a:t>Anti S1/S2/RDB</a:t>
            </a:r>
          </a:p>
          <a:p>
            <a:pPr>
              <a:lnSpc>
                <a:spcPct val="100000"/>
              </a:lnSpc>
            </a:pPr>
            <a:r>
              <a:rPr lang="en-US" dirty="0"/>
              <a:t>Anti RDB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26359" y="1233037"/>
            <a:ext cx="5777446" cy="5252358"/>
            <a:chOff x="5176652" y="835631"/>
            <a:chExt cx="3860094" cy="34989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652" y="835631"/>
              <a:ext cx="3860094" cy="3341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025719" y="4177394"/>
              <a:ext cx="2002522" cy="157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33" dirty="0">
                  <a:hlinkClick r:id="rId4"/>
                </a:rPr>
                <a:t>https://www.ncbi.nlm.nih.gov/books/NBK554776/</a:t>
              </a:r>
              <a:endParaRPr lang="en-US" sz="93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49" y="357395"/>
            <a:ext cx="10972800" cy="527571"/>
          </a:xfrm>
        </p:spPr>
        <p:txBody>
          <a:bodyPr>
            <a:noAutofit/>
          </a:bodyPr>
          <a:lstStyle/>
          <a:p>
            <a:r>
              <a:rPr lang="en-US" sz="3600" b="1" dirty="0" err="1"/>
              <a:t>Anticorpi</a:t>
            </a:r>
            <a:r>
              <a:rPr lang="en-US" sz="3600" b="1" dirty="0"/>
              <a:t> anti SARS CoV-2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12607" y="1736525"/>
            <a:ext cx="5655495" cy="3691468"/>
            <a:chOff x="4800600" y="1504950"/>
            <a:chExt cx="4241621" cy="2768601"/>
          </a:xfrm>
        </p:grpSpPr>
        <p:grpSp>
          <p:nvGrpSpPr>
            <p:cNvPr id="7" name="Group 6"/>
            <p:cNvGrpSpPr/>
            <p:nvPr/>
          </p:nvGrpSpPr>
          <p:grpSpPr>
            <a:xfrm>
              <a:off x="4876800" y="1504950"/>
              <a:ext cx="4165421" cy="2768601"/>
              <a:chOff x="5276709" y="1103648"/>
              <a:chExt cx="3131814" cy="207645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276709" y="1103648"/>
                <a:ext cx="685800" cy="24654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479836" y="2646698"/>
                <a:ext cx="1928687" cy="5334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4800600" y="1885950"/>
              <a:ext cx="912138" cy="304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37608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99AE0C-09AF-444F-AE1A-96EC8C84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8466"/>
            <a:ext cx="6706557" cy="51504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9A63B2-99B6-4FF7-8F30-EC588093211D}"/>
              </a:ext>
            </a:extLst>
          </p:cNvPr>
          <p:cNvSpPr/>
          <p:nvPr/>
        </p:nvSpPr>
        <p:spPr>
          <a:xfrm>
            <a:off x="1328008" y="1460501"/>
            <a:ext cx="527112" cy="4226228"/>
          </a:xfrm>
          <a:prstGeom prst="rect">
            <a:avLst/>
          </a:prstGeom>
          <a:solidFill>
            <a:srgbClr val="FF0000">
              <a:alpha val="1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9E0C87-B1BD-4A5D-A99E-84F939D4989C}"/>
              </a:ext>
            </a:extLst>
          </p:cNvPr>
          <p:cNvSpPr/>
          <p:nvPr/>
        </p:nvSpPr>
        <p:spPr>
          <a:xfrm>
            <a:off x="3068306" y="1673253"/>
            <a:ext cx="3529344" cy="4018767"/>
          </a:xfrm>
          <a:prstGeom prst="rect">
            <a:avLst/>
          </a:prstGeom>
          <a:solidFill>
            <a:srgbClr val="00B050">
              <a:alpha val="1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AD4F8-02A1-4E03-8AA1-657FD8EC1D08}"/>
              </a:ext>
            </a:extLst>
          </p:cNvPr>
          <p:cNvSpPr txBox="1"/>
          <p:nvPr/>
        </p:nvSpPr>
        <p:spPr>
          <a:xfrm>
            <a:off x="2788361" y="6232642"/>
            <a:ext cx="2879314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Figure modeled after </a:t>
            </a:r>
            <a:r>
              <a:rPr lang="en-US" sz="833" dirty="0" err="1"/>
              <a:t>Sethuraman</a:t>
            </a:r>
            <a:r>
              <a:rPr lang="en-US" sz="833" dirty="0"/>
              <a:t> N, </a:t>
            </a:r>
            <a:r>
              <a:rPr lang="en-US" sz="833" i="1" dirty="0"/>
              <a:t>et. al. JAMA</a:t>
            </a:r>
            <a:r>
              <a:rPr lang="en-US" sz="833" dirty="0"/>
              <a:t>. 2020; E1-E3</a:t>
            </a:r>
          </a:p>
        </p:txBody>
      </p:sp>
    </p:spTree>
    <p:extLst>
      <p:ext uri="{BB962C8B-B14F-4D97-AF65-F5344CB8AC3E}">
        <p14:creationId xmlns:p14="http://schemas.microsoft.com/office/powerpoint/2010/main" val="126652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FD087-0E34-41AE-A332-95637F43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41" y="231960"/>
            <a:ext cx="10515600" cy="852241"/>
          </a:xfrm>
        </p:spPr>
        <p:txBody>
          <a:bodyPr>
            <a:normAutofit/>
          </a:bodyPr>
          <a:lstStyle/>
          <a:p>
            <a:r>
              <a:rPr lang="en-US" sz="3600" b="1" dirty="0"/>
              <a:t>Cross-</a:t>
            </a:r>
            <a:r>
              <a:rPr lang="en-US" sz="3600" b="1" dirty="0" err="1"/>
              <a:t>reattività</a:t>
            </a:r>
            <a:r>
              <a:rPr lang="en-US" sz="3600" b="1" dirty="0"/>
              <a:t> con Coronaviruses </a:t>
            </a:r>
            <a:r>
              <a:rPr lang="en-US" sz="3600" b="1" dirty="0" err="1"/>
              <a:t>stagionali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E22EB-50ED-4BE8-9827-78E1F34B0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71" y="1278600"/>
            <a:ext cx="6444284" cy="47122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SARS-CoV-2 has high amino acid homology with SARS, less so with seasonal </a:t>
            </a:r>
            <a:r>
              <a:rPr lang="en-US" dirty="0" err="1"/>
              <a:t>CoVs</a:t>
            </a:r>
            <a:r>
              <a:rPr lang="en-US" dirty="0"/>
              <a:t> (21-34%) </a:t>
            </a:r>
          </a:p>
          <a:p>
            <a:r>
              <a:rPr lang="en-US" dirty="0"/>
              <a:t>Some studies have shown no cross-reactivity, others have shown some</a:t>
            </a:r>
          </a:p>
          <a:p>
            <a:pPr marL="0" indent="0">
              <a:buNone/>
            </a:pPr>
            <a:r>
              <a:rPr lang="en-US" dirty="0"/>
              <a:t>Seroprevalence studies for seasonal coronaviruses suggest:</a:t>
            </a:r>
          </a:p>
          <a:p>
            <a:r>
              <a:rPr lang="en-US" dirty="0"/>
              <a:t>65%-75% of young kids have Abs to ≥1 </a:t>
            </a:r>
            <a:r>
              <a:rPr lang="en-US" dirty="0" err="1"/>
              <a:t>cCov</a:t>
            </a:r>
            <a:endParaRPr lang="en-US" dirty="0"/>
          </a:p>
          <a:p>
            <a:r>
              <a:rPr lang="en-US" dirty="0"/>
              <a:t>&gt;90% of adults ≥50 years have Abs to all 4 </a:t>
            </a:r>
            <a:r>
              <a:rPr lang="en-US" dirty="0" err="1"/>
              <a:t>cCoVs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0CFB9-44AE-485F-8C35-580BA457AD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8994" y="6728430"/>
            <a:ext cx="360037" cy="206375"/>
          </a:xfrm>
        </p:spPr>
        <p:txBody>
          <a:bodyPr/>
          <a:lstStyle/>
          <a:p>
            <a:pPr>
              <a:defRPr/>
            </a:pPr>
            <a:fld id="{DA334BCE-71BB-5C4B-ADF3-0990CAD694A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12264D-B331-46E9-B226-61CE87E353EF}"/>
              </a:ext>
            </a:extLst>
          </p:cNvPr>
          <p:cNvGrpSpPr/>
          <p:nvPr/>
        </p:nvGrpSpPr>
        <p:grpSpPr>
          <a:xfrm>
            <a:off x="7398011" y="1748987"/>
            <a:ext cx="4533902" cy="3625452"/>
            <a:chOff x="5867400" y="1512242"/>
            <a:chExt cx="3400426" cy="271908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C85FA0B-86CA-40B1-A0C8-90C1B8F3F8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95974" y="1973907"/>
              <a:ext cx="3228975" cy="225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C857BA-0E78-4879-A7F3-7944410117BE}"/>
                </a:ext>
              </a:extLst>
            </p:cNvPr>
            <p:cNvSpPr txBox="1"/>
            <p:nvPr/>
          </p:nvSpPr>
          <p:spPr>
            <a:xfrm>
              <a:off x="5867400" y="1512242"/>
              <a:ext cx="340042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% AA identity of </a:t>
              </a:r>
              <a:r>
                <a:rPr lang="en-US" sz="1600" dirty="0" err="1"/>
                <a:t>CoV</a:t>
              </a:r>
              <a:r>
                <a:rPr lang="en-US" sz="1600" dirty="0"/>
                <a:t> spike and </a:t>
              </a:r>
              <a:r>
                <a:rPr lang="en-US" sz="1600" dirty="0" err="1"/>
                <a:t>nucelocapsid</a:t>
              </a:r>
              <a:r>
                <a:rPr lang="en-US" sz="1600" dirty="0"/>
                <a:t> proteins with SARS-CoV-2 proteins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98A3B6-E382-41AF-AB79-77E3C51EEF80}"/>
              </a:ext>
            </a:extLst>
          </p:cNvPr>
          <p:cNvGrpSpPr/>
          <p:nvPr/>
        </p:nvGrpSpPr>
        <p:grpSpPr>
          <a:xfrm>
            <a:off x="7440819" y="1439200"/>
            <a:ext cx="4305300" cy="4547516"/>
            <a:chOff x="5819774" y="1352550"/>
            <a:chExt cx="3228975" cy="34106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3E7FDC-186F-4832-93D0-4D04A3358A16}"/>
                </a:ext>
              </a:extLst>
            </p:cNvPr>
            <p:cNvGrpSpPr/>
            <p:nvPr/>
          </p:nvGrpSpPr>
          <p:grpSpPr>
            <a:xfrm>
              <a:off x="5819774" y="1352550"/>
              <a:ext cx="3228975" cy="3410637"/>
              <a:chOff x="5819774" y="1373742"/>
              <a:chExt cx="3228975" cy="341063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87C302-2F93-4EA7-BAEE-208B9DBDB39A}"/>
                  </a:ext>
                </a:extLst>
              </p:cNvPr>
              <p:cNvSpPr/>
              <p:nvPr/>
            </p:nvSpPr>
            <p:spPr>
              <a:xfrm>
                <a:off x="5819774" y="1512242"/>
                <a:ext cx="3228975" cy="28883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BF9FB9C-70D4-4FE3-829B-74405D0B2559}"/>
                  </a:ext>
                </a:extLst>
              </p:cNvPr>
              <p:cNvGrpSpPr/>
              <p:nvPr/>
            </p:nvGrpSpPr>
            <p:grpSpPr>
              <a:xfrm>
                <a:off x="6272213" y="1373742"/>
                <a:ext cx="2438400" cy="3410637"/>
                <a:chOff x="7239000" y="782858"/>
                <a:chExt cx="3438526" cy="4572847"/>
              </a:xfrm>
            </p:grpSpPr>
            <p:pic>
              <p:nvPicPr>
                <p:cNvPr id="16" name="Picture 3">
                  <a:extLst>
                    <a:ext uri="{FF2B5EF4-FFF2-40B4-BE49-F238E27FC236}">
                      <a16:creationId xmlns:a16="http://schemas.microsoft.com/office/drawing/2014/main" id="{87892AFE-AA14-445C-98C6-75356033A8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7239000" y="782858"/>
                  <a:ext cx="3424236" cy="22816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3">
                  <a:extLst>
                    <a:ext uri="{FF2B5EF4-FFF2-40B4-BE49-F238E27FC236}">
                      <a16:creationId xmlns:a16="http://schemas.microsoft.com/office/drawing/2014/main" id="{4DD83AD2-9A0E-47C7-A79E-CF901E55F4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7239000" y="3074044"/>
                  <a:ext cx="3438526" cy="22816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F11DD3-C2F6-42CE-822E-2755BD6D4BBD}"/>
                </a:ext>
              </a:extLst>
            </p:cNvPr>
            <p:cNvSpPr txBox="1"/>
            <p:nvPr/>
          </p:nvSpPr>
          <p:spPr>
            <a:xfrm>
              <a:off x="6477000" y="1395740"/>
              <a:ext cx="129088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IgG vs. spike protein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0CAACA-DF0D-4E66-9F4A-CADA781BC54F}"/>
                </a:ext>
              </a:extLst>
            </p:cNvPr>
            <p:cNvSpPr txBox="1"/>
            <p:nvPr/>
          </p:nvSpPr>
          <p:spPr>
            <a:xfrm>
              <a:off x="6477000" y="3105150"/>
              <a:ext cx="128366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IgA vs. spike protein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7A6CEA7-725E-4270-B3DE-0013422E3C60}"/>
              </a:ext>
            </a:extLst>
          </p:cNvPr>
          <p:cNvSpPr/>
          <p:nvPr/>
        </p:nvSpPr>
        <p:spPr>
          <a:xfrm>
            <a:off x="9448557" y="1952160"/>
            <a:ext cx="503292" cy="3996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30182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0188" y="365125"/>
            <a:ext cx="10893612" cy="860051"/>
          </a:xfrm>
        </p:spPr>
        <p:txBody>
          <a:bodyPr/>
          <a:lstStyle/>
          <a:p>
            <a:r>
              <a:rPr lang="en-US" b="1" dirty="0"/>
              <a:t>SARS-CoV-2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4189" y="1584587"/>
            <a:ext cx="5801325" cy="513688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Enveloped, with a </a:t>
            </a:r>
            <a:r>
              <a:rPr lang="en-US" sz="2000" dirty="0" err="1"/>
              <a:t>ssRNA</a:t>
            </a:r>
            <a:r>
              <a:rPr lang="en-US" sz="2000" dirty="0"/>
              <a:t> genome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sz="2000" dirty="0"/>
              <a:t>4 Coronavirus genera</a:t>
            </a:r>
          </a:p>
          <a:p>
            <a:pPr lvl="1">
              <a:spcBef>
                <a:spcPts val="0"/>
              </a:spcBef>
            </a:pPr>
            <a:r>
              <a:rPr lang="en-US" i="1" dirty="0" err="1"/>
              <a:t>Alphacoronavirus</a:t>
            </a:r>
            <a:r>
              <a:rPr lang="en-US" i="1" dirty="0"/>
              <a:t> (Mammals)</a:t>
            </a:r>
          </a:p>
          <a:p>
            <a:pPr lvl="2">
              <a:spcBef>
                <a:spcPts val="0"/>
              </a:spcBef>
            </a:pPr>
            <a:r>
              <a:rPr lang="en-US" dirty="0"/>
              <a:t>229E and NL63</a:t>
            </a:r>
          </a:p>
          <a:p>
            <a:pPr lvl="1">
              <a:spcBef>
                <a:spcPts val="0"/>
              </a:spcBef>
            </a:pPr>
            <a:r>
              <a:rPr lang="en-US" i="1" dirty="0" err="1"/>
              <a:t>Betacoronavirus</a:t>
            </a:r>
            <a:r>
              <a:rPr lang="en-US" i="1" dirty="0"/>
              <a:t> (Mammals)</a:t>
            </a:r>
          </a:p>
          <a:p>
            <a:pPr lvl="2">
              <a:spcBef>
                <a:spcPts val="0"/>
              </a:spcBef>
            </a:pPr>
            <a:r>
              <a:rPr lang="en-US" dirty="0"/>
              <a:t>OC43 and HKU1</a:t>
            </a:r>
          </a:p>
          <a:p>
            <a:pPr lvl="2">
              <a:spcBef>
                <a:spcPts val="0"/>
              </a:spcBef>
            </a:pPr>
            <a:r>
              <a:rPr lang="en-US" dirty="0"/>
              <a:t>SARS-</a:t>
            </a:r>
            <a:r>
              <a:rPr lang="en-US" dirty="0" err="1"/>
              <a:t>CoV</a:t>
            </a:r>
            <a:r>
              <a:rPr lang="en-US" dirty="0"/>
              <a:t> (2002-2003)</a:t>
            </a:r>
          </a:p>
          <a:p>
            <a:pPr lvl="2">
              <a:spcBef>
                <a:spcPts val="0"/>
              </a:spcBef>
            </a:pPr>
            <a:r>
              <a:rPr lang="en-US" dirty="0"/>
              <a:t>MERS-</a:t>
            </a:r>
            <a:r>
              <a:rPr lang="en-US" dirty="0" err="1"/>
              <a:t>CoV</a:t>
            </a:r>
            <a:r>
              <a:rPr lang="en-US" dirty="0"/>
              <a:t> (2012)</a:t>
            </a:r>
          </a:p>
          <a:p>
            <a:pPr lvl="2">
              <a:spcBef>
                <a:spcPts val="0"/>
              </a:spcBef>
            </a:pPr>
            <a:r>
              <a:rPr lang="en-US" dirty="0"/>
              <a:t>SARS-CoV-2 (2019-?)</a:t>
            </a:r>
          </a:p>
          <a:p>
            <a:pPr lvl="1">
              <a:spcBef>
                <a:spcPts val="0"/>
              </a:spcBef>
            </a:pPr>
            <a:r>
              <a:rPr lang="en-US" i="1" dirty="0" err="1"/>
              <a:t>Gammacoronavirus</a:t>
            </a:r>
            <a:r>
              <a:rPr lang="en-US" i="1" dirty="0"/>
              <a:t> (Birds)</a:t>
            </a:r>
          </a:p>
          <a:p>
            <a:pPr lvl="1">
              <a:spcBef>
                <a:spcPts val="0"/>
              </a:spcBef>
            </a:pPr>
            <a:r>
              <a:rPr lang="en-US" i="1" dirty="0" err="1"/>
              <a:t>Deltacoronavirus</a:t>
            </a:r>
            <a:r>
              <a:rPr lang="en-US" i="1" dirty="0"/>
              <a:t> (Birds)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Bats are the natural reservoir for SARS-CoV-2</a:t>
            </a:r>
          </a:p>
          <a:p>
            <a:pPr lvl="1">
              <a:spcBef>
                <a:spcPts val="0"/>
              </a:spcBef>
            </a:pPr>
            <a:r>
              <a:rPr lang="en-US" dirty="0"/>
              <a:t>Pangolins and/or turtles as intermediate hosts?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fld id="{2C7F3419-2A62-0B49-BEED-DF2A8F120DC6}" type="datetime3">
              <a:rPr lang="en-US" smtClean="0"/>
              <a:pPr>
                <a:defRPr/>
              </a:pPr>
              <a:t>24 November 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FEBEFA-921A-6847-83BF-E163EAAD518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6" name="Picture 1" descr="No alternative text description for this imag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2519" y="393650"/>
            <a:ext cx="5335292" cy="582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62348" y="6467872"/>
            <a:ext cx="3467616" cy="2334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17" dirty="0"/>
              <a:t>Parks JM and Smith JC. </a:t>
            </a:r>
            <a:r>
              <a:rPr lang="en-US" sz="917" i="1" dirty="0"/>
              <a:t>NEJM</a:t>
            </a:r>
            <a:r>
              <a:rPr lang="en-US" sz="917" dirty="0"/>
              <a:t>. 2020. DOI: 10.1056/NEJMcibr2007042</a:t>
            </a:r>
          </a:p>
        </p:txBody>
      </p:sp>
    </p:spTree>
    <p:extLst>
      <p:ext uri="{BB962C8B-B14F-4D97-AF65-F5344CB8AC3E}">
        <p14:creationId xmlns:p14="http://schemas.microsoft.com/office/powerpoint/2010/main" val="313114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995" y="76200"/>
            <a:ext cx="9548623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well do these serologic tests perform?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214049" y="838200"/>
          <a:ext cx="11763904" cy="474475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20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8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0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6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86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Manufacturer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Method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 Class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Sensitivity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Specificity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PPV</a:t>
                      </a:r>
                      <a:r>
                        <a:rPr lang="en-US" sz="1400" baseline="0" dirty="0"/>
                        <a:t> (5% prevalence)</a:t>
                      </a:r>
                      <a:endParaRPr lang="en-US" sz="1400" dirty="0"/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NPV</a:t>
                      </a:r>
                      <a:r>
                        <a:rPr lang="en-US" sz="1400" baseline="0" dirty="0"/>
                        <a:t> (5% prevalence)</a:t>
                      </a:r>
                      <a:endParaRPr lang="en-US" sz="1400" dirty="0"/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Wadsworth Center (NY)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CLIA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88%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98.8%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79.4%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99.4%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Bio-Rad Laboratories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ELISA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92.2%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99.6%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91.7%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99.6%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75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Ortho-Clinical Diagnostics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CLIA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75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Roche Diagnostics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CLIA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99.8%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96.5%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Autobio</a:t>
                      </a:r>
                      <a:r>
                        <a:rPr lang="en-US" sz="1400" b="1" dirty="0"/>
                        <a:t> Diagnostics</a:t>
                      </a:r>
                      <a:r>
                        <a:rPr lang="en-US" sz="1400" b="1" baseline="30000" dirty="0"/>
                        <a:t>1</a:t>
                      </a:r>
                      <a:endParaRPr lang="en-US" sz="1400" b="1" dirty="0"/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LFA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IgM</a:t>
                      </a:r>
                      <a:r>
                        <a:rPr lang="en-US" sz="1400" baseline="0" dirty="0"/>
                        <a:t>/IgG</a:t>
                      </a:r>
                      <a:endParaRPr lang="en-US" sz="1400" dirty="0"/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85.4%/86.2%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99.7%/99.4%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82.9%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99.4%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Chembio</a:t>
                      </a:r>
                      <a:r>
                        <a:rPr lang="en-US" sz="1400" b="1" dirty="0"/>
                        <a:t> Diagnostics</a:t>
                      </a:r>
                      <a:r>
                        <a:rPr lang="en-US" sz="1400" b="1" baseline="30000" dirty="0"/>
                        <a:t>1</a:t>
                      </a:r>
                      <a:endParaRPr lang="en-US" sz="1400" b="1" dirty="0"/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LFA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IgM/IgG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77.4%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87.1%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46.8%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99.6%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Cellex</a:t>
                      </a:r>
                      <a:r>
                        <a:rPr lang="en-US" sz="1400" b="1" dirty="0"/>
                        <a:t> Inc.</a:t>
                      </a:r>
                      <a:r>
                        <a:rPr lang="en-US" sz="1400" b="1" baseline="30000" dirty="0"/>
                        <a:t>1</a:t>
                      </a:r>
                      <a:endParaRPr lang="en-US" sz="1400" b="1" dirty="0"/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LFA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IgM/IgG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93.8%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96.0%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55.2%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99.7%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Abbott Laboratories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CLIA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IgG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99.6%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92.9%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DiaSorin</a:t>
                      </a:r>
                      <a:r>
                        <a:rPr lang="en-US" sz="1400" b="1" dirty="0"/>
                        <a:t> Inc.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CLIA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IgG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97.6%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99.3%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88%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99.9%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75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Ortho-Clinical Diagnostics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CLIA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IgG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87.5%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99.3%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Mount Sinai</a:t>
                      </a:r>
                      <a:r>
                        <a:rPr lang="en-US" sz="1400" b="1" baseline="0" dirty="0"/>
                        <a:t> Laboratory</a:t>
                      </a:r>
                      <a:endParaRPr lang="en-US" sz="1400" b="1" dirty="0"/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ELISA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IgG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92.5%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99.6%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Euroimmun</a:t>
                      </a:r>
                      <a:r>
                        <a:rPr lang="en-US" sz="1400" b="1" dirty="0"/>
                        <a:t> US </a:t>
                      </a:r>
                      <a:r>
                        <a:rPr lang="en-US" sz="1400" b="1" dirty="0" err="1"/>
                        <a:t>Inc</a:t>
                      </a:r>
                      <a:endParaRPr lang="en-US" sz="1400" b="1" dirty="0"/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ELISA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IgG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91667" marR="916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99.5%</a:t>
                      </a:r>
                    </a:p>
                  </a:txBody>
                  <a:tcPr marL="91667" marR="91667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049" y="5572780"/>
            <a:ext cx="4230362" cy="528625"/>
          </a:xfrm>
          <a:prstGeom prst="rect">
            <a:avLst/>
          </a:prstGeom>
          <a:noFill/>
        </p:spPr>
        <p:txBody>
          <a:bodyPr wrap="none" lIns="91585" tIns="45793" rIns="91585" bIns="45793" rtlCol="0">
            <a:spAutoFit/>
          </a:bodyPr>
          <a:lstStyle/>
          <a:p>
            <a:r>
              <a:rPr lang="en-US" sz="1417" baseline="30000" dirty="0"/>
              <a:t>1</a:t>
            </a:r>
            <a:r>
              <a:rPr lang="en-US" sz="1417" dirty="0"/>
              <a:t>Results are combined</a:t>
            </a:r>
          </a:p>
          <a:p>
            <a:r>
              <a:rPr lang="en-US" sz="1417" dirty="0"/>
              <a:t>Note: Data submitted by manufacturer to FDA for EUA </a:t>
            </a:r>
            <a:endParaRPr lang="en-US" sz="1417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4146861" y="6323410"/>
            <a:ext cx="7638898" cy="246369"/>
          </a:xfrm>
          <a:prstGeom prst="rect">
            <a:avLst/>
          </a:prstGeom>
          <a:solidFill>
            <a:schemeClr val="bg1"/>
          </a:solidFill>
        </p:spPr>
        <p:txBody>
          <a:bodyPr wrap="square" lIns="91585" tIns="45793" rIns="91585" bIns="45793" rtlCol="0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https://www.fda.gov/medical-devices/emergency-situations-medical-devices/eua-authorized-serology-test-performance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8082114" y="838200"/>
            <a:ext cx="1909724" cy="47345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85" tIns="45793" rIns="91585" bIns="45793"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278046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85B5257-C3BE-4D79-B51D-8996C01B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95" y="528034"/>
            <a:ext cx="9307708" cy="58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55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64EBFC-6073-49EF-B3C8-93B121D12F79}"/>
              </a:ext>
            </a:extLst>
          </p:cNvPr>
          <p:cNvSpPr txBox="1"/>
          <p:nvPr/>
        </p:nvSpPr>
        <p:spPr>
          <a:xfrm>
            <a:off x="619795" y="382012"/>
            <a:ext cx="108037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Studi sull’influenza provano che gli anziani hanno un minor repertorio di recettori e anticorpi. Anche se il titolo può essere elevato, la varietà è ridotta. Se questo fosse vero anche per covid, il rischio di avere uno sbilanciamento di anticorpi «cattivi» rispetto ad anticorpi «buoni» sarebbe aumentato con l’età, e forse in soggetti giovani con una «cattiva esperienza»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F491D-8223-491C-9EEC-0A5066A50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83" y="2668012"/>
            <a:ext cx="6667549" cy="2514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9B02B-562F-48BB-99E3-8E76CB8D1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426" y="2485620"/>
            <a:ext cx="4970239" cy="361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37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tomi e diagnosi COVID-19">
            <a:extLst>
              <a:ext uri="{FF2B5EF4-FFF2-40B4-BE49-F238E27FC236}">
                <a16:creationId xmlns:a16="http://schemas.microsoft.com/office/drawing/2014/main" id="{F2F5AD9A-F34C-4427-B79A-31E8E429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9" y="547008"/>
            <a:ext cx="1191669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E601D-C36C-40F0-8521-2DC08A061A22}"/>
              </a:ext>
            </a:extLst>
          </p:cNvPr>
          <p:cNvSpPr txBox="1"/>
          <p:nvPr/>
        </p:nvSpPr>
        <p:spPr>
          <a:xfrm>
            <a:off x="143435" y="6454588"/>
            <a:ext cx="12048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hlinkClick r:id="rId3"/>
              </a:rPr>
              <a:t>La diagnosi della COVID-19: dagli strumenti molecolari all’intelligenza artificiale - SARS-CoV-2: Frontiere della ricerca (zanichelli.it)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7FB17-616D-49C3-A0D3-17E14E2848FC}"/>
              </a:ext>
            </a:extLst>
          </p:cNvPr>
          <p:cNvSpPr txBox="1"/>
          <p:nvPr/>
        </p:nvSpPr>
        <p:spPr>
          <a:xfrm>
            <a:off x="6520329" y="5941660"/>
            <a:ext cx="197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Pro-BNP, </a:t>
            </a:r>
            <a:r>
              <a:rPr lang="en-US" dirty="0" err="1"/>
              <a:t>troponina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38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1FAB8E-2CD7-4F0F-935C-B1710F91E77B}"/>
              </a:ext>
            </a:extLst>
          </p:cNvPr>
          <p:cNvSpPr txBox="1"/>
          <p:nvPr/>
        </p:nvSpPr>
        <p:spPr>
          <a:xfrm>
            <a:off x="1524001" y="1"/>
            <a:ext cx="223490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ＭＳ Ｐゴシック" panose="020B0600070205080204" pitchFamily="34" charset="-128"/>
              </a:rPr>
              <a:t>COVID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C7FDD68-7C6D-430D-84A3-F10B6FDE9D60}"/>
              </a:ext>
            </a:extLst>
          </p:cNvPr>
          <p:cNvSpPr/>
          <p:nvPr/>
        </p:nvSpPr>
        <p:spPr>
          <a:xfrm>
            <a:off x="1576388" y="693739"/>
            <a:ext cx="9028112" cy="61547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  <a:defRPr/>
            </a:pP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SARS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receptor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ACE 2,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expressed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implications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ACE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inhibitor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angiotensin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receptor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blocker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cardiovascular</a:t>
            </a:r>
            <a:r>
              <a:rPr lang="it-IT" sz="2400" b="1" kern="1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1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therapies</a:t>
            </a:r>
            <a:endParaRPr lang="it-IT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defRPr/>
            </a:pPr>
            <a:r>
              <a:rPr lang="it-IT" sz="16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it-IT" sz="16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Emergency Medicine, Numero: 15.  </a:t>
            </a:r>
          </a:p>
          <a:p>
            <a:pPr eaLnBrk="0" fontAlgn="base" hangingPunct="0">
              <a:spcBef>
                <a:spcPct val="0"/>
              </a:spcBef>
              <a:defRPr/>
            </a:pPr>
            <a:r>
              <a:rPr lang="it-IT" sz="16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pubblicazione: 19/05/2020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defRPr/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defRPr/>
            </a:pP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SARS-CoV-2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characterized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a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spike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allowing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viral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binding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angiotensin-converting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enzyme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(ACE)-2,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acts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viral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receptor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expressed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pulmonary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extra-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pulmonary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cardiac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renal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intestinal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endothelial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it-IT" sz="24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endothelial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infected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SARS-COV-2, with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subsequent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occurrence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systemic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vasculitis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thromboembolism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disseminated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intravascular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coagulation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the “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cytokine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storm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are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worse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prognosis</a:t>
            </a:r>
            <a:r>
              <a:rPr lang="it-IT" sz="24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EA8226-ADE5-44A2-8D7D-EF388F419A84}"/>
              </a:ext>
            </a:extLst>
          </p:cNvPr>
          <p:cNvSpPr txBox="1"/>
          <p:nvPr/>
        </p:nvSpPr>
        <p:spPr>
          <a:xfrm>
            <a:off x="9163318" y="292031"/>
            <a:ext cx="26902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dirty="0" err="1"/>
              <a:t>Riconoscimento</a:t>
            </a:r>
            <a:endParaRPr lang="en-GB" sz="2800" dirty="0"/>
          </a:p>
          <a:p>
            <a:pPr>
              <a:spcAft>
                <a:spcPts val="1200"/>
              </a:spcAft>
            </a:pPr>
            <a:r>
              <a:rPr lang="en-GB" sz="2800" dirty="0" err="1"/>
              <a:t>Interferone</a:t>
            </a:r>
            <a:endParaRPr lang="en-GB" sz="2800" dirty="0"/>
          </a:p>
          <a:p>
            <a:pPr>
              <a:spcAft>
                <a:spcPts val="1200"/>
              </a:spcAft>
            </a:pPr>
            <a:r>
              <a:rPr lang="en-GB" sz="2800" dirty="0"/>
              <a:t>NK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A9605E9-CB87-4BFF-9761-5322DF542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85" y="1435606"/>
            <a:ext cx="2817595" cy="1835914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E68B17-2DEB-4CE9-8D0C-714974783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61" y="749298"/>
            <a:ext cx="1115319" cy="121158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166E42F-CB61-449D-BAD5-EED93820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1" y="2899958"/>
            <a:ext cx="8265226" cy="351272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4CB11-4B7E-4EBB-A4B8-FB051335D5F7}"/>
              </a:ext>
            </a:extLst>
          </p:cNvPr>
          <p:cNvCxnSpPr/>
          <p:nvPr/>
        </p:nvCxnSpPr>
        <p:spPr>
          <a:xfrm>
            <a:off x="9001760" y="141540"/>
            <a:ext cx="0" cy="64523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A picture containing flower&#10;&#10;Description automatically generated">
            <a:extLst>
              <a:ext uri="{FF2B5EF4-FFF2-40B4-BE49-F238E27FC236}">
                <a16:creationId xmlns:a16="http://schemas.microsoft.com/office/drawing/2014/main" id="{5AC13481-8357-48FC-A382-1BD19FE86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56" y="518391"/>
            <a:ext cx="7999531" cy="4468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38EC30-437B-4B0B-A87A-4C1BED6F1538}"/>
              </a:ext>
            </a:extLst>
          </p:cNvPr>
          <p:cNvSpPr txBox="1"/>
          <p:nvPr/>
        </p:nvSpPr>
        <p:spPr>
          <a:xfrm>
            <a:off x="9163318" y="4217682"/>
            <a:ext cx="26902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dirty="0" err="1"/>
              <a:t>Infiammazione</a:t>
            </a:r>
            <a:endParaRPr lang="en-GB" sz="2800" dirty="0"/>
          </a:p>
          <a:p>
            <a:pPr>
              <a:spcAft>
                <a:spcPts val="1200"/>
              </a:spcAft>
            </a:pPr>
            <a:r>
              <a:rPr lang="en-GB" sz="2800" dirty="0" err="1"/>
              <a:t>Anticorpi</a:t>
            </a:r>
            <a:r>
              <a:rPr lang="en-GB" sz="2800" dirty="0"/>
              <a:t> </a:t>
            </a:r>
            <a:r>
              <a:rPr lang="en-GB" sz="2800" dirty="0" err="1"/>
              <a:t>tardivi</a:t>
            </a:r>
            <a:r>
              <a:rPr lang="en-GB" sz="2800" dirty="0"/>
              <a:t>,</a:t>
            </a:r>
          </a:p>
          <a:p>
            <a:pPr>
              <a:spcAft>
                <a:spcPts val="1200"/>
              </a:spcAft>
            </a:pPr>
            <a:r>
              <a:rPr lang="en-GB" sz="2800" dirty="0" err="1"/>
              <a:t>Forse</a:t>
            </a:r>
            <a:r>
              <a:rPr lang="en-GB" sz="2800" dirty="0"/>
              <a:t> </a:t>
            </a:r>
            <a:r>
              <a:rPr lang="en-GB" sz="2800" dirty="0" err="1"/>
              <a:t>anche</a:t>
            </a:r>
            <a:r>
              <a:rPr lang="en-GB" sz="2800" dirty="0"/>
              <a:t> “</a:t>
            </a:r>
            <a:r>
              <a:rPr lang="en-GB" sz="2800" dirty="0" err="1"/>
              <a:t>sbagliati</a:t>
            </a:r>
            <a:r>
              <a:rPr lang="en-GB" sz="2800" dirty="0"/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E65536-259A-426C-9791-16F2101C25A8}"/>
              </a:ext>
            </a:extLst>
          </p:cNvPr>
          <p:cNvSpPr txBox="1"/>
          <p:nvPr/>
        </p:nvSpPr>
        <p:spPr>
          <a:xfrm>
            <a:off x="9163318" y="2116952"/>
            <a:ext cx="269022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dirty="0"/>
              <a:t>Cellule </a:t>
            </a:r>
            <a:r>
              <a:rPr lang="en-GB" sz="2800" dirty="0" err="1"/>
              <a:t>dendritiche</a:t>
            </a:r>
            <a:endParaRPr lang="en-GB" sz="2800" dirty="0"/>
          </a:p>
          <a:p>
            <a:pPr>
              <a:spcAft>
                <a:spcPts val="1200"/>
              </a:spcAft>
            </a:pPr>
            <a:r>
              <a:rPr lang="en-GB" sz="2800" dirty="0" err="1"/>
              <a:t>Scarsa</a:t>
            </a:r>
            <a:r>
              <a:rPr lang="en-GB" sz="2800" dirty="0"/>
              <a:t> </a:t>
            </a:r>
            <a:r>
              <a:rPr lang="en-GB" sz="2800" dirty="0" err="1"/>
              <a:t>reazione</a:t>
            </a:r>
            <a:r>
              <a:rPr lang="en-GB" sz="2800" dirty="0"/>
              <a:t> </a:t>
            </a:r>
            <a:r>
              <a:rPr lang="en-GB" sz="2800" dirty="0" err="1"/>
              <a:t>adattativa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4559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595EC-F7B9-4290-9232-17196191C569}"/>
              </a:ext>
            </a:extLst>
          </p:cNvPr>
          <p:cNvGrpSpPr/>
          <p:nvPr/>
        </p:nvGrpSpPr>
        <p:grpSpPr>
          <a:xfrm>
            <a:off x="5078509" y="3184711"/>
            <a:ext cx="6271961" cy="3609154"/>
            <a:chOff x="5078509" y="3184711"/>
            <a:chExt cx="6271961" cy="36091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4A9336-A3F6-49AB-95F3-5620C5B8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44077" y="3706956"/>
              <a:ext cx="2506393" cy="298525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600490-146F-434C-8231-95371962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0893" y="3798857"/>
              <a:ext cx="2337092" cy="2534713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485A8CF-4CF1-48F2-BE8C-84B87258EA57}"/>
                </a:ext>
              </a:extLst>
            </p:cNvPr>
            <p:cNvCxnSpPr>
              <a:cxnSpLocks/>
              <a:stCxn id="94" idx="7"/>
            </p:cNvCxnSpPr>
            <p:nvPr/>
          </p:nvCxnSpPr>
          <p:spPr>
            <a:xfrm>
              <a:off x="8159115" y="3713259"/>
              <a:ext cx="1716837" cy="10887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9E5989F-AD92-40FD-BD04-29DE90B84A17}"/>
                </a:ext>
              </a:extLst>
            </p:cNvPr>
            <p:cNvCxnSpPr>
              <a:cxnSpLocks/>
              <a:stCxn id="94" idx="5"/>
            </p:cNvCxnSpPr>
            <p:nvPr/>
          </p:nvCxnSpPr>
          <p:spPr>
            <a:xfrm flipV="1">
              <a:off x="8159115" y="4803731"/>
              <a:ext cx="1739880" cy="146158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B6450E3-892B-4140-B453-553AF590B51D}"/>
                </a:ext>
              </a:extLst>
            </p:cNvPr>
            <p:cNvSpPr/>
            <p:nvPr/>
          </p:nvSpPr>
          <p:spPr>
            <a:xfrm>
              <a:off x="5078509" y="3184711"/>
              <a:ext cx="3609154" cy="36091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</a:t>
              </a:r>
            </a:p>
          </p:txBody>
        </p:sp>
        <p:sp>
          <p:nvSpPr>
            <p:cNvPr id="101" name="Arrow: Down 100">
              <a:extLst>
                <a:ext uri="{FF2B5EF4-FFF2-40B4-BE49-F238E27FC236}">
                  <a16:creationId xmlns:a16="http://schemas.microsoft.com/office/drawing/2014/main" id="{BADE68DF-9B74-4E48-A033-29AE981DF30F}"/>
                </a:ext>
              </a:extLst>
            </p:cNvPr>
            <p:cNvSpPr/>
            <p:nvPr/>
          </p:nvSpPr>
          <p:spPr>
            <a:xfrm>
              <a:off x="10254418" y="3283456"/>
              <a:ext cx="112042" cy="63788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FED9366-D326-490E-90CB-FF2C8196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5" y="0"/>
            <a:ext cx="3090213" cy="3474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35AA4-29E3-4E5E-B59B-64072C996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131" y="607588"/>
            <a:ext cx="3121842" cy="2561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635E4-ECC6-41A1-B605-152EA44CF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1935">
            <a:off x="6128390" y="2385436"/>
            <a:ext cx="303685" cy="30015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D32EA6-E7D8-441F-88D0-A6004BCC199B}"/>
              </a:ext>
            </a:extLst>
          </p:cNvPr>
          <p:cNvCxnSpPr>
            <a:cxnSpLocks/>
          </p:cNvCxnSpPr>
          <p:nvPr/>
        </p:nvCxnSpPr>
        <p:spPr>
          <a:xfrm flipV="1">
            <a:off x="2019504" y="393147"/>
            <a:ext cx="1979563" cy="10508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2D4B02-1601-46BC-9809-F49C9204E06D}"/>
              </a:ext>
            </a:extLst>
          </p:cNvPr>
          <p:cNvCxnSpPr>
            <a:cxnSpLocks/>
          </p:cNvCxnSpPr>
          <p:nvPr/>
        </p:nvCxnSpPr>
        <p:spPr>
          <a:xfrm>
            <a:off x="1985275" y="1444010"/>
            <a:ext cx="1292855" cy="15720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8DC9E24-84F5-4A41-B1AA-1435B5C7DAA6}"/>
              </a:ext>
            </a:extLst>
          </p:cNvPr>
          <p:cNvCxnSpPr/>
          <p:nvPr/>
        </p:nvCxnSpPr>
        <p:spPr>
          <a:xfrm>
            <a:off x="5723538" y="253551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3D2FDED1-8B7E-4802-93A9-0D2FD3EA1C9D}"/>
              </a:ext>
            </a:extLst>
          </p:cNvPr>
          <p:cNvSpPr/>
          <p:nvPr/>
        </p:nvSpPr>
        <p:spPr>
          <a:xfrm>
            <a:off x="2973022" y="215153"/>
            <a:ext cx="3609154" cy="36091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344AE-80D3-4B80-82B8-2D87B38C683A}"/>
              </a:ext>
            </a:extLst>
          </p:cNvPr>
          <p:cNvGrpSpPr/>
          <p:nvPr/>
        </p:nvGrpSpPr>
        <p:grpSpPr>
          <a:xfrm>
            <a:off x="6080294" y="117804"/>
            <a:ext cx="5548223" cy="3609154"/>
            <a:chOff x="6080294" y="117804"/>
            <a:chExt cx="5548223" cy="360915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25B388-8A58-4035-9233-DA52D88455A3}"/>
                </a:ext>
              </a:extLst>
            </p:cNvPr>
            <p:cNvCxnSpPr>
              <a:cxnSpLocks/>
            </p:cNvCxnSpPr>
            <p:nvPr/>
          </p:nvCxnSpPr>
          <p:spPr>
            <a:xfrm>
              <a:off x="6080294" y="2438628"/>
              <a:ext cx="2763783" cy="99036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2A61B9-8BD4-4673-AE61-68506DCF1C1B}"/>
                </a:ext>
              </a:extLst>
            </p:cNvPr>
            <p:cNvGrpSpPr/>
            <p:nvPr/>
          </p:nvGrpSpPr>
          <p:grpSpPr>
            <a:xfrm>
              <a:off x="8019363" y="117804"/>
              <a:ext cx="3609154" cy="3609154"/>
              <a:chOff x="8019363" y="117804"/>
              <a:chExt cx="3609154" cy="36091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7A8953D-5D47-43AC-8954-59FA59D43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6083" y="752420"/>
                <a:ext cx="1204884" cy="113557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1294445-E927-4DCE-932C-0A569E61A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39107" y="1306561"/>
                <a:ext cx="303685" cy="30015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F014EA-AFE4-4930-973B-2A4BCE5E6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885711">
                <a:off x="9363033" y="1479283"/>
                <a:ext cx="1890356" cy="206950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528AAD3-D090-4CDA-9559-BA3B0AD79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02670" y="414868"/>
                <a:ext cx="1389208" cy="95860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A1853D7-B16E-4BDB-A1BF-55AD125B4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349550">
                <a:off x="8527830" y="2013907"/>
                <a:ext cx="998069" cy="1165188"/>
              </a:xfrm>
              <a:prstGeom prst="rect">
                <a:avLst/>
              </a:prstGeom>
            </p:spPr>
          </p:pic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93B3927-D20A-4D42-A4C0-A8CC3F6646A8}"/>
                  </a:ext>
                </a:extLst>
              </p:cNvPr>
              <p:cNvSpPr/>
              <p:nvPr/>
            </p:nvSpPr>
            <p:spPr>
              <a:xfrm>
                <a:off x="8019363" y="117804"/>
                <a:ext cx="3609154" cy="360915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90DAA1-3141-4741-A4B0-87B0D177DC1E}"/>
                </a:ext>
              </a:extLst>
            </p:cNvPr>
            <p:cNvCxnSpPr>
              <a:cxnSpLocks/>
              <a:endCxn id="85" idx="1"/>
            </p:cNvCxnSpPr>
            <p:nvPr/>
          </p:nvCxnSpPr>
          <p:spPr>
            <a:xfrm flipV="1">
              <a:off x="6080294" y="646352"/>
              <a:ext cx="2467617" cy="17922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DE762-BFA0-4677-B7FF-5711FD4621CF}"/>
              </a:ext>
            </a:extLst>
          </p:cNvPr>
          <p:cNvGrpSpPr/>
          <p:nvPr/>
        </p:nvGrpSpPr>
        <p:grpSpPr>
          <a:xfrm>
            <a:off x="1985275" y="3369498"/>
            <a:ext cx="3722575" cy="1816286"/>
            <a:chOff x="1985275" y="3369498"/>
            <a:chExt cx="3722575" cy="1816286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A115BED-7991-4072-BB3E-F440A03A0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48612" y="3688666"/>
              <a:ext cx="615108" cy="60822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6E52090-7296-49BE-A087-06478458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5275" y="4308741"/>
              <a:ext cx="1052331" cy="78472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9A0F2BC-4931-49E0-9D35-802DE988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09285" y="3688666"/>
              <a:ext cx="805694" cy="831099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069031-A046-43B6-93A4-E936A74EE2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2279" y="4748392"/>
              <a:ext cx="2905571" cy="4373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79B0BD2-DB41-46ED-8D07-82CC0D8552E9}"/>
                </a:ext>
              </a:extLst>
            </p:cNvPr>
            <p:cNvCxnSpPr>
              <a:cxnSpLocks/>
            </p:cNvCxnSpPr>
            <p:nvPr/>
          </p:nvCxnSpPr>
          <p:spPr>
            <a:xfrm>
              <a:off x="4039007" y="4038748"/>
              <a:ext cx="1668843" cy="7096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Arrow: Right 108">
              <a:extLst>
                <a:ext uri="{FF2B5EF4-FFF2-40B4-BE49-F238E27FC236}">
                  <a16:creationId xmlns:a16="http://schemas.microsoft.com/office/drawing/2014/main" id="{995998E3-10D2-4F92-922B-256884CCBE6E}"/>
                </a:ext>
              </a:extLst>
            </p:cNvPr>
            <p:cNvSpPr/>
            <p:nvPr/>
          </p:nvSpPr>
          <p:spPr>
            <a:xfrm rot="19135636">
              <a:off x="3003106" y="3369498"/>
              <a:ext cx="787756" cy="1375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A43518-0898-46BA-8A3A-634D26F491B4}"/>
              </a:ext>
            </a:extLst>
          </p:cNvPr>
          <p:cNvSpPr txBox="1"/>
          <p:nvPr/>
        </p:nvSpPr>
        <p:spPr>
          <a:xfrm>
            <a:off x="10968154" y="1721929"/>
            <a:ext cx="1068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6h</a:t>
            </a:r>
          </a:p>
          <a:p>
            <a:r>
              <a:rPr lang="it-IT" sz="2800" b="1" dirty="0"/>
              <a:t>carico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0FB10F-9C54-4301-B8D9-51B1D2B46D33}"/>
              </a:ext>
            </a:extLst>
          </p:cNvPr>
          <p:cNvSpPr txBox="1"/>
          <p:nvPr/>
        </p:nvSpPr>
        <p:spPr>
          <a:xfrm>
            <a:off x="9087842" y="3479942"/>
            <a:ext cx="294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24h: viaggio e specializzazione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EA7484-97EE-4B8C-97C4-0F45B89768FB}"/>
              </a:ext>
            </a:extLst>
          </p:cNvPr>
          <p:cNvSpPr txBox="1"/>
          <p:nvPr/>
        </p:nvSpPr>
        <p:spPr>
          <a:xfrm>
            <a:off x="4321047" y="5773358"/>
            <a:ext cx="294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1 settimana</a:t>
            </a:r>
          </a:p>
          <a:p>
            <a:r>
              <a:rPr lang="it-IT" sz="2800" b="1" dirty="0"/>
              <a:t>Nel </a:t>
            </a:r>
            <a:r>
              <a:rPr lang="it-IT" sz="2800" b="1" dirty="0" err="1"/>
              <a:t>linfondo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67998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5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>
            <a:extLst>
              <a:ext uri="{FF2B5EF4-FFF2-40B4-BE49-F238E27FC236}">
                <a16:creationId xmlns:a16="http://schemas.microsoft.com/office/drawing/2014/main" id="{8C7B450C-98BB-497F-8E1B-658279B0A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-207813"/>
            <a:ext cx="7837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7650" name="Immagine 2">
            <a:extLst>
              <a:ext uri="{FF2B5EF4-FFF2-40B4-BE49-F238E27FC236}">
                <a16:creationId xmlns:a16="http://schemas.microsoft.com/office/drawing/2014/main" id="{207BC8FF-6AF8-4BF0-8525-C43DCA1EE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1"/>
            <a:ext cx="50292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3BB3BC-0171-4C58-A108-C6EC7FE359B5}"/>
              </a:ext>
            </a:extLst>
          </p:cNvPr>
          <p:cNvSpPr txBox="1"/>
          <p:nvPr/>
        </p:nvSpPr>
        <p:spPr>
          <a:xfrm>
            <a:off x="1524001" y="1"/>
            <a:ext cx="223490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ＭＳ Ｐゴシック" panose="020B0600070205080204" pitchFamily="34" charset="-128"/>
              </a:rPr>
              <a:t>COVID</a:t>
            </a:r>
          </a:p>
        </p:txBody>
      </p:sp>
      <p:sp>
        <p:nvSpPr>
          <p:cNvPr id="27652" name="CasellaDiTesto 3">
            <a:extLst>
              <a:ext uri="{FF2B5EF4-FFF2-40B4-BE49-F238E27FC236}">
                <a16:creationId xmlns:a16="http://schemas.microsoft.com/office/drawing/2014/main" id="{3FB91FF4-B765-4430-9192-13A0A51EA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2840038"/>
            <a:ext cx="35798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/>
              <a:t>Acute respiratory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/>
              <a:t>distress syndrome (ARDS) </a:t>
            </a:r>
          </a:p>
        </p:txBody>
      </p:sp>
      <p:sp>
        <p:nvSpPr>
          <p:cNvPr id="27653" name="Rettangolo 4">
            <a:extLst>
              <a:ext uri="{FF2B5EF4-FFF2-40B4-BE49-F238E27FC236}">
                <a16:creationId xmlns:a16="http://schemas.microsoft.com/office/drawing/2014/main" id="{AF6FA69D-E8C9-487B-956F-21657BC61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9" y="4478339"/>
            <a:ext cx="3995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latin typeface="Arial" panose="020B0604020202020204" pitchFamily="34" charset="0"/>
                <a:hlinkClick r:id="rId4" tooltip="Micrograp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Micrograph</a:t>
            </a:r>
            <a:r>
              <a:rPr lang="it-IT" altLang="it-IT" sz="1800">
                <a:latin typeface="Arial" panose="020B0604020202020204" pitchFamily="34" charset="0"/>
              </a:rPr>
              <a:t> of </a:t>
            </a:r>
            <a:r>
              <a:rPr lang="it-IT" altLang="it-IT" sz="1800">
                <a:latin typeface="Arial" panose="020B0604020202020204" pitchFamily="34" charset="0"/>
                <a:hlinkClick r:id="rId5" tooltip="Diffuse alveolar dam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diffuse alveolar damage</a:t>
            </a:r>
            <a:r>
              <a:rPr lang="it-IT" altLang="it-IT" sz="1800">
                <a:latin typeface="Arial" panose="020B0604020202020204" pitchFamily="34" charset="0"/>
              </a:rPr>
              <a:t>, the histologic correlate of ARDS. </a:t>
            </a:r>
            <a:r>
              <a:rPr lang="it-IT" altLang="it-IT" sz="1800">
                <a:latin typeface="Arial" panose="020B0604020202020204" pitchFamily="34" charset="0"/>
                <a:hlinkClick r:id="rId6" tooltip="H&amp;E sta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H&amp;E stain</a:t>
            </a:r>
            <a:r>
              <a:rPr lang="it-IT" altLang="it-IT" sz="1800">
                <a:latin typeface="Arial" panose="020B0604020202020204" pitchFamily="34" charset="0"/>
              </a:rPr>
              <a:t>.</a:t>
            </a:r>
            <a:r>
              <a:rPr lang="it-IT" altLang="it-IT" sz="180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CA80C-8CE5-4E3A-9EC1-DDE62238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611" y="2478243"/>
            <a:ext cx="5677647" cy="4379757"/>
          </a:xfrm>
          <a:prstGeom prst="rect">
            <a:avLst/>
          </a:prstGeom>
        </p:spPr>
      </p:pic>
      <p:sp>
        <p:nvSpPr>
          <p:cNvPr id="28673" name="Rettangolo 1">
            <a:extLst>
              <a:ext uri="{FF2B5EF4-FFF2-40B4-BE49-F238E27FC236}">
                <a16:creationId xmlns:a16="http://schemas.microsoft.com/office/drawing/2014/main" id="{DDA78DAA-084B-4C80-B29E-CF39F48CD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71" y="122239"/>
            <a:ext cx="8731623" cy="310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spcBef>
                <a:spcPts val="1200"/>
              </a:spcBef>
              <a:spcAft>
                <a:spcPts val="300"/>
              </a:spcAft>
              <a:buNone/>
            </a:pPr>
            <a:r>
              <a:rPr lang="it-IT" altLang="it-IT" sz="2400" i="1" dirty="0">
                <a:latin typeface="Arial" panose="020B0604020202020204" pitchFamily="34" charset="0"/>
              </a:rPr>
              <a:t> </a:t>
            </a:r>
            <a:r>
              <a:rPr lang="it-IT" altLang="it-IT" sz="2400" b="1" i="1" dirty="0">
                <a:latin typeface="Arial" panose="020B0604020202020204" pitchFamily="34" charset="0"/>
              </a:rPr>
              <a:t>ACUTE RESPIRATORY DISTRESS SYNDROME </a:t>
            </a:r>
            <a:r>
              <a:rPr lang="it-IT" altLang="it-IT" sz="2400" b="1" dirty="0">
                <a:latin typeface="Arial" panose="020B0604020202020204" pitchFamily="34" charset="0"/>
              </a:rPr>
              <a:t>(ARDS)</a:t>
            </a:r>
            <a:endParaRPr lang="it-IT" altLang="it-IT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altLang="it-IT" sz="2400" dirty="0">
                <a:latin typeface="Arial" panose="020B0604020202020204" pitchFamily="34" charset="0"/>
                <a:cs typeface="Calibri" panose="020F0502020204030204" pitchFamily="34" charset="0"/>
              </a:rPr>
              <a:t>Accumulo di fluidi </a:t>
            </a:r>
            <a:r>
              <a:rPr lang="en-US" altLang="it-IT" sz="2400" dirty="0">
                <a:latin typeface="Arial" panose="020B0604020202020204" pitchFamily="34" charset="0"/>
                <a:cs typeface="Calibri" panose="020F0502020204030204" pitchFamily="34" charset="0"/>
              </a:rPr>
              <a:t>(</a:t>
            </a:r>
            <a:r>
              <a:rPr lang="it-IT" altLang="it-IT" sz="2400" dirty="0">
                <a:latin typeface="Arial" panose="020B0604020202020204" pitchFamily="34" charset="0"/>
                <a:cs typeface="Calibri" panose="020F0502020204030204" pitchFamily="34" charset="0"/>
              </a:rPr>
              <a:t>edema) nei polmoni non dovuto a insufficienza cardiaca</a:t>
            </a:r>
          </a:p>
          <a:p>
            <a:pPr algn="just" eaLnBrk="0" fontAlgn="base" hangingPunct="0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altLang="it-IT" sz="2400" dirty="0">
                <a:latin typeface="Arial" panose="020B0604020202020204" pitchFamily="34" charset="0"/>
                <a:cs typeface="Calibri" panose="020F0502020204030204" pitchFamily="34" charset="0"/>
              </a:rPr>
              <a:t>Danno alveolare acuto con riduzione di scambi </a:t>
            </a:r>
          </a:p>
          <a:p>
            <a:pPr eaLnBrk="0" fontAlgn="base" hangingPunct="0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altLang="it-IT" sz="2400" dirty="0">
                <a:latin typeface="Arial" panose="020B0604020202020204" pitchFamily="34" charset="0"/>
                <a:cs typeface="Calibri" panose="020F0502020204030204" pitchFamily="34" charset="0"/>
              </a:rPr>
              <a:t>Atelettasie</a:t>
            </a:r>
            <a:br>
              <a:rPr lang="it-IT" altLang="it-IT" sz="2400" dirty="0">
                <a:latin typeface="Arial" panose="020B0604020202020204" pitchFamily="34" charset="0"/>
                <a:cs typeface="Calibri" panose="020F0502020204030204" pitchFamily="34" charset="0"/>
              </a:rPr>
            </a:br>
            <a:r>
              <a:rPr lang="it-IT" altLang="it-IT" sz="2400" dirty="0">
                <a:latin typeface="Arial" panose="020B0604020202020204" pitchFamily="34" charset="0"/>
                <a:cs typeface="Calibri" panose="020F0502020204030204" pitchFamily="34" charset="0"/>
              </a:rPr>
              <a:t>Infiltrato infiammatorio: neutrofili, linfociti: </a:t>
            </a:r>
            <a:br>
              <a:rPr lang="it-IT" altLang="it-IT" sz="2400" dirty="0">
                <a:latin typeface="Arial" panose="020B0604020202020204" pitchFamily="34" charset="0"/>
                <a:cs typeface="Calibri" panose="020F0502020204030204" pitchFamily="34" charset="0"/>
              </a:rPr>
            </a:br>
            <a:r>
              <a:rPr lang="it-IT" altLang="it-IT" sz="2400" dirty="0">
                <a:latin typeface="Arial" panose="020B0604020202020204" pitchFamily="34" charset="0"/>
                <a:cs typeface="Calibri" panose="020F0502020204030204" pitchFamily="34" charset="0"/>
              </a:rPr>
              <a:t>	amplificazione infiammatoria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951A8-443D-474C-ABBD-CDF8112A1711}"/>
              </a:ext>
            </a:extLst>
          </p:cNvPr>
          <p:cNvSpPr txBox="1"/>
          <p:nvPr/>
        </p:nvSpPr>
        <p:spPr>
          <a:xfrm>
            <a:off x="352612" y="280894"/>
            <a:ext cx="1118197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CUORE</a:t>
            </a:r>
          </a:p>
          <a:p>
            <a:r>
              <a:rPr lang="en-US" sz="2800" b="1" dirty="0"/>
              <a:t>TROPONINE (</a:t>
            </a:r>
            <a:r>
              <a:rPr lang="en-US" sz="2800" b="1" dirty="0" err="1"/>
              <a:t>indicatori</a:t>
            </a:r>
            <a:r>
              <a:rPr lang="en-US" sz="2800" b="1" dirty="0"/>
              <a:t> di </a:t>
            </a:r>
            <a:r>
              <a:rPr lang="en-US" sz="2800" b="1" dirty="0" err="1"/>
              <a:t>danno</a:t>
            </a:r>
            <a:r>
              <a:rPr lang="en-US" sz="2800" b="1" dirty="0"/>
              <a:t> </a:t>
            </a:r>
            <a:r>
              <a:rPr lang="en-US" sz="2800" b="1" dirty="0" err="1"/>
              <a:t>miocardico</a:t>
            </a:r>
            <a:r>
              <a:rPr lang="en-US" sz="2800" b="1" dirty="0"/>
              <a:t>)</a:t>
            </a:r>
          </a:p>
          <a:p>
            <a:endParaRPr lang="en-US" dirty="0"/>
          </a:p>
          <a:p>
            <a:r>
              <a:rPr lang="en-US" sz="2400" dirty="0"/>
              <a:t>(</a:t>
            </a:r>
            <a:r>
              <a:rPr lang="en-US" sz="2400" dirty="0" err="1"/>
              <a:t>componente</a:t>
            </a:r>
            <a:r>
              <a:rPr lang="en-US" sz="2400" dirty="0"/>
              <a:t> del </a:t>
            </a:r>
            <a:r>
              <a:rPr lang="en-US" sz="2400" dirty="0" err="1"/>
              <a:t>muscolo</a:t>
            </a:r>
            <a:r>
              <a:rPr lang="en-US" sz="2400" dirty="0"/>
              <a:t> </a:t>
            </a:r>
            <a:r>
              <a:rPr lang="en-US" sz="2400" dirty="0" err="1"/>
              <a:t>striato</a:t>
            </a:r>
            <a:r>
              <a:rPr lang="en-US" sz="2400" dirty="0"/>
              <a:t>). Le </a:t>
            </a:r>
            <a:r>
              <a:rPr lang="en-US" sz="2400" dirty="0" err="1"/>
              <a:t>forme</a:t>
            </a:r>
            <a:r>
              <a:rPr lang="en-US" sz="2400" dirty="0"/>
              <a:t> </a:t>
            </a:r>
            <a:r>
              <a:rPr lang="en-US" sz="2400" dirty="0" err="1"/>
              <a:t>cardiache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troponina</a:t>
            </a:r>
            <a:r>
              <a:rPr lang="en-US" sz="2400" dirty="0"/>
              <a:t> T (</a:t>
            </a:r>
            <a:r>
              <a:rPr lang="en-US" sz="2400" dirty="0" err="1"/>
              <a:t>cTnT</a:t>
            </a:r>
            <a:r>
              <a:rPr lang="en-US" sz="2400" dirty="0"/>
              <a:t>) e I  (</a:t>
            </a:r>
            <a:r>
              <a:rPr lang="en-US" sz="2400" dirty="0" err="1"/>
              <a:t>cTnI</a:t>
            </a:r>
            <a:r>
              <a:rPr lang="en-US" sz="2400" dirty="0"/>
              <a:t>)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distinguibili</a:t>
            </a:r>
            <a:r>
              <a:rPr lang="en-US" sz="2400" dirty="0"/>
              <a:t> da quelle del </a:t>
            </a:r>
            <a:r>
              <a:rPr lang="en-US" sz="2400" dirty="0" err="1"/>
              <a:t>muscolo</a:t>
            </a:r>
            <a:r>
              <a:rPr lang="en-US" sz="2400" dirty="0"/>
              <a:t> </a:t>
            </a:r>
            <a:r>
              <a:rPr lang="en-US" sz="2400" dirty="0" err="1"/>
              <a:t>scheletrico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In </a:t>
            </a:r>
            <a:r>
              <a:rPr lang="en-US" sz="2400" dirty="0" err="1"/>
              <a:t>caso</a:t>
            </a:r>
            <a:r>
              <a:rPr lang="en-US" sz="2400" dirty="0"/>
              <a:t> di IMA, la </a:t>
            </a:r>
            <a:r>
              <a:rPr lang="en-US" sz="2400" dirty="0" err="1"/>
              <a:t>troponina</a:t>
            </a:r>
            <a:r>
              <a:rPr lang="en-US" sz="2400" dirty="0"/>
              <a:t> I </a:t>
            </a:r>
            <a:r>
              <a:rPr lang="en-US" sz="2400" dirty="0" err="1"/>
              <a:t>aumenta</a:t>
            </a:r>
            <a:r>
              <a:rPr lang="en-US" sz="2400" dirty="0"/>
              <a:t> 3-6 ore, </a:t>
            </a:r>
            <a:r>
              <a:rPr lang="en-US" sz="2400" dirty="0" err="1"/>
              <a:t>picco</a:t>
            </a:r>
            <a:r>
              <a:rPr lang="en-US" sz="2400" dirty="0"/>
              <a:t>  a 15-25 h, </a:t>
            </a:r>
            <a:r>
              <a:rPr lang="en-US" sz="2400" dirty="0" err="1"/>
              <a:t>riduzione</a:t>
            </a:r>
            <a:r>
              <a:rPr lang="en-US" sz="2400" dirty="0"/>
              <a:t> dopo 7 gg</a:t>
            </a:r>
            <a:br>
              <a:rPr lang="en-US" sz="2400" dirty="0"/>
            </a:br>
            <a:r>
              <a:rPr lang="en-US" sz="2400" dirty="0" err="1"/>
              <a:t>Valori</a:t>
            </a:r>
            <a:r>
              <a:rPr lang="en-US" sz="2400" dirty="0"/>
              <a:t> negative </a:t>
            </a:r>
            <a:r>
              <a:rPr lang="en-US" sz="2400" dirty="0" err="1"/>
              <a:t>hanno</a:t>
            </a:r>
            <a:r>
              <a:rPr lang="en-US" sz="2400" dirty="0"/>
              <a:t> alto </a:t>
            </a:r>
            <a:r>
              <a:rPr lang="en-US" sz="2400" dirty="0" err="1"/>
              <a:t>valore</a:t>
            </a:r>
            <a:r>
              <a:rPr lang="en-US" sz="2400" dirty="0"/>
              <a:t> </a:t>
            </a:r>
            <a:r>
              <a:rPr lang="en-US" sz="2400" dirty="0" err="1"/>
              <a:t>predittivo</a:t>
            </a:r>
            <a:r>
              <a:rPr lang="en-US" sz="2400" dirty="0"/>
              <a:t> negative</a:t>
            </a:r>
          </a:p>
          <a:p>
            <a:endParaRPr lang="en-US" sz="2400" dirty="0"/>
          </a:p>
          <a:p>
            <a:r>
              <a:rPr lang="en-US" sz="2400" dirty="0" err="1"/>
              <a:t>Valori</a:t>
            </a:r>
            <a:r>
              <a:rPr lang="en-US" sz="2400" dirty="0"/>
              <a:t> </a:t>
            </a:r>
            <a:r>
              <a:rPr lang="en-US" sz="2400" dirty="0" err="1"/>
              <a:t>bassi</a:t>
            </a:r>
            <a:r>
              <a:rPr lang="en-US" sz="2400" dirty="0"/>
              <a:t> </a:t>
            </a:r>
            <a:r>
              <a:rPr lang="en-US" sz="2400" dirty="0" err="1"/>
              <a:t>possono</a:t>
            </a:r>
            <a:r>
              <a:rPr lang="en-US" sz="2400" dirty="0"/>
              <a:t> </a:t>
            </a:r>
            <a:r>
              <a:rPr lang="en-US" sz="2400" dirty="0" err="1"/>
              <a:t>correlare</a:t>
            </a:r>
            <a:r>
              <a:rPr lang="en-US" sz="2400" dirty="0"/>
              <a:t> con </a:t>
            </a:r>
            <a:r>
              <a:rPr lang="en-US" sz="2400" dirty="0" err="1"/>
              <a:t>danno</a:t>
            </a:r>
            <a:r>
              <a:rPr lang="en-US" sz="2400" dirty="0"/>
              <a:t> </a:t>
            </a:r>
            <a:r>
              <a:rPr lang="en-US" sz="2400" dirty="0" err="1"/>
              <a:t>miocardico</a:t>
            </a:r>
            <a:r>
              <a:rPr lang="en-US" sz="2400" dirty="0"/>
              <a:t> non </a:t>
            </a:r>
            <a:r>
              <a:rPr lang="en-US" sz="2400" dirty="0" err="1"/>
              <a:t>infartuale</a:t>
            </a:r>
            <a:endParaRPr lang="en-US" sz="2400" dirty="0"/>
          </a:p>
          <a:p>
            <a:endParaRPr lang="en-US" sz="2400" dirty="0"/>
          </a:p>
          <a:p>
            <a:r>
              <a:rPr lang="en-US" sz="2800" b="1" dirty="0"/>
              <a:t>PEPTIDI NATRIURETICI ATRIALI E </a:t>
            </a:r>
            <a:r>
              <a:rPr lang="en-US" sz="2800" b="1" dirty="0" err="1"/>
              <a:t>proBNP</a:t>
            </a:r>
            <a:r>
              <a:rPr lang="en-US" sz="2800" b="1" dirty="0"/>
              <a:t> (</a:t>
            </a:r>
            <a:r>
              <a:rPr lang="en-US" sz="2800" b="1" dirty="0" err="1"/>
              <a:t>indicatore</a:t>
            </a:r>
            <a:r>
              <a:rPr lang="en-US" sz="2800" b="1" dirty="0"/>
              <a:t> di </a:t>
            </a:r>
            <a:r>
              <a:rPr lang="en-US" sz="2800" b="1" dirty="0" err="1"/>
              <a:t>insufficienza</a:t>
            </a:r>
            <a:r>
              <a:rPr lang="en-US" sz="2800" b="1" dirty="0"/>
              <a:t> </a:t>
            </a:r>
            <a:r>
              <a:rPr lang="en-US" sz="2800" b="1" dirty="0" err="1"/>
              <a:t>cardiaca</a:t>
            </a:r>
            <a:r>
              <a:rPr lang="en-US" sz="2800" b="1" dirty="0"/>
              <a:t> </a:t>
            </a:r>
            <a:r>
              <a:rPr lang="en-US" sz="2800" b="1" dirty="0" err="1"/>
              <a:t>congestizia</a:t>
            </a:r>
            <a:r>
              <a:rPr lang="en-US" sz="2800" b="1" dirty="0"/>
              <a:t>)</a:t>
            </a:r>
          </a:p>
          <a:p>
            <a:endParaRPr lang="en-US" sz="2400" dirty="0"/>
          </a:p>
          <a:p>
            <a:r>
              <a:rPr lang="en-US" sz="2400" dirty="0" err="1"/>
              <a:t>Scissione</a:t>
            </a:r>
            <a:r>
              <a:rPr lang="en-US" sz="2400" dirty="0"/>
              <a:t> del </a:t>
            </a:r>
            <a:r>
              <a:rPr lang="en-US" sz="2400" dirty="0" err="1"/>
              <a:t>proBNP</a:t>
            </a:r>
            <a:r>
              <a:rPr lang="en-US" sz="2400" dirty="0"/>
              <a:t> a </a:t>
            </a:r>
            <a:r>
              <a:rPr lang="en-US" sz="2400" dirty="0" err="1"/>
              <a:t>livello</a:t>
            </a:r>
            <a:r>
              <a:rPr lang="en-US" sz="2400" dirty="0"/>
              <a:t> </a:t>
            </a:r>
            <a:r>
              <a:rPr lang="en-US" sz="2400" dirty="0" err="1"/>
              <a:t>miocardico</a:t>
            </a:r>
            <a:r>
              <a:rPr lang="en-US" sz="2400" dirty="0"/>
              <a:t> in </a:t>
            </a:r>
            <a:r>
              <a:rPr lang="en-US" sz="2400" dirty="0" err="1"/>
              <a:t>situazioni</a:t>
            </a:r>
            <a:r>
              <a:rPr lang="en-US" sz="2400" dirty="0"/>
              <a:t> di stress o di </a:t>
            </a:r>
            <a:r>
              <a:rPr lang="en-US" sz="2400" dirty="0" err="1"/>
              <a:t>sovraccarico</a:t>
            </a:r>
            <a:r>
              <a:rPr lang="en-US" sz="2400" dirty="0"/>
              <a:t> di </a:t>
            </a:r>
            <a:r>
              <a:rPr lang="en-US" sz="2400" dirty="0" err="1"/>
              <a:t>liquidi</a:t>
            </a:r>
            <a:endParaRPr lang="en-US" sz="2400" dirty="0"/>
          </a:p>
          <a:p>
            <a:r>
              <a:rPr lang="en-US" sz="2400" dirty="0" err="1"/>
              <a:t>Relazione</a:t>
            </a:r>
            <a:r>
              <a:rPr lang="en-US" sz="2400" dirty="0"/>
              <a:t> </a:t>
            </a:r>
            <a:r>
              <a:rPr lang="en-US" sz="2400" dirty="0" err="1"/>
              <a:t>livelli</a:t>
            </a:r>
            <a:r>
              <a:rPr lang="en-US" sz="2400" dirty="0"/>
              <a:t>/</a:t>
            </a:r>
            <a:r>
              <a:rPr lang="en-US" sz="2400" dirty="0" err="1"/>
              <a:t>gravità</a:t>
            </a:r>
            <a:r>
              <a:rPr lang="en-US" sz="2400" dirty="0"/>
              <a:t> </a:t>
            </a:r>
            <a:r>
              <a:rPr lang="en-US" sz="2400" dirty="0" err="1"/>
              <a:t>dello</a:t>
            </a:r>
            <a:r>
              <a:rPr lang="en-US" sz="2400" dirty="0"/>
              <a:t> </a:t>
            </a:r>
            <a:r>
              <a:rPr lang="en-US" sz="2400" dirty="0" err="1"/>
              <a:t>scompenso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8840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tomi e diagnosi COVID-19">
            <a:extLst>
              <a:ext uri="{FF2B5EF4-FFF2-40B4-BE49-F238E27FC236}">
                <a16:creationId xmlns:a16="http://schemas.microsoft.com/office/drawing/2014/main" id="{F2F5AD9A-F34C-4427-B79A-31E8E429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9" y="547008"/>
            <a:ext cx="1191669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E601D-C36C-40F0-8521-2DC08A061A22}"/>
              </a:ext>
            </a:extLst>
          </p:cNvPr>
          <p:cNvSpPr txBox="1"/>
          <p:nvPr/>
        </p:nvSpPr>
        <p:spPr>
          <a:xfrm>
            <a:off x="143435" y="6454588"/>
            <a:ext cx="12048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hlinkClick r:id="rId3"/>
              </a:rPr>
              <a:t>La diagnosi della COVID-19: dagli strumenti molecolari all’intelligenza artificiale - SARS-CoV-2: Frontiere della ricerca (zanichelli.it)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7FB17-616D-49C3-A0D3-17E14E2848FC}"/>
              </a:ext>
            </a:extLst>
          </p:cNvPr>
          <p:cNvSpPr txBox="1"/>
          <p:nvPr/>
        </p:nvSpPr>
        <p:spPr>
          <a:xfrm>
            <a:off x="6520329" y="5941660"/>
            <a:ext cx="197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Pro-BNP, </a:t>
            </a:r>
            <a:r>
              <a:rPr lang="en-US" dirty="0" err="1"/>
              <a:t>troponina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69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169C12-438C-4369-BCC0-2A3E1F3462B4}"/>
              </a:ext>
            </a:extLst>
          </p:cNvPr>
          <p:cNvSpPr txBox="1"/>
          <p:nvPr/>
        </p:nvSpPr>
        <p:spPr>
          <a:xfrm>
            <a:off x="352612" y="280894"/>
            <a:ext cx="11181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CUORE</a:t>
            </a:r>
          </a:p>
          <a:p>
            <a:r>
              <a:rPr lang="en-US" sz="2800" b="1" dirty="0" err="1"/>
              <a:t>Esame</a:t>
            </a:r>
            <a:r>
              <a:rPr lang="en-US" sz="2800" b="1" dirty="0"/>
              <a:t> </a:t>
            </a:r>
            <a:r>
              <a:rPr lang="en-US" sz="2800" b="1" dirty="0" err="1"/>
              <a:t>clinico</a:t>
            </a:r>
            <a:r>
              <a:rPr lang="en-US" sz="2800" b="1" dirty="0"/>
              <a:t>/</a:t>
            </a:r>
            <a:r>
              <a:rPr lang="en-US" sz="2800" b="1" dirty="0" err="1"/>
              <a:t>Elettrocardigramma</a:t>
            </a:r>
            <a:r>
              <a:rPr lang="en-US" sz="2800" b="1" dirty="0"/>
              <a:t>/</a:t>
            </a:r>
            <a:r>
              <a:rPr lang="en-US" sz="2800" b="1" dirty="0" err="1"/>
              <a:t>ecocardiogramma</a:t>
            </a:r>
            <a:endParaRPr lang="en-US" sz="2800" b="1" dirty="0"/>
          </a:p>
          <a:p>
            <a:endParaRPr lang="en-US" sz="2800" b="1" dirty="0"/>
          </a:p>
          <a:p>
            <a:r>
              <a:rPr lang="en-US" sz="2800" dirty="0" err="1"/>
              <a:t>Eventuale</a:t>
            </a:r>
            <a:r>
              <a:rPr lang="en-US" sz="2800" dirty="0"/>
              <a:t> </a:t>
            </a:r>
            <a:r>
              <a:rPr lang="en-US" sz="2800" dirty="0" err="1"/>
              <a:t>ricorso</a:t>
            </a:r>
            <a:r>
              <a:rPr lang="en-US" sz="2800" dirty="0"/>
              <a:t> ad amine </a:t>
            </a:r>
            <a:r>
              <a:rPr lang="en-US" sz="2800" dirty="0" err="1"/>
              <a:t>cardioattive</a:t>
            </a:r>
            <a:endParaRPr lang="en-US" sz="2800" dirty="0"/>
          </a:p>
          <a:p>
            <a:r>
              <a:rPr lang="en-US" sz="2800" dirty="0" err="1"/>
              <a:t>Altre</a:t>
            </a:r>
            <a:r>
              <a:rPr lang="en-US" sz="2800" dirty="0"/>
              <a:t> </a:t>
            </a:r>
            <a:r>
              <a:rPr lang="en-US" sz="2800" dirty="0" err="1"/>
              <a:t>azioni</a:t>
            </a:r>
            <a:r>
              <a:rPr lang="en-US" sz="2800" dirty="0"/>
              <a:t> di support al </a:t>
            </a:r>
            <a:r>
              <a:rPr lang="en-US" sz="2800" dirty="0" err="1"/>
              <a:t>circolo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3253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40B28-4397-46D9-9937-F2F44CD73EC6}"/>
              </a:ext>
            </a:extLst>
          </p:cNvPr>
          <p:cNvSpPr txBox="1"/>
          <p:nvPr/>
        </p:nvSpPr>
        <p:spPr>
          <a:xfrm>
            <a:off x="352612" y="280894"/>
            <a:ext cx="11181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VASCULOPATIA/ TROMBOSI/ COAGULAZIONE</a:t>
            </a:r>
          </a:p>
          <a:p>
            <a:endParaRPr lang="en-US" sz="2800" b="1" dirty="0"/>
          </a:p>
          <a:p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462B79-80C7-4CCA-B41D-AFC39F2B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2" y="866844"/>
            <a:ext cx="7235110" cy="5609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ADD869-9C13-4B02-9A46-B12226FB8881}"/>
              </a:ext>
            </a:extLst>
          </p:cNvPr>
          <p:cNvSpPr txBox="1"/>
          <p:nvPr/>
        </p:nvSpPr>
        <p:spPr>
          <a:xfrm>
            <a:off x="7596094" y="1081741"/>
            <a:ext cx="39384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Diminuzione</a:t>
            </a:r>
            <a:r>
              <a:rPr lang="en-US" sz="2400" dirty="0"/>
              <a:t> del </a:t>
            </a:r>
            <a:r>
              <a:rPr lang="en-US" sz="2400" dirty="0" err="1"/>
              <a:t>fibrinogeno</a:t>
            </a:r>
            <a:r>
              <a:rPr lang="en-US" sz="2400" dirty="0"/>
              <a:t> e </a:t>
            </a:r>
            <a:r>
              <a:rPr lang="en-US" sz="2400" dirty="0" err="1"/>
              <a:t>altri</a:t>
            </a:r>
            <a:r>
              <a:rPr lang="en-US" sz="2400" dirty="0"/>
              <a:t> </a:t>
            </a:r>
            <a:r>
              <a:rPr lang="en-US" sz="2400" dirty="0" err="1"/>
              <a:t>fattori</a:t>
            </a:r>
            <a:r>
              <a:rPr lang="en-US" sz="2400" dirty="0"/>
              <a:t> da consume (ma </a:t>
            </a:r>
            <a:r>
              <a:rPr lang="en-US" sz="2400" dirty="0" err="1"/>
              <a:t>aumento</a:t>
            </a:r>
            <a:r>
              <a:rPr lang="en-US" sz="2400" dirty="0"/>
              <a:t> come </a:t>
            </a:r>
            <a:r>
              <a:rPr lang="en-US" sz="2400" dirty="0" err="1"/>
              <a:t>proteina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fase</a:t>
            </a:r>
            <a:r>
              <a:rPr lang="en-US" sz="2400" dirty="0"/>
              <a:t> acuta)</a:t>
            </a:r>
          </a:p>
          <a:p>
            <a:endParaRPr lang="en-US" sz="2400" dirty="0"/>
          </a:p>
          <a:p>
            <a:r>
              <a:rPr lang="en-US" sz="2400" dirty="0" err="1"/>
              <a:t>Aumento</a:t>
            </a:r>
            <a:r>
              <a:rPr lang="en-US" sz="2400" dirty="0"/>
              <a:t> del PT e (PTT)</a:t>
            </a:r>
          </a:p>
          <a:p>
            <a:endParaRPr lang="en-US" sz="2400" dirty="0"/>
          </a:p>
          <a:p>
            <a:r>
              <a:rPr lang="en-US" sz="2400" dirty="0" err="1"/>
              <a:t>Fibrinolisi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FDP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D-</a:t>
            </a:r>
            <a:r>
              <a:rPr lang="en-US" sz="2400" dirty="0" err="1"/>
              <a:t>Dimero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Dim PLT da </a:t>
            </a:r>
            <a:r>
              <a:rPr lang="en-US" sz="2400" dirty="0" err="1"/>
              <a:t>consumo</a:t>
            </a:r>
            <a:r>
              <a:rPr lang="en-US" sz="2400" dirty="0"/>
              <a:t>/</a:t>
            </a:r>
            <a:r>
              <a:rPr lang="en-US" sz="2400" dirty="0" err="1"/>
              <a:t>sottrazione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14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B102E4-3B9D-464D-B392-0BC0210228DC}"/>
              </a:ext>
            </a:extLst>
          </p:cNvPr>
          <p:cNvSpPr txBox="1"/>
          <p:nvPr/>
        </p:nvSpPr>
        <p:spPr>
          <a:xfrm>
            <a:off x="322729" y="286871"/>
            <a:ext cx="85224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Adesione</a:t>
            </a:r>
            <a:r>
              <a:rPr lang="en-US" dirty="0"/>
              <a:t> PLT al sub-</a:t>
            </a:r>
            <a:r>
              <a:rPr lang="en-US" dirty="0" err="1"/>
              <a:t>endotelio</a:t>
            </a:r>
            <a:r>
              <a:rPr lang="en-US" dirty="0"/>
              <a:t> facilitate da </a:t>
            </a:r>
            <a:r>
              <a:rPr lang="en-US" dirty="0" err="1"/>
              <a:t>vWF</a:t>
            </a:r>
            <a:r>
              <a:rPr lang="en-US" dirty="0"/>
              <a:t> (</a:t>
            </a:r>
            <a:r>
              <a:rPr lang="en-US" dirty="0" err="1"/>
              <a:t>difetto</a:t>
            </a:r>
            <a:r>
              <a:rPr lang="en-US" dirty="0"/>
              <a:t> di </a:t>
            </a:r>
            <a:r>
              <a:rPr lang="en-US" dirty="0" err="1"/>
              <a:t>adesione</a:t>
            </a:r>
            <a:r>
              <a:rPr lang="en-US" dirty="0"/>
              <a:t> se </a:t>
            </a:r>
            <a:r>
              <a:rPr lang="en-US" dirty="0" err="1"/>
              <a:t>manca</a:t>
            </a:r>
            <a:r>
              <a:rPr lang="en-US" dirty="0"/>
              <a:t> </a:t>
            </a:r>
            <a:r>
              <a:rPr lang="en-US" dirty="0" err="1"/>
              <a:t>vVW</a:t>
            </a:r>
            <a:r>
              <a:rPr lang="en-US" dirty="0"/>
              <a:t> o il </a:t>
            </a:r>
            <a:r>
              <a:rPr lang="en-US" dirty="0" err="1"/>
              <a:t>suo</a:t>
            </a:r>
            <a:r>
              <a:rPr lang="en-US" dirty="0"/>
              <a:t> </a:t>
            </a:r>
            <a:r>
              <a:rPr lang="en-US" dirty="0" err="1"/>
              <a:t>recettore</a:t>
            </a:r>
            <a:r>
              <a:rPr lang="en-US" dirty="0"/>
              <a:t>  </a:t>
            </a:r>
            <a:r>
              <a:rPr lang="en-US" dirty="0" err="1"/>
              <a:t>piastrinico</a:t>
            </a:r>
            <a:r>
              <a:rPr lang="en-US" dirty="0"/>
              <a:t> come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sindrrome</a:t>
            </a:r>
            <a:r>
              <a:rPr lang="en-US" dirty="0"/>
              <a:t> di Bernard </a:t>
            </a:r>
            <a:r>
              <a:rPr lang="en-US" dirty="0" err="1"/>
              <a:t>Soulier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Rilascio</a:t>
            </a:r>
            <a:r>
              <a:rPr lang="en-US" dirty="0"/>
              <a:t> di </a:t>
            </a:r>
            <a:r>
              <a:rPr lang="en-US" dirty="0" err="1"/>
              <a:t>granuli</a:t>
            </a:r>
            <a:r>
              <a:rPr lang="en-US" dirty="0"/>
              <a:t> </a:t>
            </a:r>
            <a:r>
              <a:rPr lang="en-US" dirty="0" err="1"/>
              <a:t>piastrini</a:t>
            </a:r>
            <a:r>
              <a:rPr lang="en-US" dirty="0"/>
              <a:t> e </a:t>
            </a:r>
            <a:r>
              <a:rPr lang="en-US" dirty="0" err="1"/>
              <a:t>aggregazione</a:t>
            </a:r>
            <a:r>
              <a:rPr lang="en-US" dirty="0"/>
              <a:t> (</a:t>
            </a:r>
            <a:r>
              <a:rPr lang="en-US" dirty="0" err="1"/>
              <a:t>vWF</a:t>
            </a:r>
            <a:r>
              <a:rPr lang="en-US" dirty="0"/>
              <a:t>, </a:t>
            </a:r>
            <a:r>
              <a:rPr lang="en-US" dirty="0" err="1"/>
              <a:t>fibrinogeno</a:t>
            </a:r>
            <a:r>
              <a:rPr lang="en-US" dirty="0"/>
              <a:t>, f V, PF4, </a:t>
            </a:r>
          </a:p>
          <a:p>
            <a:endParaRPr lang="en-US" dirty="0"/>
          </a:p>
          <a:p>
            <a:r>
              <a:rPr lang="en-US" dirty="0" err="1"/>
              <a:t>Formazione</a:t>
            </a:r>
            <a:r>
              <a:rPr lang="en-US" dirty="0"/>
              <a:t> del </a:t>
            </a:r>
            <a:r>
              <a:rPr lang="en-US" dirty="0" err="1"/>
              <a:t>tappo</a:t>
            </a:r>
            <a:r>
              <a:rPr lang="en-US" dirty="0"/>
              <a:t>: </a:t>
            </a:r>
            <a:r>
              <a:rPr lang="en-US" dirty="0" err="1"/>
              <a:t>legame</a:t>
            </a:r>
            <a:r>
              <a:rPr lang="en-US" dirty="0"/>
              <a:t> del </a:t>
            </a:r>
            <a:r>
              <a:rPr lang="en-US" dirty="0" err="1"/>
              <a:t>finrinogeno</a:t>
            </a:r>
            <a:r>
              <a:rPr lang="en-US" dirty="0"/>
              <a:t> a </a:t>
            </a:r>
            <a:r>
              <a:rPr lang="en-US" dirty="0" err="1"/>
              <a:t>complesso</a:t>
            </a:r>
            <a:r>
              <a:rPr lang="en-US" dirty="0"/>
              <a:t> </a:t>
            </a:r>
            <a:r>
              <a:rPr lang="en-US" dirty="0" err="1"/>
              <a:t>glicoproteico</a:t>
            </a:r>
            <a:r>
              <a:rPr lang="en-US" dirty="0"/>
              <a:t> </a:t>
            </a:r>
            <a:r>
              <a:rPr lang="en-US" dirty="0" err="1"/>
              <a:t>Iib</a:t>
            </a:r>
            <a:r>
              <a:rPr lang="en-US" dirty="0"/>
              <a:t>/IIIa</a:t>
            </a:r>
          </a:p>
          <a:p>
            <a:endParaRPr lang="en-US" dirty="0"/>
          </a:p>
          <a:p>
            <a:r>
              <a:rPr lang="en-US" dirty="0" err="1"/>
              <a:t>Attivazione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formazione</a:t>
            </a:r>
            <a:r>
              <a:rPr lang="en-US" dirty="0"/>
              <a:t> del </a:t>
            </a:r>
            <a:r>
              <a:rPr lang="en-US" dirty="0" err="1"/>
              <a:t>coagulo</a:t>
            </a:r>
            <a:r>
              <a:rPr lang="en-US" dirty="0"/>
              <a:t> di </a:t>
            </a:r>
            <a:r>
              <a:rPr lang="en-US" dirty="0" err="1"/>
              <a:t>fibrina</a:t>
            </a:r>
            <a:endParaRPr lang="en-US" dirty="0"/>
          </a:p>
          <a:p>
            <a:r>
              <a:rPr lang="en-US" dirty="0" err="1"/>
              <a:t>Esposizione</a:t>
            </a:r>
            <a:r>
              <a:rPr lang="en-US" dirty="0"/>
              <a:t> del </a:t>
            </a:r>
            <a:r>
              <a:rPr lang="en-US" dirty="0" err="1"/>
              <a:t>fattore</a:t>
            </a:r>
            <a:r>
              <a:rPr lang="en-US" dirty="0"/>
              <a:t> </a:t>
            </a:r>
            <a:r>
              <a:rPr lang="en-US" dirty="0" err="1"/>
              <a:t>tessutale</a:t>
            </a:r>
            <a:r>
              <a:rPr lang="en-US" dirty="0"/>
              <a:t> (III) e </a:t>
            </a:r>
            <a:r>
              <a:rPr lang="en-US" dirty="0" err="1"/>
              <a:t>legame</a:t>
            </a:r>
            <a:r>
              <a:rPr lang="en-US" dirty="0"/>
              <a:t> al </a:t>
            </a:r>
            <a:r>
              <a:rPr lang="en-US" dirty="0" err="1"/>
              <a:t>fattore</a:t>
            </a:r>
            <a:r>
              <a:rPr lang="en-US" dirty="0"/>
              <a:t> VII</a:t>
            </a:r>
          </a:p>
          <a:p>
            <a:r>
              <a:rPr lang="en-US" dirty="0"/>
              <a:t>&gt; Via </a:t>
            </a:r>
            <a:r>
              <a:rPr lang="en-US" dirty="0" err="1"/>
              <a:t>tessutale</a:t>
            </a:r>
            <a:r>
              <a:rPr lang="en-US" dirty="0"/>
              <a:t> (VII, III, X)</a:t>
            </a:r>
            <a:br>
              <a:rPr lang="en-US" dirty="0"/>
            </a:br>
            <a:r>
              <a:rPr lang="en-US" dirty="0"/>
              <a:t>&gt; via commune (</a:t>
            </a:r>
            <a:r>
              <a:rPr lang="en-US" dirty="0" err="1"/>
              <a:t>fattori</a:t>
            </a:r>
            <a:r>
              <a:rPr lang="en-US" dirty="0"/>
              <a:t> X, II, I)</a:t>
            </a:r>
          </a:p>
          <a:p>
            <a:r>
              <a:rPr lang="en-US" dirty="0"/>
              <a:t>&gt; Via </a:t>
            </a:r>
            <a:r>
              <a:rPr lang="en-US" dirty="0" err="1"/>
              <a:t>intrinseca</a:t>
            </a:r>
            <a:r>
              <a:rPr lang="en-US" dirty="0"/>
              <a:t> (XII, XI, IX, III) </a:t>
            </a:r>
            <a:r>
              <a:rPr lang="en-US" dirty="0" err="1"/>
              <a:t>amplificativa</a:t>
            </a:r>
            <a:endParaRPr lang="en-US" dirty="0"/>
          </a:p>
          <a:p>
            <a:endParaRPr lang="en-US" dirty="0"/>
          </a:p>
          <a:p>
            <a:r>
              <a:rPr lang="en-US" dirty="0"/>
              <a:t>Vie </a:t>
            </a:r>
            <a:r>
              <a:rPr lang="en-US" dirty="0" err="1"/>
              <a:t>anticoagulanti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Proteina</a:t>
            </a:r>
            <a:r>
              <a:rPr lang="en-US" dirty="0"/>
              <a:t> C </a:t>
            </a:r>
            <a:r>
              <a:rPr lang="en-US" dirty="0" err="1"/>
              <a:t>proteina</a:t>
            </a:r>
            <a:r>
              <a:rPr lang="en-US" dirty="0"/>
              <a:t> 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Antitrombina</a:t>
            </a:r>
            <a:r>
              <a:rPr lang="en-US" dirty="0"/>
              <a:t> (azione </a:t>
            </a:r>
            <a:r>
              <a:rPr lang="en-US" dirty="0" err="1"/>
              <a:t>aumentata</a:t>
            </a:r>
            <a:r>
              <a:rPr lang="en-US" dirty="0"/>
              <a:t> </a:t>
            </a:r>
            <a:r>
              <a:rPr lang="en-US" dirty="0" err="1"/>
              <a:t>dall’eparina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Inibitori</a:t>
            </a:r>
            <a:r>
              <a:rPr lang="en-US" dirty="0"/>
              <a:t> </a:t>
            </a:r>
            <a:r>
              <a:rPr lang="en-US" dirty="0" err="1"/>
              <a:t>farmacologici</a:t>
            </a:r>
            <a:r>
              <a:rPr lang="en-US" dirty="0"/>
              <a:t> </a:t>
            </a:r>
            <a:r>
              <a:rPr lang="en-US" dirty="0" err="1"/>
              <a:t>fattore</a:t>
            </a:r>
            <a:r>
              <a:rPr lang="en-US" dirty="0"/>
              <a:t> </a:t>
            </a:r>
            <a:r>
              <a:rPr lang="en-US" dirty="0" err="1"/>
              <a:t>Xa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err="1"/>
              <a:t>Fibrinolisi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12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VID-19 Coagulopathy: Current knowledge and guidelines on anticoagulation  - ScienceDirect">
            <a:extLst>
              <a:ext uri="{FF2B5EF4-FFF2-40B4-BE49-F238E27FC236}">
                <a16:creationId xmlns:a16="http://schemas.microsoft.com/office/drawing/2014/main" id="{1B103638-EB9A-444E-B5EE-BC9D8DACF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671638"/>
            <a:ext cx="618172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B7A7ED-6864-414E-A956-ADD0F22E27A9}"/>
              </a:ext>
            </a:extLst>
          </p:cNvPr>
          <p:cNvSpPr txBox="1"/>
          <p:nvPr/>
        </p:nvSpPr>
        <p:spPr>
          <a:xfrm>
            <a:off x="6496424" y="6167718"/>
            <a:ext cx="517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0C7DBB"/>
                </a:solidFill>
                <a:effectLst/>
                <a:latin typeface="NexusSans"/>
                <a:hlinkClick r:id="rId3" tooltip="Persistent link using digital object identifier"/>
              </a:rPr>
              <a:t>https://doi.org/10.1016/j.hrtlng.2021.01.011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74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86C65-5459-4D78-A2E4-F28396175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392" y="382781"/>
            <a:ext cx="9221216" cy="60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55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40B28-4397-46D9-9937-F2F44CD73EC6}"/>
              </a:ext>
            </a:extLst>
          </p:cNvPr>
          <p:cNvSpPr txBox="1"/>
          <p:nvPr/>
        </p:nvSpPr>
        <p:spPr>
          <a:xfrm>
            <a:off x="352612" y="280894"/>
            <a:ext cx="1118197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SINDROME IPER-INFIAMMATORIA / TEMPESTA CITOCHINICA / MULTI-ORGAN FAILURE</a:t>
            </a:r>
          </a:p>
          <a:p>
            <a:endParaRPr lang="en-US" sz="2800" b="1" dirty="0"/>
          </a:p>
          <a:p>
            <a:r>
              <a:rPr lang="en-US" sz="2800" dirty="0" err="1"/>
              <a:t>Aumento</a:t>
            </a:r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PCR (IL-6)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PCT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IL-1 non </a:t>
            </a:r>
            <a:r>
              <a:rPr lang="en-US" sz="2800" dirty="0" err="1"/>
              <a:t>misurata</a:t>
            </a:r>
            <a:r>
              <a:rPr lang="en-US" sz="2800" dirty="0"/>
              <a:t> &gt; PCR, </a:t>
            </a:r>
            <a:r>
              <a:rPr lang="en-US" sz="2800" dirty="0" err="1"/>
              <a:t>neutrofilia</a:t>
            </a:r>
            <a:r>
              <a:rPr lang="en-US" sz="2800" dirty="0"/>
              <a:t>, IL1RA, SAA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IFN non </a:t>
            </a:r>
            <a:r>
              <a:rPr lang="en-US" sz="2800" dirty="0" err="1"/>
              <a:t>misurato</a:t>
            </a:r>
            <a:r>
              <a:rPr lang="en-US" sz="2800" dirty="0"/>
              <a:t> &gt; </a:t>
            </a:r>
            <a:r>
              <a:rPr lang="en-US" sz="2800" dirty="0" err="1"/>
              <a:t>ferritina</a:t>
            </a:r>
            <a:r>
              <a:rPr lang="en-US" sz="2800" dirty="0"/>
              <a:t>, CXCL9, IP-10 …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r>
              <a:rPr lang="en-US" sz="2800" dirty="0" err="1"/>
              <a:t>Monociti</a:t>
            </a:r>
            <a:r>
              <a:rPr lang="en-US" sz="2800" dirty="0"/>
              <a:t> vacuolate </a:t>
            </a:r>
            <a:r>
              <a:rPr lang="en-US" sz="2800" dirty="0" err="1"/>
              <a:t>allo</a:t>
            </a:r>
            <a:r>
              <a:rPr lang="en-US" sz="2800" dirty="0"/>
              <a:t> </a:t>
            </a:r>
            <a:r>
              <a:rPr lang="en-US" sz="2800" dirty="0" err="1"/>
              <a:t>striscio</a:t>
            </a:r>
            <a:r>
              <a:rPr lang="en-US" sz="2800" dirty="0"/>
              <a:t> di </a:t>
            </a:r>
            <a:r>
              <a:rPr lang="en-US" sz="2800" dirty="0" err="1"/>
              <a:t>sangue</a:t>
            </a:r>
            <a:r>
              <a:rPr lang="en-US" sz="2800" dirty="0"/>
              <a:t> </a:t>
            </a:r>
            <a:r>
              <a:rPr lang="en-US" sz="2800" dirty="0" err="1"/>
              <a:t>periferico</a:t>
            </a:r>
            <a:endParaRPr lang="en-US" sz="2800" dirty="0"/>
          </a:p>
          <a:p>
            <a:r>
              <a:rPr lang="en-US" sz="2800" dirty="0" err="1"/>
              <a:t>Aspetti</a:t>
            </a:r>
            <a:r>
              <a:rPr lang="en-US" sz="2800" dirty="0"/>
              <a:t> </a:t>
            </a:r>
            <a:r>
              <a:rPr lang="en-US" sz="2800" dirty="0" err="1"/>
              <a:t>midollari</a:t>
            </a:r>
            <a:r>
              <a:rPr lang="en-US" sz="2800" dirty="0"/>
              <a:t> di </a:t>
            </a:r>
            <a:r>
              <a:rPr lang="en-US" sz="2800" dirty="0" err="1"/>
              <a:t>emofagocitosi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Riduzione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linfociti</a:t>
            </a:r>
            <a:r>
              <a:rPr lang="en-US" sz="2800" dirty="0"/>
              <a:t> e </a:t>
            </a:r>
            <a:r>
              <a:rPr lang="en-US" sz="2800" dirty="0" err="1"/>
              <a:t>aumento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neutrofili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4732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EB0D306-2F8E-4A6F-B69C-FBD5B732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" y="325884"/>
            <a:ext cx="7062579" cy="51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288A4-524E-4FBA-9076-D8DF04390258}"/>
              </a:ext>
            </a:extLst>
          </p:cNvPr>
          <p:cNvSpPr txBox="1"/>
          <p:nvPr/>
        </p:nvSpPr>
        <p:spPr>
          <a:xfrm>
            <a:off x="191247" y="5836894"/>
            <a:ext cx="6639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err="1">
                <a:solidFill>
                  <a:srgbClr val="000000"/>
                </a:solidFill>
                <a:effectLst/>
                <a:latin typeface="Poppins" panose="020B0502040204020203" pitchFamily="2" charset="0"/>
              </a:rPr>
              <a:t>Lerkvaleekul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Poppins" panose="020B0502040204020203" pitchFamily="2" charset="0"/>
              </a:rPr>
              <a:t> B,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Poppins" panose="020B0502040204020203" pitchFamily="2" charset="0"/>
              </a:rPr>
              <a:t>Vilaiyuk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Poppins" panose="020B0502040204020203" pitchFamily="2" charset="0"/>
              </a:rPr>
              <a:t> S. Macrophage activation syndrome: early diagnosis is key. 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Poppins" panose="020B0502040204020203" pitchFamily="2" charset="0"/>
              </a:rPr>
              <a:t>Open Access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Poppins" panose="020B0502040204020203" pitchFamily="2" charset="0"/>
              </a:rPr>
              <a:t>Rheumatol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Poppins" panose="020B0502040204020203" pitchFamily="2" charset="0"/>
              </a:rPr>
              <a:t>. 2018;10:117–128</a:t>
            </a:r>
            <a:endParaRPr lang="en-US" sz="1600" dirty="0"/>
          </a:p>
        </p:txBody>
      </p:sp>
      <p:pic>
        <p:nvPicPr>
          <p:cNvPr id="4100" name="Picture 4" descr="Macrophage activation syndrome in the era of biologic therapy | Nature  Reviews Rheumatology">
            <a:extLst>
              <a:ext uri="{FF2B5EF4-FFF2-40B4-BE49-F238E27FC236}">
                <a16:creationId xmlns:a16="http://schemas.microsoft.com/office/drawing/2014/main" id="{BA8192B4-00C2-4C73-837D-10B4A0F0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55" y="896657"/>
            <a:ext cx="5015737" cy="487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7CD97B-B5E9-4661-B84D-E0C7157C6CB8}"/>
              </a:ext>
            </a:extLst>
          </p:cNvPr>
          <p:cNvSpPr txBox="1"/>
          <p:nvPr/>
        </p:nvSpPr>
        <p:spPr>
          <a:xfrm>
            <a:off x="7374965" y="5946588"/>
            <a:ext cx="446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Grom</a:t>
            </a:r>
            <a:r>
              <a:rPr lang="en-US" dirty="0"/>
              <a:t> Nature Reviews Rheumatology volume 12, pages259–268 (2016)</a:t>
            </a:r>
          </a:p>
        </p:txBody>
      </p:sp>
    </p:spTree>
    <p:extLst>
      <p:ext uri="{BB962C8B-B14F-4D97-AF65-F5344CB8AC3E}">
        <p14:creationId xmlns:p14="http://schemas.microsoft.com/office/powerpoint/2010/main" val="4191960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agnostic Criteria for HLH Used in the HLH-2004 Trial | Download Table">
            <a:extLst>
              <a:ext uri="{FF2B5EF4-FFF2-40B4-BE49-F238E27FC236}">
                <a16:creationId xmlns:a16="http://schemas.microsoft.com/office/drawing/2014/main" id="{698DF77B-959B-4728-B114-2FBDA415C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9" y="472142"/>
            <a:ext cx="11125372" cy="56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757254-22A7-44B1-A0EF-6F1F35453CA3}"/>
              </a:ext>
            </a:extLst>
          </p:cNvPr>
          <p:cNvSpPr/>
          <p:nvPr/>
        </p:nvSpPr>
        <p:spPr>
          <a:xfrm>
            <a:off x="256988" y="950259"/>
            <a:ext cx="11486777" cy="1063812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4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INTO diagnostic criteria for MAS in sJIA [21] | Download Table">
            <a:extLst>
              <a:ext uri="{FF2B5EF4-FFF2-40B4-BE49-F238E27FC236}">
                <a16:creationId xmlns:a16="http://schemas.microsoft.com/office/drawing/2014/main" id="{EFF2197A-728B-47D8-BE30-CB5E74C44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30" y="1032995"/>
            <a:ext cx="8938940" cy="479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256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ttangolo 1">
            <a:extLst>
              <a:ext uri="{FF2B5EF4-FFF2-40B4-BE49-F238E27FC236}">
                <a16:creationId xmlns:a16="http://schemas.microsoft.com/office/drawing/2014/main" id="{5F706694-BFEE-4959-A0E5-3770C32D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1" y="1140013"/>
            <a:ext cx="951454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esacerbazione conclamata da riduzione ossimetria:</a:t>
            </a:r>
            <a:endParaRPr lang="it-IT" alt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ossigeno-terapia (+ ossimetria di controllo) / ventilazione assistita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Cortisone (altri trattamenti immunomodulatori?)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+/-  eparina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+/- diuretici (Furosemide)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+/- antibiotici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altLang="it-I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alt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Antivirali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Anticorpi monoclonali: usati a inizio infezione in soggetti a rischio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0CE52F-A4DD-4ECC-96DA-7C2CEF545F01}"/>
              </a:ext>
            </a:extLst>
          </p:cNvPr>
          <p:cNvSpPr txBox="1"/>
          <p:nvPr/>
        </p:nvSpPr>
        <p:spPr>
          <a:xfrm>
            <a:off x="508001" y="58004"/>
            <a:ext cx="732892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TERAPIE NEL COVID-19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016C7-6A46-4D58-89FD-057487EF2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02" y="1280033"/>
            <a:ext cx="6545110" cy="50489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B1C90-F57D-4D76-A1C8-FD0FEAB874FF}"/>
              </a:ext>
            </a:extLst>
          </p:cNvPr>
          <p:cNvSpPr txBox="1"/>
          <p:nvPr/>
        </p:nvSpPr>
        <p:spPr>
          <a:xfrm>
            <a:off x="10117184" y="544754"/>
            <a:ext cx="265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Maggio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AA0EE-5A0B-4D0B-9F80-9AECB68CB03A}"/>
              </a:ext>
            </a:extLst>
          </p:cNvPr>
          <p:cNvSpPr txBox="1"/>
          <p:nvPr/>
        </p:nvSpPr>
        <p:spPr>
          <a:xfrm>
            <a:off x="195682" y="160537"/>
            <a:ext cx="11117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70C0"/>
                </a:solidFill>
              </a:rPr>
              <a:t>Perché così grave?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69244-923D-4B8F-81A6-08CFB550C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157" y="304145"/>
            <a:ext cx="5596835" cy="1951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113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ssuna descrizione della foto disponibile.">
            <a:extLst>
              <a:ext uri="{FF2B5EF4-FFF2-40B4-BE49-F238E27FC236}">
                <a16:creationId xmlns:a16="http://schemas.microsoft.com/office/drawing/2014/main" id="{5D14B4CF-23EE-427B-A066-5F83284C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28575"/>
            <a:ext cx="6524625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97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0DF884-6FD9-4FD8-B89D-A8759CBF1B14}"/>
              </a:ext>
            </a:extLst>
          </p:cNvPr>
          <p:cNvSpPr txBox="1"/>
          <p:nvPr/>
        </p:nvSpPr>
        <p:spPr>
          <a:xfrm>
            <a:off x="5199716" y="2048451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1/20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E36F7-2775-4349-B374-589250B914B7}"/>
              </a:ext>
            </a:extLst>
          </p:cNvPr>
          <p:cNvSpPr txBox="1"/>
          <p:nvPr/>
        </p:nvSpPr>
        <p:spPr>
          <a:xfrm>
            <a:off x="3066773" y="1824872"/>
            <a:ext cx="239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200.000 = 4 Milioni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C84E3A-9D64-467A-8C7D-32561E1381A7}"/>
              </a:ext>
            </a:extLst>
          </p:cNvPr>
          <p:cNvCxnSpPr>
            <a:cxnSpLocks/>
          </p:cNvCxnSpPr>
          <p:nvPr/>
        </p:nvCxnSpPr>
        <p:spPr>
          <a:xfrm flipV="1">
            <a:off x="5299683" y="1506071"/>
            <a:ext cx="2296411" cy="450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00D96C-6FA7-45D9-9EB0-4DFC3F05BE2D}"/>
              </a:ext>
            </a:extLst>
          </p:cNvPr>
          <p:cNvCxnSpPr>
            <a:cxnSpLocks/>
          </p:cNvCxnSpPr>
          <p:nvPr/>
        </p:nvCxnSpPr>
        <p:spPr>
          <a:xfrm flipH="1" flipV="1">
            <a:off x="9012050" y="1573794"/>
            <a:ext cx="590836" cy="366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6C7FE7-7FDF-4622-9A08-72E182A8268F}"/>
              </a:ext>
            </a:extLst>
          </p:cNvPr>
          <p:cNvSpPr txBox="1"/>
          <p:nvPr/>
        </p:nvSpPr>
        <p:spPr>
          <a:xfrm>
            <a:off x="7673420" y="1182905"/>
            <a:ext cx="122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15 Milioni</a:t>
            </a:r>
          </a:p>
          <a:p>
            <a:pPr algn="ctr"/>
            <a:r>
              <a:rPr lang="it-IT" b="1" dirty="0"/>
              <a:t>(25% pop)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C37EE4-4FFB-492A-BAC6-8F34285262D2}"/>
              </a:ext>
            </a:extLst>
          </p:cNvPr>
          <p:cNvSpPr txBox="1"/>
          <p:nvPr/>
        </p:nvSpPr>
        <p:spPr>
          <a:xfrm>
            <a:off x="9185368" y="472595"/>
            <a:ext cx="2639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140.000 decessi</a:t>
            </a:r>
            <a:br>
              <a:rPr lang="it-IT" b="1" dirty="0"/>
            </a:br>
            <a:r>
              <a:rPr lang="it-IT" b="1" dirty="0"/>
              <a:t>Letalità media intorno 1%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CE679E-1BCD-4E22-9EB5-FC6AECF7B961}"/>
              </a:ext>
            </a:extLst>
          </p:cNvPr>
          <p:cNvSpPr txBox="1"/>
          <p:nvPr/>
        </p:nvSpPr>
        <p:spPr>
          <a:xfrm>
            <a:off x="347200" y="178332"/>
            <a:ext cx="659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70C0"/>
                </a:solidFill>
              </a:rPr>
              <a:t>Covid-19: dove siamo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4AC22-E07F-4618-85C3-DD98DD50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683" y="3106341"/>
            <a:ext cx="6456545" cy="35733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2FCF1E-6F8D-4A09-95E9-AC0680DCC6B3}"/>
              </a:ext>
            </a:extLst>
          </p:cNvPr>
          <p:cNvSpPr txBox="1"/>
          <p:nvPr/>
        </p:nvSpPr>
        <p:spPr>
          <a:xfrm>
            <a:off x="9786467" y="2417783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1/3 – 1/2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244F8-D076-4113-900D-D709FCADFE4B}"/>
              </a:ext>
            </a:extLst>
          </p:cNvPr>
          <p:cNvSpPr txBox="1"/>
          <p:nvPr/>
        </p:nvSpPr>
        <p:spPr>
          <a:xfrm>
            <a:off x="9125228" y="2080644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 </a:t>
            </a:r>
            <a:r>
              <a:rPr lang="en-US" b="1" dirty="0" err="1"/>
              <a:t>Milioni</a:t>
            </a:r>
            <a:r>
              <a:rPr lang="en-US" b="1" dirty="0"/>
              <a:t> = 10 </a:t>
            </a:r>
            <a:r>
              <a:rPr lang="en-US" b="1" dirty="0" err="1"/>
              <a:t>Milioni</a:t>
            </a:r>
            <a:endParaRPr lang="en-US" b="1" dirty="0"/>
          </a:p>
        </p:txBody>
      </p:sp>
      <p:pic>
        <p:nvPicPr>
          <p:cNvPr id="23" name="Picture 2" descr="Risultato immagini per camion salme bergamo">
            <a:extLst>
              <a:ext uri="{FF2B5EF4-FFF2-40B4-BE49-F238E27FC236}">
                <a16:creationId xmlns:a16="http://schemas.microsoft.com/office/drawing/2014/main" id="{AB573910-6AAD-40FE-AA4F-5A8D1F81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0" y="4046070"/>
            <a:ext cx="4685486" cy="265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FD44D58-D487-47BE-9D3D-7AA6EB96F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0" y="1178359"/>
            <a:ext cx="2724064" cy="272406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0DAF095-D220-42CE-BFF4-AC7CC6A6C210}"/>
              </a:ext>
            </a:extLst>
          </p:cNvPr>
          <p:cNvCxnSpPr/>
          <p:nvPr/>
        </p:nvCxnSpPr>
        <p:spPr>
          <a:xfrm>
            <a:off x="5964519" y="2265310"/>
            <a:ext cx="0" cy="6332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BB14D7-6CDE-46BE-92AB-2FA0C046D73B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0313214" y="2787115"/>
            <a:ext cx="0" cy="2961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7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BF8F1E-126A-4635-B073-8FBBD01D94E1}"/>
              </a:ext>
            </a:extLst>
          </p:cNvPr>
          <p:cNvSpPr txBox="1"/>
          <p:nvPr/>
        </p:nvSpPr>
        <p:spPr>
          <a:xfrm>
            <a:off x="318114" y="1272405"/>
            <a:ext cx="1124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3C4245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C4245"/>
                </a:solidFill>
                <a:latin typeface="Arial" panose="020B0604020202020204" pitchFamily="34" charset="0"/>
              </a:rPr>
              <a:t>rischio</a:t>
            </a:r>
            <a:r>
              <a:rPr lang="en-US" sz="2400" dirty="0">
                <a:solidFill>
                  <a:srgbClr val="3C4245"/>
                </a:solidFill>
                <a:latin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rgbClr val="3C4245"/>
                </a:solidFill>
                <a:latin typeface="Arial" panose="020B0604020202020204" pitchFamily="34" charset="0"/>
              </a:rPr>
              <a:t>contagiarsi</a:t>
            </a:r>
            <a:r>
              <a:rPr lang="en-US" sz="2400" dirty="0">
                <a:solidFill>
                  <a:srgbClr val="3C4245"/>
                </a:solidFill>
                <a:latin typeface="Arial" panose="020B0604020202020204" pitchFamily="34" charset="0"/>
              </a:rPr>
              <a:t> simile </a:t>
            </a:r>
            <a:r>
              <a:rPr lang="en-US" sz="2400" dirty="0" err="1">
                <a:solidFill>
                  <a:srgbClr val="3C4245"/>
                </a:solidFill>
                <a:latin typeface="Arial" panose="020B0604020202020204" pitchFamily="34" charset="0"/>
              </a:rPr>
              <a:t>agli</a:t>
            </a:r>
            <a:r>
              <a:rPr lang="en-US" sz="2400" dirty="0">
                <a:solidFill>
                  <a:srgbClr val="3C4245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C4245"/>
                </a:solidFill>
                <a:latin typeface="Arial" panose="020B0604020202020204" pitchFamily="34" charset="0"/>
              </a:rPr>
              <a:t>adulti</a:t>
            </a:r>
            <a:r>
              <a:rPr lang="en-US" sz="2400" dirty="0">
                <a:solidFill>
                  <a:srgbClr val="3C4245"/>
                </a:solidFill>
                <a:latin typeface="Arial" panose="020B0604020202020204" pitchFamily="34" charset="0"/>
              </a:rPr>
              <a:t>, ma </a:t>
            </a:r>
            <a:r>
              <a:rPr lang="en-US" sz="2400" dirty="0" err="1">
                <a:solidFill>
                  <a:srgbClr val="3C4245"/>
                </a:solidFill>
                <a:latin typeface="Arial" panose="020B0604020202020204" pitchFamily="34" charset="0"/>
              </a:rPr>
              <a:t>decorso</a:t>
            </a:r>
            <a:r>
              <a:rPr lang="en-US" sz="2400" dirty="0">
                <a:solidFill>
                  <a:srgbClr val="3C4245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C4245"/>
                </a:solidFill>
                <a:latin typeface="Arial" panose="020B0604020202020204" pitchFamily="34" charset="0"/>
              </a:rPr>
              <a:t>asintomatico</a:t>
            </a:r>
            <a:r>
              <a:rPr lang="en-US" sz="2400" dirty="0">
                <a:solidFill>
                  <a:srgbClr val="3C4245"/>
                </a:solidFill>
                <a:latin typeface="Arial" panose="020B0604020202020204" pitchFamily="34" charset="0"/>
              </a:rPr>
              <a:t> o molto </a:t>
            </a:r>
            <a:r>
              <a:rPr lang="en-US" sz="2400" dirty="0" err="1">
                <a:solidFill>
                  <a:srgbClr val="3C4245"/>
                </a:solidFill>
                <a:latin typeface="Arial" panose="020B0604020202020204" pitchFamily="34" charset="0"/>
              </a:rPr>
              <a:t>lieve</a:t>
            </a:r>
            <a:endParaRPr lang="en-US" sz="2400" dirty="0">
              <a:solidFill>
                <a:srgbClr val="3C4245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AD008-9B6C-473A-8FE9-5F89480D6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59" y="2351587"/>
            <a:ext cx="8923354" cy="2917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23048C-FF78-484B-93C5-B8C481408813}"/>
              </a:ext>
            </a:extLst>
          </p:cNvPr>
          <p:cNvSpPr txBox="1"/>
          <p:nvPr/>
        </p:nvSpPr>
        <p:spPr>
          <a:xfrm>
            <a:off x="3569497" y="2099631"/>
            <a:ext cx="1012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Covid-19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543E7-7CC9-4A18-B163-0A419739DCCD}"/>
              </a:ext>
            </a:extLst>
          </p:cNvPr>
          <p:cNvSpPr txBox="1"/>
          <p:nvPr/>
        </p:nvSpPr>
        <p:spPr>
          <a:xfrm>
            <a:off x="8202457" y="209963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Varicella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270C95-5959-42F9-846F-C8FFCCC166EC}"/>
              </a:ext>
            </a:extLst>
          </p:cNvPr>
          <p:cNvSpPr txBox="1"/>
          <p:nvPr/>
        </p:nvSpPr>
        <p:spPr>
          <a:xfrm>
            <a:off x="3105258" y="5704801"/>
            <a:ext cx="5981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Sistema immunitario delle possibilità</a:t>
            </a:r>
          </a:p>
          <a:p>
            <a:pPr algn="ctr"/>
            <a:r>
              <a:rPr lang="it-IT" sz="2400" dirty="0"/>
              <a:t>Sistema immunitario dell’esperienza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7511E-AE69-454F-A968-872644C89C1F}"/>
              </a:ext>
            </a:extLst>
          </p:cNvPr>
          <p:cNvSpPr txBox="1"/>
          <p:nvPr/>
        </p:nvSpPr>
        <p:spPr>
          <a:xfrm>
            <a:off x="195682" y="120770"/>
            <a:ext cx="11996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70C0"/>
                </a:solidFill>
              </a:rPr>
              <a:t>I bambini rischiano meno verso il NUOVO</a:t>
            </a:r>
          </a:p>
        </p:txBody>
      </p:sp>
    </p:spTree>
    <p:extLst>
      <p:ext uri="{BB962C8B-B14F-4D97-AF65-F5344CB8AC3E}">
        <p14:creationId xmlns:p14="http://schemas.microsoft.com/office/powerpoint/2010/main" val="3860092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E98DEE-277A-4B05-A093-8ADDEF0B3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89" y="1416719"/>
            <a:ext cx="4654933" cy="4190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A23D7C-8CF7-4DC1-9A82-F2DF2BBD8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486" y="1416720"/>
            <a:ext cx="4643698" cy="4142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E859D-6C03-4872-8841-F4337A376691}"/>
              </a:ext>
            </a:extLst>
          </p:cNvPr>
          <p:cNvSpPr txBox="1"/>
          <p:nvPr/>
        </p:nvSpPr>
        <p:spPr>
          <a:xfrm>
            <a:off x="5659723" y="2460030"/>
            <a:ext cx="64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Italia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26501-BABB-425B-A840-CD064997205B}"/>
              </a:ext>
            </a:extLst>
          </p:cNvPr>
          <p:cNvSpPr txBox="1"/>
          <p:nvPr/>
        </p:nvSpPr>
        <p:spPr>
          <a:xfrm>
            <a:off x="790949" y="2460030"/>
            <a:ext cx="85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Nigeria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AFB86-6FDD-4D92-A5D8-E94D18F23D50}"/>
              </a:ext>
            </a:extLst>
          </p:cNvPr>
          <p:cNvSpPr txBox="1"/>
          <p:nvPr/>
        </p:nvSpPr>
        <p:spPr>
          <a:xfrm>
            <a:off x="5265486" y="5698777"/>
            <a:ext cx="671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Decessi COVI-19: 102.000 /60 milioni = 1/600</a:t>
            </a:r>
          </a:p>
          <a:p>
            <a:r>
              <a:rPr lang="it-IT" dirty="0"/>
              <a:t>Su 3.300.000 di casi stimati (in realtà si pensa almeno 10.000.000)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594663-A16C-4CEB-AE6E-E40091A652F6}"/>
              </a:ext>
            </a:extLst>
          </p:cNvPr>
          <p:cNvSpPr txBox="1"/>
          <p:nvPr/>
        </p:nvSpPr>
        <p:spPr>
          <a:xfrm>
            <a:off x="469982" y="5698777"/>
            <a:ext cx="479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Decessi COVI-19: 1.500 /200 milioni = 1/150.000</a:t>
            </a:r>
          </a:p>
          <a:p>
            <a:r>
              <a:rPr lang="it-IT" dirty="0"/>
              <a:t>Su 100.000 casi stimati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F72A7A-8007-4F8B-9E46-81FDAA8A0854}"/>
              </a:ext>
            </a:extLst>
          </p:cNvPr>
          <p:cNvSpPr txBox="1"/>
          <p:nvPr/>
        </p:nvSpPr>
        <p:spPr>
          <a:xfrm>
            <a:off x="195682" y="120770"/>
            <a:ext cx="11996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70C0"/>
                </a:solidFill>
              </a:rPr>
              <a:t>SARS-CoV-2 e Covid-19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E406D-6B8F-4198-85A6-54B6C6E84A5F}"/>
              </a:ext>
            </a:extLst>
          </p:cNvPr>
          <p:cNvSpPr/>
          <p:nvPr/>
        </p:nvSpPr>
        <p:spPr>
          <a:xfrm>
            <a:off x="195683" y="1299125"/>
            <a:ext cx="11780458" cy="1497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64299-4859-4A53-A12F-6863C8C9316D}"/>
              </a:ext>
            </a:extLst>
          </p:cNvPr>
          <p:cNvSpPr txBox="1"/>
          <p:nvPr/>
        </p:nvSpPr>
        <p:spPr>
          <a:xfrm>
            <a:off x="9139365" y="1896665"/>
            <a:ext cx="269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&gt;85% dei decessi al di sopra dei 70 anni</a:t>
            </a:r>
          </a:p>
        </p:txBody>
      </p:sp>
    </p:spTree>
    <p:extLst>
      <p:ext uri="{BB962C8B-B14F-4D97-AF65-F5344CB8AC3E}">
        <p14:creationId xmlns:p14="http://schemas.microsoft.com/office/powerpoint/2010/main" val="3931254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4F2BC5-CEB8-4663-B945-196697378D5E}"/>
              </a:ext>
            </a:extLst>
          </p:cNvPr>
          <p:cNvSpPr txBox="1"/>
          <p:nvPr/>
        </p:nvSpPr>
        <p:spPr>
          <a:xfrm>
            <a:off x="2623607" y="6222168"/>
            <a:ext cx="694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https://www.ncbi.nlm.nih.gov/pmc/articles/PMC7303035/pdf/main.pdf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0714F-1DC2-446F-91B4-1DCA1143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774" y="2181433"/>
            <a:ext cx="6471177" cy="4040735"/>
          </a:xfrm>
          <a:prstGeom prst="rect">
            <a:avLst/>
          </a:prstGeom>
        </p:spPr>
      </p:pic>
      <p:pic>
        <p:nvPicPr>
          <p:cNvPr id="1026" name="Picture 2" descr="COVID toes,' other rashes latest possible rare virus signs">
            <a:extLst>
              <a:ext uri="{FF2B5EF4-FFF2-40B4-BE49-F238E27FC236}">
                <a16:creationId xmlns:a16="http://schemas.microsoft.com/office/drawing/2014/main" id="{C01EC4CA-CDBE-4086-AA0E-721BE2FE1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9" y="1495881"/>
            <a:ext cx="3006829" cy="352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ie kinderen ontwikkelen een levenbedreigend syndroom dat gekoppeld is aan  coronavirus - Gaande">
            <a:extLst>
              <a:ext uri="{FF2B5EF4-FFF2-40B4-BE49-F238E27FC236}">
                <a16:creationId xmlns:a16="http://schemas.microsoft.com/office/drawing/2014/main" id="{9726ADD5-8DDC-4866-9BEB-FFE4D18CB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226" y="1495881"/>
            <a:ext cx="3186785" cy="42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924DD2-01BC-4043-ACAF-FC47EC8CEDEF}"/>
              </a:ext>
            </a:extLst>
          </p:cNvPr>
          <p:cNvSpPr txBox="1"/>
          <p:nvPr/>
        </p:nvSpPr>
        <p:spPr>
          <a:xfrm>
            <a:off x="618554" y="951375"/>
            <a:ext cx="198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SIMIL-PERNIO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04B2F-BCBD-4D33-A7E0-203A3F34D47D}"/>
              </a:ext>
            </a:extLst>
          </p:cNvPr>
          <p:cNvSpPr txBox="1"/>
          <p:nvPr/>
        </p:nvSpPr>
        <p:spPr>
          <a:xfrm>
            <a:off x="9264270" y="951374"/>
            <a:ext cx="2273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SIMIL-KAWASAKI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53A7E8-63BC-4BF8-8771-784D98AF52BE}"/>
              </a:ext>
            </a:extLst>
          </p:cNvPr>
          <p:cNvSpPr txBox="1"/>
          <p:nvPr/>
        </p:nvSpPr>
        <p:spPr>
          <a:xfrm>
            <a:off x="195682" y="120770"/>
            <a:ext cx="11996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0070C0"/>
                </a:solidFill>
              </a:rPr>
              <a:t>Nei casi gravi c’è troppa infiammazione</a:t>
            </a:r>
          </a:p>
        </p:txBody>
      </p:sp>
    </p:spTree>
    <p:extLst>
      <p:ext uri="{BB962C8B-B14F-4D97-AF65-F5344CB8AC3E}">
        <p14:creationId xmlns:p14="http://schemas.microsoft.com/office/powerpoint/2010/main" val="95255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FC5BA-DA37-448E-A1A3-88FE12FA8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20" y="83107"/>
            <a:ext cx="11400653" cy="6693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6D48B-85D1-4C48-B33B-6DF0FF943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39" y="89712"/>
            <a:ext cx="11356521" cy="6678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A9CA0-6A17-4B67-9A60-CEF7A7FD2F4A}"/>
              </a:ext>
            </a:extLst>
          </p:cNvPr>
          <p:cNvSpPr txBox="1"/>
          <p:nvPr/>
        </p:nvSpPr>
        <p:spPr>
          <a:xfrm>
            <a:off x="2072640" y="548640"/>
            <a:ext cx="233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Grigio 2020</a:t>
            </a:r>
          </a:p>
          <a:p>
            <a:r>
              <a:rPr lang="en-US" sz="2400" b="1" dirty="0"/>
              <a:t>Nero 2021</a:t>
            </a:r>
          </a:p>
        </p:txBody>
      </p:sp>
    </p:spTree>
    <p:extLst>
      <p:ext uri="{BB962C8B-B14F-4D97-AF65-F5344CB8AC3E}">
        <p14:creationId xmlns:p14="http://schemas.microsoft.com/office/powerpoint/2010/main" val="22067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1614</Words>
  <Application>Microsoft Office PowerPoint</Application>
  <PresentationFormat>Widescreen</PresentationFormat>
  <Paragraphs>318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NexusSans</vt:lpstr>
      <vt:lpstr>Poppins</vt:lpstr>
      <vt:lpstr>Times New Roman</vt:lpstr>
      <vt:lpstr>Wingdings</vt:lpstr>
      <vt:lpstr>Office Theme</vt:lpstr>
      <vt:lpstr>PowerPoint Presentation</vt:lpstr>
      <vt:lpstr>SARS-CoV-2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 molecolare del SARS-CoV-2</vt:lpstr>
      <vt:lpstr>Anticorpi anti SARS CoV-2</vt:lpstr>
      <vt:lpstr>PowerPoint Presentation</vt:lpstr>
      <vt:lpstr>Cross-reattività con Coronaviruses stagionali</vt:lpstr>
      <vt:lpstr>How well do these serologic tests perform?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SARS-CoV-2: The Virus</dc:title>
  <dc:creator>Alberto Tommasini</dc:creator>
  <cp:lastModifiedBy>Alberto Tommasini</cp:lastModifiedBy>
  <cp:revision>19</cp:revision>
  <dcterms:created xsi:type="dcterms:W3CDTF">2021-11-17T20:55:22Z</dcterms:created>
  <dcterms:modified xsi:type="dcterms:W3CDTF">2021-11-24T21:11:19Z</dcterms:modified>
</cp:coreProperties>
</file>