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25"/>
  </p:notesMasterIdLst>
  <p:sldIdLst>
    <p:sldId id="257" r:id="rId2"/>
    <p:sldId id="395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350" r:id="rId12"/>
    <p:sldId id="341" r:id="rId13"/>
    <p:sldId id="388" r:id="rId14"/>
    <p:sldId id="362" r:id="rId15"/>
    <p:sldId id="342" r:id="rId16"/>
    <p:sldId id="390" r:id="rId17"/>
    <p:sldId id="369" r:id="rId18"/>
    <p:sldId id="372" r:id="rId19"/>
    <p:sldId id="389" r:id="rId20"/>
    <p:sldId id="343" r:id="rId21"/>
    <p:sldId id="404" r:id="rId22"/>
    <p:sldId id="378" r:id="rId23"/>
    <p:sldId id="406" r:id="rId24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00" autoAdjust="0"/>
    <p:restoredTop sz="93208" autoAdjust="0"/>
  </p:normalViewPr>
  <p:slideViewPr>
    <p:cSldViewPr snapToGrid="0" snapToObjects="1">
      <p:cViewPr varScale="1">
        <p:scale>
          <a:sx n="61" d="100"/>
          <a:sy n="61" d="100"/>
        </p:scale>
        <p:origin x="96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18/11/21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18/11/21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utledge.com/search?author=Francesca%20Bartrin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/>
              <a:t>Studi di </a:t>
            </a:r>
            <a:r>
              <a:rPr lang="de-DE" sz="2600" dirty="0" err="1"/>
              <a:t>Traduzione</a:t>
            </a:r>
            <a:r>
              <a:rPr lang="de-DE" sz="2600" dirty="0"/>
              <a:t> </a:t>
            </a:r>
          </a:p>
          <a:p>
            <a:pPr algn="ctr"/>
            <a:r>
              <a:rPr lang="de-DE" sz="2600" dirty="0"/>
              <a:t>Studi di </a:t>
            </a:r>
            <a:r>
              <a:rPr lang="de-DE" sz="2600" dirty="0" err="1"/>
              <a:t>Interpretazione</a:t>
            </a:r>
            <a:endParaRPr lang="de-DE" sz="2600" dirty="0"/>
          </a:p>
          <a:p>
            <a:pPr algn="ctr"/>
            <a:r>
              <a:rPr lang="de-DE" sz="2600" dirty="0" err="1"/>
              <a:t>Evoluzione</a:t>
            </a:r>
            <a:r>
              <a:rPr lang="de-DE" sz="2600" dirty="0"/>
              <a:t> II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18-11-2021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6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C1FA25-7200-394F-8852-AC0B5D576F68}"/>
              </a:ext>
            </a:extLst>
          </p:cNvPr>
          <p:cNvSpPr txBox="1"/>
          <p:nvPr/>
        </p:nvSpPr>
        <p:spPr>
          <a:xfrm>
            <a:off x="715617" y="1113181"/>
            <a:ext cx="77525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Ruolo delle nuove tecnologie: memorie di traduzione, traduzione automatica, strumenti informatici, protocolli verbali, processi cognitive, </a:t>
            </a:r>
            <a:r>
              <a:rPr lang="it-IT" sz="2800" dirty="0" err="1"/>
              <a:t>eye-tracking</a:t>
            </a:r>
            <a:r>
              <a:rPr lang="it-IT" sz="2800" dirty="0"/>
              <a:t>, localizzazione </a:t>
            </a:r>
          </a:p>
          <a:p>
            <a:endParaRPr lang="it-IT" sz="2800" dirty="0"/>
          </a:p>
          <a:p>
            <a:r>
              <a:rPr lang="it-IT" sz="2800" dirty="0" err="1"/>
              <a:t>Interdisciplina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Riviste: </a:t>
            </a:r>
            <a:r>
              <a:rPr lang="it-IT" sz="2800" i="1" dirty="0" err="1"/>
              <a:t>Babel</a:t>
            </a:r>
            <a:r>
              <a:rPr lang="it-IT" sz="2800" i="1" dirty="0"/>
              <a:t>, Meta, Target, </a:t>
            </a:r>
            <a:r>
              <a:rPr lang="it-IT" sz="2800" i="1" dirty="0" err="1"/>
              <a:t>Perspectives</a:t>
            </a:r>
            <a:r>
              <a:rPr lang="it-IT" sz="2800" i="1" dirty="0"/>
              <a:t> on </a:t>
            </a:r>
            <a:r>
              <a:rPr lang="it-IT" sz="2800" i="1" dirty="0" err="1"/>
              <a:t>Translatology</a:t>
            </a:r>
            <a:r>
              <a:rPr lang="it-IT" sz="2800" i="1" dirty="0"/>
              <a:t>, The </a:t>
            </a:r>
            <a:r>
              <a:rPr lang="it-IT" sz="2800" i="1" dirty="0" err="1"/>
              <a:t>Translator</a:t>
            </a:r>
            <a:r>
              <a:rPr lang="it-IT" sz="2800" i="1" dirty="0"/>
              <a:t>, </a:t>
            </a:r>
            <a:r>
              <a:rPr lang="it-IT" sz="2800" i="1" dirty="0" err="1"/>
              <a:t>Across</a:t>
            </a:r>
            <a:r>
              <a:rPr lang="it-IT" sz="2800" i="1" dirty="0"/>
              <a:t> </a:t>
            </a:r>
            <a:r>
              <a:rPr lang="it-IT" sz="2800" i="1" dirty="0" err="1"/>
              <a:t>Languages</a:t>
            </a:r>
            <a:r>
              <a:rPr lang="it-IT" sz="2800" i="1" dirty="0"/>
              <a:t> and </a:t>
            </a:r>
            <a:r>
              <a:rPr lang="it-IT" sz="2800" i="1" dirty="0" err="1"/>
              <a:t>Cultures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1630629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6185" y="1230922"/>
            <a:ext cx="80713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n-lt"/>
              </a:rPr>
              <a:t>Studi d’interpretazione</a:t>
            </a:r>
          </a:p>
          <a:p>
            <a:r>
              <a:rPr lang="it-IT" sz="2800" dirty="0">
                <a:latin typeface="+mn-lt"/>
              </a:rPr>
              <a:t>comprendono tutte le forme d’interpretazione che si suddividono principalmente in due filoni principali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Interpretazione di conferenza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Interpretazione dialogica </a:t>
            </a:r>
          </a:p>
        </p:txBody>
      </p:sp>
    </p:spTree>
    <p:extLst>
      <p:ext uri="{BB962C8B-B14F-4D97-AF65-F5344CB8AC3E}">
        <p14:creationId xmlns:p14="http://schemas.microsoft.com/office/powerpoint/2010/main" val="93736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5984" y="975544"/>
            <a:ext cx="80109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1950 primi studi e pubblicazioni: Herbert 1952, </a:t>
            </a:r>
            <a:r>
              <a:rPr lang="it-IT" sz="2800" dirty="0" err="1">
                <a:latin typeface="+mn-lt"/>
              </a:rPr>
              <a:t>Rozan</a:t>
            </a:r>
            <a:r>
              <a:rPr lang="it-IT" sz="2800" dirty="0">
                <a:latin typeface="+mn-lt"/>
              </a:rPr>
              <a:t> 1956, </a:t>
            </a:r>
            <a:r>
              <a:rPr lang="it-IT" sz="2800" dirty="0" err="1">
                <a:latin typeface="+mn-lt"/>
              </a:rPr>
              <a:t>Ilg</a:t>
            </a:r>
            <a:r>
              <a:rPr lang="it-IT" sz="2800" dirty="0">
                <a:latin typeface="+mn-lt"/>
              </a:rPr>
              <a:t> 1959</a:t>
            </a:r>
          </a:p>
          <a:p>
            <a:r>
              <a:rPr lang="it-IT" sz="2800" dirty="0" err="1">
                <a:latin typeface="+mn-lt"/>
              </a:rPr>
              <a:t>Paneth</a:t>
            </a:r>
            <a:r>
              <a:rPr lang="it-IT" sz="2800" dirty="0">
                <a:latin typeface="+mn-lt"/>
              </a:rPr>
              <a:t> 1957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1960 fino alla metà degli anni 1970 </a:t>
            </a:r>
          </a:p>
          <a:p>
            <a:r>
              <a:rPr lang="it-IT" sz="2800" dirty="0">
                <a:latin typeface="+mn-lt"/>
              </a:rPr>
              <a:t>inizia distacco dalla linguistica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interesse per i processi di ricezione e produzione del linguaggio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studi di orientamento cognitivo, psicologia cognitiva e psicolinguistica</a:t>
            </a:r>
          </a:p>
          <a:p>
            <a:endParaRPr lang="it-IT" sz="2800" dirty="0">
              <a:latin typeface="+mn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046155" y="180867"/>
            <a:ext cx="5002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Interpretazione di Conferenza</a:t>
            </a:r>
          </a:p>
        </p:txBody>
      </p:sp>
    </p:spTree>
    <p:extLst>
      <p:ext uri="{BB962C8B-B14F-4D97-AF65-F5344CB8AC3E}">
        <p14:creationId xmlns:p14="http://schemas.microsoft.com/office/powerpoint/2010/main" val="23369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6713" y="536714"/>
            <a:ext cx="773264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L’interesse è rivolto in particolare all’interpretazione simultanea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Simultaneità di ricezione e produzione </a:t>
            </a:r>
          </a:p>
          <a:p>
            <a:r>
              <a:rPr lang="it-IT" sz="2800" dirty="0">
                <a:latin typeface="+mn-lt"/>
              </a:rPr>
              <a:t>Effetti della velocità d’eloquio</a:t>
            </a:r>
          </a:p>
          <a:p>
            <a:r>
              <a:rPr lang="it-IT" sz="2800" dirty="0">
                <a:latin typeface="+mn-lt"/>
              </a:rPr>
              <a:t>Divisione dell’attenzione 	</a:t>
            </a:r>
          </a:p>
          <a:p>
            <a:r>
              <a:rPr lang="it-IT" sz="2800" dirty="0">
                <a:latin typeface="+mn-lt"/>
              </a:rPr>
              <a:t>Fasi di elaborazione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simultaneità d’ascolto e d’eloquio per gran parte del periodo in cui l’oratore parla è uno dei fenomeni più studiati e meglio documentati nella ricerca sull’interpretazione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115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0682" y="363915"/>
            <a:ext cx="883227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dirty="0">
              <a:latin typeface="+mn-lt"/>
            </a:endParaRPr>
          </a:p>
          <a:p>
            <a:r>
              <a:rPr lang="it-IT" sz="3200" dirty="0">
                <a:latin typeface="+mn-lt"/>
              </a:rPr>
              <a:t>Si riteneva impossibile la sincronicità fra ricezione ed enunciazione </a:t>
            </a:r>
          </a:p>
          <a:p>
            <a:endParaRPr lang="it-IT" sz="3200" dirty="0">
              <a:latin typeface="+mn-lt"/>
            </a:endParaRPr>
          </a:p>
          <a:p>
            <a:r>
              <a:rPr lang="it-IT" sz="3200" dirty="0">
                <a:latin typeface="+mn-lt"/>
              </a:rPr>
              <a:t>Studi per esaminare</a:t>
            </a:r>
          </a:p>
          <a:p>
            <a:r>
              <a:rPr lang="it-IT" sz="3200" dirty="0">
                <a:latin typeface="+mn-lt"/>
              </a:rPr>
              <a:t>la correlazione delle pause fra discorso originale (DO) e discorso interpretato (DI)</a:t>
            </a:r>
          </a:p>
          <a:p>
            <a:r>
              <a:rPr lang="it-IT" sz="3200" dirty="0">
                <a:latin typeface="+mn-lt"/>
              </a:rPr>
              <a:t>Segmentazione</a:t>
            </a:r>
          </a:p>
          <a:p>
            <a:r>
              <a:rPr lang="it-IT" sz="3200" dirty="0" err="1">
                <a:latin typeface="+mn-lt"/>
              </a:rPr>
              <a:t>Décalage</a:t>
            </a:r>
            <a:r>
              <a:rPr lang="it-IT" sz="3200" dirty="0">
                <a:latin typeface="+mn-lt"/>
              </a:rPr>
              <a:t> </a:t>
            </a:r>
          </a:p>
          <a:p>
            <a:endParaRPr lang="it-IT" sz="3200" dirty="0">
              <a:latin typeface="+mn-lt"/>
            </a:endParaRPr>
          </a:p>
          <a:p>
            <a:r>
              <a:rPr lang="it-IT" sz="3200" dirty="0" err="1">
                <a:latin typeface="+mn-lt"/>
              </a:rPr>
              <a:t>Gerver</a:t>
            </a:r>
            <a:r>
              <a:rPr lang="it-IT" sz="3200" dirty="0">
                <a:latin typeface="+mn-lt"/>
              </a:rPr>
              <a:t> (1975, 1976) metodi di rilevazione diversi </a:t>
            </a:r>
          </a:p>
          <a:p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178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5982" y="478465"/>
            <a:ext cx="770743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dirty="0">
              <a:latin typeface="+mn-lt"/>
            </a:endParaRPr>
          </a:p>
          <a:p>
            <a:pPr algn="ctr"/>
            <a:r>
              <a:rPr lang="de-DE" sz="3200" b="1" dirty="0">
                <a:latin typeface="+mn-lt"/>
              </a:rPr>
              <a:t>Anni 1970/80</a:t>
            </a:r>
            <a:r>
              <a:rPr lang="de-DE" sz="3200" dirty="0">
                <a:latin typeface="+mn-lt"/>
              </a:rPr>
              <a:t>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 err="1">
                <a:latin typeface="+mn-lt"/>
              </a:rPr>
              <a:t>Scuola</a:t>
            </a:r>
            <a:r>
              <a:rPr lang="de-DE" sz="3200" dirty="0">
                <a:latin typeface="+mn-lt"/>
              </a:rPr>
              <a:t> di </a:t>
            </a:r>
            <a:r>
              <a:rPr lang="de-DE" sz="3200" dirty="0" err="1">
                <a:latin typeface="+mn-lt"/>
              </a:rPr>
              <a:t>Parigi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con</a:t>
            </a:r>
            <a:r>
              <a:rPr lang="de-DE" sz="3200" dirty="0">
                <a:latin typeface="+mn-lt"/>
              </a:rPr>
              <a:t>  </a:t>
            </a:r>
            <a:r>
              <a:rPr lang="de-DE" sz="3200" dirty="0" err="1">
                <a:latin typeface="+mn-lt"/>
              </a:rPr>
              <a:t>Seleskovitch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e</a:t>
            </a:r>
            <a:r>
              <a:rPr lang="de-DE" sz="3200" dirty="0">
                <a:latin typeface="+mn-lt"/>
              </a:rPr>
              <a:t> Lederer 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 err="1">
                <a:latin typeface="+mn-lt"/>
              </a:rPr>
              <a:t>deverbalizzazione</a:t>
            </a:r>
            <a:endParaRPr lang="de-DE" sz="3200" dirty="0">
              <a:latin typeface="+mn-lt"/>
            </a:endParaRPr>
          </a:p>
          <a:p>
            <a:endParaRPr lang="de-DE" sz="3200" dirty="0">
              <a:latin typeface="+mn-lt"/>
            </a:endParaRPr>
          </a:p>
          <a:p>
            <a:r>
              <a:rPr lang="de-DE" sz="3200" dirty="0" err="1">
                <a:latin typeface="+mn-lt"/>
              </a:rPr>
              <a:t>Teoria</a:t>
            </a:r>
            <a:r>
              <a:rPr lang="de-DE" sz="3200" dirty="0">
                <a:latin typeface="+mn-lt"/>
              </a:rPr>
              <a:t> del </a:t>
            </a:r>
            <a:r>
              <a:rPr lang="de-DE" sz="3200" dirty="0" err="1">
                <a:latin typeface="+mn-lt"/>
              </a:rPr>
              <a:t>senso</a:t>
            </a:r>
            <a:r>
              <a:rPr lang="de-DE" sz="3200" dirty="0">
                <a:latin typeface="+mn-lt"/>
              </a:rPr>
              <a:t> </a:t>
            </a:r>
          </a:p>
          <a:p>
            <a:r>
              <a:rPr lang="de-DE" sz="3200" dirty="0">
                <a:latin typeface="+mn-lt"/>
              </a:rPr>
              <a:t>s</a:t>
            </a:r>
            <a:r>
              <a:rPr lang="it-IT" sz="3200" dirty="0" err="1">
                <a:latin typeface="+mn-lt"/>
              </a:rPr>
              <a:t>tudi</a:t>
            </a:r>
            <a:r>
              <a:rPr lang="it-IT" sz="3200" dirty="0">
                <a:latin typeface="+mn-lt"/>
              </a:rPr>
              <a:t> che segnano ulteriormente la separazione dalla linguistica, ricerca di un’autonomia scientifica</a:t>
            </a:r>
          </a:p>
        </p:txBody>
      </p:sp>
    </p:spTree>
    <p:extLst>
      <p:ext uri="{BB962C8B-B14F-4D97-AF65-F5344CB8AC3E}">
        <p14:creationId xmlns:p14="http://schemas.microsoft.com/office/powerpoint/2010/main" val="4024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6839" y="356862"/>
            <a:ext cx="825190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+mn-lt"/>
              </a:rPr>
              <a:t>MODELLI </a:t>
            </a:r>
            <a:r>
              <a:rPr lang="de-DE" sz="3000" dirty="0" err="1">
                <a:latin typeface="+mn-lt"/>
              </a:rPr>
              <a:t>cognitivi</a:t>
            </a:r>
            <a:r>
              <a:rPr lang="de-DE" sz="3000" dirty="0">
                <a:latin typeface="+mn-lt"/>
              </a:rPr>
              <a:t>: </a:t>
            </a:r>
            <a:endParaRPr lang="it-IT" sz="3000" dirty="0">
              <a:latin typeface="+mn-lt"/>
            </a:endParaRPr>
          </a:p>
          <a:p>
            <a:r>
              <a:rPr lang="it-IT" sz="3000" dirty="0">
                <a:latin typeface="+mn-lt"/>
              </a:rPr>
              <a:t>Ricerca rivolta al processo di elaborazione e produzione del linguaggio</a:t>
            </a:r>
          </a:p>
          <a:p>
            <a:r>
              <a:rPr lang="de-DE" sz="3000" dirty="0">
                <a:latin typeface="+mn-lt"/>
              </a:rPr>
              <a:t>Di </a:t>
            </a:r>
            <a:r>
              <a:rPr lang="de-DE" sz="3000" dirty="0" err="1">
                <a:latin typeface="+mn-lt"/>
              </a:rPr>
              <a:t>particolare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rilievo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gli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studi</a:t>
            </a:r>
            <a:r>
              <a:rPr lang="de-DE" sz="3000" dirty="0">
                <a:latin typeface="+mn-lt"/>
              </a:rPr>
              <a:t> di: </a:t>
            </a:r>
          </a:p>
          <a:p>
            <a:endParaRPr lang="de-DE" sz="3000" b="1" dirty="0">
              <a:latin typeface="+mn-lt"/>
            </a:endParaRPr>
          </a:p>
          <a:p>
            <a:r>
              <a:rPr lang="de-DE" sz="3000" b="1" dirty="0">
                <a:latin typeface="+mn-lt"/>
              </a:rPr>
              <a:t>Hella Kirchhoff - </a:t>
            </a:r>
            <a:r>
              <a:rPr lang="de-DE" sz="3000" dirty="0">
                <a:latin typeface="+mn-lt"/>
              </a:rPr>
              <a:t>Simultandolmetschen als kognitiv komplexen Mehrphasenvorgang</a:t>
            </a:r>
          </a:p>
          <a:p>
            <a:r>
              <a:rPr lang="de-DE" sz="3000" b="1" dirty="0">
                <a:latin typeface="+mn-lt"/>
              </a:rPr>
              <a:t>Barbara Moser- Mercer - </a:t>
            </a:r>
            <a:r>
              <a:rPr lang="de-DE" sz="3000" dirty="0" err="1">
                <a:latin typeface="+mn-lt"/>
              </a:rPr>
              <a:t>Modelli</a:t>
            </a:r>
            <a:r>
              <a:rPr lang="de-DE" sz="3000" dirty="0">
                <a:latin typeface="+mn-lt"/>
              </a:rPr>
              <a:t> per </a:t>
            </a:r>
            <a:r>
              <a:rPr lang="de-DE" sz="3000" dirty="0" err="1">
                <a:latin typeface="+mn-lt"/>
              </a:rPr>
              <a:t>l‘elaborazione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dell‘informazione</a:t>
            </a:r>
            <a:r>
              <a:rPr lang="de-DE" sz="3000" dirty="0">
                <a:latin typeface="+mn-lt"/>
              </a:rPr>
              <a:t>  </a:t>
            </a:r>
          </a:p>
          <a:p>
            <a:r>
              <a:rPr lang="de-DE" sz="3000" b="1" dirty="0" err="1">
                <a:latin typeface="+mn-lt"/>
              </a:rPr>
              <a:t>Ghelly</a:t>
            </a:r>
            <a:r>
              <a:rPr lang="de-DE" sz="3000" b="1" dirty="0">
                <a:latin typeface="+mn-lt"/>
              </a:rPr>
              <a:t> </a:t>
            </a:r>
            <a:r>
              <a:rPr lang="de-DE" sz="3000" b="1" dirty="0" err="1">
                <a:latin typeface="+mn-lt"/>
              </a:rPr>
              <a:t>Chernov</a:t>
            </a:r>
            <a:r>
              <a:rPr lang="de-DE" sz="3000" b="1" dirty="0">
                <a:latin typeface="+mn-lt"/>
              </a:rPr>
              <a:t> – </a:t>
            </a:r>
            <a:r>
              <a:rPr lang="de-DE" sz="3000" dirty="0" err="1">
                <a:latin typeface="+mn-lt"/>
              </a:rPr>
              <a:t>studi</a:t>
            </a:r>
            <a:r>
              <a:rPr lang="de-DE" sz="3000" b="1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su</a:t>
            </a:r>
            <a:r>
              <a:rPr lang="de-DE" sz="3000" b="1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base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psicolinguistica</a:t>
            </a:r>
            <a:r>
              <a:rPr lang="de-DE" sz="3000" dirty="0">
                <a:latin typeface="+mn-lt"/>
              </a:rPr>
              <a:t> – </a:t>
            </a:r>
            <a:r>
              <a:rPr lang="de-DE" sz="3000" dirty="0" err="1">
                <a:latin typeface="+mn-lt"/>
              </a:rPr>
              <a:t>teoria</a:t>
            </a:r>
            <a:r>
              <a:rPr lang="de-DE" sz="3000" dirty="0">
                <a:latin typeface="+mn-lt"/>
              </a:rPr>
              <a:t> della </a:t>
            </a:r>
            <a:r>
              <a:rPr lang="de-DE" sz="3000" dirty="0" err="1">
                <a:latin typeface="+mn-lt"/>
              </a:rPr>
              <a:t>ridondanza</a:t>
            </a:r>
            <a:endParaRPr lang="de-DE" sz="3000" dirty="0">
              <a:latin typeface="+mn-lt"/>
            </a:endParaRPr>
          </a:p>
          <a:p>
            <a:r>
              <a:rPr lang="de-DE" sz="3000" b="1" dirty="0">
                <a:latin typeface="+mn-lt"/>
              </a:rPr>
              <a:t>Daniel </a:t>
            </a:r>
            <a:r>
              <a:rPr lang="de-DE" sz="3000" b="1" dirty="0" err="1">
                <a:latin typeface="+mn-lt"/>
              </a:rPr>
              <a:t>Gile</a:t>
            </a:r>
            <a:r>
              <a:rPr lang="de-DE" sz="3000" dirty="0">
                <a:latin typeface="+mn-lt"/>
              </a:rPr>
              <a:t> – ha </a:t>
            </a:r>
            <a:r>
              <a:rPr lang="de-DE" sz="3000" dirty="0" err="1">
                <a:latin typeface="+mn-lt"/>
              </a:rPr>
              <a:t>elaborato</a:t>
            </a:r>
            <a:r>
              <a:rPr lang="de-DE" sz="3000" dirty="0">
                <a:latin typeface="+mn-lt"/>
              </a:rPr>
              <a:t> la </a:t>
            </a:r>
            <a:r>
              <a:rPr lang="de-DE" sz="3000" dirty="0" err="1">
                <a:latin typeface="+mn-lt"/>
              </a:rPr>
              <a:t>teoria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degli</a:t>
            </a:r>
            <a:r>
              <a:rPr lang="de-DE" sz="3000" dirty="0">
                <a:latin typeface="+mn-lt"/>
              </a:rPr>
              <a:t> </a:t>
            </a:r>
            <a:r>
              <a:rPr lang="de-DE" sz="3000" dirty="0" err="1">
                <a:latin typeface="+mn-lt"/>
              </a:rPr>
              <a:t>Effort</a:t>
            </a:r>
            <a:r>
              <a:rPr lang="de-DE" sz="3000" dirty="0">
                <a:latin typeface="+mn-lt"/>
              </a:rPr>
              <a:t> Models</a:t>
            </a:r>
          </a:p>
        </p:txBody>
      </p:sp>
    </p:spTree>
    <p:extLst>
      <p:ext uri="{BB962C8B-B14F-4D97-AF65-F5344CB8AC3E}">
        <p14:creationId xmlns:p14="http://schemas.microsoft.com/office/powerpoint/2010/main" val="1251228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0040" y="320040"/>
            <a:ext cx="86410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1977 venne organizzato a Venezia il Simposio della Nato sul linguaggio, l’interpretazione e la comunicazione</a:t>
            </a:r>
          </a:p>
          <a:p>
            <a:r>
              <a:rPr lang="it-IT" sz="2800" i="1" dirty="0">
                <a:latin typeface="+mn-lt"/>
              </a:rPr>
              <a:t>Language </a:t>
            </a:r>
            <a:r>
              <a:rPr lang="it-IT" sz="2800" i="1" dirty="0" err="1">
                <a:latin typeface="+mn-lt"/>
              </a:rPr>
              <a:t>Interpretation</a:t>
            </a:r>
            <a:r>
              <a:rPr lang="it-IT" sz="2800" i="1" dirty="0">
                <a:latin typeface="+mn-lt"/>
              </a:rPr>
              <a:t> and </a:t>
            </a:r>
            <a:r>
              <a:rPr lang="it-IT" sz="2800" i="1" dirty="0" err="1">
                <a:latin typeface="+mn-lt"/>
              </a:rPr>
              <a:t>Communication</a:t>
            </a:r>
            <a:r>
              <a:rPr lang="it-IT" sz="2800" dirty="0">
                <a:latin typeface="+mn-lt"/>
              </a:rPr>
              <a:t> a cura di David </a:t>
            </a:r>
            <a:r>
              <a:rPr lang="it-IT" sz="2800" dirty="0" err="1">
                <a:latin typeface="+mn-lt"/>
              </a:rPr>
              <a:t>Gerver</a:t>
            </a:r>
            <a:r>
              <a:rPr lang="it-IT" sz="2800" dirty="0">
                <a:latin typeface="+mn-lt"/>
              </a:rPr>
              <a:t> e H. Wallace </a:t>
            </a:r>
            <a:r>
              <a:rPr lang="it-IT" sz="2800" dirty="0" err="1">
                <a:latin typeface="+mn-lt"/>
              </a:rPr>
              <a:t>Sinaiko</a:t>
            </a:r>
            <a:r>
              <a:rPr lang="it-IT" sz="2800" dirty="0">
                <a:latin typeface="+mn-lt"/>
              </a:rPr>
              <a:t> del 1978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Al fine di riunire esponenti delle scienze del comportamento, scienze cognitive e della comunicazione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‘concetti’ unità mentali impiegate nelle scienze cognitive: organizzazione dell’esperienza, carattere individuale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 ‘concetti’ unità nell’organizzazione della lingua: </a:t>
            </a:r>
            <a:r>
              <a:rPr lang="it-IT" sz="2800" dirty="0" err="1">
                <a:latin typeface="+mn-lt"/>
              </a:rPr>
              <a:t>sovraindividuali</a:t>
            </a:r>
            <a:r>
              <a:rPr lang="it-IT" sz="2800" dirty="0">
                <a:latin typeface="+mn-lt"/>
              </a:rPr>
              <a:t>, condensati dei concetti cognitivi, funzione: esternare rappresentazioni mentali individuali</a:t>
            </a:r>
          </a:p>
        </p:txBody>
      </p:sp>
    </p:spTree>
    <p:extLst>
      <p:ext uri="{BB962C8B-B14F-4D97-AF65-F5344CB8AC3E}">
        <p14:creationId xmlns:p14="http://schemas.microsoft.com/office/powerpoint/2010/main" val="857505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5760" y="477803"/>
            <a:ext cx="833219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Al Simposio della Nato a Venezia  si presentano due modelli </a:t>
            </a:r>
          </a:p>
          <a:p>
            <a:r>
              <a:rPr lang="it-IT" sz="2800" dirty="0">
                <a:latin typeface="+mn-lt"/>
              </a:rPr>
              <a:t>quello del processo di comprensione del linguaggio e quello dell’interpretazione simultanea, IS (Massaro 1978; Moser 1978)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Le ipotesi di Massaro furono applicate all’IS da Moser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l’elaborazione del materiale in entrata è illustrato attraverso un diagramma di flusso dell’informazione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le unità linguistiche minime, i fonemi, vengono confrontati con i dati e le regole fonologiche immagazzinati nella MLT</a:t>
            </a:r>
          </a:p>
        </p:txBody>
      </p:sp>
    </p:spTree>
    <p:extLst>
      <p:ext uri="{BB962C8B-B14F-4D97-AF65-F5344CB8AC3E}">
        <p14:creationId xmlns:p14="http://schemas.microsoft.com/office/powerpoint/2010/main" val="714494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14400" y="758285"/>
            <a:ext cx="72036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>
                <a:latin typeface="+mn-lt"/>
              </a:rPr>
              <a:t>Svolta</a:t>
            </a:r>
            <a:r>
              <a:rPr lang="de-DE" sz="3200" b="1" dirty="0">
                <a:latin typeface="+mn-lt"/>
              </a:rPr>
              <a:t> </a:t>
            </a:r>
            <a:r>
              <a:rPr lang="de-DE" sz="3200" b="1" dirty="0" err="1">
                <a:latin typeface="+mn-lt"/>
              </a:rPr>
              <a:t>empirica</a:t>
            </a:r>
            <a:r>
              <a:rPr lang="de-DE" sz="3200" b="1" dirty="0">
                <a:latin typeface="+mn-lt"/>
              </a:rPr>
              <a:t> 		</a:t>
            </a:r>
          </a:p>
          <a:p>
            <a:r>
              <a:rPr lang="de-DE" sz="3200" b="1" dirty="0" err="1">
                <a:latin typeface="+mn-lt"/>
              </a:rPr>
              <a:t>Conferenza</a:t>
            </a:r>
            <a:r>
              <a:rPr lang="de-DE" sz="3200" b="1" dirty="0">
                <a:latin typeface="+mn-lt"/>
              </a:rPr>
              <a:t> di </a:t>
            </a:r>
            <a:r>
              <a:rPr lang="de-DE" sz="3200" b="1" dirty="0" err="1">
                <a:latin typeface="+mn-lt"/>
              </a:rPr>
              <a:t>Trieste</a:t>
            </a:r>
            <a:r>
              <a:rPr lang="de-DE" sz="3200" b="1" dirty="0">
                <a:latin typeface="+mn-lt"/>
              </a:rPr>
              <a:t> del 1986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>
                <a:latin typeface="+mn-lt"/>
              </a:rPr>
              <a:t>Studi </a:t>
            </a:r>
            <a:r>
              <a:rPr lang="de-DE" sz="3200" dirty="0" err="1">
                <a:latin typeface="+mn-lt"/>
              </a:rPr>
              <a:t>sull‘interpretazione</a:t>
            </a:r>
            <a:r>
              <a:rPr lang="de-DE" sz="3200" dirty="0">
                <a:latin typeface="+mn-lt"/>
              </a:rPr>
              <a:t> di </a:t>
            </a:r>
            <a:r>
              <a:rPr lang="de-DE" sz="3200" dirty="0" err="1">
                <a:latin typeface="+mn-lt"/>
              </a:rPr>
              <a:t>orientamento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neurologico</a:t>
            </a:r>
            <a:r>
              <a:rPr lang="de-DE" sz="3200" dirty="0">
                <a:latin typeface="+mn-lt"/>
              </a:rPr>
              <a:t>  </a:t>
            </a:r>
            <a:r>
              <a:rPr lang="de-DE" sz="3200" dirty="0" err="1">
                <a:latin typeface="+mn-lt"/>
              </a:rPr>
              <a:t>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neuroliguistico</a:t>
            </a:r>
            <a:endParaRPr lang="de-DE" sz="3200" dirty="0">
              <a:latin typeface="+mn-lt"/>
            </a:endParaRPr>
          </a:p>
          <a:p>
            <a:endParaRPr lang="de-DE" sz="3200" dirty="0">
              <a:latin typeface="+mn-lt"/>
            </a:endParaRPr>
          </a:p>
          <a:p>
            <a:r>
              <a:rPr lang="de-DE" sz="3200" dirty="0" err="1">
                <a:latin typeface="+mn-lt"/>
              </a:rPr>
              <a:t>studio</a:t>
            </a:r>
            <a:r>
              <a:rPr lang="de-DE" sz="3200" dirty="0">
                <a:latin typeface="+mn-lt"/>
              </a:rPr>
              <a:t> delle </a:t>
            </a:r>
            <a:r>
              <a:rPr lang="de-DE" sz="3200" dirty="0" err="1">
                <a:latin typeface="+mn-lt"/>
              </a:rPr>
              <a:t>aree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cerebrali</a:t>
            </a:r>
            <a:r>
              <a:rPr lang="de-DE" sz="3200" dirty="0">
                <a:latin typeface="+mn-lt"/>
              </a:rPr>
              <a:t> </a:t>
            </a:r>
            <a:r>
              <a:rPr lang="de-DE" sz="3200" dirty="0" err="1">
                <a:latin typeface="+mn-lt"/>
              </a:rPr>
              <a:t>preposte</a:t>
            </a:r>
            <a:r>
              <a:rPr lang="de-DE" sz="3200" dirty="0">
                <a:latin typeface="+mn-lt"/>
              </a:rPr>
              <a:t> al </a:t>
            </a:r>
            <a:r>
              <a:rPr lang="de-DE" sz="3200" dirty="0" err="1">
                <a:latin typeface="+mn-lt"/>
              </a:rPr>
              <a:t>linguaggio</a:t>
            </a:r>
            <a:r>
              <a:rPr lang="de-DE" sz="3200" dirty="0">
                <a:latin typeface="+mn-lt"/>
              </a:rPr>
              <a:t>  </a:t>
            </a:r>
          </a:p>
          <a:p>
            <a:endParaRPr lang="de-DE" sz="3200" dirty="0">
              <a:latin typeface="+mn-lt"/>
            </a:endParaRPr>
          </a:p>
          <a:p>
            <a:r>
              <a:rPr lang="de-DE" sz="3200" dirty="0" err="1">
                <a:latin typeface="+mn-lt"/>
              </a:rPr>
              <a:t>funzione</a:t>
            </a:r>
            <a:r>
              <a:rPr lang="de-DE" sz="3200" dirty="0">
                <a:latin typeface="+mn-lt"/>
              </a:rPr>
              <a:t> della </a:t>
            </a:r>
            <a:r>
              <a:rPr lang="de-DE" sz="3200" dirty="0" err="1">
                <a:latin typeface="+mn-lt"/>
              </a:rPr>
              <a:t>memoria</a:t>
            </a:r>
            <a:endParaRPr lang="de-DE" sz="3200" dirty="0">
              <a:latin typeface="+mn-lt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1058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FB26974-CEED-644E-A583-73E197152770}"/>
              </a:ext>
            </a:extLst>
          </p:cNvPr>
          <p:cNvSpPr txBox="1"/>
          <p:nvPr/>
        </p:nvSpPr>
        <p:spPr>
          <a:xfrm>
            <a:off x="505839" y="965336"/>
            <a:ext cx="82885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Traduttologia</a:t>
            </a:r>
          </a:p>
          <a:p>
            <a:pPr algn="ctr"/>
            <a:r>
              <a:rPr lang="it-IT" sz="2800" dirty="0"/>
              <a:t>Linee di ricerca principali</a:t>
            </a:r>
          </a:p>
          <a:p>
            <a:r>
              <a:rPr lang="it-IT" sz="2800" dirty="0"/>
              <a:t>La traduzione come prodotto – si esaminano le caratteristiche del testo tradotto, della lingua tradotta, aspetti della qualità</a:t>
            </a:r>
          </a:p>
          <a:p>
            <a:endParaRPr lang="it-IT" sz="2800" dirty="0"/>
          </a:p>
          <a:p>
            <a:r>
              <a:rPr lang="it-IT" sz="2800" dirty="0"/>
              <a:t>La traduzione come processo – processi cognitivi, decisionali</a:t>
            </a:r>
          </a:p>
          <a:p>
            <a:endParaRPr lang="it-IT" sz="2800" dirty="0"/>
          </a:p>
          <a:p>
            <a:r>
              <a:rPr lang="it-IT" sz="2800" dirty="0"/>
              <a:t>La traduzione come fenomeno – cosa s’intende per traduzione, in epoche e regioni diverse; storia della traduzione, ricezione della traduzione, dal punto di vista sociologico </a:t>
            </a:r>
          </a:p>
        </p:txBody>
      </p:sp>
    </p:spTree>
    <p:extLst>
      <p:ext uri="{BB962C8B-B14F-4D97-AF65-F5344CB8AC3E}">
        <p14:creationId xmlns:p14="http://schemas.microsoft.com/office/powerpoint/2010/main" val="349728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2919" y="387972"/>
            <a:ext cx="86965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err="1">
                <a:latin typeface="+mn-lt"/>
              </a:rPr>
              <a:t>Inizio</a:t>
            </a:r>
            <a:r>
              <a:rPr lang="de-DE" sz="2800" b="1" dirty="0">
                <a:latin typeface="+mn-lt"/>
              </a:rPr>
              <a:t> </a:t>
            </a:r>
            <a:r>
              <a:rPr lang="de-DE" sz="2800" b="1" dirty="0" err="1">
                <a:latin typeface="+mn-lt"/>
              </a:rPr>
              <a:t>anni</a:t>
            </a:r>
            <a:r>
              <a:rPr lang="de-DE" sz="2800" b="1" dirty="0">
                <a:latin typeface="+mn-lt"/>
              </a:rPr>
              <a:t> 1990</a:t>
            </a:r>
          </a:p>
          <a:p>
            <a:r>
              <a:rPr lang="de-DE" sz="2800" dirty="0" err="1">
                <a:latin typeface="+mn-lt"/>
              </a:rPr>
              <a:t>Ricerca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empirico-sperimentale</a:t>
            </a:r>
            <a:endParaRPr lang="de-DE" sz="2800" dirty="0">
              <a:latin typeface="+mn-lt"/>
            </a:endParaRPr>
          </a:p>
          <a:p>
            <a:endParaRPr lang="de-DE" sz="2800" dirty="0">
              <a:latin typeface="+mn-lt"/>
            </a:endParaRPr>
          </a:p>
          <a:p>
            <a:r>
              <a:rPr lang="de-DE" sz="2800" dirty="0" err="1">
                <a:latin typeface="+mn-lt"/>
              </a:rPr>
              <a:t>Ci</a:t>
            </a:r>
            <a:r>
              <a:rPr lang="de-DE" sz="2800" dirty="0">
                <a:latin typeface="+mn-lt"/>
              </a:rPr>
              <a:t> si </a:t>
            </a:r>
            <a:r>
              <a:rPr lang="de-DE" sz="2800" dirty="0" err="1">
                <a:latin typeface="+mn-lt"/>
              </a:rPr>
              <a:t>interroga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sulla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collocazione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degli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studi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rivolti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all‘interpretazione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all‘interno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dei</a:t>
            </a:r>
            <a:r>
              <a:rPr lang="de-DE" sz="2800" dirty="0">
                <a:latin typeface="+mn-lt"/>
              </a:rPr>
              <a:t> Translation Studies</a:t>
            </a:r>
          </a:p>
          <a:p>
            <a:endParaRPr lang="de-DE" sz="2800" b="1" dirty="0">
              <a:latin typeface="+mn-lt"/>
            </a:endParaRPr>
          </a:p>
          <a:p>
            <a:r>
              <a:rPr lang="de-DE" sz="2800" b="1" dirty="0" err="1">
                <a:latin typeface="+mn-lt"/>
              </a:rPr>
              <a:t>Salevsky</a:t>
            </a:r>
            <a:r>
              <a:rPr lang="de-DE" sz="2800" dirty="0">
                <a:latin typeface="+mn-lt"/>
              </a:rPr>
              <a:t>  1992 ‚Dolmetschen – Objekt  der Übersetzungs- oder </a:t>
            </a:r>
            <a:r>
              <a:rPr lang="de-DE" sz="2800" dirty="0" err="1">
                <a:latin typeface="+mn-lt"/>
              </a:rPr>
              <a:t>Dolmetschwissenschaft</a:t>
            </a:r>
            <a:r>
              <a:rPr lang="de-DE" sz="2800" dirty="0">
                <a:latin typeface="+mn-lt"/>
              </a:rPr>
              <a:t>‘</a:t>
            </a:r>
          </a:p>
          <a:p>
            <a:endParaRPr lang="de-DE" sz="2800" b="1" dirty="0">
              <a:latin typeface="+mn-lt"/>
            </a:endParaRPr>
          </a:p>
          <a:p>
            <a:r>
              <a:rPr lang="de-DE" sz="2800" b="1" dirty="0">
                <a:latin typeface="+mn-lt"/>
              </a:rPr>
              <a:t>1993</a:t>
            </a:r>
            <a:r>
              <a:rPr lang="de-DE" sz="2800" dirty="0">
                <a:latin typeface="+mn-lt"/>
              </a:rPr>
              <a:t> The </a:t>
            </a:r>
            <a:r>
              <a:rPr lang="de-DE" sz="2800" dirty="0" err="1">
                <a:latin typeface="+mn-lt"/>
              </a:rPr>
              <a:t>Distinctive</a:t>
            </a:r>
            <a:r>
              <a:rPr lang="de-DE" sz="2800" dirty="0">
                <a:latin typeface="+mn-lt"/>
              </a:rPr>
              <a:t> Nature </a:t>
            </a:r>
            <a:r>
              <a:rPr lang="de-DE" sz="2800" dirty="0" err="1">
                <a:latin typeface="+mn-lt"/>
              </a:rPr>
              <a:t>of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Interpreting</a:t>
            </a:r>
            <a:r>
              <a:rPr lang="de-DE" sz="2800" dirty="0">
                <a:latin typeface="+mn-lt"/>
              </a:rPr>
              <a:t> Studies</a:t>
            </a:r>
            <a:r>
              <a:rPr lang="it-IT" sz="2800" dirty="0">
                <a:latin typeface="+mn-lt"/>
              </a:rPr>
              <a:t> </a:t>
            </a:r>
          </a:p>
          <a:p>
            <a:endParaRPr lang="de-DE" sz="2800" b="1" dirty="0">
              <a:latin typeface="+mn-lt"/>
            </a:endParaRPr>
          </a:p>
          <a:p>
            <a:r>
              <a:rPr lang="de-DE" sz="2800" b="1" dirty="0">
                <a:latin typeface="+mn-lt"/>
              </a:rPr>
              <a:t>1994</a:t>
            </a:r>
            <a:r>
              <a:rPr lang="de-DE" sz="2800" dirty="0">
                <a:latin typeface="+mn-lt"/>
              </a:rPr>
              <a:t> Translation Studies </a:t>
            </a:r>
            <a:r>
              <a:rPr lang="de-DE" sz="2800" dirty="0" err="1">
                <a:latin typeface="+mn-lt"/>
              </a:rPr>
              <a:t>Congress</a:t>
            </a:r>
            <a:r>
              <a:rPr lang="de-DE" sz="2800" dirty="0">
                <a:latin typeface="+mn-lt"/>
              </a:rPr>
              <a:t> a Vienna </a:t>
            </a:r>
            <a:endParaRPr lang="it-IT" sz="2800" dirty="0">
              <a:latin typeface="+mn-lt"/>
            </a:endParaRPr>
          </a:p>
          <a:p>
            <a:r>
              <a:rPr lang="de-DE" sz="2800" dirty="0" err="1">
                <a:latin typeface="+mn-lt"/>
              </a:rPr>
              <a:t>dove</a:t>
            </a:r>
            <a:r>
              <a:rPr lang="de-DE" sz="2800" b="1" dirty="0">
                <a:latin typeface="+mn-lt"/>
              </a:rPr>
              <a:t> Daniel </a:t>
            </a:r>
            <a:r>
              <a:rPr lang="de-DE" sz="2800" b="1" dirty="0" err="1">
                <a:latin typeface="+mn-lt"/>
              </a:rPr>
              <a:t>Gile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nella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relazione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d’apertura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parla</a:t>
            </a:r>
            <a:r>
              <a:rPr lang="de-DE" sz="2800" dirty="0">
                <a:latin typeface="+mn-lt"/>
              </a:rPr>
              <a:t> e </a:t>
            </a:r>
            <a:r>
              <a:rPr lang="de-DE" sz="2800" dirty="0" err="1">
                <a:latin typeface="+mn-lt"/>
              </a:rPr>
              <a:t>pone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l‘accento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sulla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specifictà</a:t>
            </a:r>
            <a:r>
              <a:rPr lang="de-DE" sz="2800" dirty="0">
                <a:latin typeface="+mn-lt"/>
              </a:rPr>
              <a:t> </a:t>
            </a:r>
            <a:r>
              <a:rPr lang="de-DE" sz="2800" dirty="0" err="1">
                <a:latin typeface="+mn-lt"/>
              </a:rPr>
              <a:t>degli</a:t>
            </a:r>
            <a:r>
              <a:rPr lang="de-DE" sz="2800" dirty="0">
                <a:latin typeface="+mn-lt"/>
              </a:rPr>
              <a:t> </a:t>
            </a:r>
            <a:r>
              <a:rPr lang="de-DE" sz="2800" b="1" dirty="0">
                <a:latin typeface="+mn-lt"/>
              </a:rPr>
              <a:t>Interpretation Studies</a:t>
            </a:r>
            <a:endParaRPr lang="it-IT" sz="2800" dirty="0">
              <a:latin typeface="+mn-lt"/>
            </a:endParaRPr>
          </a:p>
          <a:p>
            <a:r>
              <a:rPr lang="de-DE" sz="2800" dirty="0">
                <a:latin typeface="+mn-lt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630635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3466105-DF0E-DC4D-AE3E-340AFFD06997}"/>
              </a:ext>
            </a:extLst>
          </p:cNvPr>
          <p:cNvSpPr txBox="1"/>
          <p:nvPr/>
        </p:nvSpPr>
        <p:spPr>
          <a:xfrm>
            <a:off x="389107" y="1517515"/>
            <a:ext cx="74319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 partire dagli anni 1990 forte sviluppo degli</a:t>
            </a:r>
          </a:p>
          <a:p>
            <a:endParaRPr lang="it-IT" sz="2800" dirty="0"/>
          </a:p>
          <a:p>
            <a:r>
              <a:rPr lang="it-IT" sz="2800" dirty="0"/>
              <a:t>Studi di mediazione linguistica-culturale</a:t>
            </a:r>
          </a:p>
          <a:p>
            <a:endParaRPr lang="it-IT" sz="2800" dirty="0"/>
          </a:p>
          <a:p>
            <a:r>
              <a:rPr lang="it-IT" sz="2800" dirty="0"/>
              <a:t>Interpretazione dialogica</a:t>
            </a:r>
          </a:p>
        </p:txBody>
      </p:sp>
    </p:spTree>
    <p:extLst>
      <p:ext uri="{BB962C8B-B14F-4D97-AF65-F5344CB8AC3E}">
        <p14:creationId xmlns:p14="http://schemas.microsoft.com/office/powerpoint/2010/main" val="1636102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750979"/>
            <a:ext cx="756325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Riccardi, Alessandra 2003</a:t>
            </a:r>
          </a:p>
          <a:p>
            <a:r>
              <a:rPr lang="it-IT" sz="2800" i="1" dirty="0">
                <a:latin typeface="Calibri"/>
                <a:cs typeface="Calibri"/>
              </a:rPr>
              <a:t>Dalla traduzione all’interpretazione. Studi d’interpretazione simultanea</a:t>
            </a:r>
            <a:r>
              <a:rPr lang="it-IT" sz="2800" dirty="0">
                <a:latin typeface="Calibri"/>
                <a:cs typeface="Calibri"/>
              </a:rPr>
              <a:t>, Milano: Led, 129-143, 144-155</a:t>
            </a:r>
          </a:p>
        </p:txBody>
      </p:sp>
    </p:spTree>
    <p:extLst>
      <p:ext uri="{BB962C8B-B14F-4D97-AF65-F5344CB8AC3E}">
        <p14:creationId xmlns:p14="http://schemas.microsoft.com/office/powerpoint/2010/main" val="2514992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750979"/>
            <a:ext cx="75632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err="1">
                <a:latin typeface="Calibri"/>
                <a:cs typeface="Calibri"/>
              </a:rPr>
              <a:t>Moodle</a:t>
            </a:r>
            <a:endParaRPr lang="it-IT" sz="2800" dirty="0">
              <a:latin typeface="Calibri"/>
              <a:cs typeface="Calibri"/>
            </a:endParaRPr>
          </a:p>
          <a:p>
            <a:r>
              <a:rPr lang="it-IT" sz="2800" dirty="0" err="1">
                <a:latin typeface="Calibri"/>
                <a:cs typeface="Calibri"/>
              </a:rPr>
              <a:t>Munday</a:t>
            </a:r>
            <a:r>
              <a:rPr lang="it-IT" sz="2800" dirty="0">
                <a:latin typeface="Calibri"/>
                <a:cs typeface="Calibri"/>
              </a:rPr>
              <a:t> Jeremy 2010, </a:t>
            </a:r>
            <a:r>
              <a:rPr lang="it-IT" sz="2800" dirty="0" err="1">
                <a:latin typeface="Calibri"/>
                <a:cs typeface="Calibri"/>
              </a:rPr>
              <a:t>Translation</a:t>
            </a:r>
            <a:r>
              <a:rPr lang="it-IT" sz="2800" dirty="0">
                <a:latin typeface="Calibri"/>
                <a:cs typeface="Calibri"/>
              </a:rPr>
              <a:t> </a:t>
            </a:r>
            <a:r>
              <a:rPr lang="it-IT" sz="2800" dirty="0" err="1">
                <a:latin typeface="Calibri"/>
                <a:cs typeface="Calibri"/>
              </a:rPr>
              <a:t>Studies</a:t>
            </a:r>
            <a:r>
              <a:rPr lang="it-IT" sz="2800" dirty="0">
                <a:latin typeface="Calibri"/>
                <a:cs typeface="Calibri"/>
              </a:rPr>
              <a:t>, i</a:t>
            </a:r>
            <a:r>
              <a:rPr lang="it-IT" sz="2800" dirty="0">
                <a:latin typeface="+mn-lt"/>
              </a:rPr>
              <a:t>n Yves Gambier and </a:t>
            </a:r>
            <a:r>
              <a:rPr lang="it-IT" sz="2800" dirty="0" err="1">
                <a:latin typeface="+mn-lt"/>
              </a:rPr>
              <a:t>Luc</a:t>
            </a:r>
            <a:r>
              <a:rPr lang="it-IT" sz="2800" dirty="0">
                <a:latin typeface="+mn-lt"/>
              </a:rPr>
              <a:t> van </a:t>
            </a:r>
            <a:r>
              <a:rPr lang="it-IT" sz="2800" dirty="0" err="1">
                <a:latin typeface="+mn-lt"/>
              </a:rPr>
              <a:t>Doorslaer</a:t>
            </a:r>
            <a:r>
              <a:rPr lang="it-IT" sz="2800" dirty="0">
                <a:latin typeface="+mn-lt"/>
              </a:rPr>
              <a:t> (</a:t>
            </a:r>
            <a:r>
              <a:rPr lang="it-IT" sz="2800" dirty="0" err="1">
                <a:latin typeface="+mn-lt"/>
              </a:rPr>
              <a:t>eds</a:t>
            </a:r>
            <a:r>
              <a:rPr lang="it-IT" sz="2800" dirty="0">
                <a:latin typeface="+mn-lt"/>
              </a:rPr>
              <a:t>.) </a:t>
            </a:r>
            <a:r>
              <a:rPr lang="it-IT" sz="2800" i="1" dirty="0" err="1">
                <a:latin typeface="+mn-lt"/>
              </a:rPr>
              <a:t>Handbook</a:t>
            </a:r>
            <a:r>
              <a:rPr lang="it-IT" sz="2800" i="1" dirty="0">
                <a:latin typeface="+mn-lt"/>
              </a:rPr>
              <a:t> of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Studies</a:t>
            </a:r>
            <a:r>
              <a:rPr lang="it-IT" sz="2800" i="1" dirty="0">
                <a:latin typeface="+mn-lt"/>
              </a:rPr>
              <a:t>, </a:t>
            </a:r>
            <a:r>
              <a:rPr lang="it-IT" sz="2800" dirty="0">
                <a:latin typeface="+mn-lt"/>
              </a:rPr>
              <a:t>Amsterdam: John </a:t>
            </a:r>
            <a:r>
              <a:rPr lang="it-IT" sz="2800" dirty="0" err="1">
                <a:latin typeface="+mn-lt"/>
              </a:rPr>
              <a:t>Benjamins</a:t>
            </a:r>
            <a:r>
              <a:rPr lang="it-IT" sz="2800" dirty="0">
                <a:latin typeface="+mn-lt"/>
              </a:rPr>
              <a:t>, 419-428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en-US" sz="2800" dirty="0" err="1">
                <a:latin typeface="+mn-lt"/>
              </a:rPr>
              <a:t>Pöchhacker</a:t>
            </a:r>
            <a:r>
              <a:rPr lang="en-US" sz="2800" dirty="0">
                <a:latin typeface="+mn-lt"/>
              </a:rPr>
              <a:t> Franz 2016/2013, The Position of Interpreting Studies, in Carmen </a:t>
            </a:r>
            <a:r>
              <a:rPr lang="en-US" sz="2800" dirty="0" err="1">
                <a:latin typeface="+mn-lt"/>
              </a:rPr>
              <a:t>Millán</a:t>
            </a:r>
            <a:r>
              <a:rPr lang="en-US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and F</a:t>
            </a:r>
            <a:r>
              <a:rPr lang="en-GB" sz="2800" dirty="0">
                <a:latin typeface="+mn-lt"/>
                <a:hlinkClick r:id="rId2" tooltip="Search for more titles by Francesca Bartrina"/>
              </a:rPr>
              <a:t>r</a:t>
            </a:r>
            <a:r>
              <a:rPr lang="en-GB" sz="2800" dirty="0">
                <a:latin typeface="+mn-lt"/>
              </a:rPr>
              <a:t>ancesca </a:t>
            </a:r>
            <a:r>
              <a:rPr lang="en-GB" sz="2800" dirty="0" err="1">
                <a:latin typeface="+mn-lt"/>
              </a:rPr>
              <a:t>Bartrina</a:t>
            </a:r>
            <a:r>
              <a:rPr lang="en-GB" sz="2800" dirty="0">
                <a:latin typeface="+mn-lt"/>
              </a:rPr>
              <a:t> </a:t>
            </a:r>
            <a:r>
              <a:rPr lang="en-GB" sz="2800" i="1" dirty="0">
                <a:latin typeface="+mn-lt"/>
              </a:rPr>
              <a:t>The Routledge Handbook of Translation Studies</a:t>
            </a:r>
            <a:r>
              <a:rPr lang="en-GB" sz="2800" dirty="0">
                <a:latin typeface="+mn-lt"/>
              </a:rPr>
              <a:t>, New York, Routledge, 60-72</a:t>
            </a:r>
            <a:endParaRPr lang="it-IT" sz="2800" dirty="0"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423104-F02A-AA42-ACF8-88F09AEFA389}"/>
              </a:ext>
            </a:extLst>
          </p:cNvPr>
          <p:cNvSpPr txBox="1"/>
          <p:nvPr/>
        </p:nvSpPr>
        <p:spPr>
          <a:xfrm>
            <a:off x="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34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05EF7CD-FEC7-5944-8648-B748933334CE}"/>
              </a:ext>
            </a:extLst>
          </p:cNvPr>
          <p:cNvSpPr txBox="1"/>
          <p:nvPr/>
        </p:nvSpPr>
        <p:spPr>
          <a:xfrm>
            <a:off x="618566" y="1048871"/>
            <a:ext cx="75303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paesi germanofoni</a:t>
            </a:r>
          </a:p>
          <a:p>
            <a:endParaRPr lang="it-IT" sz="2800" i="1" dirty="0"/>
          </a:p>
          <a:p>
            <a:r>
              <a:rPr lang="it-IT" sz="2800" i="1" dirty="0" err="1"/>
              <a:t>Sprachmittlung</a:t>
            </a:r>
            <a:endParaRPr lang="it-IT" sz="2800" dirty="0"/>
          </a:p>
          <a:p>
            <a:r>
              <a:rPr lang="it-IT" sz="2800" dirty="0"/>
              <a:t>negli anni 1960 la scuola di Lipsia </a:t>
            </a:r>
          </a:p>
          <a:p>
            <a:endParaRPr lang="it-IT" sz="2800" i="1" dirty="0"/>
          </a:p>
          <a:p>
            <a:r>
              <a:rPr lang="it-IT" sz="2800" i="1" dirty="0" err="1"/>
              <a:t>Translation</a:t>
            </a:r>
            <a:r>
              <a:rPr lang="it-IT" sz="2800" dirty="0"/>
              <a:t> per indicare qualsiasi forma di traduzione, scritta od orale</a:t>
            </a:r>
          </a:p>
          <a:p>
            <a:endParaRPr lang="it-IT" sz="2800" dirty="0"/>
          </a:p>
          <a:p>
            <a:r>
              <a:rPr lang="it-IT" sz="2800" dirty="0"/>
              <a:t>Definizione di traduzione?</a:t>
            </a:r>
          </a:p>
          <a:p>
            <a:r>
              <a:rPr lang="it-IT" sz="2800" dirty="0"/>
              <a:t>Definizione di interpretazione?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1283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BD20A4-7C71-CF4E-9E00-DEE41F2DB44D}"/>
              </a:ext>
            </a:extLst>
          </p:cNvPr>
          <p:cNvSpPr txBox="1"/>
          <p:nvPr/>
        </p:nvSpPr>
        <p:spPr>
          <a:xfrm>
            <a:off x="268941" y="457202"/>
            <a:ext cx="865990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/>
              <a:t>Otto </a:t>
            </a:r>
            <a:r>
              <a:rPr lang="it-IT" sz="2800" dirty="0" err="1"/>
              <a:t>Kade</a:t>
            </a:r>
            <a:r>
              <a:rPr lang="it-IT" sz="2800" dirty="0"/>
              <a:t>, 1968</a:t>
            </a:r>
            <a:endParaRPr lang="it-IT" sz="2800" dirty="0"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endParaRPr lang="it-IT" sz="2800" dirty="0"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ea typeface="Calibri" charset="0"/>
                <a:cs typeface="Times New Roman" charset="0"/>
              </a:rPr>
              <a:t>La traduzione è la trasposizione </a:t>
            </a:r>
            <a:r>
              <a:rPr lang="it-IT" sz="2800" i="1" dirty="0">
                <a:ea typeface="Calibri" charset="0"/>
                <a:cs typeface="Times New Roman" charset="0"/>
              </a:rPr>
              <a:t>TRANSLATION</a:t>
            </a:r>
            <a:r>
              <a:rPr lang="it-IT" sz="2800" dirty="0">
                <a:ea typeface="Calibri" charset="0"/>
                <a:cs typeface="Times New Roman" charset="0"/>
              </a:rPr>
              <a:t> di un testo della lingua di partenza, statico, permanente, </a:t>
            </a:r>
            <a:r>
              <a:rPr lang="it-IT" sz="2800" b="1" dirty="0">
                <a:ea typeface="Calibri" charset="0"/>
                <a:cs typeface="Times New Roman" charset="0"/>
              </a:rPr>
              <a:t>fissato nel tempo, che può essere ripresentato a piacere,</a:t>
            </a:r>
            <a:r>
              <a:rPr lang="it-IT" sz="2800" dirty="0">
                <a:ea typeface="Calibri" charset="0"/>
                <a:cs typeface="Times New Roman" charset="0"/>
              </a:rPr>
              <a:t> in un testo della lingua d’arrivo che può essere </a:t>
            </a:r>
            <a:r>
              <a:rPr lang="it-IT" sz="2800" b="1" dirty="0">
                <a:ea typeface="Calibri" charset="0"/>
                <a:cs typeface="Times New Roman" charset="0"/>
              </a:rPr>
              <a:t>controllato in qualsiasi momento e corretto più volte</a:t>
            </a:r>
            <a:r>
              <a:rPr lang="it-IT" sz="2800" dirty="0">
                <a:ea typeface="Calibri" charset="0"/>
                <a:cs typeface="Times New Roman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de-DE" sz="2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Wir verstehen daher unter Übersetzen die Translation eines fixierten und demzufolge permanent dargebotenen bzw. beliebig oft wiederholbaren Textes der Ausgangssprache in einen jederzeit kontrollierbaren und wiederholt korrigierbaren Text der Zielsprache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8315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7EFCE3-37FF-3D40-B6AA-F49F960C3757}"/>
              </a:ext>
            </a:extLst>
          </p:cNvPr>
          <p:cNvSpPr txBox="1"/>
          <p:nvPr/>
        </p:nvSpPr>
        <p:spPr>
          <a:xfrm>
            <a:off x="484095" y="564779"/>
            <a:ext cx="76648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800" dirty="0">
                <a:latin typeface="Times New Roman" charset="0"/>
                <a:ea typeface="Calibri" charset="0"/>
                <a:cs typeface="Times New Roman" charset="0"/>
              </a:rPr>
              <a:t>Per interpretazione s’intende la trasposizione </a:t>
            </a:r>
            <a:r>
              <a:rPr lang="it-IT" sz="2800" i="1" dirty="0">
                <a:latin typeface="Times New Roman" charset="0"/>
                <a:ea typeface="Calibri" charset="0"/>
                <a:cs typeface="Times New Roman" charset="0"/>
              </a:rPr>
              <a:t>TRANSLATION</a:t>
            </a:r>
            <a:r>
              <a:rPr lang="it-IT" sz="2800" dirty="0">
                <a:latin typeface="Times New Roman" charset="0"/>
                <a:ea typeface="Calibri" charset="0"/>
                <a:cs typeface="Times New Roman" charset="0"/>
              </a:rPr>
              <a:t> di un testo della lingua di partenza </a:t>
            </a:r>
            <a:r>
              <a:rPr lang="it-IT" sz="2800" b="1" dirty="0">
                <a:latin typeface="Times New Roman" charset="0"/>
                <a:ea typeface="Calibri" charset="0"/>
                <a:cs typeface="Times New Roman" charset="0"/>
              </a:rPr>
              <a:t>presentato un’unica volta</a:t>
            </a:r>
            <a:r>
              <a:rPr lang="it-IT" sz="2800" dirty="0">
                <a:latin typeface="Times New Roman" charset="0"/>
                <a:ea typeface="Calibri" charset="0"/>
                <a:cs typeface="Times New Roman" charset="0"/>
              </a:rPr>
              <a:t> (di regola oralmente) in un testo della lingua d’arrivo che può essere </a:t>
            </a:r>
            <a:r>
              <a:rPr lang="it-IT" sz="2800" b="1" dirty="0">
                <a:latin typeface="Times New Roman" charset="0"/>
                <a:ea typeface="Calibri" charset="0"/>
                <a:cs typeface="Times New Roman" charset="0"/>
              </a:rPr>
              <a:t>controllato a certe condizioni e non correggibile</a:t>
            </a:r>
            <a:r>
              <a:rPr lang="it-IT" sz="2800" dirty="0">
                <a:latin typeface="Times New Roman" charset="0"/>
                <a:ea typeface="Calibri" charset="0"/>
                <a:cs typeface="Times New Roman" charset="0"/>
              </a:rPr>
              <a:t> per mancanza di tempo </a:t>
            </a:r>
          </a:p>
          <a:p>
            <a:pPr algn="just">
              <a:spcAft>
                <a:spcPts val="0"/>
              </a:spcAft>
            </a:pPr>
            <a:endParaRPr lang="it-IT" sz="2800" i="1" dirty="0">
              <a:latin typeface="Times New Roman" charset="0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de-DE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Unter Dolmetschen verstehen wir die Translation eines einmalig (in der Regel mündlich) dargebotenen Textes der Ausgangssprache in einen nur bedingt kontrollierbaren und infolge Zeitmangels kaum korrigierbaren Text der Zielsprache</a:t>
            </a:r>
            <a:r>
              <a:rPr lang="de-DE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(Kade 1968: 35). </a:t>
            </a:r>
            <a:endParaRPr lang="it-IT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6266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352DE0-66B1-E743-8D97-0296B1E540FA}"/>
              </a:ext>
            </a:extLst>
          </p:cNvPr>
          <p:cNvSpPr txBox="1"/>
          <p:nvPr/>
        </p:nvSpPr>
        <p:spPr>
          <a:xfrm>
            <a:off x="1048871" y="1667434"/>
            <a:ext cx="7422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James Holmes, 1972,1988</a:t>
            </a:r>
          </a:p>
          <a:p>
            <a:r>
              <a:rPr lang="it-IT" sz="2800" dirty="0"/>
              <a:t>The </a:t>
            </a:r>
            <a:r>
              <a:rPr lang="it-IT" sz="2800" dirty="0" err="1"/>
              <a:t>Name</a:t>
            </a:r>
            <a:r>
              <a:rPr lang="it-IT" sz="2800" dirty="0"/>
              <a:t> and Nature of </a:t>
            </a:r>
            <a:r>
              <a:rPr lang="it-IT" sz="2800" dirty="0" err="1"/>
              <a:t>Translation</a:t>
            </a:r>
            <a:r>
              <a:rPr lang="it-IT" sz="2800" dirty="0"/>
              <a:t> </a:t>
            </a:r>
            <a:r>
              <a:rPr lang="it-IT" sz="2800" dirty="0" err="1"/>
              <a:t>Studies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Studi di ricerca puri – descrittivi e teorici</a:t>
            </a:r>
          </a:p>
          <a:p>
            <a:r>
              <a:rPr lang="it-IT" sz="2800" dirty="0"/>
              <a:t>Studi applicati – alla traduzione, istruzione,  e critica/valutazione</a:t>
            </a:r>
          </a:p>
          <a:p>
            <a:r>
              <a:rPr lang="it-IT" sz="2800" dirty="0"/>
              <a:t>Integrazione della teoria e della pratica traduttiva</a:t>
            </a:r>
          </a:p>
        </p:txBody>
      </p:sp>
    </p:spTree>
    <p:extLst>
      <p:ext uri="{BB962C8B-B14F-4D97-AF65-F5344CB8AC3E}">
        <p14:creationId xmlns:p14="http://schemas.microsoft.com/office/powerpoint/2010/main" val="58273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32AE251-2C3F-BB45-BF02-08846E6EF68A}"/>
              </a:ext>
            </a:extLst>
          </p:cNvPr>
          <p:cNvSpPr txBox="1"/>
          <p:nvPr/>
        </p:nvSpPr>
        <p:spPr>
          <a:xfrm>
            <a:off x="477078" y="1013791"/>
            <a:ext cx="79314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Sviluppi recenti di categorizzazione </a:t>
            </a:r>
          </a:p>
          <a:p>
            <a:r>
              <a:rPr lang="it-IT" sz="2800" dirty="0" err="1"/>
              <a:t>Chesterman</a:t>
            </a:r>
            <a:r>
              <a:rPr lang="it-IT" sz="2800" dirty="0"/>
              <a:t> 1997 </a:t>
            </a:r>
            <a:r>
              <a:rPr lang="it-IT" sz="2800" i="1" dirty="0" err="1"/>
              <a:t>Memes</a:t>
            </a:r>
            <a:r>
              <a:rPr lang="it-IT" sz="2800" i="1" dirty="0"/>
              <a:t> of </a:t>
            </a:r>
            <a:r>
              <a:rPr lang="it-IT" sz="2800" i="1" dirty="0" err="1"/>
              <a:t>Translation</a:t>
            </a:r>
            <a:endParaRPr lang="it-IT" sz="2800" i="1" dirty="0"/>
          </a:p>
          <a:p>
            <a:r>
              <a:rPr lang="it-IT" sz="2800" dirty="0" err="1"/>
              <a:t>supermemes</a:t>
            </a:r>
            <a:r>
              <a:rPr lang="it-IT" sz="2800" dirty="0"/>
              <a:t>: traduzione dal testo di partenza al testo d’arrivo; equivalenza; intraducibilità; libera/letterale; ogni scritto è una traduzione</a:t>
            </a:r>
          </a:p>
          <a:p>
            <a:endParaRPr lang="it-IT" sz="2800" dirty="0"/>
          </a:p>
          <a:p>
            <a:r>
              <a:rPr lang="it-IT" sz="2800" dirty="0" err="1"/>
              <a:t>Snell-Hornby</a:t>
            </a:r>
            <a:r>
              <a:rPr lang="it-IT" sz="2800" dirty="0"/>
              <a:t> 2006 </a:t>
            </a:r>
            <a:r>
              <a:rPr lang="it-IT" sz="2800" i="1" dirty="0"/>
              <a:t>The </a:t>
            </a:r>
            <a:r>
              <a:rPr lang="it-IT" sz="2800" i="1" dirty="0" err="1"/>
              <a:t>Turns</a:t>
            </a:r>
            <a:r>
              <a:rPr lang="it-IT" sz="2800" i="1" dirty="0"/>
              <a:t> of </a:t>
            </a:r>
            <a:r>
              <a:rPr lang="it-IT" sz="2800" i="1" dirty="0" err="1"/>
              <a:t>Translation</a:t>
            </a:r>
            <a:r>
              <a:rPr lang="it-IT" sz="2800" i="1" dirty="0"/>
              <a:t> </a:t>
            </a:r>
            <a:r>
              <a:rPr lang="it-IT" sz="2800" i="1" dirty="0" err="1"/>
              <a:t>Studies</a:t>
            </a:r>
            <a:endParaRPr lang="it-IT" sz="2800" i="1" dirty="0"/>
          </a:p>
          <a:p>
            <a:r>
              <a:rPr lang="it-IT" sz="2800" dirty="0"/>
              <a:t>Svolta pragmatica in linguistica, culturale, </a:t>
            </a:r>
            <a:r>
              <a:rPr lang="it-IT" sz="2800" dirty="0" err="1"/>
              <a:t>interdisciplina</a:t>
            </a:r>
            <a:r>
              <a:rPr lang="it-IT" sz="2800" dirty="0"/>
              <a:t>, empirica, globalizzazione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1038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06B4FB-3D23-1244-A590-E1D68BA4E06C}"/>
              </a:ext>
            </a:extLst>
          </p:cNvPr>
          <p:cNvSpPr txBox="1"/>
          <p:nvPr/>
        </p:nvSpPr>
        <p:spPr>
          <a:xfrm>
            <a:off x="795131" y="1053546"/>
            <a:ext cx="64405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Classificazioni</a:t>
            </a:r>
          </a:p>
          <a:p>
            <a:endParaRPr lang="it-IT" sz="2800" dirty="0"/>
          </a:p>
          <a:p>
            <a:r>
              <a:rPr lang="it-IT" sz="2800" dirty="0"/>
              <a:t>Teoria linguistica – analisi contrastiva – equivalenza</a:t>
            </a:r>
          </a:p>
          <a:p>
            <a:endParaRPr lang="it-IT" sz="2800" dirty="0"/>
          </a:p>
          <a:p>
            <a:r>
              <a:rPr lang="it-IT" sz="2800" dirty="0"/>
              <a:t>Teorie funzionaliste – </a:t>
            </a:r>
            <a:r>
              <a:rPr lang="it-IT" sz="2800" dirty="0" err="1"/>
              <a:t>skopos</a:t>
            </a:r>
            <a:r>
              <a:rPr lang="it-IT" sz="2800" dirty="0"/>
              <a:t> – </a:t>
            </a:r>
            <a:r>
              <a:rPr lang="it-IT" sz="2800" dirty="0" err="1"/>
              <a:t>discourse</a:t>
            </a:r>
            <a:r>
              <a:rPr lang="it-IT" sz="2800" dirty="0"/>
              <a:t> </a:t>
            </a:r>
            <a:r>
              <a:rPr lang="it-IT" sz="2800" dirty="0" err="1"/>
              <a:t>analysis</a:t>
            </a:r>
            <a:r>
              <a:rPr lang="it-IT" sz="2800" dirty="0"/>
              <a:t> DA, CDA</a:t>
            </a:r>
          </a:p>
          <a:p>
            <a:endParaRPr lang="it-IT" sz="2800" dirty="0"/>
          </a:p>
          <a:p>
            <a:r>
              <a:rPr lang="it-IT" sz="2800" dirty="0"/>
              <a:t>Teoria </a:t>
            </a:r>
            <a:r>
              <a:rPr lang="it-IT" sz="2800" dirty="0" err="1"/>
              <a:t>polisistemica</a:t>
            </a:r>
            <a:r>
              <a:rPr lang="it-IT" sz="2800" dirty="0"/>
              <a:t> con </a:t>
            </a:r>
            <a:r>
              <a:rPr lang="it-IT" sz="2800" dirty="0" err="1"/>
              <a:t>Toury</a:t>
            </a:r>
            <a:r>
              <a:rPr lang="it-IT" sz="2800" dirty="0"/>
              <a:t> – norme traduttive in diversi momenti storico-geografici  - leggi che regolano la traduzione</a:t>
            </a:r>
          </a:p>
        </p:txBody>
      </p:sp>
    </p:spTree>
    <p:extLst>
      <p:ext uri="{BB962C8B-B14F-4D97-AF65-F5344CB8AC3E}">
        <p14:creationId xmlns:p14="http://schemas.microsoft.com/office/powerpoint/2010/main" val="1631317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72001A-5E6F-8343-94C9-6747DE71C381}"/>
              </a:ext>
            </a:extLst>
          </p:cNvPr>
          <p:cNvSpPr txBox="1"/>
          <p:nvPr/>
        </p:nvSpPr>
        <p:spPr>
          <a:xfrm>
            <a:off x="735496" y="636105"/>
            <a:ext cx="683812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Svolta culturale -- </a:t>
            </a:r>
            <a:r>
              <a:rPr lang="it-IT" sz="2800" dirty="0" err="1"/>
              <a:t>Bassnett</a:t>
            </a:r>
            <a:r>
              <a:rPr lang="it-IT" sz="2800" dirty="0"/>
              <a:t> and </a:t>
            </a:r>
            <a:r>
              <a:rPr lang="it-IT" sz="2800" dirty="0" err="1"/>
              <a:t>Lefevere</a:t>
            </a:r>
            <a:r>
              <a:rPr lang="it-IT" sz="2800" dirty="0"/>
              <a:t> 1990, </a:t>
            </a:r>
            <a:r>
              <a:rPr lang="it-IT" sz="2800" i="1" dirty="0" err="1"/>
              <a:t>Translation</a:t>
            </a:r>
            <a:r>
              <a:rPr lang="it-IT" sz="2800" i="1" dirty="0"/>
              <a:t> </a:t>
            </a:r>
            <a:r>
              <a:rPr lang="it-IT" sz="2800" i="1" dirty="0" err="1"/>
              <a:t>History</a:t>
            </a:r>
            <a:r>
              <a:rPr lang="it-IT" sz="2800" i="1" dirty="0"/>
              <a:t> and Culture</a:t>
            </a:r>
          </a:p>
          <a:p>
            <a:endParaRPr lang="it-IT" sz="2800" dirty="0"/>
          </a:p>
          <a:p>
            <a:r>
              <a:rPr lang="it-IT" sz="2800" dirty="0"/>
              <a:t>Studi ermeneutici e etici</a:t>
            </a:r>
          </a:p>
          <a:p>
            <a:endParaRPr lang="it-IT" sz="2800" dirty="0"/>
          </a:p>
          <a:p>
            <a:r>
              <a:rPr lang="it-IT" sz="2800" dirty="0"/>
              <a:t>Ruolo del traduttore</a:t>
            </a:r>
          </a:p>
          <a:p>
            <a:endParaRPr lang="it-IT" sz="2800" dirty="0"/>
          </a:p>
          <a:p>
            <a:r>
              <a:rPr lang="it-IT" sz="2800" dirty="0"/>
              <a:t>Studi di traduzione in altri continenti</a:t>
            </a:r>
          </a:p>
          <a:p>
            <a:endParaRPr lang="it-IT" sz="2800" dirty="0"/>
          </a:p>
          <a:p>
            <a:r>
              <a:rPr lang="it-IT" sz="2800" dirty="0"/>
              <a:t>Sociologia della traduzione, identità e etica del traduttore</a:t>
            </a:r>
          </a:p>
          <a:p>
            <a:endParaRPr lang="it-IT" sz="2800" dirty="0"/>
          </a:p>
          <a:p>
            <a:r>
              <a:rPr lang="it-IT" sz="2800" dirty="0"/>
              <a:t>Storia del tradurre</a:t>
            </a:r>
          </a:p>
        </p:txBody>
      </p:sp>
    </p:spTree>
    <p:extLst>
      <p:ext uri="{BB962C8B-B14F-4D97-AF65-F5344CB8AC3E}">
        <p14:creationId xmlns:p14="http://schemas.microsoft.com/office/powerpoint/2010/main" val="1598258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</TotalTime>
  <Words>1085</Words>
  <Application>Microsoft Macintosh PowerPoint</Application>
  <PresentationFormat>Presentazione su schermo (4:3)</PresentationFormat>
  <Paragraphs>169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Utente di Microsoft Office</cp:lastModifiedBy>
  <cp:revision>204</cp:revision>
  <cp:lastPrinted>2018-10-25T11:00:08Z</cp:lastPrinted>
  <dcterms:created xsi:type="dcterms:W3CDTF">2011-09-28T05:46:17Z</dcterms:created>
  <dcterms:modified xsi:type="dcterms:W3CDTF">2021-11-18T10:12:25Z</dcterms:modified>
</cp:coreProperties>
</file>