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handoutMasterIdLst>
    <p:handoutMasterId r:id="rId13"/>
  </p:handoutMasterIdLst>
  <p:sldIdLst>
    <p:sldId id="256" r:id="rId2"/>
    <p:sldId id="307" r:id="rId3"/>
    <p:sldId id="368" r:id="rId4"/>
    <p:sldId id="375" r:id="rId5"/>
    <p:sldId id="374" r:id="rId6"/>
    <p:sldId id="371" r:id="rId7"/>
    <p:sldId id="373" r:id="rId8"/>
    <p:sldId id="372" r:id="rId9"/>
    <p:sldId id="350" r:id="rId10"/>
    <p:sldId id="345" r:id="rId11"/>
    <p:sldId id="3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9AE"/>
    <a:srgbClr val="DDC233"/>
    <a:srgbClr val="26D066"/>
    <a:srgbClr val="D09225"/>
    <a:srgbClr val="98E2F3"/>
    <a:srgbClr val="F3528A"/>
    <a:srgbClr val="F3A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8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F7E734F-C690-3E4E-A329-4CD84A2355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257958-E2AB-5D4D-9F94-863B7E80FD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EDB6-ACD8-4741-B9CA-94F25A1B2C95}" type="datetimeFigureOut">
              <a:rPr lang="it-IT" smtClean="0"/>
              <a:t>25/11/21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D636EF-1D1C-634C-9CEF-99A0A416CB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274B61-D639-284D-AB63-7919D4B8A5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371ED-F2FD-1240-ADEF-0BEA5E77F1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730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7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1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68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1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893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3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6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4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2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2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9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9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8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2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zzettaufficiale.it/eli/gu/1977/03/21/77/so/0/sg/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70BFD-4D5E-4142-8153-4EEEFDA35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010" y="937550"/>
            <a:ext cx="10081549" cy="4823552"/>
          </a:xfrm>
        </p:spPr>
        <p:txBody>
          <a:bodyPr/>
          <a:lstStyle/>
          <a:p>
            <a:pPr algn="l"/>
            <a:r>
              <a:rPr lang="it-IT" sz="2400" dirty="0"/>
              <a:t>GEOGRAFIA STORICA DELL’ODIERNO FRIULI VENEZIA GIULIA </a:t>
            </a:r>
            <a:r>
              <a:rPr lang="it-IT" sz="2400" i="1" dirty="0"/>
              <a:t>LM 641</a:t>
            </a:r>
            <a:br>
              <a:rPr lang="it-IT" dirty="0"/>
            </a:br>
            <a:r>
              <a:rPr lang="it-IT" sz="6600" b="1" cap="small" dirty="0"/>
              <a:t>La costruzione dell’odierno </a:t>
            </a:r>
            <a:br>
              <a:rPr lang="it-IT" sz="6600" b="1" cap="small" dirty="0"/>
            </a:br>
            <a:r>
              <a:rPr lang="it-IT" sz="6600" b="1" cap="small" dirty="0"/>
              <a:t>Friuli Venezia Giulia</a:t>
            </a:r>
            <a:r>
              <a:rPr lang="it-IT" sz="6600" dirty="0"/>
              <a:t> </a:t>
            </a:r>
            <a:br>
              <a:rPr lang="it-IT" sz="6600" dirty="0"/>
            </a:br>
            <a:r>
              <a:rPr lang="it-IT" sz="1800" dirty="0"/>
              <a:t>A.A. 2021-2022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3AAC26-B54F-254A-B891-B87959A06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08" y="5960962"/>
            <a:ext cx="7838742" cy="897038"/>
          </a:xfrm>
        </p:spPr>
        <p:txBody>
          <a:bodyPr/>
          <a:lstStyle/>
          <a:p>
            <a:pPr algn="l"/>
            <a:r>
              <a:rPr lang="it-IT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851085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A563BA-05BB-A74C-B672-A2544E010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010413" cy="2411392"/>
          </a:xfrm>
        </p:spPr>
        <p:txBody>
          <a:bodyPr>
            <a:normAutofit/>
          </a:bodyPr>
          <a:lstStyle/>
          <a:p>
            <a:r>
              <a:rPr lang="it-IT" dirty="0"/>
              <a:t>Terremoti </a:t>
            </a:r>
            <a:br>
              <a:rPr lang="it-IT" dirty="0"/>
            </a:br>
            <a:r>
              <a:rPr lang="it-IT" dirty="0"/>
              <a:t>del 6 maggio e </a:t>
            </a:r>
            <a:br>
              <a:rPr lang="it-IT" dirty="0"/>
            </a:br>
            <a:r>
              <a:rPr lang="it-IT" dirty="0"/>
              <a:t>15 settembre 1976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F8DFE7-04D3-4943-A6D9-3C9241C67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212" y="5081286"/>
            <a:ext cx="2502447" cy="544010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B9F734F-0C1A-D844-83D1-C81FCA352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33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9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DC9EFA-3D20-9C4A-895D-2ABC37A1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I distretti industriali sono individuati ai sensi dell’ articolo 36 della legge 5 ottobre 1991, n. 317 (Interventi per l’innovazione e lo sviluppo delle piccole imprese)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2D55054-66C8-8A43-8A95-AE8A6C8FE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51520"/>
            <a:ext cx="6459498" cy="4630149"/>
          </a:xfrm>
          <a:prstGeom prst="rect">
            <a:avLst/>
          </a:prstGeom>
          <a:solidFill>
            <a:srgbClr val="26D066"/>
          </a:solidFill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048585-A343-7941-89B9-52C773A14205}"/>
              </a:ext>
            </a:extLst>
          </p:cNvPr>
          <p:cNvSpPr txBox="1"/>
          <p:nvPr/>
        </p:nvSpPr>
        <p:spPr>
          <a:xfrm>
            <a:off x="7331573" y="2462193"/>
            <a:ext cx="4356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d.i</a:t>
            </a:r>
            <a:r>
              <a:rPr lang="it-IT" dirty="0"/>
              <a:t>. della sedia</a:t>
            </a:r>
          </a:p>
          <a:p>
            <a:r>
              <a:rPr lang="it-IT" dirty="0" err="1"/>
              <a:t>d.i</a:t>
            </a:r>
            <a:r>
              <a:rPr lang="it-IT" dirty="0"/>
              <a:t>. del coltello</a:t>
            </a:r>
          </a:p>
          <a:p>
            <a:r>
              <a:rPr lang="it-IT" dirty="0" err="1"/>
              <a:t>d.i</a:t>
            </a:r>
            <a:r>
              <a:rPr lang="it-IT" dirty="0"/>
              <a:t>. del mobile</a:t>
            </a:r>
          </a:p>
          <a:p>
            <a:r>
              <a:rPr lang="it-IT" dirty="0" err="1"/>
              <a:t>d.i</a:t>
            </a:r>
            <a:r>
              <a:rPr lang="it-IT" dirty="0"/>
              <a:t>. del caffè</a:t>
            </a:r>
          </a:p>
          <a:p>
            <a:r>
              <a:rPr lang="it-IT" dirty="0" err="1"/>
              <a:t>d.i</a:t>
            </a:r>
            <a:r>
              <a:rPr lang="it-IT" dirty="0"/>
              <a:t>. dell’agro alimentare di San Daniele</a:t>
            </a:r>
          </a:p>
          <a:p>
            <a:r>
              <a:rPr lang="it-IT" dirty="0" err="1"/>
              <a:t>d.i</a:t>
            </a:r>
            <a:r>
              <a:rPr lang="it-IT" dirty="0"/>
              <a:t>. delle tecnologie digitali</a:t>
            </a:r>
          </a:p>
          <a:p>
            <a:r>
              <a:rPr lang="it-IT" dirty="0" err="1"/>
              <a:t>d.i</a:t>
            </a:r>
            <a:r>
              <a:rPr lang="it-IT" dirty="0"/>
              <a:t>. della componentistica e </a:t>
            </a:r>
            <a:r>
              <a:rPr lang="it-IT" dirty="0" err="1"/>
              <a:t>termoelettromeccanica</a:t>
            </a:r>
            <a:endParaRPr lang="it-IT" dirty="0"/>
          </a:p>
          <a:p>
            <a:r>
              <a:rPr lang="it-IT" dirty="0"/>
              <a:t>d. artigianale pietra </a:t>
            </a:r>
            <a:r>
              <a:rPr lang="it-IT" dirty="0" err="1"/>
              <a:t>piasentina</a:t>
            </a:r>
            <a:endParaRPr lang="it-IT" dirty="0"/>
          </a:p>
          <a:p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F71634C-338D-D74B-AEA8-F917873F88C6}"/>
              </a:ext>
            </a:extLst>
          </p:cNvPr>
          <p:cNvSpPr/>
          <p:nvPr/>
        </p:nvSpPr>
        <p:spPr>
          <a:xfrm>
            <a:off x="7183807" y="2595034"/>
            <a:ext cx="152400" cy="177800"/>
          </a:xfrm>
          <a:prstGeom prst="rect">
            <a:avLst/>
          </a:prstGeom>
          <a:solidFill>
            <a:srgbClr val="DDC2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9A09476-BCF5-B74C-BAE6-737DC7A4E3FD}"/>
              </a:ext>
            </a:extLst>
          </p:cNvPr>
          <p:cNvSpPr/>
          <p:nvPr/>
        </p:nvSpPr>
        <p:spPr>
          <a:xfrm>
            <a:off x="7183807" y="2861734"/>
            <a:ext cx="152400" cy="177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F10666C-41E5-7745-B186-C5F261360D92}"/>
              </a:ext>
            </a:extLst>
          </p:cNvPr>
          <p:cNvSpPr/>
          <p:nvPr/>
        </p:nvSpPr>
        <p:spPr>
          <a:xfrm>
            <a:off x="7183807" y="3128434"/>
            <a:ext cx="152400" cy="177800"/>
          </a:xfrm>
          <a:prstGeom prst="rect">
            <a:avLst/>
          </a:prstGeom>
          <a:solidFill>
            <a:srgbClr val="26D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B755C63-C86A-2F44-B9C4-CA2626112084}"/>
              </a:ext>
            </a:extLst>
          </p:cNvPr>
          <p:cNvSpPr/>
          <p:nvPr/>
        </p:nvSpPr>
        <p:spPr>
          <a:xfrm>
            <a:off x="7183807" y="3396741"/>
            <a:ext cx="152400" cy="177800"/>
          </a:xfrm>
          <a:prstGeom prst="rect">
            <a:avLst/>
          </a:prstGeom>
          <a:solidFill>
            <a:srgbClr val="D092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E3536EF-CE2F-2E4B-833E-52D66B0EB4C5}"/>
              </a:ext>
            </a:extLst>
          </p:cNvPr>
          <p:cNvSpPr/>
          <p:nvPr/>
        </p:nvSpPr>
        <p:spPr>
          <a:xfrm>
            <a:off x="7183647" y="3691238"/>
            <a:ext cx="152400" cy="177800"/>
          </a:xfrm>
          <a:prstGeom prst="rect">
            <a:avLst/>
          </a:prstGeom>
          <a:solidFill>
            <a:srgbClr val="F352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E2EF90D-9E6A-B141-A5CA-06BDF3114FBD}"/>
              </a:ext>
            </a:extLst>
          </p:cNvPr>
          <p:cNvSpPr/>
          <p:nvPr/>
        </p:nvSpPr>
        <p:spPr>
          <a:xfrm>
            <a:off x="7179174" y="3977277"/>
            <a:ext cx="152400" cy="177800"/>
          </a:xfrm>
          <a:prstGeom prst="rect">
            <a:avLst/>
          </a:prstGeom>
          <a:solidFill>
            <a:srgbClr val="98E2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F802F31-5307-0945-9EF7-0C5946802847}"/>
              </a:ext>
            </a:extLst>
          </p:cNvPr>
          <p:cNvSpPr/>
          <p:nvPr/>
        </p:nvSpPr>
        <p:spPr>
          <a:xfrm>
            <a:off x="7179174" y="4254042"/>
            <a:ext cx="152400" cy="177800"/>
          </a:xfrm>
          <a:prstGeom prst="rect">
            <a:avLst/>
          </a:prstGeom>
          <a:solidFill>
            <a:srgbClr val="F3AA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62BCA9B-F521-114A-8E0E-0D3AAB48A97F}"/>
              </a:ext>
            </a:extLst>
          </p:cNvPr>
          <p:cNvSpPr/>
          <p:nvPr/>
        </p:nvSpPr>
        <p:spPr>
          <a:xfrm>
            <a:off x="7179174" y="4778984"/>
            <a:ext cx="152400" cy="177800"/>
          </a:xfrm>
          <a:prstGeom prst="rect">
            <a:avLst/>
          </a:prstGeom>
          <a:solidFill>
            <a:srgbClr val="9B99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F2241-DCE7-9D40-AA2C-43CCFF5F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0CF116-201B-9545-AA25-6A5CB1F94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/>
              <a:t>Presentazione n. 14</a:t>
            </a:r>
          </a:p>
          <a:p>
            <a:pPr marL="0" indent="0">
              <a:buNone/>
            </a:pPr>
            <a:endParaRPr lang="it-IT" sz="2800" b="1" dirty="0"/>
          </a:p>
          <a:p>
            <a:pPr marL="0" indent="0">
              <a:buNone/>
            </a:pPr>
            <a:r>
              <a:rPr lang="it-IT" sz="2800" b="1" dirty="0"/>
              <a:t>La regione Friuli Venezia Giulia</a:t>
            </a:r>
          </a:p>
        </p:txBody>
      </p:sp>
    </p:spTree>
    <p:extLst>
      <p:ext uri="{BB962C8B-B14F-4D97-AF65-F5344CB8AC3E}">
        <p14:creationId xmlns:p14="http://schemas.microsoft.com/office/powerpoint/2010/main" val="324312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F38EC0-9787-3A4F-A673-AB95136B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40" y="571500"/>
            <a:ext cx="9601200" cy="857072"/>
          </a:xfrm>
        </p:spPr>
        <p:txBody>
          <a:bodyPr/>
          <a:lstStyle/>
          <a:p>
            <a:r>
              <a:rPr lang="it-IT" dirty="0"/>
              <a:t>La militarizzazione dello spazio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B1FBBAA-11E0-EC44-8F13-E8E914B52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440" y="1838504"/>
            <a:ext cx="4445932" cy="4351338"/>
          </a:xfr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951DCB17-0EF5-B14F-9DE2-1A7A3D447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972" y="1838504"/>
            <a:ext cx="6344396" cy="435133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EA0286-1E28-3548-B1EF-E76B1AE2C0D5}"/>
              </a:ext>
            </a:extLst>
          </p:cNvPr>
          <p:cNvSpPr txBox="1"/>
          <p:nvPr/>
        </p:nvSpPr>
        <p:spPr>
          <a:xfrm>
            <a:off x="601884" y="6189842"/>
            <a:ext cx="407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http://</a:t>
            </a:r>
            <a:r>
              <a:rPr lang="it-IT" dirty="0" err="1"/>
              <a:t>www.primulecaserme.it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775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C01A12-6189-A241-9CBD-235B3267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56A2DBC-8090-E448-BA28-67B8F5133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690" y="1930400"/>
            <a:ext cx="8596312" cy="3555016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2B3D03-0848-7C48-A563-85615DE51635}"/>
              </a:ext>
            </a:extLst>
          </p:cNvPr>
          <p:cNvSpPr txBox="1"/>
          <p:nvPr/>
        </p:nvSpPr>
        <p:spPr>
          <a:xfrm>
            <a:off x="1745673" y="6040582"/>
            <a:ext cx="7528329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www.youtube.com</a:t>
            </a:r>
            <a:r>
              <a:rPr lang="it-IT" dirty="0"/>
              <a:t>/</a:t>
            </a:r>
            <a:r>
              <a:rPr lang="it-IT" dirty="0" err="1"/>
              <a:t>watch?v</a:t>
            </a:r>
            <a:r>
              <a:rPr lang="it-IT"/>
              <a:t>=WTz7Wl0vvAM</a:t>
            </a:r>
          </a:p>
        </p:txBody>
      </p:sp>
    </p:spTree>
    <p:extLst>
      <p:ext uri="{BB962C8B-B14F-4D97-AF65-F5344CB8AC3E}">
        <p14:creationId xmlns:p14="http://schemas.microsoft.com/office/powerpoint/2010/main" val="223637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EC79FA-2F88-BD45-9F62-59F02A89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Gladio – Stay </a:t>
            </a:r>
            <a:r>
              <a:rPr lang="it-IT" dirty="0" err="1"/>
              <a:t>behind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346CAF-2D3F-5643-B727-2175257C8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Ottobre 1990 –Andreotti, presidente consiglio, attesta la presenza di una – «struttura di informazione, risposta e salvaguardia». Emerge nelle indagini strategia tensione, attentato </a:t>
            </a:r>
            <a:r>
              <a:rPr lang="it-IT" dirty="0" err="1"/>
              <a:t>Peteano</a:t>
            </a:r>
            <a:r>
              <a:rPr lang="it-IT" dirty="0"/>
              <a:t> (1972)</a:t>
            </a:r>
          </a:p>
          <a:p>
            <a:r>
              <a:rPr lang="it-IT" dirty="0"/>
              <a:t>Nasce alla fine della guerra, come organizzazione di difesa interna, sulla base della Osoppo</a:t>
            </a:r>
          </a:p>
          <a:p>
            <a:r>
              <a:rPr lang="it-IT" dirty="0"/>
              <a:t>Legami con Ufficio Zone di Confine, dipendente dalla Presidenza del consiglio dei Ministri dal 1944</a:t>
            </a:r>
          </a:p>
          <a:p>
            <a:r>
              <a:rPr lang="it-IT" dirty="0"/>
              <a:t>Sostegno e difesa dell’italianità nei territori dell’Alto Adige e della Venezia Giulia. </a:t>
            </a:r>
          </a:p>
          <a:p>
            <a:r>
              <a:rPr lang="it-IT" dirty="0"/>
              <a:t>Sciolto nel 1954, ma funzioni trasferite a altre strutture, azione ideologica anticomunista con recupero di fascisti, più o meno già strutturati (X MAS)</a:t>
            </a:r>
          </a:p>
          <a:p>
            <a:r>
              <a:rPr lang="it-IT" dirty="0"/>
              <a:t>Stay </a:t>
            </a:r>
            <a:r>
              <a:rPr lang="it-IT" dirty="0" err="1"/>
              <a:t>Behind</a:t>
            </a:r>
            <a:r>
              <a:rPr lang="it-IT" dirty="0"/>
              <a:t> in Europa</a:t>
            </a:r>
          </a:p>
          <a:p>
            <a:endParaRPr lang="it-IT" dirty="0"/>
          </a:p>
          <a:p>
            <a:r>
              <a:rPr lang="it-IT" dirty="0"/>
              <a:t>Prevalente in FVG</a:t>
            </a:r>
          </a:p>
          <a:p>
            <a:r>
              <a:rPr lang="it-IT" dirty="0"/>
              <a:t>Elenco 622 membri Gladio diffuso nell’ottobre 1990 http://</a:t>
            </a:r>
            <a:r>
              <a:rPr lang="it-IT" dirty="0" err="1"/>
              <a:t>www.misteriditalia.it</a:t>
            </a:r>
            <a:r>
              <a:rPr lang="it-IT" dirty="0"/>
              <a:t>/</a:t>
            </a:r>
            <a:r>
              <a:rPr lang="it-IT" dirty="0" err="1"/>
              <a:t>servizisegreti</a:t>
            </a:r>
            <a:r>
              <a:rPr lang="it-IT" dirty="0"/>
              <a:t>/gladio/elenco/GLADIO(i%20nomidei622).pdf</a:t>
            </a:r>
          </a:p>
        </p:txBody>
      </p:sp>
    </p:spTree>
    <p:extLst>
      <p:ext uri="{BB962C8B-B14F-4D97-AF65-F5344CB8AC3E}">
        <p14:creationId xmlns:p14="http://schemas.microsoft.com/office/powerpoint/2010/main" val="53399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5B7BE9-4053-8443-B223-BBCB30E1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1968: provincia </a:t>
            </a:r>
            <a:r>
              <a:rPr lang="it-IT"/>
              <a:t>di Pordenone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B2D4F68-118A-6C4D-8387-8ECCDC1DF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059" y="6032500"/>
            <a:ext cx="5422900" cy="635000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0182A6E-5410-7746-9BED-394BBFABD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259" y="12700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2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AADB33-E4FF-E045-A57E-83289317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98" y="1361954"/>
            <a:ext cx="2783496" cy="1959979"/>
          </a:xfrm>
        </p:spPr>
        <p:txBody>
          <a:bodyPr>
            <a:normAutofit/>
          </a:bodyPr>
          <a:lstStyle/>
          <a:p>
            <a:r>
              <a:rPr lang="it-IT" dirty="0"/>
              <a:t>Industrie </a:t>
            </a:r>
            <a:r>
              <a:rPr lang="it-IT" dirty="0" err="1"/>
              <a:t>prov</a:t>
            </a:r>
            <a:r>
              <a:rPr lang="it-IT" dirty="0"/>
              <a:t>. Udine 1949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2AF9AF3-CEF5-C646-8878-8749D1DCA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600" y="195751"/>
            <a:ext cx="8794610" cy="6252363"/>
          </a:xfrm>
        </p:spPr>
      </p:pic>
      <p:sp>
        <p:nvSpPr>
          <p:cNvPr id="6" name="Freccia sinistra 5">
            <a:extLst>
              <a:ext uri="{FF2B5EF4-FFF2-40B4-BE49-F238E27FC236}">
                <a16:creationId xmlns:a16="http://schemas.microsoft.com/office/drawing/2014/main" id="{3F09EEA0-21C1-9F48-9FFD-E5FC83C537F5}"/>
              </a:ext>
            </a:extLst>
          </p:cNvPr>
          <p:cNvSpPr/>
          <p:nvPr/>
        </p:nvSpPr>
        <p:spPr>
          <a:xfrm>
            <a:off x="11185924" y="5554045"/>
            <a:ext cx="628100" cy="38045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sinistra 6">
            <a:extLst>
              <a:ext uri="{FF2B5EF4-FFF2-40B4-BE49-F238E27FC236}">
                <a16:creationId xmlns:a16="http://schemas.microsoft.com/office/drawing/2014/main" id="{B71F73C2-6490-8A44-BC3A-BCD2D1770918}"/>
              </a:ext>
            </a:extLst>
          </p:cNvPr>
          <p:cNvSpPr/>
          <p:nvPr/>
        </p:nvSpPr>
        <p:spPr>
          <a:xfrm>
            <a:off x="6623440" y="4517560"/>
            <a:ext cx="628100" cy="38045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sinistra 7">
            <a:extLst>
              <a:ext uri="{FF2B5EF4-FFF2-40B4-BE49-F238E27FC236}">
                <a16:creationId xmlns:a16="http://schemas.microsoft.com/office/drawing/2014/main" id="{37CB85C8-7607-DB46-9D96-088F0F509DE0}"/>
              </a:ext>
            </a:extLst>
          </p:cNvPr>
          <p:cNvSpPr/>
          <p:nvPr/>
        </p:nvSpPr>
        <p:spPr>
          <a:xfrm>
            <a:off x="11185924" y="2951588"/>
            <a:ext cx="628100" cy="38045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sinistra 8">
            <a:extLst>
              <a:ext uri="{FF2B5EF4-FFF2-40B4-BE49-F238E27FC236}">
                <a16:creationId xmlns:a16="http://schemas.microsoft.com/office/drawing/2014/main" id="{DB5AD70B-55F3-7541-B032-C3AF191C3E9C}"/>
              </a:ext>
            </a:extLst>
          </p:cNvPr>
          <p:cNvSpPr/>
          <p:nvPr/>
        </p:nvSpPr>
        <p:spPr>
          <a:xfrm>
            <a:off x="6623440" y="6139182"/>
            <a:ext cx="628100" cy="38045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69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397BF6-F7B0-9B43-BF8B-82F00A57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774342" cy="1320800"/>
          </a:xfrm>
        </p:spPr>
        <p:txBody>
          <a:bodyPr>
            <a:normAutofit/>
          </a:bodyPr>
          <a:lstStyle/>
          <a:p>
            <a:r>
              <a:rPr lang="it-IT" dirty="0"/>
              <a:t>(futura) provincia di Pordenone – 1961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E091933-A38B-F542-A3CC-9D0D4F492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0572" y="0"/>
            <a:ext cx="5046562" cy="6905673"/>
          </a:xfrm>
        </p:spPr>
      </p:pic>
      <p:sp>
        <p:nvSpPr>
          <p:cNvPr id="6" name="Freccia sinistra 5">
            <a:extLst>
              <a:ext uri="{FF2B5EF4-FFF2-40B4-BE49-F238E27FC236}">
                <a16:creationId xmlns:a16="http://schemas.microsoft.com/office/drawing/2014/main" id="{E21087C8-F4C7-C24A-8698-34A82E92E11E}"/>
              </a:ext>
            </a:extLst>
          </p:cNvPr>
          <p:cNvSpPr/>
          <p:nvPr/>
        </p:nvSpPr>
        <p:spPr>
          <a:xfrm>
            <a:off x="10637134" y="3009418"/>
            <a:ext cx="758489" cy="25464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sinistra 6">
            <a:extLst>
              <a:ext uri="{FF2B5EF4-FFF2-40B4-BE49-F238E27FC236}">
                <a16:creationId xmlns:a16="http://schemas.microsoft.com/office/drawing/2014/main" id="{E6B985C8-19E0-4C4A-9521-64319C74AAF7}"/>
              </a:ext>
            </a:extLst>
          </p:cNvPr>
          <p:cNvSpPr/>
          <p:nvPr/>
        </p:nvSpPr>
        <p:spPr>
          <a:xfrm>
            <a:off x="10637134" y="3452836"/>
            <a:ext cx="758489" cy="25464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sinistra 7">
            <a:extLst>
              <a:ext uri="{FF2B5EF4-FFF2-40B4-BE49-F238E27FC236}">
                <a16:creationId xmlns:a16="http://schemas.microsoft.com/office/drawing/2014/main" id="{C3C812BB-2A4B-6C4B-9B41-B6E34646FE50}"/>
              </a:ext>
            </a:extLst>
          </p:cNvPr>
          <p:cNvSpPr/>
          <p:nvPr/>
        </p:nvSpPr>
        <p:spPr>
          <a:xfrm flipV="1">
            <a:off x="10637133" y="4272988"/>
            <a:ext cx="758489" cy="1832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sinistra 8">
            <a:extLst>
              <a:ext uri="{FF2B5EF4-FFF2-40B4-BE49-F238E27FC236}">
                <a16:creationId xmlns:a16="http://schemas.microsoft.com/office/drawing/2014/main" id="{2E2AFEBC-DE0E-6241-A3DA-7A9C63BC3C6A}"/>
              </a:ext>
            </a:extLst>
          </p:cNvPr>
          <p:cNvSpPr/>
          <p:nvPr/>
        </p:nvSpPr>
        <p:spPr>
          <a:xfrm flipV="1">
            <a:off x="10637132" y="4705797"/>
            <a:ext cx="758489" cy="1832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sinistra 9">
            <a:extLst>
              <a:ext uri="{FF2B5EF4-FFF2-40B4-BE49-F238E27FC236}">
                <a16:creationId xmlns:a16="http://schemas.microsoft.com/office/drawing/2014/main" id="{B9CBAF4E-AB7A-EA4F-9F39-BC509B869921}"/>
              </a:ext>
            </a:extLst>
          </p:cNvPr>
          <p:cNvSpPr/>
          <p:nvPr/>
        </p:nvSpPr>
        <p:spPr>
          <a:xfrm flipV="1">
            <a:off x="10637131" y="4440885"/>
            <a:ext cx="758489" cy="1832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sinistra 10">
            <a:extLst>
              <a:ext uri="{FF2B5EF4-FFF2-40B4-BE49-F238E27FC236}">
                <a16:creationId xmlns:a16="http://schemas.microsoft.com/office/drawing/2014/main" id="{2C9B9C94-427B-364F-8361-89FBC72C756C}"/>
              </a:ext>
            </a:extLst>
          </p:cNvPr>
          <p:cNvSpPr/>
          <p:nvPr/>
        </p:nvSpPr>
        <p:spPr>
          <a:xfrm flipV="1">
            <a:off x="10637131" y="4838497"/>
            <a:ext cx="758489" cy="1832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sinistra 11">
            <a:extLst>
              <a:ext uri="{FF2B5EF4-FFF2-40B4-BE49-F238E27FC236}">
                <a16:creationId xmlns:a16="http://schemas.microsoft.com/office/drawing/2014/main" id="{336FD66E-0B7D-B344-9F46-40FDCCCEC94D}"/>
              </a:ext>
            </a:extLst>
          </p:cNvPr>
          <p:cNvSpPr/>
          <p:nvPr/>
        </p:nvSpPr>
        <p:spPr>
          <a:xfrm flipV="1">
            <a:off x="10637131" y="5373548"/>
            <a:ext cx="758489" cy="1832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0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A5E90A-7F1F-2A42-8ED3-4529202B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Trattato di Osimo, novembre 1975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C45B53-6874-ED41-BBD2-A606217FA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b="1" dirty="0"/>
              <a:t>LEGGE 14 marzo 1977, n. 73  </a:t>
            </a:r>
          </a:p>
          <a:p>
            <a:r>
              <a:rPr lang="it-IT" dirty="0"/>
              <a:t>Ratifica ed esecuzione del trattato tra la Repubblica italiana e la Repubblica socialista federativa di Jugoslavia, con allegati, </a:t>
            </a:r>
            <a:r>
              <a:rPr lang="it-IT" dirty="0" err="1"/>
              <a:t>nonche</a:t>
            </a:r>
            <a:r>
              <a:rPr lang="it-IT" dirty="0"/>
              <a:t>' dell'accordo tra le stesse Parti, con allegati, dell'atto finale e dello scambio di note, firmati ad Osimo (Ancona) il 10 novembre 1975. </a:t>
            </a:r>
            <a:r>
              <a:rPr lang="it-IT" dirty="0">
                <a:hlinkClick r:id="rId2"/>
              </a:rPr>
              <a:t>(GU Serie Generale n.77 del 21-03-1977 - Suppl. Ordinario)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8660106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Arancion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7364</TotalTime>
  <Words>400</Words>
  <Application>Microsoft Macintosh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Sfaccettatura</vt:lpstr>
      <vt:lpstr>GEOGRAFIA STORICA DELL’ODIERNO FRIULI VENEZIA GIULIA LM 641 La costruzione dell’odierno  Friuli Venezia Giulia  A.A. 2021-2022 </vt:lpstr>
      <vt:lpstr>Presentazione standard di PowerPoint</vt:lpstr>
      <vt:lpstr>La militarizzazione dello spazio</vt:lpstr>
      <vt:lpstr>Presentazione standard di PowerPoint</vt:lpstr>
      <vt:lpstr>Gladio – Stay behind</vt:lpstr>
      <vt:lpstr>1968: provincia di Pordenone</vt:lpstr>
      <vt:lpstr>Industrie prov. Udine 1949</vt:lpstr>
      <vt:lpstr>(futura) provincia di Pordenone – 1961</vt:lpstr>
      <vt:lpstr>Trattato di Osimo, novembre 1975 </vt:lpstr>
      <vt:lpstr>Terremoti  del 6 maggio e  15 settembre 1976 </vt:lpstr>
      <vt:lpstr>I distretti industriali sono individuati ai sensi dell’ articolo 36 della legge 5 ottobre 1991, n. 317 (Interventi per l’innovazione e lo sviluppo delle piccole imprese)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LM 641 La costruzione dell’odierno  Friuli Venezia Giulia  A.A. 2021-2022 </dc:title>
  <dc:subject/>
  <dc:creator>sergio zilli</dc:creator>
  <cp:keywords/>
  <dc:description/>
  <cp:lastModifiedBy>sergio zilli</cp:lastModifiedBy>
  <cp:revision>132</cp:revision>
  <cp:lastPrinted>2021-10-28T09:59:42Z</cp:lastPrinted>
  <dcterms:created xsi:type="dcterms:W3CDTF">2021-10-05T10:44:53Z</dcterms:created>
  <dcterms:modified xsi:type="dcterms:W3CDTF">2021-11-25T10:43:15Z</dcterms:modified>
  <cp:category/>
</cp:coreProperties>
</file>