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sldIdLst>
    <p:sldId id="256" r:id="rId5"/>
    <p:sldId id="257" r:id="rId6"/>
    <p:sldId id="258" r:id="rId7"/>
    <p:sldId id="299" r:id="rId8"/>
    <p:sldId id="259" r:id="rId9"/>
    <p:sldId id="300" r:id="rId10"/>
    <p:sldId id="260" r:id="rId11"/>
    <p:sldId id="261" r:id="rId12"/>
    <p:sldId id="301" r:id="rId13"/>
    <p:sldId id="262" r:id="rId14"/>
    <p:sldId id="263" r:id="rId15"/>
    <p:sldId id="304" r:id="rId16"/>
    <p:sldId id="264" r:id="rId17"/>
    <p:sldId id="265" r:id="rId18"/>
    <p:sldId id="302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303" r:id="rId38"/>
    <p:sldId id="285" r:id="rId39"/>
    <p:sldId id="286" r:id="rId40"/>
    <p:sldId id="287" r:id="rId41"/>
    <p:sldId id="288" r:id="rId42"/>
    <p:sldId id="289" r:id="rId43"/>
    <p:sldId id="290" r:id="rId44"/>
    <p:sldId id="298" r:id="rId45"/>
    <p:sldId id="291" r:id="rId46"/>
    <p:sldId id="293" r:id="rId47"/>
    <p:sldId id="294" r:id="rId48"/>
    <p:sldId id="295" r:id="rId49"/>
    <p:sldId id="296" r:id="rId50"/>
    <p:sldId id="29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EFFC4-54C0-4FFA-A762-DE60C4770AB7}" v="1" dt="2021-11-24T11:24:48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DI SOFIA [PS0102507]" userId="S::s283379@ds.units.it::bb1530aa-a237-4ef8-b0df-4e9d700ee4ee" providerId="AD" clId="Web-{076EFFC4-54C0-4FFA-A762-DE60C4770AB7}"/>
    <pc:docChg chg="modSld">
      <pc:chgData name="DEDI SOFIA [PS0102507]" userId="S::s283379@ds.units.it::bb1530aa-a237-4ef8-b0df-4e9d700ee4ee" providerId="AD" clId="Web-{076EFFC4-54C0-4FFA-A762-DE60C4770AB7}" dt="2021-11-24T11:24:48.365" v="0" actId="1076"/>
      <pc:docMkLst>
        <pc:docMk/>
      </pc:docMkLst>
      <pc:sldChg chg="modSp">
        <pc:chgData name="DEDI SOFIA [PS0102507]" userId="S::s283379@ds.units.it::bb1530aa-a237-4ef8-b0df-4e9d700ee4ee" providerId="AD" clId="Web-{076EFFC4-54C0-4FFA-A762-DE60C4770AB7}" dt="2021-11-24T11:24:48.365" v="0" actId="1076"/>
        <pc:sldMkLst>
          <pc:docMk/>
          <pc:sldMk cId="3557220896" sldId="280"/>
        </pc:sldMkLst>
        <pc:picChg chg="mod">
          <ac:chgData name="DEDI SOFIA [PS0102507]" userId="S::s283379@ds.units.it::bb1530aa-a237-4ef8-b0df-4e9d700ee4ee" providerId="AD" clId="Web-{076EFFC4-54C0-4FFA-A762-DE60C4770AB7}" dt="2021-11-24T11:24:48.365" v="0" actId="1076"/>
          <ac:picMkLst>
            <pc:docMk/>
            <pc:sldMk cId="3557220896" sldId="280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AA49-9DDE-4649-B86D-C7B718421D5F}" type="datetimeFigureOut">
              <a:rPr lang="it-IT" smtClean="0"/>
              <a:t>24/11/2021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3E986-95FF-9341-BDA5-2508E5D724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59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11/24/2021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45" y="609601"/>
            <a:ext cx="8794255" cy="4267200"/>
          </a:xfrm>
        </p:spPr>
        <p:txBody>
          <a:bodyPr/>
          <a:lstStyle/>
          <a:p>
            <a:r>
              <a:rPr lang="en-US" err="1"/>
              <a:t>Categorie</a:t>
            </a:r>
            <a:r>
              <a:rPr lang="en-US"/>
              <a:t> </a:t>
            </a:r>
            <a:r>
              <a:rPr lang="en-US" err="1"/>
              <a:t>ed</a:t>
            </a:r>
            <a:r>
              <a:rPr lang="en-US"/>
              <a:t> </a:t>
            </a:r>
            <a:r>
              <a:rPr lang="en-US" err="1"/>
              <a:t>etichette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359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>
          <a:xfrm>
            <a:off x="791528" y="1600200"/>
            <a:ext cx="7895271" cy="4342095"/>
          </a:xfrm>
        </p:spPr>
      </p:pic>
      <p:sp>
        <p:nvSpPr>
          <p:cNvPr id="3" name="TextBox 2"/>
          <p:cNvSpPr txBox="1"/>
          <p:nvPr/>
        </p:nvSpPr>
        <p:spPr>
          <a:xfrm>
            <a:off x="791529" y="6165528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Sinistra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920" y="6133262"/>
            <a:ext cx="853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Destra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5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>
          <a:xfrm>
            <a:off x="791528" y="1600200"/>
            <a:ext cx="7895271" cy="4342095"/>
          </a:xfrm>
        </p:spPr>
      </p:pic>
      <p:sp>
        <p:nvSpPr>
          <p:cNvPr id="3" name="TextBox 2"/>
          <p:cNvSpPr txBox="1"/>
          <p:nvPr/>
        </p:nvSpPr>
        <p:spPr>
          <a:xfrm>
            <a:off x="718915" y="6133262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Progressisti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920" y="6133262"/>
            <a:ext cx="1508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Conservatori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9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>
          <a:xfrm>
            <a:off x="791528" y="1600200"/>
            <a:ext cx="7895271" cy="4342095"/>
          </a:xfrm>
        </p:spPr>
      </p:pic>
      <p:sp>
        <p:nvSpPr>
          <p:cNvPr id="3" name="TextBox 2"/>
          <p:cNvSpPr txBox="1"/>
          <p:nvPr/>
        </p:nvSpPr>
        <p:spPr>
          <a:xfrm>
            <a:off x="718915" y="6133262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Progressisti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99920" y="613326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liberali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3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pPr marL="0" indent="0">
              <a:buNone/>
            </a:pPr>
            <a:endParaRPr lang="en-US"/>
          </a:p>
          <a:p>
            <a:r>
              <a:rPr lang="en-US" err="1"/>
              <a:t>Verificare</a:t>
            </a:r>
            <a:r>
              <a:rPr lang="en-US"/>
              <a:t> se </a:t>
            </a:r>
            <a:r>
              <a:rPr lang="en-US" err="1"/>
              <a:t>l’effetto</a:t>
            </a:r>
            <a:r>
              <a:rPr lang="en-US"/>
              <a:t> del ‘</a:t>
            </a:r>
            <a:r>
              <a:rPr lang="en-US" err="1"/>
              <a:t>raggruppare</a:t>
            </a:r>
            <a:r>
              <a:rPr lang="en-US"/>
              <a:t> </a:t>
            </a:r>
            <a:r>
              <a:rPr lang="en-US" err="1"/>
              <a:t>assieme</a:t>
            </a:r>
            <a:r>
              <a:rPr lang="en-US"/>
              <a:t>’ = </a:t>
            </a:r>
            <a:r>
              <a:rPr lang="en-US" err="1"/>
              <a:t>categorizzare</a:t>
            </a:r>
            <a:endParaRPr lang="en-US"/>
          </a:p>
          <a:p>
            <a:endParaRPr lang="en-US"/>
          </a:p>
          <a:p>
            <a:r>
              <a:rPr lang="en-US" err="1"/>
              <a:t>Sia</a:t>
            </a:r>
            <a:r>
              <a:rPr lang="en-US"/>
              <a:t> </a:t>
            </a:r>
            <a:r>
              <a:rPr lang="en-US" err="1"/>
              <a:t>diverso</a:t>
            </a:r>
            <a:r>
              <a:rPr lang="en-US"/>
              <a:t>, simile da </a:t>
            </a:r>
            <a:r>
              <a:rPr lang="en-US" err="1"/>
              <a:t>etichettare</a:t>
            </a:r>
            <a:r>
              <a:rPr lang="en-US"/>
              <a:t> </a:t>
            </a:r>
            <a:r>
              <a:rPr lang="en-US" err="1"/>
              <a:t>assieme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5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r>
              <a:rPr lang="en-US"/>
              <a:t>Pretest </a:t>
            </a:r>
            <a:r>
              <a:rPr lang="en-US" err="1"/>
              <a:t>sulla</a:t>
            </a:r>
            <a:r>
              <a:rPr lang="en-US"/>
              <a:t> </a:t>
            </a:r>
            <a:r>
              <a:rPr lang="en-US" err="1"/>
              <a:t>popolazione</a:t>
            </a:r>
            <a:r>
              <a:rPr lang="en-US"/>
              <a:t> di </a:t>
            </a:r>
            <a:r>
              <a:rPr lang="en-US" err="1"/>
              <a:t>riferimento</a:t>
            </a:r>
            <a:r>
              <a:rPr lang="en-US"/>
              <a:t>:</a:t>
            </a:r>
          </a:p>
          <a:p>
            <a:endParaRPr lang="en-US"/>
          </a:p>
          <a:p>
            <a:r>
              <a:rPr lang="en-US" err="1"/>
              <a:t>Attori</a:t>
            </a:r>
            <a:r>
              <a:rPr lang="en-US"/>
              <a:t> </a:t>
            </a:r>
            <a:r>
              <a:rPr lang="en-US" err="1"/>
              <a:t>maschi</a:t>
            </a:r>
            <a:endParaRPr lang="en-US"/>
          </a:p>
          <a:p>
            <a:endParaRPr lang="en-US"/>
          </a:p>
          <a:p>
            <a:r>
              <a:rPr lang="en-US" err="1"/>
              <a:t>Grado</a:t>
            </a:r>
            <a:r>
              <a:rPr lang="en-US"/>
              <a:t> di conservative-democrats</a:t>
            </a:r>
          </a:p>
          <a:p>
            <a:endParaRPr lang="en-US"/>
          </a:p>
          <a:p>
            <a:pPr lvl="1"/>
            <a:r>
              <a:rPr lang="en-US"/>
              <a:t>Pretest </a:t>
            </a:r>
            <a:r>
              <a:rPr lang="en-US" err="1"/>
              <a:t>esteso</a:t>
            </a:r>
            <a:r>
              <a:rPr lang="en-US"/>
              <a:t> per </a:t>
            </a:r>
            <a:r>
              <a:rPr lang="en-US" err="1"/>
              <a:t>individuare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materiale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</p:txBody>
      </p:sp>
      <p:pic>
        <p:nvPicPr>
          <p:cNvPr id="4" name="Immagin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6436"/>
            <a:ext cx="4699000" cy="1727200"/>
          </a:xfrm>
          <a:prstGeom prst="rect">
            <a:avLst/>
          </a:prstGeom>
        </p:spPr>
      </p:pic>
      <p:pic>
        <p:nvPicPr>
          <p:cNvPr id="5" name="Immagin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53636"/>
            <a:ext cx="3530600" cy="2298700"/>
          </a:xfrm>
          <a:prstGeom prst="rect">
            <a:avLst/>
          </a:prstGeom>
        </p:spPr>
      </p:pic>
      <p:pic>
        <p:nvPicPr>
          <p:cNvPr id="6" name="Immagine 5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6" y="2787255"/>
            <a:ext cx="33401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8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r>
              <a:rPr lang="en-US"/>
              <a:t>Due </a:t>
            </a:r>
            <a:r>
              <a:rPr lang="en-US" err="1"/>
              <a:t>variabili</a:t>
            </a:r>
            <a:r>
              <a:rPr lang="en-US"/>
              <a:t> between subjects</a:t>
            </a:r>
          </a:p>
          <a:p>
            <a:endParaRPr lang="en-US"/>
          </a:p>
          <a:p>
            <a:r>
              <a:rPr lang="en-US"/>
              <a:t>Boundaries: yes vs. no</a:t>
            </a:r>
          </a:p>
          <a:p>
            <a:endParaRPr lang="en-US"/>
          </a:p>
          <a:p>
            <a:r>
              <a:rPr lang="en-US"/>
              <a:t>Label: yes vs. no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45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89" y="2539830"/>
            <a:ext cx="7344653" cy="283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2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51" y="2870199"/>
            <a:ext cx="6847646" cy="25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9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7" y="2650257"/>
            <a:ext cx="7215798" cy="25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 err="1"/>
              <a:t>Nello</a:t>
            </a:r>
            <a:r>
              <a:rPr lang="en-US"/>
              <a:t> studio di </a:t>
            </a:r>
            <a:r>
              <a:rPr lang="en-US" err="1"/>
              <a:t>Tajfel</a:t>
            </a:r>
            <a:endParaRPr lang="en-US"/>
          </a:p>
          <a:p>
            <a:endParaRPr lang="en-US"/>
          </a:p>
          <a:p>
            <a:r>
              <a:rPr lang="en-US"/>
              <a:t>Le </a:t>
            </a:r>
            <a:r>
              <a:rPr lang="en-US" err="1"/>
              <a:t>etichette</a:t>
            </a:r>
            <a:r>
              <a:rPr lang="en-US"/>
              <a:t> </a:t>
            </a:r>
            <a:r>
              <a:rPr lang="en-US" err="1"/>
              <a:t>categoriali</a:t>
            </a:r>
            <a:r>
              <a:rPr lang="en-US"/>
              <a:t> A e B</a:t>
            </a:r>
          </a:p>
          <a:p>
            <a:endParaRPr lang="en-US"/>
          </a:p>
          <a:p>
            <a:r>
              <a:rPr lang="en-US" err="1"/>
              <a:t>Venivano</a:t>
            </a:r>
            <a:r>
              <a:rPr lang="en-US"/>
              <a:t> elaborate come A = la </a:t>
            </a:r>
            <a:r>
              <a:rPr lang="en-US" err="1"/>
              <a:t>più</a:t>
            </a:r>
            <a:r>
              <a:rPr lang="en-US"/>
              <a:t> </a:t>
            </a:r>
            <a:r>
              <a:rPr lang="en-US" err="1"/>
              <a:t>corta</a:t>
            </a:r>
            <a:r>
              <a:rPr lang="en-US"/>
              <a:t> e B = la </a:t>
            </a:r>
            <a:r>
              <a:rPr lang="en-US" err="1"/>
              <a:t>più</a:t>
            </a:r>
            <a:r>
              <a:rPr lang="en-US"/>
              <a:t> </a:t>
            </a:r>
            <a:r>
              <a:rPr lang="en-US" err="1"/>
              <a:t>lunga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19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237" y="2650257"/>
            <a:ext cx="7215798" cy="252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83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21" y="2410999"/>
            <a:ext cx="7436690" cy="31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9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r>
              <a:rPr lang="en-US"/>
              <a:t>Due </a:t>
            </a:r>
            <a:r>
              <a:rPr lang="en-US" err="1"/>
              <a:t>attori</a:t>
            </a:r>
            <a:endParaRPr lang="en-US"/>
          </a:p>
          <a:p>
            <a:endParaRPr lang="en-US"/>
          </a:p>
          <a:p>
            <a:r>
              <a:rPr lang="en-US" err="1"/>
              <a:t>Coppia</a:t>
            </a:r>
            <a:r>
              <a:rPr lang="en-US"/>
              <a:t> intra- inter- (</a:t>
            </a:r>
            <a:r>
              <a:rPr lang="en-US" err="1"/>
              <a:t>variabile</a:t>
            </a:r>
            <a:r>
              <a:rPr lang="en-US"/>
              <a:t> Condition)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05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r>
              <a:rPr lang="en-US"/>
              <a:t>How similar are the actors in terms of personality?</a:t>
            </a:r>
          </a:p>
          <a:p>
            <a:r>
              <a:rPr lang="en-US"/>
              <a:t>Do these actors share similar perspective on life?</a:t>
            </a:r>
          </a:p>
          <a:p>
            <a:r>
              <a:rPr lang="en-US"/>
              <a:t>DO these actors share similar values and attitudes</a:t>
            </a:r>
          </a:p>
          <a:p>
            <a:endParaRPr lang="en-US"/>
          </a:p>
          <a:p>
            <a:r>
              <a:rPr lang="en-US"/>
              <a:t>Very dissimilar (1)(2) (3) (4) (5) (6) (7) (8) (9) Very similar</a:t>
            </a:r>
          </a:p>
          <a:p>
            <a:endParaRPr lang="en-US"/>
          </a:p>
          <a:p>
            <a:r>
              <a:rPr lang="en-US"/>
              <a:t>La media </a:t>
            </a:r>
            <a:r>
              <a:rPr lang="en-US" err="1"/>
              <a:t>dei</a:t>
            </a:r>
            <a:r>
              <a:rPr lang="en-US"/>
              <a:t> </a:t>
            </a:r>
            <a:r>
              <a:rPr lang="en-US" err="1"/>
              <a:t>tre</a:t>
            </a:r>
            <a:r>
              <a:rPr lang="en-US"/>
              <a:t> item </a:t>
            </a:r>
            <a:r>
              <a:rPr lang="en-US" err="1"/>
              <a:t>indica</a:t>
            </a:r>
            <a:r>
              <a:rPr lang="en-US"/>
              <a:t> la </a:t>
            </a:r>
            <a:r>
              <a:rPr lang="en-US" err="1"/>
              <a:t>somiglianza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4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75" y="2337379"/>
            <a:ext cx="8024125" cy="276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4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endParaRPr lang="en-US"/>
          </a:p>
          <a:p>
            <a:r>
              <a:rPr lang="en-US" err="1"/>
              <a:t>Interazione</a:t>
            </a:r>
            <a:r>
              <a:rPr lang="en-US"/>
              <a:t> </a:t>
            </a:r>
            <a:r>
              <a:rPr lang="en-US" err="1"/>
              <a:t>condizione</a:t>
            </a:r>
            <a:r>
              <a:rPr lang="en-US"/>
              <a:t> x boundaries</a:t>
            </a:r>
          </a:p>
          <a:p>
            <a:endParaRPr lang="en-US"/>
          </a:p>
          <a:p>
            <a:r>
              <a:rPr lang="en-US" err="1"/>
              <a:t>L’effetto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condizione</a:t>
            </a:r>
            <a:r>
              <a:rPr lang="en-US"/>
              <a:t> era </a:t>
            </a:r>
            <a:r>
              <a:rPr lang="en-US" err="1"/>
              <a:t>accentuato</a:t>
            </a:r>
            <a:r>
              <a:rPr lang="en-US"/>
              <a:t>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c’è</a:t>
            </a:r>
            <a:r>
              <a:rPr lang="en-US"/>
              <a:t> visual boundaries </a:t>
            </a:r>
            <a:r>
              <a:rPr lang="en-US" err="1"/>
              <a:t>rispetto</a:t>
            </a:r>
            <a:r>
              <a:rPr lang="en-US"/>
              <a:t> a </a:t>
            </a:r>
            <a:r>
              <a:rPr lang="en-US" err="1"/>
              <a:t>quando</a:t>
            </a:r>
            <a:r>
              <a:rPr lang="en-US"/>
              <a:t> non </a:t>
            </a:r>
            <a:r>
              <a:rPr lang="en-US" err="1"/>
              <a:t>c’è</a:t>
            </a:r>
            <a:endParaRPr lang="en-US"/>
          </a:p>
          <a:p>
            <a:endParaRPr lang="en-US"/>
          </a:p>
          <a:p>
            <a:r>
              <a:rPr lang="en-US" err="1"/>
              <a:t>Presente</a:t>
            </a:r>
            <a:r>
              <a:rPr lang="en-US"/>
              <a:t>: diff. </a:t>
            </a:r>
            <a:r>
              <a:rPr lang="en-US" err="1"/>
              <a:t>tra</a:t>
            </a:r>
            <a:r>
              <a:rPr lang="en-US"/>
              <a:t> intra-inter = .41</a:t>
            </a:r>
          </a:p>
          <a:p>
            <a:endParaRPr lang="en-US"/>
          </a:p>
          <a:p>
            <a:r>
              <a:rPr lang="en-US" err="1"/>
              <a:t>Assente</a:t>
            </a:r>
            <a:r>
              <a:rPr lang="en-US"/>
              <a:t>:  diff. </a:t>
            </a:r>
            <a:r>
              <a:rPr lang="en-US" err="1"/>
              <a:t>tra</a:t>
            </a:r>
            <a:r>
              <a:rPr lang="en-US"/>
              <a:t> intra-inter =. 06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15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err="1"/>
              <a:t>Rothbarth</a:t>
            </a:r>
            <a:r>
              <a:rPr lang="en-US"/>
              <a:t>, Davis-</a:t>
            </a:r>
            <a:r>
              <a:rPr lang="en-US" err="1"/>
              <a:t>Stitt</a:t>
            </a:r>
            <a:r>
              <a:rPr lang="en-US"/>
              <a:t>, Hill (1995)</a:t>
            </a:r>
          </a:p>
          <a:p>
            <a:r>
              <a:rPr lang="en-US" err="1"/>
              <a:t>Interazione</a:t>
            </a:r>
            <a:r>
              <a:rPr lang="en-US"/>
              <a:t> </a:t>
            </a:r>
            <a:r>
              <a:rPr lang="en-US" err="1"/>
              <a:t>condizione</a:t>
            </a:r>
            <a:r>
              <a:rPr lang="en-US"/>
              <a:t> x labels</a:t>
            </a:r>
          </a:p>
          <a:p>
            <a:endParaRPr lang="en-US"/>
          </a:p>
          <a:p>
            <a:r>
              <a:rPr lang="en-US" err="1"/>
              <a:t>L’effetto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condizione</a:t>
            </a:r>
            <a:r>
              <a:rPr lang="en-US"/>
              <a:t> era </a:t>
            </a:r>
            <a:r>
              <a:rPr lang="en-US" err="1"/>
              <a:t>accentuato</a:t>
            </a:r>
            <a:r>
              <a:rPr lang="en-US"/>
              <a:t>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c’è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label </a:t>
            </a:r>
            <a:r>
              <a:rPr lang="en-US" err="1"/>
              <a:t>rispetto</a:t>
            </a:r>
            <a:r>
              <a:rPr lang="en-US"/>
              <a:t> a </a:t>
            </a:r>
            <a:r>
              <a:rPr lang="en-US" err="1"/>
              <a:t>quando</a:t>
            </a:r>
            <a:r>
              <a:rPr lang="en-US"/>
              <a:t> non </a:t>
            </a:r>
            <a:r>
              <a:rPr lang="en-US" err="1"/>
              <a:t>c’è</a:t>
            </a:r>
            <a:endParaRPr lang="en-US"/>
          </a:p>
          <a:p>
            <a:endParaRPr lang="en-US"/>
          </a:p>
          <a:p>
            <a:r>
              <a:rPr lang="en-US" err="1"/>
              <a:t>Presente</a:t>
            </a:r>
            <a:r>
              <a:rPr lang="en-US"/>
              <a:t>: diff. </a:t>
            </a:r>
            <a:r>
              <a:rPr lang="en-US" err="1"/>
              <a:t>tra</a:t>
            </a:r>
            <a:r>
              <a:rPr lang="en-US"/>
              <a:t> intra-inter = .43</a:t>
            </a:r>
          </a:p>
          <a:p>
            <a:endParaRPr lang="en-US"/>
          </a:p>
          <a:p>
            <a:r>
              <a:rPr lang="en-US" err="1"/>
              <a:t>Assente</a:t>
            </a:r>
            <a:r>
              <a:rPr lang="en-US"/>
              <a:t>:  diff. </a:t>
            </a:r>
            <a:r>
              <a:rPr lang="en-US" err="1"/>
              <a:t>tra</a:t>
            </a:r>
            <a:r>
              <a:rPr lang="en-US"/>
              <a:t> intra-inter =. 05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49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79"/>
          <a:stretch/>
        </p:blipFill>
        <p:spPr>
          <a:xfrm>
            <a:off x="220663" y="920228"/>
            <a:ext cx="8466137" cy="5937772"/>
          </a:xfrm>
        </p:spPr>
      </p:pic>
    </p:spTree>
    <p:extLst>
      <p:ext uri="{BB962C8B-B14F-4D97-AF65-F5344CB8AC3E}">
        <p14:creationId xmlns:p14="http://schemas.microsoft.com/office/powerpoint/2010/main" val="3551241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Rothbarth</a:t>
            </a:r>
            <a:r>
              <a:rPr lang="en-US"/>
              <a:t> (2011)</a:t>
            </a:r>
          </a:p>
          <a:p>
            <a:endParaRPr lang="en-US"/>
          </a:p>
          <a:p>
            <a:r>
              <a:rPr lang="en-US" err="1"/>
              <a:t>Utilizza</a:t>
            </a:r>
            <a:r>
              <a:rPr lang="en-US"/>
              <a:t> </a:t>
            </a:r>
            <a:r>
              <a:rPr lang="en-US" err="1"/>
              <a:t>stimoli</a:t>
            </a:r>
            <a:r>
              <a:rPr lang="en-US"/>
              <a:t> </a:t>
            </a:r>
            <a:r>
              <a:rPr lang="en-US" err="1"/>
              <a:t>visivi</a:t>
            </a:r>
            <a:endParaRPr lang="en-US"/>
          </a:p>
          <a:p>
            <a:endParaRPr lang="en-US"/>
          </a:p>
          <a:p>
            <a:r>
              <a:rPr lang="en-US"/>
              <a:t>Non </a:t>
            </a:r>
            <a:r>
              <a:rPr lang="en-US" err="1"/>
              <a:t>ambigui</a:t>
            </a:r>
            <a:endParaRPr lang="en-US"/>
          </a:p>
          <a:p>
            <a:r>
              <a:rPr lang="en-US" err="1"/>
              <a:t>Familiari</a:t>
            </a:r>
            <a:endParaRPr lang="en-US"/>
          </a:p>
          <a:p>
            <a:endParaRPr lang="en-US"/>
          </a:p>
          <a:p>
            <a:r>
              <a:rPr lang="en-US" err="1"/>
              <a:t>Giudizio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una</a:t>
            </a:r>
            <a:r>
              <a:rPr lang="en-US"/>
              <a:t> </a:t>
            </a:r>
            <a:r>
              <a:rPr lang="en-US" err="1"/>
              <a:t>dimensione</a:t>
            </a:r>
            <a:r>
              <a:rPr lang="en-US"/>
              <a:t> </a:t>
            </a:r>
            <a:r>
              <a:rPr lang="en-US" err="1"/>
              <a:t>familiare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3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69" r="10189"/>
          <a:stretch/>
        </p:blipFill>
        <p:spPr>
          <a:xfrm>
            <a:off x="134804" y="1661652"/>
            <a:ext cx="8886293" cy="4525963"/>
          </a:xfrm>
        </p:spPr>
      </p:pic>
    </p:spTree>
    <p:extLst>
      <p:ext uri="{BB962C8B-B14F-4D97-AF65-F5344CB8AC3E}">
        <p14:creationId xmlns:p14="http://schemas.microsoft.com/office/powerpoint/2010/main" val="355722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Nello</a:t>
            </a:r>
            <a:r>
              <a:rPr lang="en-US"/>
              <a:t> studio di </a:t>
            </a:r>
            <a:r>
              <a:rPr lang="en-US" err="1"/>
              <a:t>Tajfel</a:t>
            </a:r>
            <a:endParaRPr lang="en-US"/>
          </a:p>
          <a:p>
            <a:endParaRPr lang="en-US"/>
          </a:p>
          <a:p>
            <a:r>
              <a:rPr lang="en-US"/>
              <a:t>Le </a:t>
            </a:r>
            <a:r>
              <a:rPr lang="en-US" err="1"/>
              <a:t>etichette</a:t>
            </a:r>
            <a:r>
              <a:rPr lang="en-US"/>
              <a:t> </a:t>
            </a:r>
            <a:r>
              <a:rPr lang="en-US" err="1"/>
              <a:t>nominali</a:t>
            </a:r>
            <a:r>
              <a:rPr lang="en-US"/>
              <a:t> </a:t>
            </a:r>
            <a:r>
              <a:rPr lang="en-US" err="1"/>
              <a:t>vengono</a:t>
            </a:r>
            <a:r>
              <a:rPr lang="en-US"/>
              <a:t> elaborate come </a:t>
            </a:r>
            <a:r>
              <a:rPr lang="en-US" err="1"/>
              <a:t>ordinali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47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/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Rothbarth</a:t>
            </a:r>
            <a:r>
              <a:rPr lang="en-US"/>
              <a:t> (2011)</a:t>
            </a:r>
          </a:p>
          <a:p>
            <a:endParaRPr lang="en-US"/>
          </a:p>
          <a:p>
            <a:r>
              <a:rPr lang="en-US"/>
              <a:t>Frontal silhouette</a:t>
            </a:r>
          </a:p>
          <a:p>
            <a:endParaRPr lang="en-US"/>
          </a:p>
          <a:p>
            <a:r>
              <a:rPr lang="en-US"/>
              <a:t>Ordinate </a:t>
            </a:r>
            <a:r>
              <a:rPr lang="en-US" err="1"/>
              <a:t>lungo</a:t>
            </a:r>
            <a:r>
              <a:rPr lang="en-US"/>
              <a:t> un continuum peso/</a:t>
            </a:r>
            <a:r>
              <a:rPr lang="en-US" err="1"/>
              <a:t>altezza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5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Rothbarth</a:t>
            </a:r>
            <a:r>
              <a:rPr lang="en-US"/>
              <a:t> (2011)</a:t>
            </a:r>
          </a:p>
          <a:p>
            <a:endParaRPr lang="en-US"/>
          </a:p>
          <a:p>
            <a:r>
              <a:rPr lang="en-US"/>
              <a:t>Due </a:t>
            </a:r>
            <a:r>
              <a:rPr lang="en-US" err="1"/>
              <a:t>fasi</a:t>
            </a:r>
            <a:r>
              <a:rPr lang="en-US"/>
              <a:t> </a:t>
            </a:r>
            <a:r>
              <a:rPr lang="en-US" err="1"/>
              <a:t>dell’esperimento</a:t>
            </a:r>
            <a:endParaRPr lang="en-US"/>
          </a:p>
          <a:p>
            <a:endParaRPr lang="en-US"/>
          </a:p>
          <a:p>
            <a:r>
              <a:rPr lang="en-US" err="1"/>
              <a:t>Fase</a:t>
            </a:r>
            <a:r>
              <a:rPr lang="en-US"/>
              <a:t> 1</a:t>
            </a:r>
          </a:p>
          <a:p>
            <a:r>
              <a:rPr lang="en-US" err="1"/>
              <a:t>Vedono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continuum</a:t>
            </a:r>
          </a:p>
          <a:p>
            <a:endParaRPr lang="en-US"/>
          </a:p>
          <a:p>
            <a:r>
              <a:rPr lang="en-US" err="1"/>
              <a:t>presentazione</a:t>
            </a:r>
            <a:r>
              <a:rPr lang="en-US"/>
              <a:t> 15 </a:t>
            </a:r>
            <a:r>
              <a:rPr lang="en-US" err="1"/>
              <a:t>coppie</a:t>
            </a:r>
            <a:r>
              <a:rPr lang="en-US"/>
              <a:t> di silhouettes in </a:t>
            </a:r>
            <a:r>
              <a:rPr lang="en-US" err="1"/>
              <a:t>ordine</a:t>
            </a:r>
            <a:r>
              <a:rPr lang="en-US"/>
              <a:t> random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93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Rothbarth</a:t>
            </a:r>
            <a:r>
              <a:rPr lang="en-US"/>
              <a:t> (2011)</a:t>
            </a:r>
          </a:p>
          <a:p>
            <a:endParaRPr lang="en-US"/>
          </a:p>
          <a:p>
            <a:r>
              <a:rPr lang="en-US"/>
              <a:t>Per </a:t>
            </a:r>
            <a:r>
              <a:rPr lang="en-US" err="1"/>
              <a:t>ogni</a:t>
            </a:r>
            <a:r>
              <a:rPr lang="en-US"/>
              <a:t> </a:t>
            </a:r>
            <a:r>
              <a:rPr lang="en-US" err="1"/>
              <a:t>coppia</a:t>
            </a:r>
            <a:r>
              <a:rPr lang="en-US"/>
              <a:t> I </a:t>
            </a:r>
            <a:r>
              <a:rPr lang="en-US" err="1"/>
              <a:t>partecipanti</a:t>
            </a:r>
            <a:r>
              <a:rPr lang="en-US"/>
              <a:t> </a:t>
            </a:r>
            <a:r>
              <a:rPr lang="en-US" err="1"/>
              <a:t>indicano</a:t>
            </a:r>
            <a:r>
              <a:rPr lang="en-US"/>
              <a:t> </a:t>
            </a:r>
            <a:r>
              <a:rPr lang="en-US" err="1"/>
              <a:t>il</a:t>
            </a:r>
            <a:r>
              <a:rPr lang="en-US"/>
              <a:t> </a:t>
            </a:r>
            <a:r>
              <a:rPr lang="en-US" err="1"/>
              <a:t>grado</a:t>
            </a:r>
            <a:r>
              <a:rPr lang="en-US"/>
              <a:t> di </a:t>
            </a:r>
            <a:r>
              <a:rPr lang="en-US" err="1"/>
              <a:t>somiglianza</a:t>
            </a:r>
            <a:endParaRPr lang="en-US"/>
          </a:p>
          <a:p>
            <a:pPr lvl="1"/>
            <a:r>
              <a:rPr lang="en-US" err="1"/>
              <a:t>Personalità</a:t>
            </a:r>
            <a:endParaRPr lang="en-US"/>
          </a:p>
          <a:p>
            <a:pPr lvl="1"/>
            <a:r>
              <a:rPr lang="en-US"/>
              <a:t>Stile di vita</a:t>
            </a:r>
          </a:p>
          <a:p>
            <a:pPr lvl="1"/>
            <a:r>
              <a:rPr lang="en-US"/>
              <a:t>Body type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 err="1"/>
              <a:t>Compito</a:t>
            </a:r>
            <a:r>
              <a:rPr lang="en-US"/>
              <a:t> </a:t>
            </a:r>
            <a:r>
              <a:rPr lang="en-US" err="1"/>
              <a:t>interveniente</a:t>
            </a:r>
            <a:r>
              <a:rPr lang="en-US"/>
              <a:t> (10min)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777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69" r="10189"/>
          <a:stretch/>
        </p:blipFill>
        <p:spPr>
          <a:xfrm>
            <a:off x="257707" y="1600200"/>
            <a:ext cx="8886293" cy="4525963"/>
          </a:xfrm>
        </p:spPr>
      </p:pic>
    </p:spTree>
    <p:extLst>
      <p:ext uri="{BB962C8B-B14F-4D97-AF65-F5344CB8AC3E}">
        <p14:creationId xmlns:p14="http://schemas.microsoft.com/office/powerpoint/2010/main" val="1348724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Rothbarth</a:t>
            </a:r>
            <a:r>
              <a:rPr lang="en-US"/>
              <a:t> (2011)</a:t>
            </a:r>
          </a:p>
          <a:p>
            <a:endParaRPr lang="en-US"/>
          </a:p>
          <a:p>
            <a:r>
              <a:rPr lang="en-US" err="1"/>
              <a:t>Seconda</a:t>
            </a:r>
            <a:r>
              <a:rPr lang="en-US"/>
              <a:t> </a:t>
            </a:r>
            <a:r>
              <a:rPr lang="en-US" err="1"/>
              <a:t>fase</a:t>
            </a:r>
            <a:endParaRPr lang="en-US"/>
          </a:p>
          <a:p>
            <a:endParaRPr lang="en-US"/>
          </a:p>
          <a:p>
            <a:r>
              <a:rPr lang="en-US"/>
              <a:t>boundaries</a:t>
            </a:r>
          </a:p>
          <a:p>
            <a:endParaRPr lang="en-US"/>
          </a:p>
          <a:p>
            <a:r>
              <a:rPr lang="en-US"/>
              <a:t>label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Rothbarth</a:t>
            </a:r>
            <a:r>
              <a:rPr lang="en-US"/>
              <a:t> (2011)</a:t>
            </a:r>
          </a:p>
          <a:p>
            <a:endParaRPr lang="en-US"/>
          </a:p>
          <a:p>
            <a:r>
              <a:rPr lang="en-US"/>
              <a:t>Label:</a:t>
            </a:r>
          </a:p>
          <a:p>
            <a:endParaRPr lang="en-US"/>
          </a:p>
          <a:p>
            <a:r>
              <a:rPr lang="en-US"/>
              <a:t>Weak  (sotto- </a:t>
            </a:r>
            <a:r>
              <a:rPr lang="en-US" err="1"/>
              <a:t>normo</a:t>
            </a:r>
            <a:r>
              <a:rPr lang="en-US"/>
              <a:t>- </a:t>
            </a:r>
            <a:r>
              <a:rPr lang="en-US" err="1"/>
              <a:t>sovra</a:t>
            </a:r>
            <a:r>
              <a:rPr lang="en-US"/>
              <a:t>)</a:t>
            </a:r>
          </a:p>
          <a:p>
            <a:endParaRPr lang="en-US"/>
          </a:p>
          <a:p>
            <a:r>
              <a:rPr lang="en-US"/>
              <a:t>Strong (</a:t>
            </a:r>
            <a:r>
              <a:rPr lang="en-US" err="1"/>
              <a:t>anoressica</a:t>
            </a:r>
            <a:r>
              <a:rPr lang="en-US"/>
              <a:t>, </a:t>
            </a:r>
            <a:r>
              <a:rPr lang="en-US" err="1"/>
              <a:t>normale</a:t>
            </a:r>
            <a:r>
              <a:rPr lang="en-US"/>
              <a:t>, </a:t>
            </a:r>
            <a:r>
              <a:rPr lang="en-US" err="1"/>
              <a:t>obesa</a:t>
            </a:r>
            <a:r>
              <a:rPr lang="en-US"/>
              <a:t>)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Rothbarth</a:t>
            </a:r>
            <a:r>
              <a:rPr lang="en-US"/>
              <a:t> (2011)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02" y="1398747"/>
            <a:ext cx="4325798" cy="545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13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</a:t>
            </a:r>
            <a:r>
              <a:rPr lang="en-US"/>
              <a:t> (2013)</a:t>
            </a:r>
          </a:p>
          <a:p>
            <a:endParaRPr lang="en-US"/>
          </a:p>
          <a:p>
            <a:r>
              <a:rPr lang="en-US" err="1"/>
              <a:t>Procedura</a:t>
            </a:r>
            <a:r>
              <a:rPr lang="en-US"/>
              <a:t> simile a </a:t>
            </a:r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</a:t>
            </a:r>
            <a:r>
              <a:rPr lang="en-US"/>
              <a:t> (2011)</a:t>
            </a:r>
          </a:p>
          <a:p>
            <a:endParaRPr lang="en-US"/>
          </a:p>
          <a:p>
            <a:r>
              <a:rPr lang="en-US" err="1"/>
              <a:t>Fase</a:t>
            </a:r>
            <a:r>
              <a:rPr lang="en-US"/>
              <a:t> 1: </a:t>
            </a:r>
            <a:r>
              <a:rPr lang="en-US" err="1"/>
              <a:t>identica</a:t>
            </a:r>
            <a:endParaRPr lang="en-US"/>
          </a:p>
          <a:p>
            <a:r>
              <a:rPr lang="en-US" err="1"/>
              <a:t>Fase</a:t>
            </a:r>
            <a:r>
              <a:rPr lang="en-US"/>
              <a:t> 2:</a:t>
            </a:r>
          </a:p>
          <a:p>
            <a:r>
              <a:rPr lang="en-US"/>
              <a:t>Boundaries</a:t>
            </a:r>
          </a:p>
          <a:p>
            <a:r>
              <a:rPr lang="en-US"/>
              <a:t>Strong labels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603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</a:t>
            </a:r>
            <a:r>
              <a:rPr lang="en-US"/>
              <a:t> (2013)</a:t>
            </a:r>
          </a:p>
          <a:p>
            <a:endParaRPr lang="en-US"/>
          </a:p>
          <a:p>
            <a:r>
              <a:rPr lang="en-US" err="1"/>
              <a:t>Procedura</a:t>
            </a:r>
            <a:r>
              <a:rPr lang="en-US"/>
              <a:t> simile a </a:t>
            </a:r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</a:t>
            </a:r>
            <a:r>
              <a:rPr lang="en-US"/>
              <a:t> (2011)</a:t>
            </a:r>
          </a:p>
          <a:p>
            <a:endParaRPr lang="en-US"/>
          </a:p>
          <a:p>
            <a:r>
              <a:rPr lang="en-US" err="1"/>
              <a:t>Fase</a:t>
            </a:r>
            <a:r>
              <a:rPr lang="en-US"/>
              <a:t> 3, le </a:t>
            </a:r>
            <a:r>
              <a:rPr lang="en-US" err="1"/>
              <a:t>informazioni</a:t>
            </a:r>
            <a:r>
              <a:rPr lang="en-US"/>
              <a:t> </a:t>
            </a:r>
            <a:r>
              <a:rPr lang="en-US" err="1"/>
              <a:t>fornite</a:t>
            </a:r>
            <a:r>
              <a:rPr lang="en-US"/>
              <a:t> sui ‘</a:t>
            </a:r>
            <a:r>
              <a:rPr lang="en-US" err="1"/>
              <a:t>gruppi</a:t>
            </a:r>
            <a:r>
              <a:rPr lang="en-US"/>
              <a:t>’ di </a:t>
            </a:r>
            <a:r>
              <a:rPr lang="en-US" err="1"/>
              <a:t>persone</a:t>
            </a:r>
            <a:r>
              <a:rPr lang="en-US"/>
              <a:t> </a:t>
            </a:r>
            <a:r>
              <a:rPr lang="en-US" err="1"/>
              <a:t>vengono</a:t>
            </a:r>
            <a:r>
              <a:rPr lang="en-US"/>
              <a:t> </a:t>
            </a:r>
            <a:r>
              <a:rPr lang="en-US" err="1"/>
              <a:t>disconfermate</a:t>
            </a:r>
            <a:r>
              <a:rPr lang="en-US"/>
              <a:t>, </a:t>
            </a:r>
            <a:r>
              <a:rPr lang="en-US" err="1"/>
              <a:t>ossia</a:t>
            </a:r>
            <a:r>
              <a:rPr lang="en-US"/>
              <a:t> </a:t>
            </a:r>
            <a:r>
              <a:rPr lang="en-US" err="1"/>
              <a:t>viene</a:t>
            </a:r>
            <a:r>
              <a:rPr lang="en-US"/>
              <a:t> </a:t>
            </a:r>
            <a:r>
              <a:rPr lang="en-US" err="1"/>
              <a:t>detto</a:t>
            </a:r>
            <a:r>
              <a:rPr lang="en-US"/>
              <a:t> </a:t>
            </a:r>
            <a:r>
              <a:rPr lang="en-US" err="1"/>
              <a:t>loro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non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valide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530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</a:t>
            </a:r>
            <a:r>
              <a:rPr lang="en-US"/>
              <a:t> (2013)</a:t>
            </a:r>
          </a:p>
          <a:p>
            <a:endParaRPr lang="en-US"/>
          </a:p>
          <a:p>
            <a:r>
              <a:rPr lang="en-US" err="1"/>
              <a:t>Procedura</a:t>
            </a:r>
            <a:r>
              <a:rPr lang="en-US"/>
              <a:t> simile a </a:t>
            </a:r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</a:t>
            </a:r>
            <a:r>
              <a:rPr lang="en-US"/>
              <a:t> (2011)</a:t>
            </a:r>
          </a:p>
          <a:p>
            <a:endParaRPr lang="en-US"/>
          </a:p>
          <a:p>
            <a:r>
              <a:rPr lang="en-US" err="1"/>
              <a:t>Fase</a:t>
            </a:r>
            <a:r>
              <a:rPr lang="en-US"/>
              <a:t> 3, le </a:t>
            </a:r>
            <a:r>
              <a:rPr lang="en-US" err="1"/>
              <a:t>informazioni</a:t>
            </a:r>
            <a:r>
              <a:rPr lang="en-US"/>
              <a:t> </a:t>
            </a:r>
            <a:r>
              <a:rPr lang="en-US" err="1"/>
              <a:t>fornite</a:t>
            </a:r>
            <a:r>
              <a:rPr lang="en-US"/>
              <a:t> sui ‘</a:t>
            </a:r>
            <a:r>
              <a:rPr lang="en-US" err="1"/>
              <a:t>gruppi</a:t>
            </a:r>
            <a:r>
              <a:rPr lang="en-US"/>
              <a:t>’ di </a:t>
            </a:r>
            <a:r>
              <a:rPr lang="en-US" err="1"/>
              <a:t>persone</a:t>
            </a:r>
            <a:r>
              <a:rPr lang="en-US"/>
              <a:t> </a:t>
            </a:r>
            <a:r>
              <a:rPr lang="en-US" err="1"/>
              <a:t>vengono</a:t>
            </a:r>
            <a:r>
              <a:rPr lang="en-US"/>
              <a:t> </a:t>
            </a:r>
            <a:r>
              <a:rPr lang="en-US" err="1"/>
              <a:t>disconfermate</a:t>
            </a:r>
            <a:r>
              <a:rPr lang="en-US"/>
              <a:t>, </a:t>
            </a:r>
            <a:r>
              <a:rPr lang="en-US" err="1"/>
              <a:t>ossia</a:t>
            </a:r>
            <a:r>
              <a:rPr lang="en-US"/>
              <a:t> </a:t>
            </a:r>
            <a:r>
              <a:rPr lang="en-US" err="1"/>
              <a:t>viene</a:t>
            </a:r>
            <a:r>
              <a:rPr lang="en-US"/>
              <a:t> </a:t>
            </a:r>
            <a:r>
              <a:rPr lang="en-US" err="1"/>
              <a:t>detto</a:t>
            </a:r>
            <a:r>
              <a:rPr lang="en-US"/>
              <a:t> </a:t>
            </a:r>
            <a:r>
              <a:rPr lang="en-US" err="1"/>
              <a:t>loro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non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valide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2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Nello</a:t>
            </a:r>
            <a:r>
              <a:rPr lang="en-US"/>
              <a:t> studio di </a:t>
            </a:r>
            <a:r>
              <a:rPr lang="en-US" err="1"/>
              <a:t>Tajfel</a:t>
            </a:r>
            <a:endParaRPr lang="en-US"/>
          </a:p>
          <a:p>
            <a:endParaRPr lang="en-US"/>
          </a:p>
          <a:p>
            <a:r>
              <a:rPr lang="en-US"/>
              <a:t>Le </a:t>
            </a:r>
            <a:r>
              <a:rPr lang="en-US" err="1"/>
              <a:t>etichette</a:t>
            </a:r>
            <a:r>
              <a:rPr lang="en-US"/>
              <a:t> </a:t>
            </a:r>
            <a:r>
              <a:rPr lang="en-US" err="1"/>
              <a:t>nominali</a:t>
            </a:r>
            <a:r>
              <a:rPr lang="en-US"/>
              <a:t> </a:t>
            </a:r>
            <a:r>
              <a:rPr lang="en-US" err="1"/>
              <a:t>vengono</a:t>
            </a:r>
            <a:r>
              <a:rPr lang="en-US"/>
              <a:t> elaborate come </a:t>
            </a:r>
            <a:r>
              <a:rPr lang="en-US" err="1"/>
              <a:t>ordinali</a:t>
            </a:r>
            <a:endParaRPr lang="en-US"/>
          </a:p>
          <a:p>
            <a:endParaRPr lang="en-US"/>
          </a:p>
          <a:p>
            <a:r>
              <a:rPr lang="en-US" err="1"/>
              <a:t>Nominali</a:t>
            </a:r>
            <a:r>
              <a:rPr lang="en-US"/>
              <a:t>: Inter, Milan</a:t>
            </a:r>
          </a:p>
          <a:p>
            <a:endParaRPr lang="en-US"/>
          </a:p>
          <a:p>
            <a:r>
              <a:rPr lang="en-US" err="1"/>
              <a:t>Ordinali</a:t>
            </a:r>
            <a:r>
              <a:rPr lang="en-US"/>
              <a:t>: </a:t>
            </a:r>
            <a:r>
              <a:rPr lang="en-US" err="1"/>
              <a:t>Debole</a:t>
            </a:r>
            <a:r>
              <a:rPr lang="en-US"/>
              <a:t>, Forte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18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en-US" err="1"/>
              <a:t>Foroni</a:t>
            </a:r>
            <a:r>
              <a:rPr lang="en-US"/>
              <a:t> &amp; </a:t>
            </a:r>
            <a:r>
              <a:rPr lang="en-US" err="1"/>
              <a:t>Rothbart</a:t>
            </a:r>
            <a:r>
              <a:rPr lang="en-US"/>
              <a:t> (2013)</a:t>
            </a:r>
          </a:p>
          <a:p>
            <a:endParaRPr lang="en-US"/>
          </a:p>
          <a:p>
            <a:r>
              <a:rPr lang="en-US" err="1"/>
              <a:t>Persistenza</a:t>
            </a:r>
            <a:r>
              <a:rPr lang="en-US"/>
              <a:t> </a:t>
            </a:r>
            <a:r>
              <a:rPr lang="en-US" err="1"/>
              <a:t>delle</a:t>
            </a:r>
            <a:r>
              <a:rPr lang="en-US"/>
              <a:t> label e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categorizzazione</a:t>
            </a:r>
            <a:endParaRPr lang="en-US"/>
          </a:p>
          <a:p>
            <a:endParaRPr lang="en-US"/>
          </a:p>
          <a:p>
            <a:endParaRPr lang="en-US"/>
          </a:p>
          <a:p>
            <a:r>
              <a:rPr lang="en-US" err="1"/>
              <a:t>Pensate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categorizzazione</a:t>
            </a:r>
            <a:r>
              <a:rPr lang="en-US"/>
              <a:t> ‘</a:t>
            </a:r>
            <a:r>
              <a:rPr lang="en-US" err="1"/>
              <a:t>razza</a:t>
            </a:r>
            <a:r>
              <a:rPr lang="en-US"/>
              <a:t>’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9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2426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/>
              <a:t>I giudizi di somiglianza intra- e inter- categoriali dipendono ANCHE da fattori contestuali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Italiani simili tra loro?</a:t>
            </a:r>
          </a:p>
          <a:p>
            <a:endParaRPr lang="it-IT"/>
          </a:p>
          <a:p>
            <a:r>
              <a:rPr lang="it-IT"/>
              <a:t>Elaboro per individui/esemplari: alta variabilità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69963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/>
              <a:t>I giudizi di somiglianza intra- e inter- categoriali dipendono ANCHE da fattori contestuali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Italiani simili tra loro? Francesi simili tra loro?</a:t>
            </a:r>
          </a:p>
          <a:p>
            <a:endParaRPr lang="it-IT"/>
          </a:p>
          <a:p>
            <a:r>
              <a:rPr lang="it-IT"/>
              <a:t>Elaboro per prototipi: alta differenziazione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3239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/>
              <a:t>I giudizi di somiglianza intra- e inter- categoriali dipendono ANCHE da fattori contestuali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Italiani simili tra loro? Francesi simili tra loro?</a:t>
            </a:r>
          </a:p>
          <a:p>
            <a:endParaRPr lang="it-IT"/>
          </a:p>
          <a:p>
            <a:r>
              <a:rPr lang="it-IT"/>
              <a:t>Giudizio su un target + un gruppo di contrasto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4088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/>
              <a:t>I giudizi di somiglianza intra- e inter- categoriali dipendono ANCHE da fattori contestuali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Italiani simili tra loro? Francesi simili tra loro?</a:t>
            </a:r>
          </a:p>
          <a:p>
            <a:endParaRPr lang="it-IT"/>
          </a:p>
          <a:p>
            <a:r>
              <a:rPr lang="it-IT"/>
              <a:t>Cosa succede se uso un altro contrasto?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712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/>
              <a:t>I giudizi di somiglianza intra- e inter- categoriali dipendono ANCHE da fattori contestuali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Italiani simili tra loro? Cinesi simili tra loro?</a:t>
            </a:r>
          </a:p>
          <a:p>
            <a:endParaRPr lang="it-IT"/>
          </a:p>
          <a:p>
            <a:r>
              <a:rPr lang="it-IT"/>
              <a:t>Cambiano i contrasti, cambiano i prototipi, si modifica i livello di somiglianza percepita</a:t>
            </a:r>
          </a:p>
          <a:p>
            <a:endParaRPr lang="it-IT"/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80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600200"/>
            <a:ext cx="8465908" cy="4525963"/>
          </a:xfrm>
        </p:spPr>
        <p:txBody>
          <a:bodyPr>
            <a:normAutofit/>
          </a:bodyPr>
          <a:lstStyle/>
          <a:p>
            <a:r>
              <a:rPr lang="it-IT"/>
              <a:t>I giudizi di somiglianza intra- e inter- categoriali dipendono ANCHE da fattori contestuali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Italiani e Francesi simili tra loro rispetto ai cinesi?</a:t>
            </a:r>
          </a:p>
          <a:p>
            <a:endParaRPr lang="it-IT"/>
          </a:p>
          <a:p>
            <a:r>
              <a:rPr lang="it-IT"/>
              <a:t>Nuovo prototipo target</a:t>
            </a:r>
          </a:p>
          <a:p>
            <a:endParaRPr lang="it-IT"/>
          </a:p>
          <a:p>
            <a:pPr marL="0" indent="0"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8497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Nello</a:t>
            </a:r>
            <a:r>
              <a:rPr lang="en-US"/>
              <a:t> studio di </a:t>
            </a:r>
            <a:r>
              <a:rPr lang="en-US" err="1"/>
              <a:t>Tajfel</a:t>
            </a:r>
            <a:endParaRPr lang="en-US"/>
          </a:p>
          <a:p>
            <a:endParaRPr lang="en-US"/>
          </a:p>
          <a:p>
            <a:r>
              <a:rPr lang="en-US"/>
              <a:t>Le </a:t>
            </a:r>
            <a:r>
              <a:rPr lang="en-US" err="1"/>
              <a:t>etichette</a:t>
            </a:r>
            <a:r>
              <a:rPr lang="en-US"/>
              <a:t> </a:t>
            </a:r>
            <a:r>
              <a:rPr lang="en-US" err="1"/>
              <a:t>nominali</a:t>
            </a:r>
            <a:r>
              <a:rPr lang="en-US"/>
              <a:t> </a:t>
            </a:r>
            <a:r>
              <a:rPr lang="en-US" err="1"/>
              <a:t>venogono</a:t>
            </a:r>
            <a:r>
              <a:rPr lang="en-US"/>
              <a:t> elaborate come </a:t>
            </a:r>
            <a:r>
              <a:rPr lang="en-US" err="1"/>
              <a:t>ordinali</a:t>
            </a:r>
            <a:endParaRPr lang="en-US"/>
          </a:p>
          <a:p>
            <a:endParaRPr lang="en-US"/>
          </a:p>
          <a:p>
            <a:r>
              <a:rPr lang="en-US" err="1"/>
              <a:t>Nominali</a:t>
            </a:r>
            <a:r>
              <a:rPr lang="en-US"/>
              <a:t>: A, B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2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Nello</a:t>
            </a:r>
            <a:r>
              <a:rPr lang="en-US"/>
              <a:t> studio di </a:t>
            </a:r>
            <a:r>
              <a:rPr lang="en-US" err="1"/>
              <a:t>Tajfel</a:t>
            </a:r>
            <a:endParaRPr lang="en-US"/>
          </a:p>
          <a:p>
            <a:endParaRPr lang="en-US"/>
          </a:p>
          <a:p>
            <a:r>
              <a:rPr lang="en-US"/>
              <a:t>Le </a:t>
            </a:r>
            <a:r>
              <a:rPr lang="en-US" err="1"/>
              <a:t>etichette</a:t>
            </a:r>
            <a:r>
              <a:rPr lang="en-US"/>
              <a:t> </a:t>
            </a:r>
            <a:r>
              <a:rPr lang="en-US" err="1"/>
              <a:t>nominali</a:t>
            </a:r>
            <a:r>
              <a:rPr lang="en-US"/>
              <a:t> </a:t>
            </a:r>
            <a:r>
              <a:rPr lang="en-US" err="1"/>
              <a:t>venogono</a:t>
            </a:r>
            <a:r>
              <a:rPr lang="en-US"/>
              <a:t> elaborate come </a:t>
            </a:r>
            <a:r>
              <a:rPr lang="en-US" err="1"/>
              <a:t>ordinali</a:t>
            </a:r>
            <a:endParaRPr lang="en-US"/>
          </a:p>
          <a:p>
            <a:endParaRPr lang="en-US"/>
          </a:p>
          <a:p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Nominali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: A, B</a:t>
            </a:r>
          </a:p>
          <a:p>
            <a:endParaRPr lang="en-US"/>
          </a:p>
          <a:p>
            <a:r>
              <a:rPr lang="en-US" err="1"/>
              <a:t>Ordinali</a:t>
            </a:r>
            <a:r>
              <a:rPr lang="en-US"/>
              <a:t>:  A &lt; B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5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 err="1"/>
              <a:t>Nello</a:t>
            </a:r>
            <a:r>
              <a:rPr lang="en-US"/>
              <a:t> studio di Krueger</a:t>
            </a:r>
          </a:p>
          <a:p>
            <a:endParaRPr lang="en-US"/>
          </a:p>
          <a:p>
            <a:r>
              <a:rPr lang="en-US"/>
              <a:t>Le </a:t>
            </a:r>
            <a:r>
              <a:rPr lang="en-US" err="1"/>
              <a:t>etichette</a:t>
            </a:r>
            <a:r>
              <a:rPr lang="en-US"/>
              <a:t> ‘</a:t>
            </a:r>
            <a:r>
              <a:rPr lang="en-US" err="1"/>
              <a:t>mesi</a:t>
            </a:r>
            <a:r>
              <a:rPr lang="en-US"/>
              <a:t>’</a:t>
            </a:r>
          </a:p>
          <a:p>
            <a:endParaRPr lang="en-US"/>
          </a:p>
          <a:p>
            <a:r>
              <a:rPr lang="en-US" err="1"/>
              <a:t>Forniscono</a:t>
            </a:r>
            <a:r>
              <a:rPr lang="en-US"/>
              <a:t> </a:t>
            </a:r>
            <a:r>
              <a:rPr lang="en-US" err="1"/>
              <a:t>informazioni</a:t>
            </a:r>
            <a:r>
              <a:rPr lang="en-US"/>
              <a:t> </a:t>
            </a:r>
            <a:r>
              <a:rPr lang="en-US" err="1"/>
              <a:t>aggiuntive</a:t>
            </a:r>
            <a:r>
              <a:rPr lang="en-US"/>
              <a:t> </a:t>
            </a:r>
            <a:r>
              <a:rPr lang="en-US" err="1"/>
              <a:t>rispetto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categorizzazione</a:t>
            </a:r>
            <a:r>
              <a:rPr lang="en-US"/>
              <a:t>…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35317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Categories &amp; Labels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864" b="88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662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6B37F9F2DF28348962A2F9280F979FF" ma:contentTypeVersion="5" ma:contentTypeDescription="Creare un nuovo documento." ma:contentTypeScope="" ma:versionID="5ae9b82894631d0a41d1963cda723b8c">
  <xsd:schema xmlns:xsd="http://www.w3.org/2001/XMLSchema" xmlns:xs="http://www.w3.org/2001/XMLSchema" xmlns:p="http://schemas.microsoft.com/office/2006/metadata/properties" xmlns:ns2="6d1c705c-eba4-420c-96b0-6aef9f6130a9" targetNamespace="http://schemas.microsoft.com/office/2006/metadata/properties" ma:root="true" ma:fieldsID="d7c2fb5d19fae2ea608d9aa57827b6fb" ns2:_="">
    <xsd:import namespace="6d1c705c-eba4-420c-96b0-6aef9f6130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c705c-eba4-420c-96b0-6aef9f613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079538-4CFC-4C0F-81E8-CF4CE619480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844AFBC-261E-444B-80AC-2557582D80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98D0FE-E477-4F89-A2F6-54F7EC6ED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1c705c-eba4-420c-96b0-6aef9f6130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Application>Microsoft Office PowerPoint</Application>
  <PresentationFormat>Presentazione su schermo (4:3)</PresentationFormat>
  <Slides>47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8" baseType="lpstr">
      <vt:lpstr>Executive</vt:lpstr>
      <vt:lpstr>Categorie ed etichette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Presentazione standard di PowerPoint</vt:lpstr>
      <vt:lpstr>Categories &amp; Labels</vt:lpstr>
      <vt:lpstr>Categories &amp; Labels</vt:lpstr>
      <vt:lpstr>Categories &amp; Labels</vt:lpstr>
      <vt:lpstr>Categories &amp; Labels</vt:lpstr>
      <vt:lpstr>Categories &amp; Labels</vt:lpstr>
      <vt:lpstr>Categories &amp; Labels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Categorie ed etichette</dc:title>
  <dc:creator>Andrea Carnaghi</dc:creator>
  <cp:revision>2</cp:revision>
  <dcterms:created xsi:type="dcterms:W3CDTF">2013-11-05T14:54:39Z</dcterms:created>
  <dcterms:modified xsi:type="dcterms:W3CDTF">2021-11-24T11:24:48Z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0x01010056B37F9F2DF28348962A2F9280F979FF</vt:lpwstr>
  </property>
</Properties>
</file>