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75" r:id="rId18"/>
    <p:sldId id="269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96" r:id="rId42"/>
    <p:sldId id="295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5A826-2EC1-4650-A443-96E2B524CCDB}" v="1" dt="2021-11-18T11:53:33.363"/>
    <p1510:client id="{C1DC68C7-522D-4700-87FB-F99CD5B80B3B}" v="2" dt="2021-11-18T10:55:03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TTO CHRISTIAN [PS0102340]" userId="S::s283337@ds.units.it::c200ec39-925a-4ef1-b6b4-aecd8a9150f4" providerId="AD" clId="Web-{C1DC68C7-522D-4700-87FB-F99CD5B80B3B}"/>
    <pc:docChg chg="modSld">
      <pc:chgData name="MARIOTTO CHRISTIAN [PS0102340]" userId="S::s283337@ds.units.it::c200ec39-925a-4ef1-b6b4-aecd8a9150f4" providerId="AD" clId="Web-{C1DC68C7-522D-4700-87FB-F99CD5B80B3B}" dt="2021-11-18T10:55:03.290" v="1" actId="1076"/>
      <pc:docMkLst>
        <pc:docMk/>
      </pc:docMkLst>
      <pc:sldChg chg="modSp">
        <pc:chgData name="MARIOTTO CHRISTIAN [PS0102340]" userId="S::s283337@ds.units.it::c200ec39-925a-4ef1-b6b4-aecd8a9150f4" providerId="AD" clId="Web-{C1DC68C7-522D-4700-87FB-F99CD5B80B3B}" dt="2021-11-18T10:55:03.290" v="1" actId="1076"/>
        <pc:sldMkLst>
          <pc:docMk/>
          <pc:sldMk cId="1800624761" sldId="279"/>
        </pc:sldMkLst>
        <pc:picChg chg="mod">
          <ac:chgData name="MARIOTTO CHRISTIAN [PS0102340]" userId="S::s283337@ds.units.it::c200ec39-925a-4ef1-b6b4-aecd8a9150f4" providerId="AD" clId="Web-{C1DC68C7-522D-4700-87FB-F99CD5B80B3B}" dt="2021-11-18T10:55:03.290" v="1" actId="1076"/>
          <ac:picMkLst>
            <pc:docMk/>
            <pc:sldMk cId="1800624761" sldId="279"/>
            <ac:picMk id="5" creationId="{00000000-0000-0000-0000-000000000000}"/>
          </ac:picMkLst>
        </pc:picChg>
      </pc:sldChg>
    </pc:docChg>
  </pc:docChgLst>
  <pc:docChgLst>
    <pc:chgData name="MORSUT CAMILLA [PS0102509]" userId="S::s283372@ds.units.it::9f9faf54-2b79-4f5e-86e8-3c64566efd41" providerId="AD" clId="Web-{A755A826-2EC1-4650-A443-96E2B524CCDB}"/>
    <pc:docChg chg="modSld">
      <pc:chgData name="MORSUT CAMILLA [PS0102509]" userId="S::s283372@ds.units.it::9f9faf54-2b79-4f5e-86e8-3c64566efd41" providerId="AD" clId="Web-{A755A826-2EC1-4650-A443-96E2B524CCDB}" dt="2021-11-18T11:53:33.363" v="0" actId="1076"/>
      <pc:docMkLst>
        <pc:docMk/>
      </pc:docMkLst>
      <pc:sldChg chg="modSp">
        <pc:chgData name="MORSUT CAMILLA [PS0102509]" userId="S::s283372@ds.units.it::9f9faf54-2b79-4f5e-86e8-3c64566efd41" providerId="AD" clId="Web-{A755A826-2EC1-4650-A443-96E2B524CCDB}" dt="2021-11-18T11:53:33.363" v="0" actId="1076"/>
        <pc:sldMkLst>
          <pc:docMk/>
          <pc:sldMk cId="2439655023" sldId="297"/>
        </pc:sldMkLst>
        <pc:picChg chg="mod">
          <ac:chgData name="MORSUT CAMILLA [PS0102509]" userId="S::s283372@ds.units.it::9f9faf54-2b79-4f5e-86e8-3c64566efd41" providerId="AD" clId="Web-{A755A826-2EC1-4650-A443-96E2B524CCDB}" dt="2021-11-18T11:53:33.363" v="0" actId="1076"/>
          <ac:picMkLst>
            <pc:docMk/>
            <pc:sldMk cId="2439655023" sldId="297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11/18/2021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551" y="214032"/>
            <a:ext cx="7772400" cy="2765001"/>
          </a:xfrm>
        </p:spPr>
        <p:txBody>
          <a:bodyPr/>
          <a:lstStyle/>
          <a:p>
            <a:r>
              <a:rPr lang="en-US" err="1"/>
              <a:t>Categorie</a:t>
            </a:r>
            <a:r>
              <a:rPr lang="en-US"/>
              <a:t> e </a:t>
            </a:r>
            <a:r>
              <a:rPr lang="en-US" err="1"/>
              <a:t>categorizzazione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3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pPr lvl="1"/>
            <a:r>
              <a:rPr lang="it-IT"/>
              <a:t>FASE FAMILIARIZZAZIONE</a:t>
            </a:r>
          </a:p>
          <a:p>
            <a:endParaRPr lang="it-IT"/>
          </a:p>
          <a:p>
            <a:endParaRPr lang="it-IT" i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1" y="2924111"/>
            <a:ext cx="8682555" cy="25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0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pPr lvl="1"/>
            <a:r>
              <a:rPr lang="it-IT"/>
              <a:t>FASE FAMILIARIZZAZIONE</a:t>
            </a:r>
          </a:p>
          <a:p>
            <a:endParaRPr lang="it-IT"/>
          </a:p>
          <a:p>
            <a:r>
              <a:rPr lang="it-IT"/>
              <a:t>I partecipanti sedevano a distanza costante dallo stimolo</a:t>
            </a:r>
          </a:p>
          <a:p>
            <a:endParaRPr lang="it-IT"/>
          </a:p>
          <a:p>
            <a:r>
              <a:rPr lang="it-IT"/>
              <a:t>Le linee (stimolo) venivano presentate una alla volta al partecipante</a:t>
            </a:r>
          </a:p>
          <a:p>
            <a:endParaRPr lang="it-IT"/>
          </a:p>
          <a:p>
            <a:r>
              <a:rPr lang="it-IT"/>
              <a:t>Random </a:t>
            </a:r>
            <a:r>
              <a:rPr lang="it-IT" err="1"/>
              <a:t>order</a:t>
            </a:r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95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pPr lvl="1"/>
            <a:r>
              <a:rPr lang="it-IT"/>
              <a:t>Secondo test</a:t>
            </a:r>
          </a:p>
          <a:p>
            <a:endParaRPr lang="it-IT"/>
          </a:p>
          <a:p>
            <a:r>
              <a:rPr lang="it-IT"/>
              <a:t>I partecipanti vedono ora tutte le linee una affianco all’altra, dalla più piccola alla più grande</a:t>
            </a:r>
          </a:p>
          <a:p>
            <a:endParaRPr lang="it-IT"/>
          </a:p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00" y="3824151"/>
            <a:ext cx="3460835" cy="23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8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pPr lvl="1"/>
            <a:r>
              <a:rPr lang="it-IT"/>
              <a:t>Secondo test</a:t>
            </a:r>
          </a:p>
          <a:p>
            <a:endParaRPr lang="it-IT"/>
          </a:p>
          <a:p>
            <a:r>
              <a:rPr lang="it-IT"/>
              <a:t>I partecipanti vedono ora tutte le linee una affianco all’altra, dalla più piccola alla più grande</a:t>
            </a:r>
          </a:p>
          <a:p>
            <a:endParaRPr lang="it-IT"/>
          </a:p>
          <a:p>
            <a:r>
              <a:rPr lang="it-IT"/>
              <a:t>Nella condizione di </a:t>
            </a:r>
            <a:r>
              <a:rPr lang="it-IT" b="1"/>
              <a:t>categorizzazione</a:t>
            </a:r>
            <a:r>
              <a:rPr lang="it-IT"/>
              <a:t>, le prime 4 linee più corte sono associate alla lettera A, mentre le 4 più lunghe alla lettera B</a:t>
            </a:r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94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pPr lvl="1"/>
            <a:r>
              <a:rPr lang="it-IT"/>
              <a:t>Secondo test</a:t>
            </a:r>
          </a:p>
          <a:p>
            <a:pPr lvl="1"/>
            <a:endParaRPr lang="it-IT"/>
          </a:p>
          <a:p>
            <a:r>
              <a:rPr lang="it-IT"/>
              <a:t>condizione di </a:t>
            </a:r>
            <a:r>
              <a:rPr lang="it-IT" b="1"/>
              <a:t>categorizzazione</a:t>
            </a:r>
            <a:endParaRPr lang="it-IT"/>
          </a:p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47" y="3861056"/>
            <a:ext cx="5037747" cy="26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pPr lvl="1"/>
            <a:r>
              <a:rPr lang="it-IT"/>
              <a:t>Secondo test</a:t>
            </a:r>
          </a:p>
          <a:p>
            <a:pPr marL="0" indent="0">
              <a:buNone/>
            </a:pPr>
            <a:endParaRPr lang="it-IT"/>
          </a:p>
          <a:p>
            <a:r>
              <a:rPr lang="it-IT"/>
              <a:t>Nella condizione di </a:t>
            </a:r>
            <a:r>
              <a:rPr lang="it-IT" b="1"/>
              <a:t>categorizzazione: </a:t>
            </a:r>
            <a:endParaRPr lang="it-IT"/>
          </a:p>
          <a:p>
            <a:r>
              <a:rPr lang="it-IT"/>
              <a:t>c’è una relazione sistematica tra lettera e lunghezza</a:t>
            </a:r>
          </a:p>
          <a:p>
            <a:r>
              <a:rPr lang="it-IT"/>
              <a:t>A = corta B = lunga </a:t>
            </a:r>
          </a:p>
          <a:p>
            <a:r>
              <a:rPr lang="it-IT"/>
              <a:t>(in un altro </a:t>
            </a:r>
            <a:r>
              <a:rPr lang="it-IT" err="1"/>
              <a:t>exp</a:t>
            </a:r>
            <a:r>
              <a:rPr lang="it-IT"/>
              <a:t>, viene manipolato AB vs BA)</a:t>
            </a:r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806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 lnSpcReduction="10000"/>
          </a:bodyPr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pPr lvl="1"/>
            <a:r>
              <a:rPr lang="it-IT"/>
              <a:t>Secondo test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Nella condizione di </a:t>
            </a:r>
            <a:r>
              <a:rPr lang="it-IT" b="1"/>
              <a:t>categorizzazione casuale</a:t>
            </a:r>
            <a:r>
              <a:rPr lang="it-IT"/>
              <a:t>, 4 linee sono associate alla lettera A e quattro linee sono associate alla lettera B. </a:t>
            </a:r>
          </a:p>
          <a:p>
            <a:endParaRPr lang="it-IT"/>
          </a:p>
          <a:p>
            <a:r>
              <a:rPr lang="it-IT"/>
              <a:t>L’associazione lettera lunghezza è casuale, non sistematica. </a:t>
            </a:r>
          </a:p>
          <a:p>
            <a:endParaRPr lang="it-IT"/>
          </a:p>
          <a:p>
            <a:r>
              <a:rPr lang="it-IT"/>
              <a:t>A non vuol dire grande e B non vuol dire piccolo</a:t>
            </a:r>
          </a:p>
        </p:txBody>
      </p:sp>
    </p:spTree>
    <p:extLst>
      <p:ext uri="{BB962C8B-B14F-4D97-AF65-F5344CB8AC3E}">
        <p14:creationId xmlns:p14="http://schemas.microsoft.com/office/powerpoint/2010/main" val="339511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pPr lvl="1"/>
            <a:r>
              <a:rPr lang="it-IT"/>
              <a:t>Secondo test</a:t>
            </a:r>
          </a:p>
          <a:p>
            <a:endParaRPr lang="it-IT"/>
          </a:p>
          <a:p>
            <a:r>
              <a:rPr lang="it-IT"/>
              <a:t>I partecipanti nella condizione di </a:t>
            </a:r>
            <a:r>
              <a:rPr lang="it-IT" b="1"/>
              <a:t>controllo</a:t>
            </a:r>
            <a:r>
              <a:rPr lang="it-IT"/>
              <a:t> vedono tutte le linee una affianco all’altra, dalla più piccola alla più grande </a:t>
            </a:r>
            <a:r>
              <a:rPr lang="it-IT" i="1"/>
              <a:t>senza</a:t>
            </a:r>
            <a:r>
              <a:rPr lang="it-IT"/>
              <a:t> lettere.</a:t>
            </a:r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214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pPr lvl="1"/>
            <a:r>
              <a:rPr lang="it-IT"/>
              <a:t>STIMA</a:t>
            </a:r>
          </a:p>
          <a:p>
            <a:endParaRPr lang="it-IT"/>
          </a:p>
          <a:p>
            <a:r>
              <a:rPr lang="it-IT"/>
              <a:t>Ora vengono presentate ai partecipanti due linee.</a:t>
            </a:r>
          </a:p>
          <a:p>
            <a:endParaRPr lang="it-IT"/>
          </a:p>
          <a:p>
            <a:r>
              <a:rPr lang="it-IT"/>
              <a:t>Per esempio la linea 1 e 2… (</a:t>
            </a:r>
            <a:r>
              <a:rPr lang="it-IT" err="1"/>
              <a:t>wait</a:t>
            </a:r>
            <a:r>
              <a:rPr lang="it-IT"/>
              <a:t>…)</a:t>
            </a:r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571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pPr lvl="1"/>
            <a:r>
              <a:rPr lang="it-IT"/>
              <a:t>STIMA</a:t>
            </a:r>
          </a:p>
          <a:p>
            <a:endParaRPr lang="it-IT"/>
          </a:p>
          <a:p>
            <a:endParaRPr lang="it-IT"/>
          </a:p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47" y="2847178"/>
            <a:ext cx="5037747" cy="26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7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Molte informazioni </a:t>
            </a:r>
          </a:p>
          <a:p>
            <a:endParaRPr lang="it-IT"/>
          </a:p>
          <a:p>
            <a:r>
              <a:rPr lang="it-IT"/>
              <a:t>Sistema cognitivo è un sistema a capacità limitate</a:t>
            </a:r>
          </a:p>
          <a:p>
            <a:endParaRPr lang="it-IT"/>
          </a:p>
          <a:p>
            <a:r>
              <a:rPr lang="it-IT"/>
              <a:t>Necessità di semplificazione</a:t>
            </a:r>
          </a:p>
        </p:txBody>
      </p:sp>
    </p:spTree>
    <p:extLst>
      <p:ext uri="{BB962C8B-B14F-4D97-AF65-F5344CB8AC3E}">
        <p14:creationId xmlns:p14="http://schemas.microsoft.com/office/powerpoint/2010/main" val="1612633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pPr lvl="1"/>
            <a:r>
              <a:rPr lang="it-IT"/>
              <a:t>STIMA</a:t>
            </a:r>
          </a:p>
          <a:p>
            <a:endParaRPr lang="it-IT"/>
          </a:p>
          <a:p>
            <a:r>
              <a:rPr lang="it-IT"/>
              <a:t>Le coppie che vengono presentate ai partecipanti possono essere </a:t>
            </a:r>
          </a:p>
          <a:p>
            <a:endParaRPr lang="it-IT"/>
          </a:p>
          <a:p>
            <a:r>
              <a:rPr lang="it-IT"/>
              <a:t>Intra-categoriali, e.g. 1-3 5-7</a:t>
            </a:r>
          </a:p>
          <a:p>
            <a:endParaRPr lang="it-IT"/>
          </a:p>
          <a:p>
            <a:r>
              <a:rPr lang="it-IT"/>
              <a:t>Inter-categoriali, e.g.  1-8 4-5</a:t>
            </a:r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261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pPr lvl="1"/>
            <a:r>
              <a:rPr lang="it-IT"/>
              <a:t>STIMA</a:t>
            </a:r>
          </a:p>
          <a:p>
            <a:pPr lvl="1"/>
            <a:endParaRPr lang="it-IT"/>
          </a:p>
          <a:p>
            <a:pPr lvl="1"/>
            <a:endParaRPr lang="it-IT"/>
          </a:p>
          <a:p>
            <a:pPr lvl="1"/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94" y="2979619"/>
            <a:ext cx="825500" cy="1610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751" y="2979619"/>
            <a:ext cx="1139739" cy="143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61" y="2742698"/>
            <a:ext cx="1919289" cy="334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93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pPr lvl="1"/>
            <a:r>
              <a:rPr lang="it-IT"/>
              <a:t>STIMA: di quanto differisce una linea dall’altra</a:t>
            </a:r>
          </a:p>
          <a:p>
            <a:endParaRPr lang="it-IT"/>
          </a:p>
          <a:p>
            <a:endParaRPr lang="it-IT"/>
          </a:p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47" y="2847178"/>
            <a:ext cx="5037747" cy="26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6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pPr lvl="1"/>
            <a:r>
              <a:rPr lang="it-IT"/>
              <a:t>STIMA: di quanto differisce una linea dall’altra</a:t>
            </a:r>
          </a:p>
          <a:p>
            <a:endParaRPr lang="it-IT"/>
          </a:p>
          <a:p>
            <a:endParaRPr lang="it-IT"/>
          </a:p>
          <a:p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87" y="3466612"/>
            <a:ext cx="67183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24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pPr lvl="1"/>
            <a:r>
              <a:rPr lang="it-IT"/>
              <a:t>STIMA: di quanto differisce una linea dall’altra</a:t>
            </a:r>
          </a:p>
          <a:p>
            <a:endParaRPr lang="it-IT"/>
          </a:p>
          <a:p>
            <a:endParaRPr lang="it-IT"/>
          </a:p>
          <a:p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87066"/>
            <a:ext cx="8229600" cy="36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16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Categorizzare, in questo caso sovrapporre un sistema dicotomico ad uno intervallare…</a:t>
            </a:r>
          </a:p>
        </p:txBody>
      </p:sp>
    </p:spTree>
    <p:extLst>
      <p:ext uri="{BB962C8B-B14F-4D97-AF65-F5344CB8AC3E}">
        <p14:creationId xmlns:p14="http://schemas.microsoft.com/office/powerpoint/2010/main" val="2118227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422650"/>
            <a:ext cx="41910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57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Estremizza le differenze inter-categoriale</a:t>
            </a:r>
          </a:p>
          <a:p>
            <a:pPr lvl="1"/>
            <a:r>
              <a:rPr lang="it-IT"/>
              <a:t>Siamo differenti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Riduce le differenze intra-categoriali</a:t>
            </a:r>
          </a:p>
          <a:p>
            <a:pPr lvl="1"/>
            <a:r>
              <a:rPr lang="it-IT"/>
              <a:t>Siamo / sono simili</a:t>
            </a:r>
          </a:p>
        </p:txBody>
      </p:sp>
    </p:spTree>
    <p:extLst>
      <p:ext uri="{BB962C8B-B14F-4D97-AF65-F5344CB8AC3E}">
        <p14:creationId xmlns:p14="http://schemas.microsoft.com/office/powerpoint/2010/main" val="2338536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/>
              <a:t>Krueger &amp; </a:t>
            </a:r>
            <a:r>
              <a:rPr lang="it-IT" err="1"/>
              <a:t>Clement</a:t>
            </a:r>
            <a:r>
              <a:rPr lang="it-IT"/>
              <a:t> (1994)</a:t>
            </a:r>
          </a:p>
          <a:p>
            <a:endParaRPr lang="it-IT"/>
          </a:p>
          <a:p>
            <a:r>
              <a:rPr lang="it-IT"/>
              <a:t>Stima della temperatura</a:t>
            </a:r>
          </a:p>
          <a:p>
            <a:endParaRPr lang="it-IT"/>
          </a:p>
          <a:p>
            <a:r>
              <a:rPr lang="it-IT"/>
              <a:t>Periodo 1981-1990</a:t>
            </a:r>
          </a:p>
          <a:p>
            <a:endParaRPr lang="it-IT"/>
          </a:p>
          <a:p>
            <a:r>
              <a:rPr lang="it-IT"/>
              <a:t>Ai partecipanti veniva fornite una serie di coppie di date</a:t>
            </a:r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374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/>
              <a:t>Krueger &amp; </a:t>
            </a:r>
            <a:r>
              <a:rPr lang="it-IT" err="1"/>
              <a:t>Clement</a:t>
            </a:r>
            <a:r>
              <a:rPr lang="it-IT"/>
              <a:t> (1994)</a:t>
            </a:r>
          </a:p>
          <a:p>
            <a:endParaRPr lang="it-IT"/>
          </a:p>
          <a:p>
            <a:r>
              <a:rPr lang="it-IT"/>
              <a:t>Le date in ciascuna coppia erano separate da 10 giorni  (intervallo costante)</a:t>
            </a:r>
          </a:p>
          <a:p>
            <a:endParaRPr lang="it-IT"/>
          </a:p>
          <a:p>
            <a:r>
              <a:rPr lang="it-IT"/>
              <a:t>E.g., 10 ottobre, 18 ottobre; 26 settembre e 4 ottobre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93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Raggruppare le informazioni in insiemi, in classi, </a:t>
            </a:r>
            <a:r>
              <a:rPr lang="it-IT" i="1"/>
              <a:t>alias</a:t>
            </a:r>
            <a:r>
              <a:rPr lang="it-IT"/>
              <a:t> categorie</a:t>
            </a:r>
          </a:p>
          <a:p>
            <a:endParaRPr lang="it-IT"/>
          </a:p>
          <a:p>
            <a:r>
              <a:rPr lang="it-IT" i="1"/>
              <a:t>Le categorie ci permettono di semplificare l’ambiente</a:t>
            </a:r>
          </a:p>
          <a:p>
            <a:endParaRPr lang="it-IT" i="1"/>
          </a:p>
          <a:p>
            <a:pPr lvl="1"/>
            <a:r>
              <a:rPr lang="it-IT" i="1"/>
              <a:t>Da un numero elevato di informazioni ad un numero minore di categorie</a:t>
            </a:r>
          </a:p>
        </p:txBody>
      </p:sp>
    </p:spTree>
    <p:extLst>
      <p:ext uri="{BB962C8B-B14F-4D97-AF65-F5344CB8AC3E}">
        <p14:creationId xmlns:p14="http://schemas.microsoft.com/office/powerpoint/2010/main" val="2395372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/>
              <a:t>Krueger &amp; </a:t>
            </a:r>
            <a:r>
              <a:rPr lang="it-IT" err="1"/>
              <a:t>Clement</a:t>
            </a:r>
            <a:r>
              <a:rPr lang="it-IT"/>
              <a:t> (1994)</a:t>
            </a:r>
          </a:p>
          <a:p>
            <a:endParaRPr lang="it-IT"/>
          </a:p>
          <a:p>
            <a:r>
              <a:rPr lang="it-IT"/>
              <a:t>Le coppie di date potevano…</a:t>
            </a:r>
          </a:p>
          <a:p>
            <a:endParaRPr lang="it-IT"/>
          </a:p>
          <a:p>
            <a:r>
              <a:rPr lang="it-IT"/>
              <a:t>Cadere nello stesso mese</a:t>
            </a:r>
          </a:p>
          <a:p>
            <a:endParaRPr lang="it-IT"/>
          </a:p>
          <a:p>
            <a:pPr lvl="1"/>
            <a:r>
              <a:rPr lang="it-IT"/>
              <a:t>10 ottobre 18 ottobre</a:t>
            </a:r>
          </a:p>
          <a:p>
            <a:endParaRPr lang="it-IT"/>
          </a:p>
          <a:p>
            <a:r>
              <a:rPr lang="it-IT"/>
              <a:t>Cadere nel mese diverso</a:t>
            </a:r>
          </a:p>
          <a:p>
            <a:pPr lvl="1"/>
            <a:endParaRPr lang="it-IT"/>
          </a:p>
          <a:p>
            <a:pPr lvl="1"/>
            <a:r>
              <a:rPr lang="it-IT"/>
              <a:t>26 settembre 4 ottobre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292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/>
              <a:t>Krueger &amp; </a:t>
            </a:r>
            <a:r>
              <a:rPr lang="it-IT" err="1"/>
              <a:t>Clement</a:t>
            </a:r>
            <a:r>
              <a:rPr lang="it-IT"/>
              <a:t> (1994)</a:t>
            </a:r>
          </a:p>
          <a:p>
            <a:endParaRPr lang="it-IT"/>
          </a:p>
          <a:p>
            <a:r>
              <a:rPr lang="it-IT"/>
              <a:t>Stima della temperatura media </a:t>
            </a:r>
          </a:p>
          <a:p>
            <a:endParaRPr lang="it-IT"/>
          </a:p>
          <a:p>
            <a:r>
              <a:rPr lang="it-IT"/>
              <a:t>Intra-categoriale</a:t>
            </a:r>
          </a:p>
          <a:p>
            <a:endParaRPr lang="it-IT"/>
          </a:p>
          <a:p>
            <a:pPr lvl="1"/>
            <a:r>
              <a:rPr lang="it-IT"/>
              <a:t>10 ottobre 18 ottobre</a:t>
            </a:r>
          </a:p>
          <a:p>
            <a:endParaRPr lang="it-IT"/>
          </a:p>
          <a:p>
            <a:r>
              <a:rPr lang="it-IT"/>
              <a:t>Inter-categoriale</a:t>
            </a:r>
          </a:p>
          <a:p>
            <a:pPr lvl="1"/>
            <a:endParaRPr lang="it-IT"/>
          </a:p>
          <a:p>
            <a:pPr lvl="1"/>
            <a:r>
              <a:rPr lang="it-IT"/>
              <a:t>26 settembre 4 ottobre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57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 lnSpcReduction="10000"/>
          </a:bodyPr>
          <a:lstStyle/>
          <a:p>
            <a:r>
              <a:rPr lang="it-IT"/>
              <a:t>Krueger &amp; </a:t>
            </a:r>
            <a:r>
              <a:rPr lang="it-IT" err="1"/>
              <a:t>Clement</a:t>
            </a:r>
            <a:r>
              <a:rPr lang="it-IT"/>
              <a:t> (1994)</a:t>
            </a:r>
          </a:p>
          <a:p>
            <a:endParaRPr lang="it-IT"/>
          </a:p>
          <a:p>
            <a:r>
              <a:rPr lang="it-IT"/>
              <a:t>Stima della temperatura media </a:t>
            </a:r>
          </a:p>
          <a:p>
            <a:endParaRPr lang="it-IT"/>
          </a:p>
          <a:p>
            <a:r>
              <a:rPr lang="it-IT"/>
              <a:t>La differenza di temperatura tra due giorni che cadevano nello stesso mese era sottostimata (rispetto al dato oggettivo)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La differenza di temperatura tra due giorni che cadevano in due mesi differenti era sovrastimata (rispetto al dato oggettivo)</a:t>
            </a:r>
          </a:p>
          <a:p>
            <a:endParaRPr lang="it-IT"/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665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/>
              <a:t>Krueger &amp; </a:t>
            </a:r>
            <a:r>
              <a:rPr lang="it-IT" err="1"/>
              <a:t>Clement</a:t>
            </a:r>
            <a:r>
              <a:rPr lang="it-IT"/>
              <a:t> (1994)</a:t>
            </a:r>
          </a:p>
          <a:p>
            <a:endParaRPr lang="it-IT"/>
          </a:p>
          <a:p>
            <a:r>
              <a:rPr lang="it-IT"/>
              <a:t>Assimilazione alla tendenza centrale (valore medio della categoria)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All’interno di una categoria, sovrastimo la temperatura dei primi giorni del mese, e sottostimo la temperatura degli ultimi giorni della mese </a:t>
            </a:r>
          </a:p>
          <a:p>
            <a:endParaRPr lang="it-IT"/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386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/>
              <a:t>Krueger &amp; </a:t>
            </a:r>
            <a:r>
              <a:rPr lang="it-IT" err="1"/>
              <a:t>Clement</a:t>
            </a:r>
            <a:r>
              <a:rPr lang="it-IT"/>
              <a:t> (1994)</a:t>
            </a:r>
          </a:p>
          <a:p>
            <a:endParaRPr lang="it-IT"/>
          </a:p>
          <a:p>
            <a:r>
              <a:rPr lang="it-IT"/>
              <a:t>Assimilazione alla tendenza centrale (valore medio della categoria)</a:t>
            </a:r>
          </a:p>
          <a:p>
            <a:r>
              <a:rPr lang="it-IT"/>
              <a:t>Le due code di una distribuzione migrano verso la media (prototipo)</a:t>
            </a:r>
          </a:p>
          <a:p>
            <a:endParaRPr lang="it-IT"/>
          </a:p>
          <a:p>
            <a:endParaRPr lang="it-IT"/>
          </a:p>
          <a:p>
            <a:endParaRPr lang="it-IT"/>
          </a:p>
        </p:txBody>
      </p:sp>
      <p:pic>
        <p:nvPicPr>
          <p:cNvPr id="4" name="Picture 3" descr="Normal-distribution-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74" y="3793400"/>
            <a:ext cx="3603298" cy="25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3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Corneille</a:t>
            </a:r>
            <a:r>
              <a:rPr lang="it-IT"/>
              <a:t>, Klein &amp; Lambert</a:t>
            </a:r>
          </a:p>
          <a:p>
            <a:endParaRPr lang="it-IT"/>
          </a:p>
          <a:p>
            <a:r>
              <a:rPr lang="it-IT"/>
              <a:t>Giudizi di grandezza in situazioni di incertezza</a:t>
            </a:r>
          </a:p>
          <a:p>
            <a:endParaRPr lang="it-IT"/>
          </a:p>
          <a:p>
            <a:r>
              <a:rPr lang="it-IT"/>
              <a:t>The </a:t>
            </a:r>
            <a:r>
              <a:rPr lang="it-IT" err="1"/>
              <a:t>class</a:t>
            </a:r>
            <a:r>
              <a:rPr lang="it-IT"/>
              <a:t> of a </a:t>
            </a:r>
            <a:r>
              <a:rPr lang="it-IT" err="1"/>
              <a:t>stimulus</a:t>
            </a:r>
            <a:r>
              <a:rPr lang="it-IT"/>
              <a:t> </a:t>
            </a:r>
            <a:r>
              <a:rPr lang="it-IT" err="1"/>
              <a:t>provides</a:t>
            </a:r>
            <a:r>
              <a:rPr lang="it-IT"/>
              <a:t> a </a:t>
            </a:r>
            <a:r>
              <a:rPr lang="it-IT" err="1"/>
              <a:t>supplementary</a:t>
            </a:r>
            <a:r>
              <a:rPr lang="it-IT"/>
              <a:t> source of information </a:t>
            </a:r>
            <a:r>
              <a:rPr lang="it-IT" err="1"/>
              <a:t>about</a:t>
            </a:r>
            <a:r>
              <a:rPr lang="it-IT"/>
              <a:t> the </a:t>
            </a:r>
            <a:r>
              <a:rPr lang="it-IT" err="1"/>
              <a:t>relatioship</a:t>
            </a:r>
            <a:r>
              <a:rPr lang="it-IT"/>
              <a:t> of </a:t>
            </a:r>
            <a:r>
              <a:rPr lang="it-IT" err="1"/>
              <a:t>its</a:t>
            </a:r>
            <a:r>
              <a:rPr lang="it-IT"/>
              <a:t> </a:t>
            </a:r>
            <a:r>
              <a:rPr lang="it-IT" err="1"/>
              <a:t>magnitude</a:t>
            </a:r>
            <a:r>
              <a:rPr lang="it-IT"/>
              <a:t> with the </a:t>
            </a:r>
            <a:r>
              <a:rPr lang="it-IT" err="1"/>
              <a:t>magnitude</a:t>
            </a:r>
            <a:r>
              <a:rPr lang="it-IT"/>
              <a:t> of </a:t>
            </a:r>
            <a:r>
              <a:rPr lang="it-IT" err="1"/>
              <a:t>other</a:t>
            </a:r>
            <a:r>
              <a:rPr lang="it-IT"/>
              <a:t> </a:t>
            </a:r>
            <a:r>
              <a:rPr lang="it-IT" err="1"/>
              <a:t>stimuli</a:t>
            </a:r>
            <a:endParaRPr lang="it-IT"/>
          </a:p>
          <a:p>
            <a:pPr lvl="1"/>
            <a:r>
              <a:rPr lang="it-IT"/>
              <a:t>(</a:t>
            </a:r>
            <a:r>
              <a:rPr lang="it-IT" err="1"/>
              <a:t>Tajfel</a:t>
            </a:r>
            <a:r>
              <a:rPr lang="it-IT"/>
              <a:t> &amp; Wilkes, 1963, </a:t>
            </a:r>
            <a:r>
              <a:rPr lang="it-IT" err="1"/>
              <a:t>p</a:t>
            </a:r>
            <a:r>
              <a:rPr lang="it-IT"/>
              <a:t> 10)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877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Corneille</a:t>
            </a:r>
            <a:r>
              <a:rPr lang="it-IT"/>
              <a:t>, Klein &amp; Lambert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Utilizziamo di più questa sorgente di informazione supplementare (categoria)  quando siamo incerti sullo stimolo?</a:t>
            </a:r>
          </a:p>
          <a:p>
            <a:endParaRPr lang="it-IT"/>
          </a:p>
          <a:p>
            <a:r>
              <a:rPr lang="it-IT"/>
              <a:t>Per verificare questa ipotesi devo costruire una situazione sperimentale in cui lo stesso giudizio viene fornito in condizioni di incertezza vs. certezza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708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Corneille</a:t>
            </a:r>
            <a:r>
              <a:rPr lang="it-IT"/>
              <a:t>, Klein &amp; Lambert (2002)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 Compito </a:t>
            </a:r>
            <a:r>
              <a:rPr lang="it-IT" err="1"/>
              <a:t>Tajfel</a:t>
            </a:r>
            <a:r>
              <a:rPr lang="it-IT"/>
              <a:t> &amp; Wilkes, chiedono però di giudicare le due line di confine (accentuazione categoriale)</a:t>
            </a:r>
          </a:p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322" y="4212428"/>
            <a:ext cx="5037747" cy="26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7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Corneille</a:t>
            </a:r>
            <a:r>
              <a:rPr lang="it-IT"/>
              <a:t>, Klein &amp; Lambert (2002)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 Compito </a:t>
            </a:r>
            <a:r>
              <a:rPr lang="it-IT" err="1"/>
              <a:t>Tajfel</a:t>
            </a:r>
            <a:r>
              <a:rPr lang="it-IT"/>
              <a:t> &amp; Wilkes, chiedono però di giudicare le due line di confine (accentuazione categoriale)</a:t>
            </a:r>
          </a:p>
          <a:p>
            <a:endParaRPr lang="it-IT"/>
          </a:p>
          <a:p>
            <a:r>
              <a:rPr lang="it-IT"/>
              <a:t>Partecipanti Belgio vs. US</a:t>
            </a:r>
          </a:p>
          <a:p>
            <a:endParaRPr lang="it-IT"/>
          </a:p>
          <a:p>
            <a:r>
              <a:rPr lang="it-IT"/>
              <a:t>Unità di misura con cui vengono espressi i giudizi: cm vs. </a:t>
            </a:r>
            <a:r>
              <a:rPr lang="it-IT" err="1"/>
              <a:t>inches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672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Corneille</a:t>
            </a:r>
            <a:r>
              <a:rPr lang="it-IT"/>
              <a:t>, Klein &amp; Lambert (2002)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Per US-</a:t>
            </a:r>
            <a:r>
              <a:rPr lang="it-IT" err="1"/>
              <a:t>participants</a:t>
            </a:r>
            <a:r>
              <a:rPr lang="it-IT"/>
              <a:t> </a:t>
            </a:r>
          </a:p>
          <a:p>
            <a:endParaRPr lang="it-IT"/>
          </a:p>
          <a:p>
            <a:r>
              <a:rPr lang="it-IT" err="1"/>
              <a:t>Inches</a:t>
            </a:r>
            <a:r>
              <a:rPr lang="it-IT"/>
              <a:t> = familiare</a:t>
            </a:r>
          </a:p>
          <a:p>
            <a:endParaRPr lang="it-IT"/>
          </a:p>
          <a:p>
            <a:r>
              <a:rPr lang="it-IT"/>
              <a:t>Cm = non familiare</a:t>
            </a:r>
          </a:p>
        </p:txBody>
      </p:sp>
    </p:spTree>
    <p:extLst>
      <p:ext uri="{BB962C8B-B14F-4D97-AF65-F5344CB8AC3E}">
        <p14:creationId xmlns:p14="http://schemas.microsoft.com/office/powerpoint/2010/main" val="89602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Raggruppare le informazioni in insiemi, in classi, </a:t>
            </a:r>
            <a:r>
              <a:rPr lang="it-IT" i="1"/>
              <a:t>alias</a:t>
            </a:r>
            <a:r>
              <a:rPr lang="it-IT"/>
              <a:t> categorie</a:t>
            </a:r>
          </a:p>
          <a:p>
            <a:endParaRPr lang="it-IT"/>
          </a:p>
          <a:p>
            <a:r>
              <a:rPr lang="it-IT" i="1"/>
              <a:t>Le categorie ci permettono di mettere ordine nell’ambiente</a:t>
            </a:r>
          </a:p>
          <a:p>
            <a:endParaRPr lang="it-IT"/>
          </a:p>
          <a:p>
            <a:pPr lvl="1"/>
            <a:r>
              <a:rPr lang="it-IT"/>
              <a:t>Relazione tra informazione-categoria e viceversa</a:t>
            </a:r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940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60428"/>
          </a:xfrm>
        </p:spPr>
        <p:txBody>
          <a:bodyPr>
            <a:normAutofit/>
          </a:bodyPr>
          <a:lstStyle/>
          <a:p>
            <a:r>
              <a:rPr lang="it-IT" err="1"/>
              <a:t>Corneille</a:t>
            </a:r>
            <a:r>
              <a:rPr lang="it-IT"/>
              <a:t>, Klein &amp; Lambert (2002)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20" y="2825151"/>
            <a:ext cx="7379857" cy="316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5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428"/>
          </a:xfrm>
        </p:spPr>
        <p:txBody>
          <a:bodyPr>
            <a:normAutofit/>
          </a:bodyPr>
          <a:lstStyle/>
          <a:p>
            <a:r>
              <a:rPr lang="it-IT" err="1"/>
              <a:t>Corneille</a:t>
            </a:r>
            <a:r>
              <a:rPr lang="it-IT"/>
              <a:t>, Klein &amp; Lambert (2002)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Replica dell’accentuazione categoriale</a:t>
            </a:r>
          </a:p>
          <a:p>
            <a:endParaRPr lang="it-IT"/>
          </a:p>
          <a:p>
            <a:r>
              <a:rPr lang="it-IT"/>
              <a:t>Conferma che utilizziamo maggiormente le categorie quando ci troviamo in una situazione di incertezza di giudizio </a:t>
            </a:r>
          </a:p>
          <a:p>
            <a:pPr lvl="2"/>
            <a:r>
              <a:rPr lang="it-IT"/>
              <a:t>…per esempio quando….</a:t>
            </a:r>
          </a:p>
        </p:txBody>
      </p:sp>
    </p:spTree>
    <p:extLst>
      <p:ext uri="{BB962C8B-B14F-4D97-AF65-F5344CB8AC3E}">
        <p14:creationId xmlns:p14="http://schemas.microsoft.com/office/powerpoint/2010/main" val="429426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Raggruppare le informazioni in insiemi, in classi, </a:t>
            </a:r>
            <a:r>
              <a:rPr lang="it-IT" i="1"/>
              <a:t>alias</a:t>
            </a:r>
            <a:r>
              <a:rPr lang="it-IT"/>
              <a:t> categorie</a:t>
            </a:r>
          </a:p>
          <a:p>
            <a:endParaRPr lang="it-IT"/>
          </a:p>
          <a:p>
            <a:r>
              <a:rPr lang="it-IT" i="1"/>
              <a:t>Le categorie ci permettono di trattare nuovi stimoli sulla base delle informazioni categoriali, senza ogni volta cercare di capire ex novo l’informazione che abbiamo incontrato</a:t>
            </a:r>
          </a:p>
        </p:txBody>
      </p:sp>
    </p:spTree>
    <p:extLst>
      <p:ext uri="{BB962C8B-B14F-4D97-AF65-F5344CB8AC3E}">
        <p14:creationId xmlns:p14="http://schemas.microsoft.com/office/powerpoint/2010/main" val="225494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Raggruppare le informazioni in insiemi, in classi, </a:t>
            </a:r>
            <a:r>
              <a:rPr lang="it-IT" i="1"/>
              <a:t>alias</a:t>
            </a:r>
            <a:r>
              <a:rPr lang="it-IT"/>
              <a:t> categorie</a:t>
            </a:r>
          </a:p>
          <a:p>
            <a:endParaRPr lang="it-IT"/>
          </a:p>
          <a:p>
            <a:r>
              <a:rPr lang="it-IT" i="1"/>
              <a:t>Le categorie ci permettono di recuperare velocemente le informazioni sugli esemplari che incontriamo</a:t>
            </a:r>
          </a:p>
        </p:txBody>
      </p:sp>
    </p:spTree>
    <p:extLst>
      <p:ext uri="{BB962C8B-B14F-4D97-AF65-F5344CB8AC3E}">
        <p14:creationId xmlns:p14="http://schemas.microsoft.com/office/powerpoint/2010/main" val="370724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Raggruppare le informazioni in insiemi, in classi, </a:t>
            </a:r>
            <a:r>
              <a:rPr lang="it-IT" i="1"/>
              <a:t>alias</a:t>
            </a:r>
            <a:r>
              <a:rPr lang="it-IT"/>
              <a:t> categorie</a:t>
            </a:r>
          </a:p>
          <a:p>
            <a:endParaRPr lang="it-IT"/>
          </a:p>
          <a:p>
            <a:r>
              <a:rPr lang="it-IT" i="1"/>
              <a:t>Le categorie ci permettono di andare al di là delle informazioni presenti.</a:t>
            </a:r>
          </a:p>
          <a:p>
            <a:pPr marL="457200" lvl="1" indent="0">
              <a:buNone/>
            </a:pPr>
            <a:endParaRPr lang="it-IT" i="1"/>
          </a:p>
        </p:txBody>
      </p:sp>
    </p:spTree>
    <p:extLst>
      <p:ext uri="{BB962C8B-B14F-4D97-AF65-F5344CB8AC3E}">
        <p14:creationId xmlns:p14="http://schemas.microsoft.com/office/powerpoint/2010/main" val="57570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Raggruppare le informazioni in insiemi, in classi, </a:t>
            </a:r>
            <a:r>
              <a:rPr lang="it-IT" i="1"/>
              <a:t>alias</a:t>
            </a:r>
            <a:r>
              <a:rPr lang="it-IT"/>
              <a:t> categorie</a:t>
            </a:r>
          </a:p>
          <a:p>
            <a:endParaRPr lang="it-IT"/>
          </a:p>
          <a:p>
            <a:r>
              <a:rPr lang="it-IT" i="1"/>
              <a:t>Le categorie ci permettono di prevedere l’ambiente.</a:t>
            </a:r>
          </a:p>
        </p:txBody>
      </p:sp>
    </p:spTree>
    <p:extLst>
      <p:ext uri="{BB962C8B-B14F-4D97-AF65-F5344CB8AC3E}">
        <p14:creationId xmlns:p14="http://schemas.microsoft.com/office/powerpoint/2010/main" val="57570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Categorizzare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err="1"/>
              <a:t>Tajfel</a:t>
            </a:r>
            <a:r>
              <a:rPr lang="it-IT"/>
              <a:t> &amp; Wilkes (1963)</a:t>
            </a:r>
          </a:p>
          <a:p>
            <a:endParaRPr lang="it-IT"/>
          </a:p>
          <a:p>
            <a:r>
              <a:rPr lang="it-IT"/>
              <a:t>Effetti della </a:t>
            </a:r>
            <a:r>
              <a:rPr lang="it-IT" err="1"/>
              <a:t>categroizzazione</a:t>
            </a:r>
            <a:r>
              <a:rPr lang="it-IT"/>
              <a:t> su giudizi quantitativi</a:t>
            </a:r>
          </a:p>
          <a:p>
            <a:pPr marL="0" indent="0">
              <a:buNone/>
            </a:pPr>
            <a:endParaRPr lang="it-IT" i="1"/>
          </a:p>
          <a:p>
            <a:r>
              <a:rPr lang="it-IT" i="1"/>
              <a:t>Giudizio semplice</a:t>
            </a:r>
          </a:p>
          <a:p>
            <a:endParaRPr lang="it-IT" i="1"/>
          </a:p>
          <a:p>
            <a:r>
              <a:rPr lang="it-IT" i="1"/>
              <a:t>Giudicare la lunghezza di una serie di linee</a:t>
            </a:r>
          </a:p>
          <a:p>
            <a:endParaRPr lang="it-IT" i="1"/>
          </a:p>
        </p:txBody>
      </p:sp>
    </p:spTree>
    <p:extLst>
      <p:ext uri="{BB962C8B-B14F-4D97-AF65-F5344CB8AC3E}">
        <p14:creationId xmlns:p14="http://schemas.microsoft.com/office/powerpoint/2010/main" val="2937795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6B37F9F2DF28348962A2F9280F979FF" ma:contentTypeVersion="5" ma:contentTypeDescription="Creare un nuovo documento." ma:contentTypeScope="" ma:versionID="5ae9b82894631d0a41d1963cda723b8c">
  <xsd:schema xmlns:xsd="http://www.w3.org/2001/XMLSchema" xmlns:xs="http://www.w3.org/2001/XMLSchema" xmlns:p="http://schemas.microsoft.com/office/2006/metadata/properties" xmlns:ns2="6d1c705c-eba4-420c-96b0-6aef9f6130a9" targetNamespace="http://schemas.microsoft.com/office/2006/metadata/properties" ma:root="true" ma:fieldsID="d7c2fb5d19fae2ea608d9aa57827b6fb" ns2:_="">
    <xsd:import namespace="6d1c705c-eba4-420c-96b0-6aef9f6130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c705c-eba4-420c-96b0-6aef9f613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B649F4-8605-46D2-ADF5-D1756351E2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66F399-B865-46DB-BE00-79123A905FB3}">
  <ds:schemaRefs>
    <ds:schemaRef ds:uri="6d1c705c-eba4-420c-96b0-6aef9f6130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5618FDC-5956-4961-8543-E2CCBB1401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Application>Microsoft Office PowerPoint</Application>
  <PresentationFormat>On-screen Show (4:3)</PresentationFormat>
  <Slides>41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Executive</vt:lpstr>
      <vt:lpstr>Categorie e categorizzazione</vt:lpstr>
      <vt:lpstr>Categorie</vt:lpstr>
      <vt:lpstr>Categorie</vt:lpstr>
      <vt:lpstr>Categorie</vt:lpstr>
      <vt:lpstr>Categorie</vt:lpstr>
      <vt:lpstr>Categorie</vt:lpstr>
      <vt:lpstr>Categorie</vt:lpstr>
      <vt:lpstr>Categorie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  <vt:lpstr>Categorizzare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Categorie e categorizzazione</dc:title>
  <dc:creator>Andrea Carnaghi</dc:creator>
  <cp:revision>1</cp:revision>
  <dcterms:created xsi:type="dcterms:W3CDTF">2013-11-04T09:39:08Z</dcterms:created>
  <dcterms:modified xsi:type="dcterms:W3CDTF">2021-11-18T11:53:45Z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0x01010056B37F9F2DF28348962A2F9280F979FF</vt:lpwstr>
  </property>
</Properties>
</file>