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6462" r:id="rId1"/>
  </p:sldMasterIdLst>
  <p:notesMasterIdLst>
    <p:notesMasterId r:id="rId20"/>
  </p:notesMasterIdLst>
  <p:sldIdLst>
    <p:sldId id="271" r:id="rId2"/>
    <p:sldId id="270" r:id="rId3"/>
    <p:sldId id="284" r:id="rId4"/>
    <p:sldId id="277" r:id="rId5"/>
    <p:sldId id="466" r:id="rId6"/>
    <p:sldId id="467" r:id="rId7"/>
    <p:sldId id="469" r:id="rId8"/>
    <p:sldId id="471" r:id="rId9"/>
    <p:sldId id="472" r:id="rId10"/>
    <p:sldId id="473" r:id="rId11"/>
    <p:sldId id="474" r:id="rId12"/>
    <p:sldId id="470" r:id="rId13"/>
    <p:sldId id="475" r:id="rId14"/>
    <p:sldId id="468" r:id="rId15"/>
    <p:sldId id="478" r:id="rId16"/>
    <p:sldId id="479" r:id="rId17"/>
    <p:sldId id="480" r:id="rId18"/>
    <p:sldId id="481" r:id="rId19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F0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92"/>
    <p:restoredTop sz="94624"/>
  </p:normalViewPr>
  <p:slideViewPr>
    <p:cSldViewPr snapToGrid="0" snapToObjects="1">
      <p:cViewPr varScale="1">
        <p:scale>
          <a:sx n="127" d="100"/>
          <a:sy n="127" d="100"/>
        </p:scale>
        <p:origin x="131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80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5AA03B-A885-A04C-9B2F-50E081FC756A}" type="datetimeFigureOut">
              <a:rPr lang="it-IT" smtClean="0"/>
              <a:pPr/>
              <a:t>26/11/21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CF40E-2B44-0746-A6EE-593ABF7D98A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8947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D21D778-B565-4D7E-94D7-64010A445B68}" type="datetimeFigureOut">
              <a:rPr lang="en-US" smtClean="0"/>
              <a:pPr/>
              <a:t>11/26/21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744759D-0EFF-4FB2-9CCE-04E00944F0FE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649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26/11/21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72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26/11/21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228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14351" y="685800"/>
            <a:ext cx="7797662" cy="115814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514350" y="2063396"/>
            <a:ext cx="3816536" cy="3311189"/>
          </a:xfrm>
        </p:spPr>
        <p:txBody>
          <a:bodyPr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495478" y="2063396"/>
            <a:ext cx="3814904" cy="3311189"/>
          </a:xfrm>
        </p:spPr>
        <p:txBody>
          <a:bodyPr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26/11/21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811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0725"/>
          </a:xfrm>
        </p:spPr>
        <p:txBody>
          <a:bodyPr rtlCol="0">
            <a:normAutofit/>
          </a:bodyPr>
          <a:lstStyle/>
          <a:p>
            <a:pPr lvl="0"/>
            <a:endParaRPr lang="it-IT" noProof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B182D-7140-D847-BB05-7419B8D246D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95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kumimoji="0" lang="it-IT"/>
              <a:t>Fare clic per modificare stile</a:t>
            </a:r>
            <a:endParaRPr kumimoji="0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kumimoji="0" lang="en-US"/>
              <a:pPr/>
              <a:t>11/26/21</a:t>
            </a:fld>
            <a:endParaRPr kumimoji="0" lang="it-IT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it-IT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it-IT" sz="1400" b="1">
                <a:solidFill>
                  <a:srgbClr val="FFFFFF"/>
                </a:solidFill>
              </a:rPr>
              <a:pPr algn="ctr"/>
              <a:t>‹N›</a:t>
            </a:fld>
            <a:endParaRPr kumimoji="0" lang="it-IT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803400"/>
            <a:ext cx="8153400" cy="4368800"/>
          </a:xfrm>
        </p:spPr>
        <p:txBody>
          <a:bodyPr/>
          <a:lstStyle/>
          <a:p>
            <a:pPr lvl="0" eaLnBrk="1" latinLnBrk="0" hangingPunct="1"/>
            <a:r>
              <a:rPr kumimoji="0" lang="it-IT"/>
              <a:t>Fare clic per modificare gli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/>
          </a:p>
        </p:txBody>
      </p:sp>
    </p:spTree>
    <p:extLst>
      <p:ext uri="{BB962C8B-B14F-4D97-AF65-F5344CB8AC3E}">
        <p14:creationId xmlns:p14="http://schemas.microsoft.com/office/powerpoint/2010/main" val="1508489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26/11/21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414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9E7B99-7C3F-4BC3-B7B8-7E1F8C620B24}" type="datetime1">
              <a:rPr lang="it-IT" smtClean="0"/>
              <a:pPr/>
              <a:t>26/11/21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F02B71-8991-4516-A01E-F1A9ACD28BDC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5480425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26/11/21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7182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26/11/21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8810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26/11/21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220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44D24-5464-0F4D-A1D2-9F315B12D67A}" type="datetimeFigureOut">
              <a:rPr lang="it-IT" smtClean="0"/>
              <a:pPr/>
              <a:t>26/11/21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289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244D24-5464-0F4D-A1D2-9F315B12D67A}" type="datetimeFigureOut">
              <a:rPr lang="it-IT" smtClean="0"/>
              <a:pPr/>
              <a:t>26/11/21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33005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244D24-5464-0F4D-A1D2-9F315B12D67A}" type="datetimeFigureOut">
              <a:rPr lang="it-IT" smtClean="0"/>
              <a:pPr/>
              <a:t>26/11/21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62862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87244D24-5464-0F4D-A1D2-9F315B12D67A}" type="datetimeFigureOut">
              <a:rPr lang="it-IT" smtClean="0"/>
              <a:pPr/>
              <a:t>26/11/21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A28D3A9B-7A68-F74E-BEE6-5A09CDDDE415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23678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63" r:id="rId1"/>
    <p:sldLayoutId id="2147486464" r:id="rId2"/>
    <p:sldLayoutId id="2147486465" r:id="rId3"/>
    <p:sldLayoutId id="2147486466" r:id="rId4"/>
    <p:sldLayoutId id="2147486467" r:id="rId5"/>
    <p:sldLayoutId id="2147486468" r:id="rId6"/>
    <p:sldLayoutId id="2147486469" r:id="rId7"/>
    <p:sldLayoutId id="2147486470" r:id="rId8"/>
    <p:sldLayoutId id="2147486471" r:id="rId9"/>
    <p:sldLayoutId id="2147486472" r:id="rId10"/>
    <p:sldLayoutId id="2147486473" r:id="rId11"/>
    <p:sldLayoutId id="2147486474" r:id="rId12"/>
    <p:sldLayoutId id="2147486475" r:id="rId13"/>
    <p:sldLayoutId id="2147486476" r:id="rId14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C00000"/>
                </a:solidFill>
              </a:rPr>
              <a:t>CONFLITTI DI CULTURE?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4294967295"/>
          </p:nvPr>
        </p:nvSpPr>
        <p:spPr>
          <a:xfrm>
            <a:off x="533400" y="1911349"/>
            <a:ext cx="8610600" cy="3960061"/>
          </a:xfrm>
        </p:spPr>
        <p:txBody>
          <a:bodyPr>
            <a:normAutofit fontScale="47500" lnSpcReduction="20000"/>
          </a:bodyPr>
          <a:lstStyle/>
          <a:p>
            <a:r>
              <a:rPr lang="it-IT" sz="7000" dirty="0"/>
              <a:t>Retoriche dell’alterità </a:t>
            </a:r>
          </a:p>
          <a:p>
            <a:r>
              <a:rPr lang="it-IT" sz="7000" dirty="0"/>
              <a:t>Civiltà /inciviltà, barbarie, </a:t>
            </a:r>
          </a:p>
          <a:p>
            <a:pPr marL="0" indent="0">
              <a:buNone/>
            </a:pPr>
            <a:r>
              <a:rPr lang="it-IT" sz="7000" dirty="0"/>
              <a:t>	violenza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									</a:t>
            </a:r>
          </a:p>
          <a:p>
            <a:pPr marL="0" indent="0">
              <a:buNone/>
            </a:pPr>
            <a:r>
              <a:rPr lang="it-IT" sz="3800" dirty="0"/>
              <a:t>Eterogeneità post 1989/2001: </a:t>
            </a:r>
          </a:p>
          <a:p>
            <a:pPr marL="0" indent="0">
              <a:buNone/>
            </a:pPr>
            <a:r>
              <a:rPr lang="it-IT" sz="3800" dirty="0"/>
              <a:t>il catalogo delle identità cresce, muta, si ramifica, </a:t>
            </a:r>
          </a:p>
          <a:p>
            <a:pPr marL="0" indent="0">
              <a:buNone/>
            </a:pPr>
            <a:r>
              <a:rPr lang="it-IT" sz="3800" dirty="0"/>
              <a:t>si sviluppa assieme alla rete di rapporti politici</a:t>
            </a:r>
          </a:p>
          <a:p>
            <a:pPr marL="0" indent="0">
              <a:buNone/>
            </a:pPr>
            <a:r>
              <a:rPr lang="it-IT" sz="3800" dirty="0"/>
              <a:t> ed economici. </a:t>
            </a:r>
          </a:p>
          <a:p>
            <a:pPr marL="0" indent="0">
              <a:buNone/>
            </a:pPr>
            <a:r>
              <a:rPr lang="it-IT" sz="3800" dirty="0"/>
              <a:t>Dicotomia Noi/loro - </a:t>
            </a:r>
            <a:r>
              <a:rPr lang="it-IT" sz="3800" i="1" dirty="0" err="1"/>
              <a:t>Securitization</a:t>
            </a:r>
            <a:endParaRPr lang="it-IT" sz="3800" dirty="0"/>
          </a:p>
          <a:p>
            <a:pPr marL="0" indent="0">
              <a:buNone/>
            </a:pPr>
            <a:endParaRPr lang="it-IT" sz="3800" i="1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Immagine 3" descr="scontro-delle-civilt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4000" y="1450975"/>
            <a:ext cx="2540000" cy="4000500"/>
          </a:xfrm>
          <a:prstGeom prst="rect">
            <a:avLst/>
          </a:prstGeom>
        </p:spPr>
      </p:pic>
      <p:pic>
        <p:nvPicPr>
          <p:cNvPr id="5" name="Immagine 4" descr="index securit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700" y="3680659"/>
            <a:ext cx="2374900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084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Inclusione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nozione di inclusione riconosce che c’è un rischio di esclusione che occorre prevenire attivamente</a:t>
            </a:r>
            <a:r>
              <a:rPr lang="is-IS" dirty="0"/>
              <a:t>…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4757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Quindi….</a:t>
            </a:r>
            <a:endParaRPr lang="it-IT" dirty="0"/>
          </a:p>
        </p:txBody>
      </p:sp>
      <p:pic>
        <p:nvPicPr>
          <p:cNvPr id="5" name="Segnaposto contenuto 4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0" y="2460044"/>
            <a:ext cx="1880654" cy="2078618"/>
          </a:xfrm>
        </p:spPr>
      </p:pic>
      <p:pic>
        <p:nvPicPr>
          <p:cNvPr id="11" name="Segnaposto contenuto 10"/>
          <p:cNvPicPr>
            <a:picLocks noGrp="1" noChangeAspect="1"/>
          </p:cNvPicPr>
          <p:nvPr>
            <p:ph sz="quarter" idx="14"/>
          </p:nvPr>
        </p:nvPicPr>
        <p:blipFill>
          <a:blip r:embed="rId3"/>
          <a:stretch>
            <a:fillRect/>
          </a:stretch>
        </p:blipFill>
        <p:spPr>
          <a:xfrm>
            <a:off x="4698536" y="1756126"/>
            <a:ext cx="2415845" cy="2782536"/>
          </a:xfr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0655" y="1783588"/>
            <a:ext cx="2817882" cy="3705979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4381" y="1950736"/>
            <a:ext cx="1872106" cy="2587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1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1580147" y="277812"/>
            <a:ext cx="8229600" cy="1139825"/>
          </a:xfrm>
        </p:spPr>
        <p:txBody>
          <a:bodyPr/>
          <a:lstStyle/>
          <a:p>
            <a:r>
              <a:rPr lang="it-IT" dirty="0"/>
              <a:t>INTE(G)RAZIONE</a:t>
            </a:r>
          </a:p>
        </p:txBody>
      </p:sp>
      <p:pic>
        <p:nvPicPr>
          <p:cNvPr id="6" name="Segnaposto contenuto 7"/>
          <p:cNvPicPr>
            <a:picLocks noGrp="1" noChangeAspect="1"/>
          </p:cNvPicPr>
          <p:nvPr>
            <p:ph type="dgm" idx="1"/>
          </p:nvPr>
        </p:nvPicPr>
        <p:blipFill rotWithShape="1">
          <a:blip r:embed="rId2"/>
          <a:stretch/>
        </p:blipFill>
        <p:spPr>
          <a:xfrm>
            <a:off x="251208" y="1206622"/>
            <a:ext cx="4274269" cy="5651378"/>
          </a:xfr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5139" y="1206622"/>
            <a:ext cx="4869731" cy="4009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797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INTE(G)rare persone, non culture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Processi di INCLUSIONE/ESCLUSIONE nelle ARENE LOCALI</a:t>
            </a:r>
          </a:p>
          <a:p>
            <a:r>
              <a:rPr lang="it-IT"/>
              <a:t>Flussi transnazionali, inte(g)razione locale</a:t>
            </a:r>
          </a:p>
          <a:p>
            <a:r>
              <a:rPr lang="it-IT"/>
              <a:t>Arcipelago dei servizi, politiche pubbliche come costruzioni simbolico-discorsive</a:t>
            </a:r>
          </a:p>
          <a:p>
            <a:r>
              <a:rPr lang="it-IT"/>
              <a:t>Ricerca empirica, produzione sociale delle differenze (‘immigrati’ ‘rifugiati’ ‘stranieri’) attraverso leggi, rappresentazioni, pratiche</a:t>
            </a:r>
          </a:p>
          <a:p>
            <a:r>
              <a:rPr lang="it-IT"/>
              <a:t>Essenzialismo/paternalismo/differenzialismo culturale</a:t>
            </a:r>
          </a:p>
          <a:p>
            <a:r>
              <a:rPr lang="it-IT"/>
              <a:t>Funzione specchio delle Migrazioni (Sayad)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0787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Servizi che costruiscono l’immigrato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8700" y="2286000"/>
            <a:ext cx="5067300" cy="3581400"/>
          </a:xfrm>
        </p:spPr>
        <p:txBody>
          <a:bodyPr>
            <a:normAutofit/>
          </a:bodyPr>
          <a:lstStyle/>
          <a:p>
            <a:r>
              <a:rPr lang="it-IT" dirty="0"/>
              <a:t>Public </a:t>
            </a:r>
            <a:r>
              <a:rPr lang="it-IT" dirty="0" err="1"/>
              <a:t>pedagogy</a:t>
            </a:r>
            <a:r>
              <a:rPr lang="it-IT" dirty="0"/>
              <a:t> </a:t>
            </a:r>
          </a:p>
          <a:p>
            <a:r>
              <a:rPr lang="it-IT" dirty="0"/>
              <a:t>Costruzione dell’idea di cittadinanza attraverso i servizi </a:t>
            </a:r>
          </a:p>
          <a:p>
            <a:r>
              <a:rPr lang="it-IT" dirty="0"/>
              <a:t>“Gli immigrati imparano che cosa la società ricevente si aspetta da loro, nella vita di tutti i giorni, e poi si comportano in modo culturalmente appropriato, ma scelgono di mantenere la propria identità culturale” (</a:t>
            </a:r>
            <a:r>
              <a:rPr lang="it-IT" dirty="0" err="1"/>
              <a:t>Yan</a:t>
            </a:r>
            <a:r>
              <a:rPr lang="it-IT" dirty="0"/>
              <a:t> e </a:t>
            </a:r>
            <a:r>
              <a:rPr lang="it-IT" dirty="0" err="1"/>
              <a:t>Lan</a:t>
            </a:r>
            <a:r>
              <a:rPr lang="it-IT" dirty="0"/>
              <a:t> 2000).</a:t>
            </a:r>
          </a:p>
        </p:txBody>
      </p:sp>
      <p:pic>
        <p:nvPicPr>
          <p:cNvPr id="5" name="Immagine 4" descr="da-rifugiati-a-cittadini-72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7475" y="2171700"/>
            <a:ext cx="2676525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844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Comunicazione interculturale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Incontro tra culture o persone? </a:t>
            </a:r>
          </a:p>
          <a:p>
            <a:endParaRPr lang="it-IT" dirty="0"/>
          </a:p>
          <a:p>
            <a:r>
              <a:rPr lang="it-IT" dirty="0"/>
              <a:t>Sopravvalutare: Sindrome di Salgari </a:t>
            </a:r>
          </a:p>
          <a:p>
            <a:r>
              <a:rPr lang="it-IT" dirty="0"/>
              <a:t>	- esotismo &amp; </a:t>
            </a:r>
            <a:r>
              <a:rPr lang="it-IT" dirty="0" err="1"/>
              <a:t>labelling</a:t>
            </a:r>
            <a:r>
              <a:rPr lang="it-IT" dirty="0"/>
              <a:t> </a:t>
            </a:r>
          </a:p>
          <a:p>
            <a:endParaRPr lang="it-IT" dirty="0"/>
          </a:p>
          <a:p>
            <a:r>
              <a:rPr lang="it-IT" dirty="0"/>
              <a:t>Sottovalutare:  gap di potere/risorse</a:t>
            </a:r>
          </a:p>
        </p:txBody>
      </p:sp>
    </p:spTree>
    <p:extLst>
      <p:ext uri="{BB962C8B-B14F-4D97-AF65-F5344CB8AC3E}">
        <p14:creationId xmlns:p14="http://schemas.microsoft.com/office/powerpoint/2010/main" val="174899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Esercizi di prova transculturale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Come mi comporterei se l’utente/paziente fosse italiana/o? </a:t>
            </a:r>
          </a:p>
          <a:p>
            <a:endParaRPr lang="it-IT"/>
          </a:p>
          <a:p>
            <a:r>
              <a:rPr lang="it-IT"/>
              <a:t>Cosa si sta ripetendo più volte nella relazione? Cosa continua a dirmi l’utente/paziente anche se a me non sembra rilevante?  </a:t>
            </a:r>
          </a:p>
          <a:p>
            <a:endParaRPr lang="it-IT"/>
          </a:p>
          <a:p>
            <a:r>
              <a:rPr lang="it-IT"/>
              <a:t>Attenzione alla comunicazione: prossemica, emotiva, cinesica e linguistica.</a:t>
            </a:r>
          </a:p>
          <a:p>
            <a:endParaRPr lang="it-IT"/>
          </a:p>
          <a:p>
            <a:endParaRPr lang="it-IT"/>
          </a:p>
          <a:p>
            <a:endParaRPr lang="it-IT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458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/>
              <a:t>Categorie linguistiche come costruzione di alterità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28699" y="2286000"/>
            <a:ext cx="7345279" cy="4572000"/>
          </a:xfrm>
        </p:spPr>
        <p:txBody>
          <a:bodyPr>
            <a:normAutofit fontScale="40000" lnSpcReduction="20000"/>
          </a:bodyPr>
          <a:lstStyle/>
          <a:p>
            <a:r>
              <a:rPr lang="it-IT" sz="5100" dirty="0"/>
              <a:t>Clandestino, vucumprà, badante, extracomunitario (non sono neutre)</a:t>
            </a:r>
          </a:p>
          <a:p>
            <a:r>
              <a:rPr lang="it-IT" sz="5100" dirty="0"/>
              <a:t>Etnia/ etnico (</a:t>
            </a:r>
            <a:r>
              <a:rPr lang="it-IT" sz="5100" dirty="0" err="1"/>
              <a:t>cous</a:t>
            </a:r>
            <a:r>
              <a:rPr lang="it-IT" sz="5100" dirty="0"/>
              <a:t> </a:t>
            </a:r>
            <a:r>
              <a:rPr lang="it-IT" sz="5100" dirty="0" err="1"/>
              <a:t>cous</a:t>
            </a:r>
            <a:r>
              <a:rPr lang="it-IT" sz="5100" dirty="0"/>
              <a:t> / polenta) ; Reciprocità. </a:t>
            </a:r>
          </a:p>
          <a:p>
            <a:r>
              <a:rPr lang="it-IT" sz="5100" dirty="0"/>
              <a:t>Aggettivi e pronomi possessivi (che naturalizzano le appartenenze):</a:t>
            </a:r>
          </a:p>
          <a:p>
            <a:endParaRPr lang="it-IT" sz="5100" dirty="0"/>
          </a:p>
          <a:p>
            <a:r>
              <a:rPr lang="it-IT" sz="5100" dirty="0"/>
              <a:t>es. I minori stranieri non accompagnati non sono come i NOSTRI, sono più adulti</a:t>
            </a:r>
            <a:r>
              <a:rPr lang="is-IS" sz="5100" dirty="0"/>
              <a:t>…</a:t>
            </a:r>
          </a:p>
          <a:p>
            <a:pPr marL="0" indent="0">
              <a:buNone/>
            </a:pPr>
            <a:endParaRPr lang="is-IS" sz="5100" dirty="0"/>
          </a:p>
          <a:p>
            <a:r>
              <a:rPr lang="is-IS" sz="5100" dirty="0"/>
              <a:t>	Noi trattiamo gli utenti immigrati come i nostri, senza alcuna differenza. 	</a:t>
            </a:r>
          </a:p>
          <a:p>
            <a:r>
              <a:rPr lang="is-IS" sz="5100" dirty="0"/>
              <a:t>	Noi.... </a:t>
            </a:r>
            <a:r>
              <a:rPr lang="it-IT" sz="5100" dirty="0"/>
              <a:t>L</a:t>
            </a:r>
            <a:r>
              <a:rPr lang="is-IS" sz="5100" dirty="0"/>
              <a:t>oro... </a:t>
            </a:r>
          </a:p>
          <a:p>
            <a:r>
              <a:rPr lang="is-IS" sz="5100" dirty="0"/>
              <a:t>Infantilizzazione: i ‘ragazzi’ , come figli...fratelli...</a:t>
            </a:r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712823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FD39C9-937F-BC46-AD6B-D3758E0B0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Elaborato progettuale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E1B754C-CA3C-E444-9577-5D4BE871A1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it-IT" dirty="0"/>
              <a:t>Premessa &amp; obiettivi: descrivere dove/come/perché/quando? </a:t>
            </a:r>
          </a:p>
          <a:p>
            <a:pPr lvl="1">
              <a:buFont typeface="Wingdings" pitchFamily="2" charset="2"/>
              <a:buChar char="ü"/>
            </a:pPr>
            <a:r>
              <a:rPr lang="it-IT" dirty="0"/>
              <a:t>area di intervento, località, motivazioni della scelta, programmazione temporale e di risorse umane</a:t>
            </a:r>
          </a:p>
          <a:p>
            <a:pPr lvl="1">
              <a:buFont typeface="Wingdings" pitchFamily="2" charset="2"/>
              <a:buChar char="ü"/>
            </a:pPr>
            <a:endParaRPr lang="it-IT" dirty="0"/>
          </a:p>
          <a:p>
            <a:pPr>
              <a:buFont typeface="Wingdings" pitchFamily="2" charset="2"/>
              <a:buChar char="q"/>
            </a:pPr>
            <a:r>
              <a:rPr lang="it-IT" dirty="0"/>
              <a:t>Metodologia e tecniche: modalità di intervento </a:t>
            </a:r>
          </a:p>
          <a:p>
            <a:pPr lvl="1">
              <a:buFont typeface="Wingdings" pitchFamily="2" charset="2"/>
              <a:buChar char="ü"/>
            </a:pPr>
            <a:r>
              <a:rPr lang="it-IT" dirty="0"/>
              <a:t>Approccio metodologico (citare fonti) &amp; tecniche</a:t>
            </a:r>
          </a:p>
          <a:p>
            <a:pPr lvl="1">
              <a:buFont typeface="Wingdings" pitchFamily="2" charset="2"/>
              <a:buChar char="ü"/>
            </a:pPr>
            <a:endParaRPr lang="it-IT" dirty="0"/>
          </a:p>
          <a:p>
            <a:pPr>
              <a:buFont typeface="Wingdings" pitchFamily="2" charset="2"/>
              <a:buChar char="q"/>
            </a:pPr>
            <a:r>
              <a:rPr lang="it-IT" dirty="0"/>
              <a:t>Obiettivi: sintetici e se possibile monitorabili e work in progress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8272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Hijab</a:t>
            </a:r>
            <a:r>
              <a:rPr lang="it-IT" dirty="0"/>
              <a:t> simbolo ipertrofico da contestualizzare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>
          <a:xfrm>
            <a:off x="1028700" y="3118853"/>
            <a:ext cx="8153400" cy="4368800"/>
          </a:xfrm>
        </p:spPr>
        <p:txBody>
          <a:bodyPr>
            <a:normAutofit/>
          </a:bodyPr>
          <a:lstStyle/>
          <a:p>
            <a:r>
              <a:rPr lang="it-IT" dirty="0"/>
              <a:t>2003 legge francese che proibisce segni religiosi in rep. laica</a:t>
            </a:r>
          </a:p>
          <a:p>
            <a:r>
              <a:rPr lang="it-IT" dirty="0"/>
              <a:t>Crescente ‘comunitarismo’ = islamismo</a:t>
            </a:r>
          </a:p>
          <a:p>
            <a:r>
              <a:rPr lang="it-IT" dirty="0"/>
              <a:t>Immigrati come neo-</a:t>
            </a:r>
            <a:r>
              <a:rPr lang="it-IT" dirty="0" err="1"/>
              <a:t>razzializzati</a:t>
            </a:r>
            <a:endParaRPr lang="it-IT" dirty="0"/>
          </a:p>
          <a:p>
            <a:r>
              <a:rPr lang="it-IT" dirty="0"/>
              <a:t>Reazione identitaria all’emarginazione/esclusione</a:t>
            </a:r>
          </a:p>
          <a:p>
            <a:r>
              <a:rPr lang="it-IT" dirty="0"/>
              <a:t>Comunità immaginata (Anderson) e transnazionale (</a:t>
            </a:r>
            <a:r>
              <a:rPr lang="it-IT" dirty="0" err="1"/>
              <a:t>Appadurai</a:t>
            </a:r>
            <a:r>
              <a:rPr lang="it-IT" dirty="0"/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0259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Religioni e identità su scala globale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>
          <a:xfrm>
            <a:off x="1219200" y="2781969"/>
            <a:ext cx="8153400" cy="4368800"/>
          </a:xfrm>
        </p:spPr>
        <p:txBody>
          <a:bodyPr>
            <a:normAutofit/>
          </a:bodyPr>
          <a:lstStyle/>
          <a:p>
            <a:r>
              <a:rPr lang="it-IT" sz="2800" dirty="0"/>
              <a:t>Secolarizzazione e riformulazione del sacro</a:t>
            </a:r>
          </a:p>
          <a:p>
            <a:r>
              <a:rPr lang="it-IT" sz="2800" dirty="0"/>
              <a:t>Privatizzazione religiosa</a:t>
            </a:r>
          </a:p>
          <a:p>
            <a:r>
              <a:rPr lang="it-IT" sz="2800" dirty="0"/>
              <a:t>Culti e sincretismi</a:t>
            </a:r>
          </a:p>
          <a:p>
            <a:r>
              <a:rPr lang="it-IT" sz="2800" dirty="0"/>
              <a:t>Media e mobilità transnazionale</a:t>
            </a:r>
          </a:p>
          <a:p>
            <a:r>
              <a:rPr lang="it-IT" sz="2800" dirty="0"/>
              <a:t>Essenzialismo e fondamentalismo culturale  </a:t>
            </a:r>
          </a:p>
        </p:txBody>
      </p:sp>
    </p:spTree>
    <p:extLst>
      <p:ext uri="{BB962C8B-B14F-4D97-AF65-F5344CB8AC3E}">
        <p14:creationId xmlns:p14="http://schemas.microsoft.com/office/powerpoint/2010/main" val="261766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Polemica anti-comunitarista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it-IT" dirty="0"/>
              <a:t>Alterità etnica, comunitaria</a:t>
            </a:r>
          </a:p>
          <a:p>
            <a:r>
              <a:rPr lang="it-IT" dirty="0"/>
              <a:t>Legata alla religione d’origine</a:t>
            </a:r>
          </a:p>
          <a:p>
            <a:r>
              <a:rPr lang="it-IT" dirty="0" err="1"/>
              <a:t>Gemeinschaft</a:t>
            </a:r>
            <a:r>
              <a:rPr lang="it-IT" dirty="0"/>
              <a:t> / </a:t>
            </a:r>
            <a:r>
              <a:rPr lang="it-IT" dirty="0" err="1"/>
              <a:t>Gesellschaft</a:t>
            </a:r>
            <a:r>
              <a:rPr lang="it-IT" dirty="0"/>
              <a:t> (</a:t>
            </a:r>
            <a:r>
              <a:rPr lang="it-IT" dirty="0" err="1"/>
              <a:t>Toennies</a:t>
            </a:r>
            <a:r>
              <a:rPr lang="it-IT" dirty="0"/>
              <a:t>)</a:t>
            </a:r>
          </a:p>
          <a:p>
            <a:r>
              <a:rPr lang="it-IT" dirty="0"/>
              <a:t>Rivendicazioni culturali di gruppi marginali</a:t>
            </a:r>
          </a:p>
          <a:p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/>
              <a:t>correctness</a:t>
            </a:r>
            <a:r>
              <a:rPr lang="it-IT" dirty="0"/>
              <a:t> / ghettizzazione delle minoranze </a:t>
            </a:r>
          </a:p>
          <a:p>
            <a:r>
              <a:rPr lang="it-IT" dirty="0"/>
              <a:t>Paura dell’alterità interna </a:t>
            </a:r>
          </a:p>
        </p:txBody>
      </p:sp>
      <p:pic>
        <p:nvPicPr>
          <p:cNvPr id="4" name="Immagine 3" descr="moebius05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4705350"/>
            <a:ext cx="30480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126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Strumenti per la pratica interculturale nei servizi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/>
              <a:t>Approccio antropologico e metodo etnografico</a:t>
            </a:r>
          </a:p>
          <a:p>
            <a:r>
              <a:rPr lang="it-IT"/>
              <a:t>Diversità, migrazioni e disuguaglianze</a:t>
            </a:r>
          </a:p>
          <a:p>
            <a:r>
              <a:rPr lang="it-IT"/>
              <a:t>Lavorare con utenza migrante/straniera</a:t>
            </a:r>
          </a:p>
          <a:p>
            <a:r>
              <a:rPr lang="it-IT"/>
              <a:t>Antidiscriminazione e super-diversità</a:t>
            </a:r>
          </a:p>
          <a:p>
            <a:endParaRPr lang="it-IT"/>
          </a:p>
          <a:p>
            <a:r>
              <a:rPr lang="it-IT"/>
              <a:t>Accesso ai servizi: welfare come soglia di in/ex-clusione</a:t>
            </a:r>
          </a:p>
          <a:p>
            <a:r>
              <a:rPr lang="it-IT"/>
              <a:t>Dalla prima accoglienza all’inclusione</a:t>
            </a:r>
          </a:p>
          <a:p>
            <a:r>
              <a:rPr lang="it-IT"/>
              <a:t>Migranti donne, minori G2, richiedenti asilo e rifugiati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187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8700" y="284748"/>
            <a:ext cx="7200900" cy="2001252"/>
          </a:xfrm>
        </p:spPr>
        <p:txBody>
          <a:bodyPr>
            <a:normAutofit/>
          </a:bodyPr>
          <a:lstStyle/>
          <a:p>
            <a:r>
              <a:rPr lang="it-IT" sz="3200" dirty="0"/>
              <a:t>M.E. Richmond, Social </a:t>
            </a:r>
            <a:r>
              <a:rPr lang="it-IT" sz="3200" dirty="0" err="1"/>
              <a:t>diagnosis</a:t>
            </a:r>
            <a:r>
              <a:rPr lang="it-IT" sz="3200" dirty="0"/>
              <a:t>, </a:t>
            </a:r>
            <a:r>
              <a:rPr lang="it-IT" sz="3200" dirty="0" err="1"/>
              <a:t>Russel</a:t>
            </a:r>
            <a:r>
              <a:rPr lang="it-IT" sz="3200" dirty="0"/>
              <a:t> </a:t>
            </a:r>
            <a:r>
              <a:rPr lang="it-IT" sz="3200" dirty="0" err="1"/>
              <a:t>Sage</a:t>
            </a:r>
            <a:r>
              <a:rPr lang="it-IT" sz="3200" dirty="0"/>
              <a:t>, New  York, 1917: 382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02105" y="1540042"/>
            <a:ext cx="7427495" cy="4363468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“</a:t>
            </a:r>
            <a:r>
              <a:rPr lang="it-IT" sz="2400" dirty="0"/>
              <a:t>Nel rapportarsi con utenti stranieri, l’operatore (case </a:t>
            </a:r>
            <a:r>
              <a:rPr lang="it-IT" sz="2400" dirty="0" err="1"/>
              <a:t>worker</a:t>
            </a:r>
            <a:r>
              <a:rPr lang="it-IT" sz="2400" dirty="0"/>
              <a:t>) corre il rischio di cadere in due errori contrapposti: li può considerare parte di una COLONIA, o di una nazionalità, con tutta una serie di categorie predefinite, o può ignorare del tutto le loro caratteristiche nazionali e razziali (?!) , nel tentativo di applicare loro gli stessi criteri di misurazione che userebbe con i propri connazionali”. </a:t>
            </a:r>
          </a:p>
          <a:p>
            <a:endParaRPr lang="it-IT" sz="2400" dirty="0"/>
          </a:p>
          <a:p>
            <a:r>
              <a:rPr lang="it-IT" sz="2400" dirty="0"/>
              <a:t>“Ci considerano feccia</a:t>
            </a:r>
            <a:r>
              <a:rPr lang="is-IS" sz="2400" dirty="0"/>
              <a:t>… Anche chi è andato al college...magari si rivolgono a noi con ogni considerazione, ma alle nostre spalle ci considerano feccia [settlement house]. </a:t>
            </a:r>
          </a:p>
          <a:p>
            <a:endParaRPr lang="it-IT" dirty="0"/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802105" y="5903510"/>
            <a:ext cx="8341895" cy="818175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sz="2200" i="1" dirty="0"/>
              <a:t>F.W.  </a:t>
            </a:r>
            <a:r>
              <a:rPr lang="it-IT" sz="2200" i="1" cap="none" dirty="0" err="1"/>
              <a:t>Whyte</a:t>
            </a:r>
            <a:r>
              <a:rPr lang="it-IT" sz="2200" i="1" cap="none" dirty="0"/>
              <a:t>, Street Corner Society</a:t>
            </a:r>
            <a:r>
              <a:rPr lang="it-IT" sz="2200" i="1" dirty="0"/>
              <a:t>, </a:t>
            </a:r>
            <a:r>
              <a:rPr lang="it-IT" sz="2200" cap="none" dirty="0" err="1"/>
              <a:t>Univ</a:t>
            </a:r>
            <a:r>
              <a:rPr lang="it-IT" sz="2200" cap="none" dirty="0"/>
              <a:t>. Chicago Press 2012 [1943].</a:t>
            </a:r>
          </a:p>
          <a:p>
            <a:endParaRPr lang="it-IT" sz="2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316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Pre-concetti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1028699" y="2286000"/>
            <a:ext cx="7922795" cy="3581400"/>
          </a:xfrm>
        </p:spPr>
        <p:txBody>
          <a:bodyPr/>
          <a:lstStyle/>
          <a:p>
            <a:r>
              <a:rPr lang="it-IT" sz="2800" dirty="0"/>
              <a:t>Idealizzazione dell’</a:t>
            </a:r>
            <a:r>
              <a:rPr lang="it-IT" altLang="ja-JP" sz="2800" dirty="0"/>
              <a:t>uguaglianza di genere in Europa</a:t>
            </a:r>
          </a:p>
          <a:p>
            <a:r>
              <a:rPr lang="it-IT" sz="2800" dirty="0"/>
              <a:t>Visione delle società occidentali </a:t>
            </a:r>
            <a:r>
              <a:rPr lang="ja-JP" altLang="it-IT" sz="2800"/>
              <a:t>‘</a:t>
            </a:r>
            <a:r>
              <a:rPr lang="it-IT" altLang="ja-JP" sz="2800" dirty="0"/>
              <a:t>tribali</a:t>
            </a:r>
            <a:r>
              <a:rPr lang="ja-JP" altLang="it-IT" sz="2800"/>
              <a:t>’</a:t>
            </a:r>
            <a:r>
              <a:rPr lang="it-IT" altLang="ja-JP" sz="2800" dirty="0"/>
              <a:t> e arretrate</a:t>
            </a:r>
          </a:p>
          <a:p>
            <a:r>
              <a:rPr lang="it-IT" sz="2800" dirty="0"/>
              <a:t>Multiculturalismo statico: culture chiuse e immobili nel tempo</a:t>
            </a:r>
          </a:p>
          <a:p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980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Lavoro di gruppo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6195" y="2171700"/>
            <a:ext cx="7200900" cy="40225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Analizzare modello (pro/contro) e conseguenze dell’applicazione seguenti modelli di rapporti tra popolazioni immigrate/maggioranze native:</a:t>
            </a:r>
          </a:p>
          <a:p>
            <a:endParaRPr lang="it-IT" dirty="0"/>
          </a:p>
          <a:p>
            <a:pPr marL="514350" indent="-514350">
              <a:buAutoNum type="arabicPeriod"/>
            </a:pPr>
            <a:r>
              <a:rPr lang="it-IT" sz="2800" dirty="0"/>
              <a:t>Integrazione </a:t>
            </a:r>
          </a:p>
          <a:p>
            <a:pPr marL="514350" indent="-514350">
              <a:buAutoNum type="arabicPeriod"/>
            </a:pPr>
            <a:r>
              <a:rPr lang="it-IT" sz="2800" dirty="0"/>
              <a:t>Intercultura </a:t>
            </a:r>
          </a:p>
          <a:p>
            <a:pPr marL="514350" indent="-514350">
              <a:buAutoNum type="arabicPeriod"/>
            </a:pPr>
            <a:r>
              <a:rPr lang="it-IT" sz="2800" dirty="0"/>
              <a:t>Inclusione</a:t>
            </a:r>
          </a:p>
          <a:p>
            <a:pPr marL="514350" indent="-514350">
              <a:buAutoNum type="arabicPeriod"/>
            </a:pPr>
            <a:r>
              <a:rPr lang="it-IT" sz="2800" dirty="0"/>
              <a:t>Multiculturalismo </a:t>
            </a:r>
          </a:p>
          <a:p>
            <a:pPr marL="514350" indent="-514350">
              <a:buAutoNum type="arabicPeriod"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33657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I TERMINI DELLA QUESTIONE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3"/>
          </p:nvPr>
        </p:nvSpPr>
        <p:spPr>
          <a:xfrm>
            <a:off x="511643" y="1704050"/>
            <a:ext cx="3816536" cy="33111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	INCLUSIONE</a:t>
            </a:r>
          </a:p>
          <a:p>
            <a:pPr marL="0" indent="0">
              <a:buNone/>
            </a:pPr>
            <a:r>
              <a:rPr lang="it-IT" dirty="0"/>
              <a:t>L’inclusione rappresenta un processo, una filosofia dell’accettazione, ossia la capacità di fornire una cornice dentro cui gli alunni — a prescindere da abilità, genere, linguaggio, origine etnica o culturale — possono essere ugualmente valorizzati, trattati con rispetto e forniti di uguali opportunità a scuola. Come sottolinea il Centre for </a:t>
            </a:r>
            <a:r>
              <a:rPr lang="it-IT" dirty="0" err="1"/>
              <a:t>Studies</a:t>
            </a:r>
            <a:r>
              <a:rPr lang="it-IT" dirty="0"/>
              <a:t> on Inclusive </a:t>
            </a:r>
            <a:r>
              <a:rPr lang="it-IT" dirty="0" err="1"/>
              <a:t>Education</a:t>
            </a:r>
            <a:r>
              <a:rPr lang="it-IT" dirty="0"/>
              <a:t>, inclusione è ciò che avviene quando «ognuno sente di essere apprezzato e che la sua partecipazione è gradita». 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4"/>
          </p:nvPr>
        </p:nvSpPr>
        <p:spPr>
          <a:xfrm>
            <a:off x="4460891" y="1572126"/>
            <a:ext cx="4436244" cy="3951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	INTERCULTURA </a:t>
            </a:r>
          </a:p>
          <a:p>
            <a:pPr marL="0" indent="0">
              <a:buNone/>
            </a:pPr>
            <a:r>
              <a:rPr lang="it-IT" dirty="0"/>
              <a:t>L’approccio interculturale pone la questione in termini di favorire il dialogo fra culture come obiettivo prioritario per costituire una solida coesione sociale in società multiculturali. 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644355" y="5275535"/>
            <a:ext cx="31786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VS </a:t>
            </a:r>
          </a:p>
          <a:p>
            <a:pPr algn="ctr"/>
            <a:r>
              <a:rPr lang="it-IT" sz="2000" dirty="0"/>
              <a:t>INTEGRAZIONE</a:t>
            </a:r>
          </a:p>
          <a:p>
            <a:pPr algn="ctr">
              <a:lnSpc>
                <a:spcPct val="100000"/>
              </a:lnSpc>
            </a:pPr>
            <a:r>
              <a:rPr lang="it-IT" sz="2000" dirty="0"/>
              <a:t>minoranza/maggioranza</a:t>
            </a:r>
          </a:p>
          <a:p>
            <a:pPr algn="ctr">
              <a:lnSpc>
                <a:spcPct val="100000"/>
              </a:lnSpc>
            </a:pPr>
            <a:r>
              <a:rPr lang="it-IT" sz="2000" dirty="0"/>
              <a:t>normalizzazione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645579" y="3652013"/>
            <a:ext cx="4066868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0"/>
              </a:spcBef>
            </a:pPr>
            <a:endParaRPr lang="it-IT" sz="2000" dirty="0"/>
          </a:p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lang="it-IT" sz="2000" dirty="0"/>
              <a:t>VS </a:t>
            </a:r>
          </a:p>
          <a:p>
            <a:pPr algn="ctr">
              <a:lnSpc>
                <a:spcPct val="100000"/>
              </a:lnSpc>
              <a:spcBef>
                <a:spcPts val="200"/>
              </a:spcBef>
            </a:pPr>
            <a:endParaRPr lang="it-IT" sz="2000" dirty="0"/>
          </a:p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lang="it-IT" sz="2000" dirty="0"/>
              <a:t>MULTICULTURALISMO/</a:t>
            </a:r>
          </a:p>
          <a:p>
            <a:pPr algn="ctr">
              <a:lnSpc>
                <a:spcPct val="100000"/>
              </a:lnSpc>
              <a:spcBef>
                <a:spcPts val="200"/>
              </a:spcBef>
            </a:pPr>
            <a:r>
              <a:rPr lang="it-IT" sz="2000" dirty="0"/>
              <a:t>ASSIMILAZIONISMO</a:t>
            </a:r>
          </a:p>
          <a:p>
            <a:r>
              <a:rPr lang="it-IT" sz="2000" dirty="0"/>
              <a:t>Politiche educative e modelli pedagogici ancorati su di una visione statica della società centrata sull’opposizione fra “maggioranza” e “minoranza”.</a:t>
            </a:r>
          </a:p>
        </p:txBody>
      </p:sp>
      <p:sp>
        <p:nvSpPr>
          <p:cNvPr id="13" name="Freccia bidirezionale orizzontale 12"/>
          <p:cNvSpPr/>
          <p:nvPr/>
        </p:nvSpPr>
        <p:spPr>
          <a:xfrm>
            <a:off x="3193839" y="5219894"/>
            <a:ext cx="1175657" cy="49551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bidirezionale orizzontale 4"/>
          <p:cNvSpPr/>
          <p:nvPr/>
        </p:nvSpPr>
        <p:spPr>
          <a:xfrm>
            <a:off x="2660687" y="1704286"/>
            <a:ext cx="2324594" cy="2493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25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7" grpId="0"/>
      <p:bldP spid="8" grpId="0"/>
      <p:bldP spid="13" grpId="0" animBg="1"/>
      <p:bldP spid="5" grpId="0" animBg="1"/>
    </p:bldLst>
  </p:timing>
</p:sld>
</file>

<file path=ppt/theme/theme1.xml><?xml version="1.0" encoding="utf-8"?>
<a:theme xmlns:a="http://schemas.openxmlformats.org/drawingml/2006/main" name="Ritaglio">
  <a:themeElements>
    <a:clrScheme name="Ritaglio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Ritaglio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itagli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{C8C6DE0B-6447-6845-AB9F-02A8634E2013}tf10001072</Template>
  <TotalTime>21481</TotalTime>
  <Words>920</Words>
  <Application>Microsoft Macintosh PowerPoint</Application>
  <PresentationFormat>Presentazione su schermo (4:3)</PresentationFormat>
  <Paragraphs>119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3" baseType="lpstr">
      <vt:lpstr>メイリオ</vt:lpstr>
      <vt:lpstr>Calibri</vt:lpstr>
      <vt:lpstr>Franklin Gothic Book</vt:lpstr>
      <vt:lpstr>Wingdings</vt:lpstr>
      <vt:lpstr>Ritaglio</vt:lpstr>
      <vt:lpstr>CONFLITTI DI CULTURE? </vt:lpstr>
      <vt:lpstr>Hijab simbolo ipertrofico da contestualizzare</vt:lpstr>
      <vt:lpstr>Religioni e identità su scala globale</vt:lpstr>
      <vt:lpstr>Polemica anti-comunitarista</vt:lpstr>
      <vt:lpstr>Strumenti per la pratica interculturale nei servizi</vt:lpstr>
      <vt:lpstr>M.E. Richmond, Social diagnosis, Russel Sage, New  York, 1917: 382</vt:lpstr>
      <vt:lpstr>Pre-concetti</vt:lpstr>
      <vt:lpstr>Lavoro di gruppo 1</vt:lpstr>
      <vt:lpstr>I TERMINI DELLA QUESTIONE</vt:lpstr>
      <vt:lpstr>Inclusione</vt:lpstr>
      <vt:lpstr>Quindi….</vt:lpstr>
      <vt:lpstr>INTE(G)RAZIONE</vt:lpstr>
      <vt:lpstr>INTE(G)rare persone, non culture</vt:lpstr>
      <vt:lpstr>Servizi che costruiscono l’immigrato</vt:lpstr>
      <vt:lpstr>Comunicazione interculturale</vt:lpstr>
      <vt:lpstr>Esercizi di prova transculturale</vt:lpstr>
      <vt:lpstr>Categorie linguistiche come costruzione di alterità </vt:lpstr>
      <vt:lpstr>Elaborato progettuale</vt:lpstr>
    </vt:vector>
  </TitlesOfParts>
  <Company>università udine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roberta altin</dc:creator>
  <cp:lastModifiedBy>ALTIN ROBERTA</cp:lastModifiedBy>
  <cp:revision>405</cp:revision>
  <dcterms:created xsi:type="dcterms:W3CDTF">2014-10-13T13:50:23Z</dcterms:created>
  <dcterms:modified xsi:type="dcterms:W3CDTF">2021-11-26T08:10:55Z</dcterms:modified>
</cp:coreProperties>
</file>