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9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9" r:id="rId11"/>
    <p:sldId id="261" r:id="rId12"/>
    <p:sldId id="268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4" r:id="rId21"/>
    <p:sldId id="275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0E8"/>
    <a:srgbClr val="D1DFCE"/>
    <a:srgbClr val="FDE5BF"/>
    <a:srgbClr val="F9BB5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0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293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6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5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216077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99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9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7273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195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57049E93-DF9C-47CF-8F9E-B805FE76D75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FFBB388B-F610-4414-A5FA-09547BC0C876}" type="slidenum">
              <a:rPr lang="en-US" smtClean="0"/>
              <a:t>‹N›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984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32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pos="702" userDrawn="1">
          <p15:clr>
            <a:srgbClr val="F26B43"/>
          </p15:clr>
        </p15:guide>
        <p15:guide id="10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08" y="1070063"/>
            <a:ext cx="730649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6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0989" y="697836"/>
            <a:ext cx="8167552" cy="54210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36096"/>
              </p:ext>
            </p:extLst>
          </p:nvPr>
        </p:nvGraphicFramePr>
        <p:xfrm>
          <a:off x="631540" y="1573620"/>
          <a:ext cx="8427401" cy="3689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8052"/>
                <a:gridCol w="5129349"/>
              </a:tblGrid>
              <a:tr h="649609">
                <a:tc grid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conditional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53044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Conditional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clause</a:t>
                      </a:r>
                      <a:endParaRPr lang="it-IT" sz="1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</a:t>
                      </a:r>
                      <a:r>
                        <a:rPr lang="it-IT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clause</a:t>
                      </a:r>
                      <a:endParaRPr lang="it-IT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831884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it-IT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lang="it-IT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it-IT" sz="18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u="sng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perfect</a:t>
                      </a:r>
                      <a:endParaRPr lang="it-IT" sz="18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 verb with future-in-the-past meaning 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should/would/might/could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+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en-US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+ -</a:t>
                      </a:r>
                      <a:r>
                        <a:rPr lang="en-US" sz="1800" b="1" i="1" dirty="0" err="1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</a:t>
                      </a:r>
                      <a:r>
                        <a:rPr lang="en-US" sz="18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form</a:t>
                      </a:r>
                      <a:endParaRPr lang="it-IT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565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they had left earlier,</a:t>
                      </a:r>
                      <a:endParaRPr lang="it-IT" sz="20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they would have arrived on time.</a:t>
                      </a:r>
                      <a:endParaRPr lang="it-IT" sz="20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  <a:tr h="1112344">
                <a:tc gridSpan="2"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use </a:t>
                      </a: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 have + -</a:t>
                      </a:r>
                      <a:r>
                        <a:rPr lang="en-US" sz="1800" b="1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the </a:t>
                      </a:r>
                      <a:r>
                        <a:rPr lang="en-US" sz="18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clause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 in the conditional clause:</a:t>
                      </a:r>
                      <a:endParaRPr lang="it-IT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sz="20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he had stayed in the same room as Dave, it would have been a disaster.</a:t>
                      </a:r>
                      <a:endParaRPr lang="it-IT" sz="2000" b="1" i="1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685800" rtl="0" eaLnBrk="1" latinLnBrk="0" hangingPunct="1"/>
                      <a:r>
                        <a:rPr lang="en-US" sz="18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Not: If he would have stayed … it would have been a disaster.</a:t>
                      </a:r>
                      <a:endParaRPr lang="it-IT" sz="1800" b="1" strike="sng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680484" y="5475767"/>
            <a:ext cx="83571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People do sometimes use the form with </a:t>
            </a:r>
            <a:r>
              <a:rPr lang="en-US" sz="2000" b="1" i="1" dirty="0" smtClean="0"/>
              <a:t>would have</a:t>
            </a:r>
            <a:r>
              <a:rPr lang="en-US" sz="2000" dirty="0" smtClean="0"/>
              <a:t> in the conditional clause (in informal speaking), but many speakers consider it incorrect.</a:t>
            </a:r>
            <a:endParaRPr lang="it-IT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57" y="1403498"/>
            <a:ext cx="8463643" cy="5295014"/>
          </a:xfrm>
        </p:spPr>
        <p:txBody>
          <a:bodyPr>
            <a:normAutofit/>
          </a:bodyPr>
          <a:lstStyle/>
          <a:p>
            <a:pPr marL="0" indent="0">
              <a:lnSpc>
                <a:spcPct val="104000"/>
              </a:lnSpc>
              <a:buNone/>
            </a:pPr>
            <a:r>
              <a:rPr lang="en-US" sz="2400" b="1" dirty="0">
                <a:solidFill>
                  <a:schemeClr val="accent1"/>
                </a:solidFill>
              </a:rPr>
              <a:t>Real conditionals</a:t>
            </a: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Some conditions seem more real to us than others. Real conditionals refer to things that are </a:t>
            </a:r>
            <a:r>
              <a:rPr lang="en-US" b="1" dirty="0"/>
              <a:t>true</a:t>
            </a:r>
            <a:r>
              <a:rPr lang="en-US" dirty="0"/>
              <a:t>, </a:t>
            </a:r>
            <a:r>
              <a:rPr lang="en-US" u="sng" dirty="0"/>
              <a:t>that have happened</a:t>
            </a:r>
            <a:r>
              <a:rPr lang="en-US" dirty="0"/>
              <a:t>, or are </a:t>
            </a:r>
            <a:r>
              <a:rPr lang="en-US" u="sng" dirty="0"/>
              <a:t>very likely to happen</a:t>
            </a:r>
            <a:r>
              <a:rPr lang="en-US" dirty="0" smtClean="0"/>
              <a:t>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If you park here, they clamp your wheels.</a:t>
            </a:r>
            <a:r>
              <a:rPr lang="en-US" dirty="0"/>
              <a:t> </a:t>
            </a:r>
            <a:endParaRPr lang="it-IT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(It is always true that they clamp your wheels if, or every time, you park here).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If I can’t sleep, I listen to the radio.</a:t>
            </a:r>
            <a:r>
              <a:rPr lang="en-US" dirty="0"/>
              <a:t> 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(It is often true that I can’t sleep, so I listen to the radio).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lang="it-IT" sz="1000" dirty="0"/>
          </a:p>
          <a:p>
            <a:pPr marL="0" indent="0">
              <a:buNone/>
            </a:pPr>
            <a:r>
              <a:rPr lang="en-US" dirty="0"/>
              <a:t>In real conditional sentences, we can use the </a:t>
            </a:r>
            <a:r>
              <a:rPr lang="en-US" b="1" dirty="0"/>
              <a:t>simple present </a:t>
            </a:r>
            <a:r>
              <a:rPr lang="en-US" dirty="0"/>
              <a:t>or </a:t>
            </a:r>
            <a:r>
              <a:rPr lang="en-US" b="1" dirty="0"/>
              <a:t>present progressive</a:t>
            </a:r>
            <a:r>
              <a:rPr lang="en-US" dirty="0"/>
              <a:t> in both clauses for </a:t>
            </a:r>
            <a:r>
              <a:rPr lang="en-US" u="sng" dirty="0"/>
              <a:t>present situations</a:t>
            </a:r>
            <a:r>
              <a:rPr lang="en-US" dirty="0"/>
              <a:t>, and the </a:t>
            </a:r>
            <a:r>
              <a:rPr lang="en-US" b="1" dirty="0"/>
              <a:t>simple past</a:t>
            </a:r>
            <a:r>
              <a:rPr lang="en-US" dirty="0"/>
              <a:t> or </a:t>
            </a:r>
            <a:r>
              <a:rPr lang="en-US" b="1" dirty="0"/>
              <a:t>past progressive</a:t>
            </a:r>
            <a:r>
              <a:rPr lang="en-US" dirty="0"/>
              <a:t> in both clauses for </a:t>
            </a:r>
            <a:r>
              <a:rPr lang="en-US" u="sng" dirty="0"/>
              <a:t>past situations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can use these in various different </a:t>
            </a:r>
            <a:r>
              <a:rPr lang="en-US" dirty="0" smtClean="0"/>
              <a:t>combinations:</a:t>
            </a:r>
            <a:endParaRPr lang="it-IT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668383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1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57" y="1073889"/>
            <a:ext cx="8463643" cy="56458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Simple present + simple present</a:t>
            </a: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weather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fine, we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outside on the terrace.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this happens, this is what we do).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/>
              <a:t> </a:t>
            </a: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Present </a:t>
            </a:r>
            <a:r>
              <a:rPr lang="en-US" b="1" dirty="0"/>
              <a:t>progressive + simple present </a:t>
            </a: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kids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enjoying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themselves, we just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them go on playing till they’re ready for bed.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this happens, this is what we do).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/>
              <a:t> </a:t>
            </a:r>
            <a:endParaRPr lang="it-IT" sz="9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Present </a:t>
            </a:r>
            <a:r>
              <a:rPr lang="en-US" b="1" dirty="0"/>
              <a:t>progressive + present progressive</a:t>
            </a: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economy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growing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 6%, then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growing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too fast.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(If it is true that the economy is growing by 6%, then it is true that it is growing too fast).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/>
              <a:t> </a:t>
            </a: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Simple past + simple past </a:t>
            </a: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my father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day off, we always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went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see my granddad.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that happened in the past, that is what we did).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/>
              <a:t> </a:t>
            </a:r>
            <a:endParaRPr lang="it-IT" sz="9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Simple past + past progressive </a:t>
            </a:r>
            <a:endParaRPr lang="it-IT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Kevin always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in to say hello if he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going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past our house.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he was going past our house, that is what he did</a:t>
            </a:r>
            <a:r>
              <a:rPr lang="en-US" dirty="0" smtClean="0"/>
              <a:t>).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317509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57" y="1073889"/>
            <a:ext cx="8463643" cy="3508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u="sng" dirty="0"/>
              <a:t>We can also use modal verbs in the main clause:</a:t>
            </a:r>
            <a:endParaRPr lang="it-IT" sz="22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i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go out, we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usually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 baby sitter. 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we go out, it is usually </a:t>
            </a:r>
            <a:r>
              <a:rPr lang="en-US" dirty="0" smtClean="0"/>
              <a:t>possible/easy </a:t>
            </a:r>
            <a:r>
              <a:rPr lang="en-US" dirty="0"/>
              <a:t>to get a babysitter).</a:t>
            </a:r>
            <a:endParaRPr lang="it-IT" dirty="0"/>
          </a:p>
          <a:p>
            <a:pPr marL="0" indent="0">
              <a:buNone/>
            </a:pPr>
            <a:r>
              <a:rPr lang="en-US" dirty="0"/>
              <a:t> </a:t>
            </a: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wanted someone to fix something, we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ask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our neighbor. He was always ready to help. 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(Every time we </a:t>
            </a:r>
            <a:r>
              <a:rPr lang="en-US" dirty="0" smtClean="0"/>
              <a:t>needed something fixed, </a:t>
            </a:r>
            <a:r>
              <a:rPr lang="en-US" dirty="0"/>
              <a:t>we would ask our neighbor).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317509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5428" y="1073889"/>
            <a:ext cx="8548572" cy="516742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Types of conditional: summary</a:t>
            </a:r>
            <a:endParaRPr lang="it-IT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</a:t>
            </a:r>
            <a:r>
              <a:rPr lang="en-US" dirty="0"/>
              <a:t>table shows how the </a:t>
            </a:r>
            <a:r>
              <a:rPr lang="en-US" b="1" dirty="0"/>
              <a:t>main types of conditionals</a:t>
            </a:r>
            <a:r>
              <a:rPr lang="en-US" dirty="0"/>
              <a:t> relate to one </a:t>
            </a:r>
            <a:r>
              <a:rPr lang="en-US" dirty="0" smtClean="0"/>
              <a:t>another: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317509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951569"/>
              </p:ext>
            </p:extLst>
          </p:nvPr>
        </p:nvGraphicFramePr>
        <p:xfrm>
          <a:off x="637954" y="2421170"/>
          <a:ext cx="8378455" cy="3649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186"/>
                <a:gridCol w="1913860"/>
                <a:gridCol w="2275368"/>
                <a:gridCol w="2169041"/>
              </a:tblGrid>
              <a:tr h="7124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true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likely/possible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less likely/less possible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effectLst/>
                        </a:rPr>
                        <a:t>impossible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4410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REAL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FIRST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>
                          <a:effectLst/>
                        </a:rPr>
                        <a:t>SECOND</a:t>
                      </a:r>
                      <a:endParaRPr lang="it-IT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THIRD</a:t>
                      </a:r>
                      <a:endParaRPr lang="it-IT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2007450"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babies</a:t>
                      </a: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are </a:t>
                      </a:r>
                      <a:endParaRPr lang="en-US" sz="1800" b="1" i="1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hungry</a:t>
                      </a: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they cry</a:t>
                      </a: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it-IT" sz="800" b="1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(babies do this every time they’re hungry)</a:t>
                      </a:r>
                      <a:endParaRPr lang="it-IT" sz="2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she gets the </a:t>
                      </a: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job, we’ll</a:t>
                      </a: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celebrate.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it-IT" sz="800" b="1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(It is possible or likely she will get the job).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we had more students, we would run the course</a:t>
                      </a: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it-IT" sz="800" b="1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(It is less likely or unlikely that we will get more students).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/>
                </a:tc>
                <a:tc>
                  <a:txBody>
                    <a:bodyPr/>
                    <a:lstStyle/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r>
                        <a:rPr lang="en-US" sz="1800" b="1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the rent had been lower, I would have taken the flat</a:t>
                      </a:r>
                      <a:r>
                        <a:rPr lang="en-US" sz="1800" b="1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lvl="0" indent="0" algn="l" defTabSz="6858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57200" algn="l"/>
                        </a:tabLst>
                      </a:pPr>
                      <a:endParaRPr lang="it-IT" sz="800" b="1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(The rent was not low enough).</a:t>
                      </a:r>
                      <a:endParaRPr lang="it-IT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45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221820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730988" y="1052627"/>
            <a:ext cx="8317319" cy="57309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/>
              <a:t>If</a:t>
            </a:r>
            <a:r>
              <a:rPr lang="en-US" sz="2400" b="1" dirty="0"/>
              <a:t> + </a:t>
            </a:r>
            <a:r>
              <a:rPr lang="en-US" sz="2400" b="1" u="sng" dirty="0" smtClean="0"/>
              <a:t>should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We can use </a:t>
            </a:r>
            <a:r>
              <a:rPr lang="en-US" sz="1800" b="1" i="1" dirty="0"/>
              <a:t>if</a:t>
            </a:r>
            <a:r>
              <a:rPr lang="en-US" sz="1800" dirty="0"/>
              <a:t> with </a:t>
            </a:r>
            <a:r>
              <a:rPr lang="en-US" sz="1800" b="1" i="1" dirty="0"/>
              <a:t>should</a:t>
            </a:r>
            <a:r>
              <a:rPr lang="en-US" sz="1800" dirty="0"/>
              <a:t> to refer to events which might happen by chance or by accident:</a:t>
            </a:r>
            <a:endParaRPr lang="it-IT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 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bump into Carol, can you tell her I’m looking for her? </a:t>
            </a: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(If by chance you bump into Carol).</a:t>
            </a:r>
            <a:endParaRPr lang="it-IT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the government 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ever find itself in this situation again, it is to be hoped it would act more quickly.</a:t>
            </a: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Conditional clauses with </a:t>
            </a:r>
            <a:r>
              <a:rPr lang="en-US" sz="2400" b="1" u="sng" dirty="0"/>
              <a:t>will</a:t>
            </a:r>
            <a:r>
              <a:rPr lang="en-US" sz="2400" b="1" dirty="0"/>
              <a:t> or </a:t>
            </a:r>
            <a:r>
              <a:rPr lang="en-US" sz="2400" b="1" u="sng" dirty="0" smtClean="0"/>
              <a:t>would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Will</a:t>
            </a:r>
            <a:r>
              <a:rPr lang="en-US" sz="1800" dirty="0"/>
              <a:t> and </a:t>
            </a:r>
            <a:r>
              <a:rPr lang="en-US" sz="1800" i="1" dirty="0"/>
              <a:t>would</a:t>
            </a:r>
            <a:r>
              <a:rPr lang="en-US" sz="1800" dirty="0"/>
              <a:t> can be used in conditional clauses, either with the meaning of ‘being willing to do something’, or to refer to later results:</a:t>
            </a:r>
            <a:endParaRPr lang="it-IT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Clare 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meet us at the airport, it will save us a lot of time. </a:t>
            </a: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(if Clare </a:t>
            </a:r>
            <a:r>
              <a:rPr lang="en-US" sz="1800" b="1" dirty="0"/>
              <a:t>is willing </a:t>
            </a:r>
            <a:r>
              <a:rPr lang="en-US" sz="1800" dirty="0"/>
              <a:t>to meet us).</a:t>
            </a:r>
            <a:endParaRPr lang="it-IT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you 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all stop shouting, I will try and explain the situation</a:t>
            </a:r>
            <a:r>
              <a:rPr lang="en-US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 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make you happy, I’ll stay at home tonight. </a:t>
            </a:r>
            <a:endParaRPr lang="it-IT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(If it is true that you will be happy as a result, I’ll stay at home tonight</a:t>
            </a:r>
            <a:r>
              <a:rPr lang="en-US" sz="1800" dirty="0" smtClean="0"/>
              <a:t>).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7258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54227" y="338782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endParaRPr lang="en-US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614030" y="1180206"/>
            <a:ext cx="8444910" cy="559272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sometimes stress the </a:t>
            </a:r>
            <a:r>
              <a:rPr lang="en-US" i="1" dirty="0"/>
              <a:t>will</a:t>
            </a:r>
            <a:r>
              <a:rPr lang="en-US" dirty="0"/>
              <a:t> or </a:t>
            </a:r>
            <a:r>
              <a:rPr lang="en-US" i="1" dirty="0"/>
              <a:t>would</a:t>
            </a:r>
            <a:r>
              <a:rPr lang="en-US" dirty="0"/>
              <a:t>, especially if we doubt that the result will be the one mentioned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it really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save the planet, I’d stop using my car tomorrow. 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(If it really is true that the planet would be saved as a result, I would stop using my car, but I doubt it is true</a:t>
            </a:r>
            <a:r>
              <a:rPr lang="en-US" dirty="0" smtClean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Mixed conditionals</a:t>
            </a: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Often, things that did or did not happen in the past have results which continue or are still important in the present. We can emphasize this by using </a:t>
            </a:r>
            <a:r>
              <a:rPr lang="en-US" i="1" dirty="0"/>
              <a:t>if</a:t>
            </a:r>
            <a:r>
              <a:rPr lang="en-US" dirty="0"/>
              <a:t> with a </a:t>
            </a:r>
            <a:r>
              <a:rPr lang="en-US" b="1" dirty="0"/>
              <a:t>past perfect</a:t>
            </a:r>
            <a:r>
              <a:rPr lang="en-US" dirty="0"/>
              <a:t> verb, and </a:t>
            </a:r>
            <a:r>
              <a:rPr lang="en-US" i="1" dirty="0"/>
              <a:t>would</a:t>
            </a:r>
            <a:r>
              <a:rPr lang="en-US" dirty="0"/>
              <a:t> in the </a:t>
            </a:r>
            <a:r>
              <a:rPr lang="en-US" b="1" dirty="0"/>
              <a:t>main clause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hadn’t met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Charles, I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wouldn’t be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here now. 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 met Charles so I’m here now).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 </a:t>
            </a: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wouldn’t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still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working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us if we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hadn’t given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her a pay-rise. </a:t>
            </a:r>
            <a:endParaRPr lang="it-IT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(We gave her a pay-rise so she is still working for us now).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59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179" y="572583"/>
            <a:ext cx="8254650" cy="82078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6686" y="1254035"/>
            <a:ext cx="8273143" cy="543414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</a:pPr>
            <a:r>
              <a:rPr lang="en-US" sz="1600" b="1" dirty="0" smtClean="0"/>
              <a:t>CONDITIONAL EXERCISE (FIRST / SECOND / THIRD CONDITIONALS) </a:t>
            </a:r>
          </a:p>
          <a:p>
            <a:pPr marL="0" indent="0" algn="ctr">
              <a:lnSpc>
                <a:spcPct val="100000"/>
              </a:lnSpc>
              <a:spcBef>
                <a:spcPts val="200"/>
              </a:spcBef>
              <a:buNone/>
            </a:pPr>
            <a:endParaRPr lang="en-US" sz="1600" b="1" dirty="0" smtClean="0"/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</a:t>
            </a:r>
            <a:r>
              <a:rPr lang="en-US" sz="1400" dirty="0"/>
              <a:t>First conditional) If we __________________ (not / work) harder, we __________________ (not pass) the exam.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(Third </a:t>
            </a:r>
            <a:r>
              <a:rPr lang="en-US" sz="1400" dirty="0"/>
              <a:t>conditional) If the students </a:t>
            </a:r>
            <a:r>
              <a:rPr lang="en-US" sz="1400" dirty="0" smtClean="0"/>
              <a:t>____________ </a:t>
            </a:r>
            <a:r>
              <a:rPr lang="en-US" sz="1400" dirty="0"/>
              <a:t>(not be) late for the exam, they </a:t>
            </a:r>
            <a:r>
              <a:rPr lang="en-US" sz="1400" dirty="0" smtClean="0"/>
              <a:t>____________ </a:t>
            </a:r>
            <a:r>
              <a:rPr lang="en-US" sz="1400" dirty="0"/>
              <a:t>(pass).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(Third </a:t>
            </a:r>
            <a:r>
              <a:rPr lang="en-US" sz="1400" dirty="0"/>
              <a:t>conditional) If the weather __________________ (not be) so cold, we __________________ (go) to the beach.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(Second </a:t>
            </a:r>
            <a:r>
              <a:rPr lang="en-US" sz="1400" dirty="0"/>
              <a:t>conditional) If she __________________ (have) her laptop with her, she __________________ (email) me.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(First </a:t>
            </a:r>
            <a:r>
              <a:rPr lang="en-US" sz="1400" dirty="0"/>
              <a:t>conditional) If she </a:t>
            </a:r>
            <a:r>
              <a:rPr lang="en-US" sz="1400" dirty="0" smtClean="0"/>
              <a:t>_______________ </a:t>
            </a:r>
            <a:r>
              <a:rPr lang="en-US" sz="1400" dirty="0"/>
              <a:t>(not go) to the meeting, I </a:t>
            </a:r>
            <a:r>
              <a:rPr lang="en-US" sz="1400" dirty="0" smtClean="0"/>
              <a:t>________________ </a:t>
            </a:r>
            <a:r>
              <a:rPr lang="en-US" sz="1400" dirty="0"/>
              <a:t>(not go) either.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(Third </a:t>
            </a:r>
            <a:r>
              <a:rPr lang="en-US" sz="1400" dirty="0"/>
              <a:t>conditional) If the baby __________________ (sleep) better last night, I __________________ (not be) so tired.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(First </a:t>
            </a:r>
            <a:r>
              <a:rPr lang="en-US" sz="1400" dirty="0"/>
              <a:t>conditional) If the teacher </a:t>
            </a:r>
            <a:r>
              <a:rPr lang="en-US" sz="1400" dirty="0" smtClean="0"/>
              <a:t>________________ </a:t>
            </a:r>
            <a:r>
              <a:rPr lang="en-US" sz="1400" dirty="0"/>
              <a:t>(give) us lots of homework this weekend, I __________________ (not be) happy.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(Second </a:t>
            </a:r>
            <a:r>
              <a:rPr lang="en-US" sz="1400" dirty="0"/>
              <a:t>conditional) If Lucy __________________ (have) enough time, she __________________ (travel) more.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(First </a:t>
            </a:r>
            <a:r>
              <a:rPr lang="en-US" sz="1400" dirty="0"/>
              <a:t>conditional) If the children __________________ (not eat) soon, they __________________ (be) grumpy. </a:t>
            </a:r>
            <a:endParaRPr lang="en-US" sz="1400" dirty="0" smtClean="0"/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/>
            </a:pPr>
            <a:r>
              <a:rPr lang="en-US" sz="1400" dirty="0" smtClean="0"/>
              <a:t>(First </a:t>
            </a:r>
            <a:r>
              <a:rPr lang="en-US" sz="1400" dirty="0"/>
              <a:t>conditional) If I </a:t>
            </a:r>
            <a:r>
              <a:rPr lang="en-US" sz="1400" dirty="0" smtClean="0"/>
              <a:t>__________________ </a:t>
            </a:r>
            <a:r>
              <a:rPr lang="en-US" sz="1400" dirty="0"/>
              <a:t>(not go) to bed soon, I __________________ (be) tired in the morning.</a:t>
            </a:r>
          </a:p>
        </p:txBody>
      </p:sp>
    </p:spTree>
    <p:extLst>
      <p:ext uri="{BB962C8B-B14F-4D97-AF65-F5344CB8AC3E}">
        <p14:creationId xmlns:p14="http://schemas.microsoft.com/office/powerpoint/2010/main" val="24720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179" y="502912"/>
            <a:ext cx="8254650" cy="6030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6686" y="1254035"/>
            <a:ext cx="8273143" cy="543414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11"/>
            </a:pPr>
            <a:r>
              <a:rPr lang="en-US" sz="1600" dirty="0" smtClean="0"/>
              <a:t>(Second </a:t>
            </a:r>
            <a:r>
              <a:rPr lang="en-US" sz="1600" dirty="0"/>
              <a:t>conditional) If I </a:t>
            </a:r>
            <a:r>
              <a:rPr lang="en-US" sz="1600" dirty="0" smtClean="0"/>
              <a:t>_________________ </a:t>
            </a:r>
            <a:r>
              <a:rPr lang="en-US" sz="1600" dirty="0"/>
              <a:t>(want) a new car, </a:t>
            </a:r>
            <a:r>
              <a:rPr lang="en-US" sz="1600" dirty="0" smtClean="0"/>
              <a:t>I ________________ </a:t>
            </a:r>
            <a:r>
              <a:rPr lang="en-US" sz="1600" dirty="0"/>
              <a:t>(buy) one.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(Second </a:t>
            </a:r>
            <a:r>
              <a:rPr lang="en-US" sz="1600" dirty="0"/>
              <a:t>conditional) If José </a:t>
            </a:r>
            <a:r>
              <a:rPr lang="en-US" sz="1600" dirty="0" smtClean="0"/>
              <a:t>___________ </a:t>
            </a:r>
            <a:r>
              <a:rPr lang="en-US" sz="1600" dirty="0"/>
              <a:t>(not speak) good French, </a:t>
            </a:r>
            <a:r>
              <a:rPr lang="en-US" sz="1600" dirty="0" smtClean="0"/>
              <a:t>he __________ </a:t>
            </a:r>
            <a:r>
              <a:rPr lang="en-US" sz="1600" dirty="0"/>
              <a:t>(not move) to Paris.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(First </a:t>
            </a:r>
            <a:r>
              <a:rPr lang="en-US" sz="1600" dirty="0"/>
              <a:t>conditional) If John </a:t>
            </a:r>
            <a:r>
              <a:rPr lang="en-US" sz="1600" dirty="0" smtClean="0"/>
              <a:t>________________ </a:t>
            </a:r>
            <a:r>
              <a:rPr lang="en-US" sz="1600" dirty="0"/>
              <a:t>(drink) too much coffee, </a:t>
            </a:r>
            <a:r>
              <a:rPr lang="en-US" sz="1600" dirty="0" smtClean="0"/>
              <a:t>he _____________ </a:t>
            </a:r>
            <a:r>
              <a:rPr lang="en-US" sz="1600" dirty="0"/>
              <a:t>(get) ill.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(Third </a:t>
            </a:r>
            <a:r>
              <a:rPr lang="en-US" sz="1600" dirty="0"/>
              <a:t>conditional) If we </a:t>
            </a:r>
            <a:r>
              <a:rPr lang="en-US" sz="1600" dirty="0" smtClean="0"/>
              <a:t>________________ </a:t>
            </a:r>
            <a:r>
              <a:rPr lang="en-US" sz="1600" dirty="0"/>
              <a:t>(tidy) our flat, </a:t>
            </a:r>
            <a:r>
              <a:rPr lang="en-US" sz="1600" dirty="0" smtClean="0"/>
              <a:t>we __________________ </a:t>
            </a:r>
            <a:r>
              <a:rPr lang="en-US" sz="1600" dirty="0"/>
              <a:t>(not lose) our keys.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(Third </a:t>
            </a:r>
            <a:r>
              <a:rPr lang="en-US" sz="1600" dirty="0"/>
              <a:t>conditional) If Luke </a:t>
            </a:r>
            <a:r>
              <a:rPr lang="en-US" sz="1600" dirty="0" smtClean="0"/>
              <a:t>__________ </a:t>
            </a:r>
            <a:r>
              <a:rPr lang="en-US" sz="1600" dirty="0"/>
              <a:t>(not send) flowers to his </a:t>
            </a:r>
            <a:r>
              <a:rPr lang="en-US" sz="1600" dirty="0" smtClean="0"/>
              <a:t>mother, she _________ </a:t>
            </a:r>
            <a:r>
              <a:rPr lang="en-US" sz="1600" dirty="0"/>
              <a:t>(not be) happy.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(Second </a:t>
            </a:r>
            <a:r>
              <a:rPr lang="en-US" sz="1600" dirty="0"/>
              <a:t>conditional) If the children </a:t>
            </a:r>
            <a:r>
              <a:rPr lang="en-US" sz="1600" dirty="0" smtClean="0"/>
              <a:t>____________ </a:t>
            </a:r>
            <a:r>
              <a:rPr lang="en-US" sz="1600" dirty="0"/>
              <a:t>(be) in bed, </a:t>
            </a:r>
            <a:r>
              <a:rPr lang="en-US" sz="1600" dirty="0" smtClean="0"/>
              <a:t>I___________ </a:t>
            </a:r>
            <a:r>
              <a:rPr lang="en-US" sz="1600" dirty="0"/>
              <a:t>(be able to) have a bath.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(Second </a:t>
            </a:r>
            <a:r>
              <a:rPr lang="en-US" sz="1600" dirty="0"/>
              <a:t>conditional) If you </a:t>
            </a:r>
            <a:r>
              <a:rPr lang="en-US" sz="1600" dirty="0" smtClean="0"/>
              <a:t>________________ </a:t>
            </a:r>
            <a:r>
              <a:rPr lang="en-US" sz="1600" dirty="0"/>
              <a:t>(not be) so stubborn, </a:t>
            </a:r>
            <a:r>
              <a:rPr lang="en-US" sz="1600" dirty="0" smtClean="0"/>
              <a:t>we ________________ </a:t>
            </a:r>
            <a:r>
              <a:rPr lang="en-US" sz="1600" dirty="0"/>
              <a:t>(not have) so many </a:t>
            </a:r>
            <a:r>
              <a:rPr lang="en-US" sz="1600" dirty="0" smtClean="0"/>
              <a:t>arguments</a:t>
            </a:r>
            <a:r>
              <a:rPr lang="en-US" sz="1600" dirty="0"/>
              <a:t>!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(Third </a:t>
            </a:r>
            <a:r>
              <a:rPr lang="en-US" sz="1600" dirty="0"/>
              <a:t>conditional) If Julie </a:t>
            </a:r>
            <a:r>
              <a:rPr lang="en-US" sz="1600" dirty="0" smtClean="0"/>
              <a:t>_______________ </a:t>
            </a:r>
            <a:r>
              <a:rPr lang="en-US" sz="1600" dirty="0"/>
              <a:t>(not go) to Sweden, </a:t>
            </a:r>
            <a:r>
              <a:rPr lang="en-US" sz="1600" dirty="0" smtClean="0"/>
              <a:t>she ______________ </a:t>
            </a:r>
            <a:r>
              <a:rPr lang="en-US" sz="1600" dirty="0"/>
              <a:t>(go) to Germany.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(First </a:t>
            </a:r>
            <a:r>
              <a:rPr lang="en-US" sz="1600" dirty="0"/>
              <a:t>conditional) If she </a:t>
            </a:r>
            <a:r>
              <a:rPr lang="en-US" sz="1600" dirty="0" smtClean="0"/>
              <a:t>________________ </a:t>
            </a:r>
            <a:r>
              <a:rPr lang="en-US" sz="1600" dirty="0"/>
              <a:t>(go) to the library, </a:t>
            </a:r>
            <a:r>
              <a:rPr lang="en-US" sz="1600" dirty="0" smtClean="0"/>
              <a:t>she __________________ </a:t>
            </a:r>
            <a:r>
              <a:rPr lang="en-US" sz="1600" dirty="0"/>
              <a:t>(study) more.</a:t>
            </a:r>
          </a:p>
          <a:p>
            <a:pPr marL="457200" indent="-457200">
              <a:lnSpc>
                <a:spcPct val="100000"/>
              </a:lnSpc>
              <a:spcBef>
                <a:spcPts val="200"/>
              </a:spcBef>
              <a:buAutoNum type="arabicPeriod" startAt="11"/>
            </a:pPr>
            <a:r>
              <a:rPr lang="en-US" sz="1600" dirty="0" smtClean="0"/>
              <a:t>(Third </a:t>
            </a:r>
            <a:r>
              <a:rPr lang="en-US" sz="1600" dirty="0"/>
              <a:t>conditional) If we </a:t>
            </a:r>
            <a:r>
              <a:rPr lang="en-US" sz="1600" dirty="0" smtClean="0"/>
              <a:t>_______________ </a:t>
            </a:r>
            <a:r>
              <a:rPr lang="en-US" sz="1600" dirty="0"/>
              <a:t>(not have) an argument, </a:t>
            </a:r>
            <a:r>
              <a:rPr lang="en-US" sz="1600" dirty="0" smtClean="0"/>
              <a:t>we _______________ </a:t>
            </a:r>
            <a:r>
              <a:rPr lang="en-US" sz="1600" dirty="0"/>
              <a:t>(not be) late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6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5179" y="502912"/>
            <a:ext cx="8254650" cy="6030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Exercises</a:t>
            </a:r>
            <a:endParaRPr lang="en-US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1520" y="1158235"/>
            <a:ext cx="8273143" cy="5477692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(Second </a:t>
            </a:r>
            <a:r>
              <a:rPr lang="en-US" sz="1600" dirty="0"/>
              <a:t>conditional) If you __________________ (arrive) early, </a:t>
            </a:r>
            <a:r>
              <a:rPr lang="en-US" sz="1600" dirty="0" smtClean="0"/>
              <a:t>it ________________ </a:t>
            </a:r>
            <a:r>
              <a:rPr lang="en-US" sz="1600" dirty="0"/>
              <a:t>(be) less stressful.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(Third </a:t>
            </a:r>
            <a:r>
              <a:rPr lang="en-US" sz="1600" dirty="0"/>
              <a:t>conditional) If I </a:t>
            </a:r>
            <a:r>
              <a:rPr lang="en-US" sz="1600" dirty="0" smtClean="0"/>
              <a:t>________________ </a:t>
            </a:r>
            <a:r>
              <a:rPr lang="en-US" sz="1600" dirty="0"/>
              <a:t>(not go) to the party, </a:t>
            </a:r>
            <a:r>
              <a:rPr lang="en-US" sz="1600" dirty="0" smtClean="0"/>
              <a:t>I ________________ </a:t>
            </a:r>
            <a:r>
              <a:rPr lang="en-US" sz="1600" dirty="0"/>
              <a:t>(not meet) Amanda.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(Second </a:t>
            </a:r>
            <a:r>
              <a:rPr lang="en-US" sz="1600" dirty="0"/>
              <a:t>conditional) If Julie __________________ (like) chocolate, </a:t>
            </a:r>
            <a:r>
              <a:rPr lang="en-US" sz="1600" dirty="0" smtClean="0"/>
              <a:t>I ________________ </a:t>
            </a:r>
            <a:r>
              <a:rPr lang="en-US" sz="1600" dirty="0"/>
              <a:t>(give) her some.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(Second </a:t>
            </a:r>
            <a:r>
              <a:rPr lang="en-US" sz="1600" dirty="0"/>
              <a:t>conditional) If Luke </a:t>
            </a:r>
            <a:r>
              <a:rPr lang="en-US" sz="1600" dirty="0" smtClean="0"/>
              <a:t>_______________ </a:t>
            </a:r>
            <a:r>
              <a:rPr lang="en-US" sz="1600" dirty="0"/>
              <a:t>(live) in the UK, </a:t>
            </a:r>
            <a:r>
              <a:rPr lang="en-US" sz="1600" dirty="0" smtClean="0"/>
              <a:t>I ______________ </a:t>
            </a:r>
            <a:r>
              <a:rPr lang="en-US" sz="1600" dirty="0"/>
              <a:t>(see) him more often.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(Third </a:t>
            </a:r>
            <a:r>
              <a:rPr lang="en-US" sz="1600" dirty="0"/>
              <a:t>conditional) If the children </a:t>
            </a:r>
            <a:r>
              <a:rPr lang="en-US" sz="1600" dirty="0" smtClean="0"/>
              <a:t>___________ </a:t>
            </a:r>
            <a:r>
              <a:rPr lang="en-US" sz="1600" dirty="0"/>
              <a:t>(not eat) all that </a:t>
            </a:r>
            <a:r>
              <a:rPr lang="en-US" sz="1600" dirty="0" smtClean="0"/>
              <a:t>chocolate, they ___________ </a:t>
            </a:r>
            <a:r>
              <a:rPr lang="en-US" sz="1600" dirty="0"/>
              <a:t>(feel) sick.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(First </a:t>
            </a:r>
            <a:r>
              <a:rPr lang="en-US" sz="1600" dirty="0"/>
              <a:t>conditional) If they </a:t>
            </a:r>
            <a:r>
              <a:rPr lang="en-US" sz="1600" dirty="0" smtClean="0"/>
              <a:t>__________________ </a:t>
            </a:r>
            <a:r>
              <a:rPr lang="en-US" sz="1600" dirty="0"/>
              <a:t>(not / arrive) soon, </a:t>
            </a:r>
            <a:r>
              <a:rPr lang="en-US" sz="1600" dirty="0" smtClean="0"/>
              <a:t>we ________________ </a:t>
            </a:r>
            <a:r>
              <a:rPr lang="en-US" sz="1600" dirty="0"/>
              <a:t>(be) late.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(Third </a:t>
            </a:r>
            <a:r>
              <a:rPr lang="en-US" sz="1600" dirty="0"/>
              <a:t>conditional) If she </a:t>
            </a:r>
            <a:r>
              <a:rPr lang="en-US" sz="1600" dirty="0" smtClean="0"/>
              <a:t>_______________ </a:t>
            </a:r>
            <a:r>
              <a:rPr lang="en-US" sz="1600" dirty="0"/>
              <a:t>(study) Mandarin, </a:t>
            </a:r>
            <a:r>
              <a:rPr lang="en-US" sz="1600" dirty="0" smtClean="0"/>
              <a:t>she  __________________ </a:t>
            </a:r>
            <a:r>
              <a:rPr lang="en-US" sz="1600" dirty="0"/>
              <a:t>(go) to Beijing.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(Second </a:t>
            </a:r>
            <a:r>
              <a:rPr lang="en-US" sz="1600" dirty="0"/>
              <a:t>conditional) If we </a:t>
            </a:r>
            <a:r>
              <a:rPr lang="en-US" sz="1600" dirty="0" smtClean="0"/>
              <a:t>_________________ </a:t>
            </a:r>
            <a:r>
              <a:rPr lang="en-US" sz="1600" dirty="0"/>
              <a:t>(not be) so tired, </a:t>
            </a:r>
            <a:r>
              <a:rPr lang="en-US" sz="1600" dirty="0" smtClean="0"/>
              <a:t>we ________________ </a:t>
            </a:r>
            <a:r>
              <a:rPr lang="en-US" sz="1600" dirty="0"/>
              <a:t>(go) out.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(First </a:t>
            </a:r>
            <a:r>
              <a:rPr lang="en-US" sz="1600" dirty="0"/>
              <a:t>conditional) If you </a:t>
            </a:r>
            <a:r>
              <a:rPr lang="en-US" sz="1600" dirty="0" smtClean="0"/>
              <a:t>_________________ </a:t>
            </a:r>
            <a:r>
              <a:rPr lang="en-US" sz="1600" dirty="0"/>
              <a:t>(buy) the present, </a:t>
            </a:r>
            <a:r>
              <a:rPr lang="en-US" sz="1600" dirty="0" smtClean="0"/>
              <a:t>I __________________ </a:t>
            </a:r>
            <a:r>
              <a:rPr lang="en-US" sz="1600" dirty="0"/>
              <a:t>(wrap) it up.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 startAt="21"/>
            </a:pPr>
            <a:r>
              <a:rPr lang="en-US" sz="1600" dirty="0" smtClean="0"/>
              <a:t>(First </a:t>
            </a:r>
            <a:r>
              <a:rPr lang="en-US" sz="1600" dirty="0"/>
              <a:t>conditional) If Lucy </a:t>
            </a:r>
            <a:r>
              <a:rPr lang="en-US" sz="1600" dirty="0" smtClean="0"/>
              <a:t>________________ </a:t>
            </a:r>
            <a:r>
              <a:rPr lang="en-US" sz="1600" dirty="0"/>
              <a:t>(not quit) her job soon, </a:t>
            </a:r>
            <a:r>
              <a:rPr lang="en-US" sz="1600" dirty="0" smtClean="0"/>
              <a:t>she _________________ </a:t>
            </a:r>
            <a:r>
              <a:rPr lang="en-US" sz="1600" dirty="0"/>
              <a:t>(go) </a:t>
            </a:r>
            <a:r>
              <a:rPr lang="en-US" sz="1600" dirty="0" smtClean="0"/>
              <a:t>crazy.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42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466341"/>
              </p:ext>
            </p:extLst>
          </p:nvPr>
        </p:nvGraphicFramePr>
        <p:xfrm>
          <a:off x="609600" y="666207"/>
          <a:ext cx="8447314" cy="6129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39"/>
                <a:gridCol w="2834815"/>
                <a:gridCol w="2111830"/>
                <a:gridCol w="2111830"/>
              </a:tblGrid>
              <a:tr h="479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Affirmative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/Negative/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</a:t>
                      </a: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speaks.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does not speak.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in the present taking place 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regularly, never or several times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taking place one after another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set by a timetable or schedule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Always, every …, never, normally, often, seldom, sometimes, usually…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is speaking.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is not speaking.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in the moment of speaking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only for a limited period of time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arranged for the future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the moment, just, just now, Listen!, Look!, now, right now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0976" marR="40976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</a:t>
                      </a: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spoke.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did not speak.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in the past taking place 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once, never or several times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taking place one after another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in the middle of another action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Yesterday, 2 minutes ago, in 1990, the other day, last Friday…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0586" y="87088"/>
            <a:ext cx="7200900" cy="47897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/>
              <a:t>Table of English tenses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715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58" y="1222356"/>
            <a:ext cx="8587378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46" y="1080406"/>
            <a:ext cx="8587788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323412"/>
              </p:ext>
            </p:extLst>
          </p:nvPr>
        </p:nvGraphicFramePr>
        <p:xfrm>
          <a:off x="609599" y="100147"/>
          <a:ext cx="8447314" cy="6643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51"/>
                <a:gridCol w="2873829"/>
                <a:gridCol w="3091543"/>
                <a:gridCol w="1515291"/>
              </a:tblGrid>
              <a:tr h="479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Affirmative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/Negative/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was speaking.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was not speaking.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Was he speaking?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 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going on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at a certain time in the past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actions taking place at the same time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in the past that is interrupted by another action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While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long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Perfect Simple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has spoken.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has not spoken.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Has he spoken?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putting emphasis on the </a:t>
                      </a:r>
                      <a:r>
                        <a:rPr lang="it-IT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is still going 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stopped recently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finished action that has an influence on the present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has taken place once, never or several times before the moment of speaking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Already, ever, just, never, not yet, so far, till now, up to now…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Perfect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has been speaking.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has not been speaking.</a:t>
                      </a:r>
                      <a:b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Has he been speaking?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putting emphasis on the </a:t>
                      </a: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 or duration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(not the result)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recently stopped or is still going on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finished action that influenced the present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day, for 4 years, since 1993, how long…?, the whole week…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Perfect Simple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had spoken.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had not spoken.</a:t>
                      </a:r>
                      <a:b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 </a:t>
                      </a:r>
                      <a:r>
                        <a:rPr lang="it-IT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spoken</a:t>
                      </a:r>
                      <a:r>
                        <a:rPr lang="it-IT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before a certain time in the past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sometimes interchangeable with past perfect progressive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putting emphasis only on the 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(not the duration)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Already, just, never, not yet, once, until that day…</a:t>
                      </a:r>
                      <a:endParaRPr lang="it-I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7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86211"/>
              </p:ext>
            </p:extLst>
          </p:nvPr>
        </p:nvGraphicFramePr>
        <p:xfrm>
          <a:off x="618308" y="47893"/>
          <a:ext cx="8447314" cy="675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51"/>
                <a:gridCol w="2873829"/>
                <a:gridCol w="3091543"/>
                <a:gridCol w="1515291"/>
              </a:tblGrid>
              <a:tr h="479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Affirmative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/Negative/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Question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Signal</a:t>
                      </a:r>
                      <a:r>
                        <a:rPr lang="it-IT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6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Words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6" marR="40976" marT="19050" marB="19050" anchor="ctr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</a:t>
                      </a: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Perfect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had been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had not been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Had he been speaking?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before a certain time in the past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sometimes interchangeable with past perfect simple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putting emphasis on the 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duration or course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of an action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For, since, the whole day, all day…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400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(will)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speak.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not speak.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Will he speak?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in the future that cannot be influenced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spontaneous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decision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assumption with regard to the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a year, next …, tomorrow…</a:t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assumption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I think, probably, perhaps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Simple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(going to)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is going to speak.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is not going to speak.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Is he going to speak?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it-IT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decision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made for the future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conclusion with regard to the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one year, next week, tomorrow…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be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not be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Will he be speaking?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is 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going on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at a certain time in the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is sure to happen in the near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one year, next week, tomorrow…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Perfect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have spoken.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not have spoken.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Will he have spoken?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that will be 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finished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at a certain time in the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Monday, in a week…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  <a:tr h="479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b="1" u="sng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Perfect Progressive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have been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N: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He will not have been speaking.</a:t>
                      </a:r>
                      <a:b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it-IT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Q:</a:t>
                      </a: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Will he have been speaking?</a:t>
                      </a: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action taking place before a certain time in the future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putting emphasis on the 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course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of an action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 …, the last couple of hours, all day long…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52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647" y="616128"/>
            <a:ext cx="7200900" cy="690158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058" y="1380307"/>
            <a:ext cx="8438604" cy="52294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different types of conditions.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Some </a:t>
            </a:r>
            <a:r>
              <a:rPr lang="en-US" dirty="0"/>
              <a:t>are </a:t>
            </a:r>
            <a:r>
              <a:rPr lang="en-US" b="1" dirty="0">
                <a:solidFill>
                  <a:schemeClr val="accent1"/>
                </a:solidFill>
              </a:rPr>
              <a:t>possible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or </a:t>
            </a:r>
            <a:r>
              <a:rPr lang="en-US" b="1" dirty="0">
                <a:solidFill>
                  <a:schemeClr val="accent1"/>
                </a:solidFill>
              </a:rPr>
              <a:t>likely</a:t>
            </a:r>
            <a:r>
              <a:rPr lang="en-US" dirty="0"/>
              <a:t>, others are </a:t>
            </a:r>
            <a:r>
              <a:rPr lang="en-US" b="1" dirty="0">
                <a:solidFill>
                  <a:schemeClr val="accent1"/>
                </a:solidFill>
              </a:rPr>
              <a:t>unlikely</a:t>
            </a:r>
            <a:r>
              <a:rPr lang="en-US" dirty="0"/>
              <a:t>, and others are </a:t>
            </a:r>
            <a:r>
              <a:rPr lang="en-US" b="1" dirty="0" smtClean="0">
                <a:solidFill>
                  <a:schemeClr val="accent1"/>
                </a:solidFill>
              </a:rPr>
              <a:t>impossible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it-IT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weather improves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we’ll go for a walk.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(It is possible or likely that the weather will improve</a:t>
            </a:r>
            <a:r>
              <a:rPr lang="en-US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weather improved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could go for a walk.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(It is not likely that the weather will improve</a:t>
            </a:r>
            <a:r>
              <a:rPr lang="en-US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weather had improved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could have gone for a walk.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(The weather did not improve – fine weather is therefore an impossible condition</a:t>
            </a:r>
            <a:r>
              <a:rPr lang="en-US" dirty="0" smtClean="0"/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These types of conditions are used in </a:t>
            </a:r>
            <a:r>
              <a:rPr lang="en-US" u="sng" dirty="0"/>
              <a:t>three</a:t>
            </a:r>
            <a:r>
              <a:rPr lang="en-US" dirty="0"/>
              <a:t> types of sentences, called </a:t>
            </a:r>
            <a:r>
              <a:rPr lang="en-US" b="1" dirty="0"/>
              <a:t>first</a:t>
            </a:r>
            <a:r>
              <a:rPr lang="en-US" dirty="0"/>
              <a:t>, </a:t>
            </a:r>
            <a:r>
              <a:rPr lang="en-US" b="1" dirty="0"/>
              <a:t>second</a:t>
            </a:r>
            <a:r>
              <a:rPr lang="en-US" dirty="0"/>
              <a:t> and </a:t>
            </a:r>
            <a:r>
              <a:rPr lang="en-US" b="1" dirty="0"/>
              <a:t>third</a:t>
            </a:r>
            <a:r>
              <a:rPr lang="en-US" dirty="0"/>
              <a:t> conditional sentences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9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9690" y="398417"/>
            <a:ext cx="8176260" cy="66402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9271" y="1075503"/>
            <a:ext cx="8316683" cy="576072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Imagined conditions</a:t>
            </a:r>
            <a:r>
              <a:rPr lang="en-US" dirty="0"/>
              <a:t>: the </a:t>
            </a:r>
            <a:r>
              <a:rPr lang="en-US" sz="2400" b="1" dirty="0">
                <a:solidFill>
                  <a:schemeClr val="accent1"/>
                </a:solidFill>
              </a:rPr>
              <a:t>first conditional</a:t>
            </a: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We use the </a:t>
            </a:r>
            <a:r>
              <a:rPr lang="en-US" b="1" dirty="0"/>
              <a:t>first conditional</a:t>
            </a:r>
            <a:r>
              <a:rPr lang="en-US" dirty="0"/>
              <a:t> to talk about the result of an </a:t>
            </a:r>
            <a:r>
              <a:rPr lang="en-US" u="sng" dirty="0"/>
              <a:t>imagined</a:t>
            </a:r>
            <a:r>
              <a:rPr lang="en-US" dirty="0"/>
              <a:t> future situation, when we believe the imagined situation is quite likely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sz="1600" i="1" dirty="0" smtClean="0"/>
              <a:t>[</a:t>
            </a:r>
            <a:r>
              <a:rPr lang="en-US" sz="1600" i="1" dirty="0"/>
              <a:t>imagined future situation]</a:t>
            </a:r>
            <a:r>
              <a:rPr lang="en-US" sz="1600" dirty="0"/>
              <a:t> 	     </a:t>
            </a:r>
            <a:r>
              <a:rPr lang="en-US" sz="1600" dirty="0" smtClean="0"/>
              <a:t>   </a:t>
            </a:r>
            <a:r>
              <a:rPr lang="en-US" sz="1600" i="1" dirty="0" smtClean="0"/>
              <a:t>[</a:t>
            </a:r>
            <a:r>
              <a:rPr lang="en-US" sz="1600" i="1" dirty="0"/>
              <a:t>future result]</a:t>
            </a:r>
            <a:endParaRPr lang="it-IT" sz="1600" dirty="0"/>
          </a:p>
          <a:p>
            <a:pPr lvl="0">
              <a:spcBef>
                <a:spcPts val="0"/>
              </a:spcBef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taxi doesn’t come soon, I’ll drive you myself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it-IT" sz="1000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871094"/>
              </p:ext>
            </p:extLst>
          </p:nvPr>
        </p:nvGraphicFramePr>
        <p:xfrm>
          <a:off x="668291" y="3130040"/>
          <a:ext cx="8314191" cy="3655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1433"/>
                <a:gridCol w="5622758"/>
              </a:tblGrid>
              <a:tr h="4974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First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conditional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4691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conditional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clause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>
                          <a:effectLst/>
                        </a:rPr>
                        <a:t>main</a:t>
                      </a:r>
                      <a:r>
                        <a:rPr lang="it-IT" sz="1600" dirty="0">
                          <a:effectLst/>
                        </a:rPr>
                        <a:t> </a:t>
                      </a:r>
                      <a:r>
                        <a:rPr lang="it-IT" sz="1600" dirty="0" err="1">
                          <a:effectLst/>
                        </a:rPr>
                        <a:t>clause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74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u="sng" dirty="0" err="1">
                          <a:effectLst/>
                        </a:rPr>
                        <a:t>if</a:t>
                      </a:r>
                      <a:r>
                        <a:rPr lang="it-IT" sz="1600" u="sng" dirty="0">
                          <a:effectLst/>
                        </a:rPr>
                        <a:t> + </a:t>
                      </a:r>
                      <a:r>
                        <a:rPr lang="it-IT" sz="1600" u="sng" dirty="0" err="1">
                          <a:effectLst/>
                        </a:rPr>
                        <a:t>present</a:t>
                      </a:r>
                      <a:r>
                        <a:rPr lang="it-IT" sz="1600" u="sng" dirty="0">
                          <a:effectLst/>
                        </a:rPr>
                        <a:t> </a:t>
                      </a:r>
                      <a:r>
                        <a:rPr lang="it-IT" sz="1600" u="sng" dirty="0" err="1">
                          <a:effectLst/>
                        </a:rPr>
                        <a:t>simple</a:t>
                      </a:r>
                      <a:endParaRPr lang="it-IT" sz="16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effectLst/>
                        </a:rPr>
                        <a:t>modal verb with future meaning </a:t>
                      </a:r>
                      <a:r>
                        <a:rPr lang="en-US" sz="1600" b="1" dirty="0">
                          <a:effectLst/>
                        </a:rPr>
                        <a:t>(shall/should/will/would/can/could/may/might)</a:t>
                      </a:r>
                      <a:endParaRPr lang="it-IT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46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he gets a job in Liverpool,</a:t>
                      </a:r>
                      <a:endParaRPr lang="it-IT" sz="16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he’ll have to get up early. </a:t>
                      </a:r>
                      <a:r>
                        <a:rPr lang="it-IT" sz="1600" i="1" kern="1200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It’s</a:t>
                      </a:r>
                      <a:r>
                        <a:rPr lang="it-IT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 long drive.</a:t>
                      </a: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  <a:tr h="464331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i="1" kern="1200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it-IT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Sheila </a:t>
                      </a:r>
                      <a:r>
                        <a:rPr lang="it-IT" sz="1600" i="1" kern="1200" baseline="0" dirty="0" err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rings</a:t>
                      </a:r>
                      <a:r>
                        <a:rPr lang="it-IT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 might ask her to come over for dinner.</a:t>
                      </a:r>
                      <a:endParaRPr lang="it-IT" sz="16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  <a:tr h="905283">
                <a:tc gridSpan="2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use the </a:t>
                      </a:r>
                      <a:r>
                        <a:rPr lang="en-US" sz="16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verb in the 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clause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 in the conditional clause.</a:t>
                      </a:r>
                      <a:endParaRPr lang="it-IT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a lawyer reads the document, we will see if we’ve missed anything important.</a:t>
                      </a:r>
                      <a:endParaRPr lang="it-IT" sz="1800" i="1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Not: </a:t>
                      </a:r>
                      <a:r>
                        <a:rPr lang="en-US" sz="16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a lawyer will read the document</a:t>
                      </a:r>
                      <a:endParaRPr lang="it-IT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41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6861" y="419775"/>
            <a:ext cx="8167552" cy="54210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1852" y="1097278"/>
            <a:ext cx="8412479" cy="576072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Imagined conditions</a:t>
            </a:r>
            <a:r>
              <a:rPr lang="en-US" dirty="0"/>
              <a:t>: the </a:t>
            </a:r>
            <a:r>
              <a:rPr lang="en-US" sz="2400" b="1" dirty="0">
                <a:solidFill>
                  <a:schemeClr val="accent1"/>
                </a:solidFill>
              </a:rPr>
              <a:t>second conditional</a:t>
            </a: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We use the </a:t>
            </a:r>
            <a:r>
              <a:rPr lang="en-US" b="1" dirty="0"/>
              <a:t>second conditional</a:t>
            </a:r>
            <a:r>
              <a:rPr lang="en-US" dirty="0"/>
              <a:t> to talk about the </a:t>
            </a:r>
            <a:r>
              <a:rPr lang="en-US" u="sng" dirty="0"/>
              <a:t>possible result of an imagined situation in the present or future</a:t>
            </a:r>
            <a:r>
              <a:rPr lang="en-US" dirty="0"/>
              <a:t>. We say what the conditions must be for the present or future situation to be different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complained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things 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change.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People don’t complain at the moment)</a:t>
            </a:r>
            <a:endParaRPr lang="it-IT" dirty="0"/>
          </a:p>
          <a:p>
            <a:pPr marL="0" lvl="0" indent="0">
              <a:spcBef>
                <a:spcPts val="0"/>
              </a:spcBef>
              <a:buNone/>
            </a:pPr>
            <a:endParaRPr lang="it-IT" sz="1000" dirty="0" smtClean="0"/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072761"/>
              </p:ext>
            </p:extLst>
          </p:nvPr>
        </p:nvGraphicFramePr>
        <p:xfrm>
          <a:off x="625663" y="3587662"/>
          <a:ext cx="8427401" cy="3195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081"/>
                <a:gridCol w="5699320"/>
              </a:tblGrid>
              <a:tr h="49749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Second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conditional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it-IT" sz="24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45421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>
                          <a:effectLst/>
                        </a:rPr>
                        <a:t>conditional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dirty="0" err="1" smtClean="0">
                          <a:effectLst/>
                        </a:rPr>
                        <a:t>clause</a:t>
                      </a:r>
                      <a:endParaRPr lang="it-IT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err="1" smtClean="0">
                          <a:effectLst/>
                        </a:rPr>
                        <a:t>main</a:t>
                      </a:r>
                      <a:r>
                        <a:rPr lang="it-IT" sz="1600" dirty="0" smtClean="0">
                          <a:effectLst/>
                        </a:rPr>
                        <a:t> </a:t>
                      </a:r>
                      <a:r>
                        <a:rPr lang="it-IT" sz="1600" dirty="0" err="1" smtClean="0">
                          <a:effectLst/>
                        </a:rPr>
                        <a:t>clause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7484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it-IT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</a:t>
                      </a:r>
                      <a:r>
                        <a:rPr lang="it-IT" sz="16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lang="it-IT" sz="16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simple</a:t>
                      </a:r>
                      <a:endParaRPr lang="it-IT" sz="1600" b="1" u="sng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 verb with future-in-the-past </a:t>
                      </a:r>
                      <a:r>
                        <a:rPr lang="en-US" sz="16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  <a:r>
                        <a:rPr lang="en-US" sz="1600" u="sng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(should/would/might/could</a:t>
                      </a:r>
                      <a:r>
                        <a:rPr lang="en-US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it-IT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46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you asked her nicely,</a:t>
                      </a:r>
                      <a:endParaRPr lang="it-IT" sz="18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i="1" kern="12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 would say yes, I’m sure.</a:t>
                      </a:r>
                      <a:endParaRPr lang="it-IT" sz="18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  <a:tr h="464331">
                <a:tc gridSpan="2"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use </a:t>
                      </a:r>
                      <a:r>
                        <a:rPr lang="en-US" sz="16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would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in the </a:t>
                      </a:r>
                      <a:r>
                        <a:rPr lang="en-US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 clause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not in the conditional clause:</a:t>
                      </a:r>
                      <a:endParaRPr lang="it-IT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If you decided to take the exam, you would have to register by 31 March.</a:t>
                      </a:r>
                      <a:endParaRPr lang="it-IT" sz="1800" i="1" kern="1200" baseline="0" dirty="0" smtClean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Not: </a:t>
                      </a:r>
                      <a:r>
                        <a:rPr lang="en-US" sz="1600" b="1" strike="sng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you would decide to take the exam</a:t>
                      </a:r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it-IT" sz="16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800" i="1" kern="1200" baseline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62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57" y="337452"/>
            <a:ext cx="8167552" cy="54210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5725" y="1114696"/>
            <a:ext cx="8412479" cy="57607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</a:t>
            </a:r>
            <a:r>
              <a:rPr lang="en-US" dirty="0"/>
              <a:t>use a past form in the conditional clause to indicate a </a:t>
            </a:r>
            <a:r>
              <a:rPr lang="en-US" b="1" dirty="0"/>
              <a:t>distance from reality</a:t>
            </a:r>
            <a:r>
              <a:rPr lang="en-US" dirty="0"/>
              <a:t>, rather than indicating </a:t>
            </a:r>
            <a:r>
              <a:rPr lang="en-US" i="1" dirty="0"/>
              <a:t>past time</a:t>
            </a:r>
            <a:r>
              <a:rPr lang="en-US" dirty="0"/>
              <a:t>. Past forms are often used in this way in English.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</a:rPr>
              <a:t>First and second conditional compared</a:t>
            </a:r>
            <a:endParaRPr lang="it-IT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When we use the </a:t>
            </a:r>
            <a:r>
              <a:rPr lang="en-US" b="1" dirty="0"/>
              <a:t>first</a:t>
            </a:r>
            <a:r>
              <a:rPr lang="en-US" dirty="0"/>
              <a:t> conditional, we think the imagined situation is </a:t>
            </a:r>
            <a:r>
              <a:rPr lang="en-US" u="sng" dirty="0"/>
              <a:t>more likely to happen</a:t>
            </a:r>
            <a:r>
              <a:rPr lang="en-US" dirty="0"/>
              <a:t> than when we use the </a:t>
            </a:r>
            <a:r>
              <a:rPr lang="en-US" b="1" dirty="0"/>
              <a:t>second</a:t>
            </a:r>
            <a:r>
              <a:rPr lang="en-US" dirty="0"/>
              <a:t> conditional.</a:t>
            </a:r>
          </a:p>
          <a:p>
            <a:pPr marL="0" indent="0">
              <a:buNone/>
            </a:pPr>
            <a:endParaRPr lang="it-IT" dirty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87505"/>
              </p:ext>
            </p:extLst>
          </p:nvPr>
        </p:nvGraphicFramePr>
        <p:xfrm>
          <a:off x="625663" y="3674726"/>
          <a:ext cx="8427401" cy="2986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7620"/>
                <a:gridCol w="4249781"/>
              </a:tblGrid>
              <a:tr h="497498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</a:t>
                      </a:r>
                      <a:endParaRPr lang="it-IT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/>
                </a:tc>
              </a:tr>
              <a:tr h="45421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First </a:t>
                      </a:r>
                      <a:r>
                        <a:rPr lang="it-IT" sz="1800" dirty="0" err="1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conditional</a:t>
                      </a:r>
                      <a:endParaRPr lang="it-IT" sz="1800" dirty="0" smtClean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Second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conditional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142875" marR="47625" marT="95250" marB="95250" anchor="ctr">
                    <a:solidFill>
                      <a:schemeClr val="accent1"/>
                    </a:solidFill>
                  </a:tcPr>
                </a:tc>
              </a:tr>
              <a:tr h="505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the flight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late, we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’ll miss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our connection.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(it’s possible or likely that the flight will be late)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D1DF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If there 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were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more buses, we 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would leave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the car at home.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(it is unlikely that there will be more buses)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D1DFCE"/>
                    </a:solidFill>
                  </a:tcPr>
                </a:tc>
              </a:tr>
              <a:tr h="46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’ll come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and give a hand if you 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need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help moving your stuff.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(it is possible or likely that you will need help)</a:t>
                      </a:r>
                      <a:endParaRPr lang="it-IT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95250" marB="95250" anchor="ctr">
                    <a:solidFill>
                      <a:srgbClr val="E9F0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He 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would buy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a flat if he </a:t>
                      </a:r>
                      <a:r>
                        <a:rPr lang="en-US" sz="1600" b="1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had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the money for a deposit.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(it is unlikely that he will have the money)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2875" marR="47625" marT="95250" marB="95250" anchor="ctr">
                    <a:solidFill>
                      <a:srgbClr val="E9F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99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57" y="814800"/>
            <a:ext cx="8167552" cy="542109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Conditionals:</a:t>
            </a:r>
            <a:r>
              <a:rPr lang="en-US" i="1" dirty="0"/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it-IT" dirty="0"/>
              <a:t/>
            </a:r>
            <a:br>
              <a:rPr lang="it-IT" dirty="0"/>
            </a:b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8890" y="1690578"/>
            <a:ext cx="8412479" cy="424239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Imagined conditions</a:t>
            </a:r>
            <a:r>
              <a:rPr lang="en-US" dirty="0"/>
              <a:t>: the </a:t>
            </a:r>
            <a:r>
              <a:rPr lang="en-US" sz="2400" b="1" dirty="0">
                <a:solidFill>
                  <a:schemeClr val="accent1"/>
                </a:solidFill>
              </a:rPr>
              <a:t>third conditional</a:t>
            </a:r>
            <a:endParaRPr lang="it-IT" sz="2400" b="1" dirty="0">
              <a:solidFill>
                <a:schemeClr val="accent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We </a:t>
            </a:r>
            <a:r>
              <a:rPr lang="en-US" dirty="0"/>
              <a:t>use the </a:t>
            </a:r>
            <a:r>
              <a:rPr lang="en-US" b="1" dirty="0"/>
              <a:t>third conditional</a:t>
            </a:r>
            <a:r>
              <a:rPr lang="en-US" dirty="0"/>
              <a:t> when we imagine a </a:t>
            </a:r>
            <a:r>
              <a:rPr lang="en-US" b="1" i="1" dirty="0"/>
              <a:t>different past</a:t>
            </a:r>
            <a:r>
              <a:rPr lang="en-US" dirty="0"/>
              <a:t>, where something did or did not happen, and we </a:t>
            </a:r>
            <a:r>
              <a:rPr lang="en-US" dirty="0" smtClean="0"/>
              <a:t>imagine, therefore, a </a:t>
            </a:r>
            <a:r>
              <a:rPr lang="en-US" b="1" i="1" dirty="0"/>
              <a:t>different</a:t>
            </a:r>
            <a:r>
              <a:rPr lang="en-US" i="1" dirty="0"/>
              <a:t> </a:t>
            </a:r>
            <a:r>
              <a:rPr lang="en-US" b="1" i="1" dirty="0"/>
              <a:t>result</a:t>
            </a:r>
            <a:r>
              <a:rPr lang="en-US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If I </a:t>
            </a:r>
            <a:r>
              <a:rPr lang="en-US" b="1" i="1" dirty="0"/>
              <a:t>had played</a:t>
            </a:r>
            <a:r>
              <a:rPr lang="en-US" i="1" dirty="0"/>
              <a:t> better, I </a:t>
            </a:r>
            <a:r>
              <a:rPr lang="en-US" b="1" i="1" dirty="0"/>
              <a:t>would have won</a:t>
            </a:r>
            <a:r>
              <a:rPr lang="en-US" i="1" dirty="0"/>
              <a:t>.</a:t>
            </a:r>
            <a:r>
              <a:rPr lang="en-US" dirty="0"/>
              <a:t> 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(I didn’t play well and I didn’t win</a:t>
            </a:r>
            <a:r>
              <a:rPr lang="en-US" dirty="0" smtClean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/>
              <a:t>It </a:t>
            </a:r>
            <a:r>
              <a:rPr lang="en-US" b="1" i="1" dirty="0"/>
              <a:t>would have been</a:t>
            </a:r>
            <a:r>
              <a:rPr lang="en-US" i="1" dirty="0"/>
              <a:t> easier if George </a:t>
            </a:r>
            <a:r>
              <a:rPr lang="en-US" b="1" i="1" dirty="0"/>
              <a:t>had brought</a:t>
            </a:r>
            <a:r>
              <a:rPr lang="en-US" i="1" dirty="0"/>
              <a:t> his own car.</a:t>
            </a:r>
            <a:r>
              <a:rPr lang="en-US" dirty="0"/>
              <a:t> 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(George didn’t bring his own car, so the situation was difficult</a:t>
            </a:r>
            <a:r>
              <a:rPr lang="en-US" dirty="0" smtClean="0"/>
              <a:t>).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800" dirty="0"/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If </a:t>
            </a:r>
            <a:r>
              <a:rPr lang="en-US" i="1" dirty="0"/>
              <a:t>the dog </a:t>
            </a:r>
            <a:r>
              <a:rPr lang="en-US" b="1" i="1" dirty="0"/>
              <a:t>hadn’t barked</a:t>
            </a:r>
            <a:r>
              <a:rPr lang="en-US" i="1" dirty="0"/>
              <a:t>, we </a:t>
            </a:r>
            <a:r>
              <a:rPr lang="en-US" b="1" i="1" dirty="0"/>
              <a:t>wouldn’t have known</a:t>
            </a:r>
            <a:r>
              <a:rPr lang="en-US" i="1" dirty="0"/>
              <a:t> there was someone in the garden.</a:t>
            </a:r>
            <a:r>
              <a:rPr lang="en-US" dirty="0"/>
              <a:t> </a:t>
            </a:r>
            <a:endParaRPr lang="it-IT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(</a:t>
            </a:r>
            <a:r>
              <a:rPr lang="en-US" dirty="0"/>
              <a:t>The dog barked, so we knew there was someone in the garden).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966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Ritaglio</Template>
  <TotalTime>1292</TotalTime>
  <Words>1475</Words>
  <Application>Microsoft Office PowerPoint</Application>
  <PresentationFormat>Presentazione su schermo (4:3)</PresentationFormat>
  <Paragraphs>310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Calibri</vt:lpstr>
      <vt:lpstr>Franklin Gothic Book</vt:lpstr>
      <vt:lpstr>Symbol</vt:lpstr>
      <vt:lpstr>Times New Roman</vt:lpstr>
      <vt:lpstr>Verdana</vt:lpstr>
      <vt:lpstr>Crop</vt:lpstr>
      <vt:lpstr>Presentazione standard di PowerPoint</vt:lpstr>
      <vt:lpstr>Table of English tenses</vt:lpstr>
      <vt:lpstr>Presentazione standard di PowerPoint</vt:lpstr>
      <vt:lpstr>Presentazione standard di PowerPoint</vt:lpstr>
      <vt:lpstr>Conditionals: if </vt:lpstr>
      <vt:lpstr>Conditionals: if </vt:lpstr>
      <vt:lpstr>Conditionals: if </vt:lpstr>
      <vt:lpstr>Conditionals: if </vt:lpstr>
      <vt:lpstr>Conditionals: if </vt:lpstr>
      <vt:lpstr>Conditionals: if </vt:lpstr>
      <vt:lpstr>Conditionals: if</vt:lpstr>
      <vt:lpstr>Conditionals: if</vt:lpstr>
      <vt:lpstr>Conditionals: if</vt:lpstr>
      <vt:lpstr>Conditionals: if</vt:lpstr>
      <vt:lpstr>Conditionals: if</vt:lpstr>
      <vt:lpstr>Conditionals: if</vt:lpstr>
      <vt:lpstr>Exercises</vt:lpstr>
      <vt:lpstr>Exercises</vt:lpstr>
      <vt:lpstr>Exercises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</dc:creator>
  <cp:lastModifiedBy>Elena</cp:lastModifiedBy>
  <cp:revision>103</cp:revision>
  <dcterms:created xsi:type="dcterms:W3CDTF">2020-11-19T19:51:37Z</dcterms:created>
  <dcterms:modified xsi:type="dcterms:W3CDTF">2020-11-20T22:41:47Z</dcterms:modified>
</cp:coreProperties>
</file>