
<file path=[Content_Types].xml><?xml version="1.0" encoding="utf-8"?>
<Types xmlns="http://schemas.openxmlformats.org/package/2006/content-types">
  <Default Extension="fntdata" ContentType="application/x-fontdata"/>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16"/>
  </p:notesMasterIdLst>
  <p:sldIdLst>
    <p:sldId id="256" r:id="rId5"/>
    <p:sldId id="348" r:id="rId6"/>
    <p:sldId id="354" r:id="rId7"/>
    <p:sldId id="355" r:id="rId8"/>
    <p:sldId id="356" r:id="rId9"/>
    <p:sldId id="349" r:id="rId10"/>
    <p:sldId id="350" r:id="rId11"/>
    <p:sldId id="352" r:id="rId12"/>
    <p:sldId id="351" r:id="rId13"/>
    <p:sldId id="353" r:id="rId14"/>
    <p:sldId id="357" r:id="rId15"/>
  </p:sldIdLst>
  <p:sldSz cx="9144000" cy="5143500" type="screen16x9"/>
  <p:notesSz cx="6858000" cy="9144000"/>
  <p:embeddedFontLst>
    <p:embeddedFont>
      <p:font typeface="Source Sans Pro" panose="020B0503030403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4B3DE4-1169-403B-9A41-56258AA10098}" v="4" dt="2021-12-02T15:17:11.382"/>
    <p1510:client id="{D43CB647-157C-4B4B-8726-436F843B2BAA}" v="12" dt="2021-11-21T14:48:32.154"/>
  </p1510:revLst>
</p1510:revInfo>
</file>

<file path=ppt/tableStyles.xml><?xml version="1.0" encoding="utf-8"?>
<a:tblStyleLst xmlns:a="http://schemas.openxmlformats.org/drawingml/2006/main" def="{5DB2AE32-5F83-4F36-B0C4-EC3A7E9488D7}">
  <a:tblStyle styleId="{5DB2AE32-5F83-4F36-B0C4-EC3A7E9488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7BAB3E-7E30-4776-B4C8-C32909BA5FB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39"/>
    <p:restoredTop sz="91993"/>
  </p:normalViewPr>
  <p:slideViewPr>
    <p:cSldViewPr snapToGrid="0" snapToObjects="1">
      <p:cViewPr varScale="1">
        <p:scale>
          <a:sx n="112" d="100"/>
          <a:sy n="112" d="100"/>
        </p:scale>
        <p:origin x="2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IANELLO MATTIA" userId="S::34753@ds.units.it::528d51dd-d01a-40ca-b6f4-4afeb984b8a7" providerId="AD" clId="Web-{B24B3DE4-1169-403B-9A41-56258AA10098}"/>
    <pc:docChg chg="modSld">
      <pc:chgData name="ZULIANELLO MATTIA" userId="S::34753@ds.units.it::528d51dd-d01a-40ca-b6f4-4afeb984b8a7" providerId="AD" clId="Web-{B24B3DE4-1169-403B-9A41-56258AA10098}" dt="2021-12-02T15:17:10.038" v="1"/>
      <pc:docMkLst>
        <pc:docMk/>
      </pc:docMkLst>
      <pc:sldChg chg="addSp delSp modSp">
        <pc:chgData name="ZULIANELLO MATTIA" userId="S::34753@ds.units.it::528d51dd-d01a-40ca-b6f4-4afeb984b8a7" providerId="AD" clId="Web-{B24B3DE4-1169-403B-9A41-56258AA10098}" dt="2021-12-02T15:17:10.038" v="1"/>
        <pc:sldMkLst>
          <pc:docMk/>
          <pc:sldMk cId="4135117578" sldId="355"/>
        </pc:sldMkLst>
        <pc:picChg chg="add del mod">
          <ac:chgData name="ZULIANELLO MATTIA" userId="S::34753@ds.units.it::528d51dd-d01a-40ca-b6f4-4afeb984b8a7" providerId="AD" clId="Web-{B24B3DE4-1169-403B-9A41-56258AA10098}" dt="2021-12-02T15:17:10.038" v="1"/>
          <ac:picMkLst>
            <pc:docMk/>
            <pc:sldMk cId="4135117578" sldId="355"/>
            <ac:picMk id="5" creationId="{C85F410C-E805-464C-835B-F72A02F63552}"/>
          </ac:picMkLst>
        </pc:picChg>
      </pc:sldChg>
    </pc:docChg>
  </pc:docChgLst>
  <pc:docChgLst>
    <pc:chgData name="ZULIANELLO MATTIA" userId="S::34753@ds.units.it::528d51dd-d01a-40ca-b6f4-4afeb984b8a7" providerId="AD" clId="Web-{D43CB647-157C-4B4B-8726-436F843B2BAA}"/>
    <pc:docChg chg="delSld modSld">
      <pc:chgData name="ZULIANELLO MATTIA" userId="S::34753@ds.units.it::528d51dd-d01a-40ca-b6f4-4afeb984b8a7" providerId="AD" clId="Web-{D43CB647-157C-4B4B-8726-436F843B2BAA}" dt="2021-11-21T14:48:30.529" v="10" actId="20577"/>
      <pc:docMkLst>
        <pc:docMk/>
      </pc:docMkLst>
      <pc:sldChg chg="del">
        <pc:chgData name="ZULIANELLO MATTIA" userId="S::34753@ds.units.it::528d51dd-d01a-40ca-b6f4-4afeb984b8a7" providerId="AD" clId="Web-{D43CB647-157C-4B4B-8726-436F843B2BAA}" dt="2021-11-21T14:48:22.732" v="6"/>
        <pc:sldMkLst>
          <pc:docMk/>
          <pc:sldMk cId="0" sldId="259"/>
        </pc:sldMkLst>
      </pc:sldChg>
      <pc:sldChg chg="del">
        <pc:chgData name="ZULIANELLO MATTIA" userId="S::34753@ds.units.it::528d51dd-d01a-40ca-b6f4-4afeb984b8a7" providerId="AD" clId="Web-{D43CB647-157C-4B4B-8726-436F843B2BAA}" dt="2021-11-21T14:48:22.732" v="5"/>
        <pc:sldMkLst>
          <pc:docMk/>
          <pc:sldMk cId="3731042333" sldId="338"/>
        </pc:sldMkLst>
      </pc:sldChg>
      <pc:sldChg chg="del">
        <pc:chgData name="ZULIANELLO MATTIA" userId="S::34753@ds.units.it::528d51dd-d01a-40ca-b6f4-4afeb984b8a7" providerId="AD" clId="Web-{D43CB647-157C-4B4B-8726-436F843B2BAA}" dt="2021-11-21T14:48:22.717" v="3"/>
        <pc:sldMkLst>
          <pc:docMk/>
          <pc:sldMk cId="3814853380" sldId="339"/>
        </pc:sldMkLst>
      </pc:sldChg>
      <pc:sldChg chg="del">
        <pc:chgData name="ZULIANELLO MATTIA" userId="S::34753@ds.units.it::528d51dd-d01a-40ca-b6f4-4afeb984b8a7" providerId="AD" clId="Web-{D43CB647-157C-4B4B-8726-436F843B2BAA}" dt="2021-11-21T14:48:22.717" v="2"/>
        <pc:sldMkLst>
          <pc:docMk/>
          <pc:sldMk cId="888315526" sldId="341"/>
        </pc:sldMkLst>
      </pc:sldChg>
      <pc:sldChg chg="del">
        <pc:chgData name="ZULIANELLO MATTIA" userId="S::34753@ds.units.it::528d51dd-d01a-40ca-b6f4-4afeb984b8a7" providerId="AD" clId="Web-{D43CB647-157C-4B4B-8726-436F843B2BAA}" dt="2021-11-21T14:48:22.717" v="1"/>
        <pc:sldMkLst>
          <pc:docMk/>
          <pc:sldMk cId="163699036" sldId="342"/>
        </pc:sldMkLst>
      </pc:sldChg>
      <pc:sldChg chg="del">
        <pc:chgData name="ZULIANELLO MATTIA" userId="S::34753@ds.units.it::528d51dd-d01a-40ca-b6f4-4afeb984b8a7" providerId="AD" clId="Web-{D43CB647-157C-4B4B-8726-436F843B2BAA}" dt="2021-11-21T14:48:22.717" v="4"/>
        <pc:sldMkLst>
          <pc:docMk/>
          <pc:sldMk cId="1487732804" sldId="344"/>
        </pc:sldMkLst>
      </pc:sldChg>
      <pc:sldChg chg="del">
        <pc:chgData name="ZULIANELLO MATTIA" userId="S::34753@ds.units.it::528d51dd-d01a-40ca-b6f4-4afeb984b8a7" providerId="AD" clId="Web-{D43CB647-157C-4B4B-8726-436F843B2BAA}" dt="2021-11-21T14:48:22.717" v="0"/>
        <pc:sldMkLst>
          <pc:docMk/>
          <pc:sldMk cId="149600775" sldId="347"/>
        </pc:sldMkLst>
      </pc:sldChg>
      <pc:sldChg chg="addSp delSp modSp">
        <pc:chgData name="ZULIANELLO MATTIA" userId="S::34753@ds.units.it::528d51dd-d01a-40ca-b6f4-4afeb984b8a7" providerId="AD" clId="Web-{D43CB647-157C-4B4B-8726-436F843B2BAA}" dt="2021-11-21T14:48:30.529" v="10" actId="20577"/>
        <pc:sldMkLst>
          <pc:docMk/>
          <pc:sldMk cId="4210975564" sldId="348"/>
        </pc:sldMkLst>
        <pc:spChg chg="add del mod">
          <ac:chgData name="ZULIANELLO MATTIA" userId="S::34753@ds.units.it::528d51dd-d01a-40ca-b6f4-4afeb984b8a7" providerId="AD" clId="Web-{D43CB647-157C-4B4B-8726-436F843B2BAA}" dt="2021-11-21T14:48:26.717" v="8"/>
          <ac:spMkLst>
            <pc:docMk/>
            <pc:sldMk cId="4210975564" sldId="348"/>
            <ac:spMk id="3" creationId="{13DB109B-8B83-42FE-A61C-5FFF09C00B8E}"/>
          </ac:spMkLst>
        </pc:spChg>
        <pc:spChg chg="add del mod">
          <ac:chgData name="ZULIANELLO MATTIA" userId="S::34753@ds.units.it::528d51dd-d01a-40ca-b6f4-4afeb984b8a7" providerId="AD" clId="Web-{D43CB647-157C-4B4B-8726-436F843B2BAA}" dt="2021-11-21T14:48:30.529" v="10" actId="20577"/>
          <ac:spMkLst>
            <pc:docMk/>
            <pc:sldMk cId="4210975564" sldId="348"/>
            <ac:spMk id="1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30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68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703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153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4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164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454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Source Sans Pro"/>
                <a:ea typeface="Source Sans Pro"/>
                <a:cs typeface="Source Sans Pro"/>
                <a:sym typeface="Source Sans Pro"/>
              </a:defRPr>
            </a:lvl1pPr>
            <a:lvl2pPr lvl="1" algn="ctr">
              <a:buNone/>
              <a:defRPr sz="1100">
                <a:solidFill>
                  <a:schemeClr val="dk1"/>
                </a:solidFill>
                <a:latin typeface="Source Sans Pro"/>
                <a:ea typeface="Source Sans Pro"/>
                <a:cs typeface="Source Sans Pro"/>
                <a:sym typeface="Source Sans Pro"/>
              </a:defRPr>
            </a:lvl2pPr>
            <a:lvl3pPr lvl="2" algn="ctr">
              <a:buNone/>
              <a:defRPr sz="1100">
                <a:solidFill>
                  <a:schemeClr val="dk1"/>
                </a:solidFill>
                <a:latin typeface="Source Sans Pro"/>
                <a:ea typeface="Source Sans Pro"/>
                <a:cs typeface="Source Sans Pro"/>
                <a:sym typeface="Source Sans Pro"/>
              </a:defRPr>
            </a:lvl3pPr>
            <a:lvl4pPr lvl="3" algn="ctr">
              <a:buNone/>
              <a:defRPr sz="1100">
                <a:solidFill>
                  <a:schemeClr val="dk1"/>
                </a:solidFill>
                <a:latin typeface="Source Sans Pro"/>
                <a:ea typeface="Source Sans Pro"/>
                <a:cs typeface="Source Sans Pro"/>
                <a:sym typeface="Source Sans Pro"/>
              </a:defRPr>
            </a:lvl4pPr>
            <a:lvl5pPr lvl="4" algn="ctr">
              <a:buNone/>
              <a:defRPr sz="1100">
                <a:solidFill>
                  <a:schemeClr val="dk1"/>
                </a:solidFill>
                <a:latin typeface="Source Sans Pro"/>
                <a:ea typeface="Source Sans Pro"/>
                <a:cs typeface="Source Sans Pro"/>
                <a:sym typeface="Source Sans Pro"/>
              </a:defRPr>
            </a:lvl5pPr>
            <a:lvl6pPr lvl="5" algn="ctr">
              <a:buNone/>
              <a:defRPr sz="1100">
                <a:solidFill>
                  <a:schemeClr val="dk1"/>
                </a:solidFill>
                <a:latin typeface="Source Sans Pro"/>
                <a:ea typeface="Source Sans Pro"/>
                <a:cs typeface="Source Sans Pro"/>
                <a:sym typeface="Source Sans Pro"/>
              </a:defRPr>
            </a:lvl6pPr>
            <a:lvl7pPr lvl="6" algn="ctr">
              <a:buNone/>
              <a:defRPr sz="1100">
                <a:solidFill>
                  <a:schemeClr val="dk1"/>
                </a:solidFill>
                <a:latin typeface="Source Sans Pro"/>
                <a:ea typeface="Source Sans Pro"/>
                <a:cs typeface="Source Sans Pro"/>
                <a:sym typeface="Source Sans Pro"/>
              </a:defRPr>
            </a:lvl7pPr>
            <a:lvl8pPr lvl="7" algn="ctr">
              <a:buNone/>
              <a:defRPr sz="1100">
                <a:solidFill>
                  <a:schemeClr val="dk1"/>
                </a:solidFill>
                <a:latin typeface="Source Sans Pro"/>
                <a:ea typeface="Source Sans Pro"/>
                <a:cs typeface="Source Sans Pro"/>
                <a:sym typeface="Source Sans Pro"/>
              </a:defRPr>
            </a:lvl8pPr>
            <a:lvl9pPr lvl="8" algn="ctr">
              <a:buNone/>
              <a:defRPr sz="11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6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p>
            <a:pPr lvl="0"/>
            <a:r>
              <a:rPr lang="it-IT" sz="4000" dirty="0"/>
              <a:t>Tecnocrazia vs populismo</a:t>
            </a:r>
            <a:endParaRPr lang="it-IT" sz="40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la </a:t>
            </a:r>
            <a:r>
              <a:rPr lang="en-GB" dirty="0" err="1"/>
              <a:t>tecnocrazia</a:t>
            </a:r>
            <a:r>
              <a:rPr lang="en-GB" dirty="0"/>
              <a:t> come </a:t>
            </a:r>
            <a:r>
              <a:rPr lang="en-GB" dirty="0" err="1"/>
              <a:t>idealtipo</a:t>
            </a:r>
            <a:endParaRPr lang="en-GB" dirty="0"/>
          </a:p>
        </p:txBody>
      </p:sp>
      <p:sp>
        <p:nvSpPr>
          <p:cNvPr id="123" name="Google Shape;123;p20"/>
          <p:cNvSpPr txBox="1">
            <a:spLocks noGrp="1"/>
          </p:cNvSpPr>
          <p:nvPr>
            <p:ph type="body" idx="1"/>
          </p:nvPr>
        </p:nvSpPr>
        <p:spPr>
          <a:xfrm>
            <a:off x="753150" y="1144751"/>
            <a:ext cx="7637700" cy="3725700"/>
          </a:xfrm>
          <a:prstGeom prst="rect">
            <a:avLst/>
          </a:prstGeom>
        </p:spPr>
        <p:txBody>
          <a:bodyPr spcFirstLastPara="1" wrap="square" lIns="91425" tIns="91425" rIns="91425" bIns="91425" anchor="t" anchorCtr="0">
            <a:noAutofit/>
          </a:bodyPr>
          <a:lstStyle/>
          <a:p>
            <a:pPr marL="76200" indent="0" algn="just">
              <a:buNone/>
            </a:pPr>
            <a:r>
              <a:rPr lang="it-IT" sz="2200" dirty="0"/>
              <a:t>La tecnocrazia è definita da </a:t>
            </a:r>
            <a:r>
              <a:rPr lang="it-IT" sz="2200" dirty="0" err="1"/>
              <a:t>Caramani</a:t>
            </a:r>
            <a:r>
              <a:rPr lang="it-IT" sz="2200" dirty="0"/>
              <a:t> (2017) come una forma di rappresentanza che sottolinea la preminenza della competenza nell'identificazione e nell'implementazione di soluzioni oggettive ai problemi della società. </a:t>
            </a:r>
          </a:p>
          <a:p>
            <a:pPr marL="76200" indent="0" algn="just">
              <a:buNone/>
            </a:pPr>
            <a:r>
              <a:rPr lang="it-IT" sz="2200" dirty="0"/>
              <a:t>Anche in questo caso, i referenti empirici possono includere attori, discorsi o insiemi di istituzioni. </a:t>
            </a:r>
          </a:p>
          <a:p>
            <a:pPr marL="76200" indent="0" algn="just">
              <a:buNone/>
            </a:pPr>
            <a:r>
              <a:rPr lang="it-IT" sz="2200" dirty="0"/>
              <a:t>Dal punto di vista strettamente terminologico, il termine "tecnocrazia" si riferisce a una forma di potere (per cui il competente, nell'identificare i mezzi, non è necessariamente neutrale e imparziale nell'identificare gli obiettivi) piuttosto che a una forma di rappresentanza.</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3183442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4814-119C-4644-9DE8-4918DA824212}"/>
              </a:ext>
            </a:extLst>
          </p:cNvPr>
          <p:cNvSpPr>
            <a:spLocks noGrp="1"/>
          </p:cNvSpPr>
          <p:nvPr>
            <p:ph type="title"/>
          </p:nvPr>
        </p:nvSpPr>
        <p:spPr/>
        <p:txBody>
          <a:bodyPr/>
          <a:lstStyle/>
          <a:p>
            <a:r>
              <a:rPr lang="it-IT" dirty="0"/>
              <a:t>Populismo vs tecnocrazia</a:t>
            </a:r>
          </a:p>
        </p:txBody>
      </p:sp>
      <p:pic>
        <p:nvPicPr>
          <p:cNvPr id="5" name="Picture 4">
            <a:extLst>
              <a:ext uri="{FF2B5EF4-FFF2-40B4-BE49-F238E27FC236}">
                <a16:creationId xmlns:a16="http://schemas.microsoft.com/office/drawing/2014/main" id="{5B8F4035-C19D-784C-80AA-63798D7544F1}"/>
              </a:ext>
            </a:extLst>
          </p:cNvPr>
          <p:cNvPicPr>
            <a:picLocks noChangeAspect="1"/>
          </p:cNvPicPr>
          <p:nvPr/>
        </p:nvPicPr>
        <p:blipFill>
          <a:blip r:embed="rId2"/>
          <a:stretch>
            <a:fillRect/>
          </a:stretch>
        </p:blipFill>
        <p:spPr>
          <a:xfrm>
            <a:off x="-158262" y="833845"/>
            <a:ext cx="9460523" cy="4360130"/>
          </a:xfrm>
          <a:prstGeom prst="rect">
            <a:avLst/>
          </a:prstGeom>
        </p:spPr>
      </p:pic>
      <p:sp>
        <p:nvSpPr>
          <p:cNvPr id="3" name="Text Placeholder 2">
            <a:extLst>
              <a:ext uri="{FF2B5EF4-FFF2-40B4-BE49-F238E27FC236}">
                <a16:creationId xmlns:a16="http://schemas.microsoft.com/office/drawing/2014/main" id="{3E18E879-0600-2E48-BACE-B16D0E24B2AF}"/>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CFDC98A8-836E-7841-9D14-D76ED94F7F7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dirty="0" smtClean="0"/>
              <a:t>11</a:t>
            </a:fld>
            <a:endParaRPr lang="en" dirty="0"/>
          </a:p>
        </p:txBody>
      </p:sp>
    </p:spTree>
    <p:extLst>
      <p:ext uri="{BB962C8B-B14F-4D97-AF65-F5344CB8AC3E}">
        <p14:creationId xmlns:p14="http://schemas.microsoft.com/office/powerpoint/2010/main" val="280816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806618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t-IT" dirty="0">
                <a:solidFill>
                  <a:srgbClr val="2F3848"/>
                </a:solidFill>
              </a:rPr>
              <a:t>1.</a:t>
            </a:r>
          </a:p>
          <a:p>
            <a:pPr lvl="0"/>
            <a:r>
              <a:rPr lang="it-IT" dirty="0"/>
              <a:t>Populismo e tecnocrazia</a:t>
            </a: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0975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1149C-481F-7C48-833D-0B9C132DC281}"/>
              </a:ext>
            </a:extLst>
          </p:cNvPr>
          <p:cNvSpPr>
            <a:spLocks noGrp="1"/>
          </p:cNvSpPr>
          <p:nvPr>
            <p:ph type="title"/>
          </p:nvPr>
        </p:nvSpPr>
        <p:spPr/>
        <p:txBody>
          <a:bodyPr/>
          <a:lstStyle/>
          <a:p>
            <a:r>
              <a:rPr lang="it-IT" dirty="0"/>
              <a:t>Cos’è il party </a:t>
            </a:r>
            <a:r>
              <a:rPr lang="it-IT" dirty="0" err="1"/>
              <a:t>government</a:t>
            </a:r>
            <a:endParaRPr lang="it-IT" dirty="0"/>
          </a:p>
        </p:txBody>
      </p:sp>
      <p:sp>
        <p:nvSpPr>
          <p:cNvPr id="3" name="Text Placeholder 2">
            <a:extLst>
              <a:ext uri="{FF2B5EF4-FFF2-40B4-BE49-F238E27FC236}">
                <a16:creationId xmlns:a16="http://schemas.microsoft.com/office/drawing/2014/main" id="{1E261E63-60F5-874C-9EFB-4BFCFB1D6980}"/>
              </a:ext>
            </a:extLst>
          </p:cNvPr>
          <p:cNvSpPr>
            <a:spLocks noGrp="1"/>
          </p:cNvSpPr>
          <p:nvPr>
            <p:ph type="body" idx="1"/>
          </p:nvPr>
        </p:nvSpPr>
        <p:spPr/>
        <p:txBody>
          <a:bodyPr/>
          <a:lstStyle/>
          <a:p>
            <a:r>
              <a:rPr lang="en-GB" dirty="0" err="1"/>
              <a:t>Evoca</a:t>
            </a:r>
            <a:r>
              <a:rPr lang="en-GB" dirty="0"/>
              <a:t> il </a:t>
            </a:r>
            <a:r>
              <a:rPr lang="en-GB" dirty="0" err="1"/>
              <a:t>ruolo</a:t>
            </a:r>
            <a:r>
              <a:rPr lang="en-GB" dirty="0"/>
              <a:t> </a:t>
            </a:r>
            <a:r>
              <a:rPr lang="en-GB" dirty="0" err="1"/>
              <a:t>che</a:t>
            </a:r>
            <a:r>
              <a:rPr lang="en-GB" dirty="0"/>
              <a:t> </a:t>
            </a:r>
            <a:r>
              <a:rPr lang="en-GB" dirty="0" err="1"/>
              <a:t>i</a:t>
            </a:r>
            <a:r>
              <a:rPr lang="en-GB" dirty="0"/>
              <a:t> </a:t>
            </a:r>
            <a:r>
              <a:rPr lang="en-GB" dirty="0" err="1"/>
              <a:t>partiti</a:t>
            </a:r>
            <a:r>
              <a:rPr lang="en-GB" dirty="0"/>
              <a:t> </a:t>
            </a:r>
            <a:r>
              <a:rPr lang="en-GB" dirty="0" err="1"/>
              <a:t>possono</a:t>
            </a:r>
            <a:r>
              <a:rPr lang="en-GB" dirty="0"/>
              <a:t> </a:t>
            </a:r>
            <a:r>
              <a:rPr lang="en-GB" dirty="0" err="1"/>
              <a:t>svolgere</a:t>
            </a:r>
            <a:r>
              <a:rPr lang="en-GB" dirty="0"/>
              <a:t> </a:t>
            </a:r>
            <a:r>
              <a:rPr lang="en-GB" dirty="0" err="1"/>
              <a:t>nel</a:t>
            </a:r>
            <a:r>
              <a:rPr lang="en-GB" dirty="0"/>
              <a:t> </a:t>
            </a:r>
            <a:r>
              <a:rPr lang="en-GB" dirty="0" err="1"/>
              <a:t>processo</a:t>
            </a:r>
            <a:r>
              <a:rPr lang="en-GB" dirty="0"/>
              <a:t> di </a:t>
            </a:r>
            <a:r>
              <a:rPr lang="en-GB" i="1" dirty="0"/>
              <a:t>policy-making</a:t>
            </a:r>
            <a:r>
              <a:rPr lang="en-GB" dirty="0"/>
              <a:t>. </a:t>
            </a:r>
          </a:p>
          <a:p>
            <a:r>
              <a:rPr lang="en-GB" dirty="0"/>
              <a:t>Una prima </a:t>
            </a:r>
            <a:r>
              <a:rPr lang="en-GB" dirty="0" err="1"/>
              <a:t>ipotesi</a:t>
            </a:r>
            <a:r>
              <a:rPr lang="en-GB" dirty="0"/>
              <a:t> </a:t>
            </a:r>
            <a:r>
              <a:rPr lang="en-GB" dirty="0" err="1"/>
              <a:t>attribuisce</a:t>
            </a:r>
            <a:r>
              <a:rPr lang="en-GB" dirty="0"/>
              <a:t> ai </a:t>
            </a:r>
            <a:r>
              <a:rPr lang="en-GB" dirty="0" err="1"/>
              <a:t>partiti</a:t>
            </a:r>
            <a:r>
              <a:rPr lang="en-GB" dirty="0"/>
              <a:t> un </a:t>
            </a:r>
            <a:r>
              <a:rPr lang="en-GB" dirty="0" err="1"/>
              <a:t>ruolo</a:t>
            </a:r>
            <a:r>
              <a:rPr lang="en-GB" dirty="0"/>
              <a:t> </a:t>
            </a:r>
            <a:r>
              <a:rPr lang="en-GB" dirty="0" err="1"/>
              <a:t>predominante</a:t>
            </a:r>
            <a:r>
              <a:rPr lang="en-GB" dirty="0"/>
              <a:t> rispetto ai </a:t>
            </a:r>
            <a:r>
              <a:rPr lang="en-GB" dirty="0" err="1"/>
              <a:t>governi</a:t>
            </a:r>
            <a:r>
              <a:rPr lang="en-GB" dirty="0"/>
              <a:t>: </a:t>
            </a:r>
            <a:r>
              <a:rPr lang="en-GB" dirty="0" err="1"/>
              <a:t>l’espressione</a:t>
            </a:r>
            <a:r>
              <a:rPr lang="en-GB" dirty="0"/>
              <a:t> </a:t>
            </a:r>
            <a:r>
              <a:rPr lang="en-GB" i="1" dirty="0"/>
              <a:t>party government</a:t>
            </a:r>
            <a:r>
              <a:rPr lang="en-GB" dirty="0"/>
              <a:t> (Katz, 1986) </a:t>
            </a:r>
            <a:r>
              <a:rPr lang="en-GB" dirty="0" err="1"/>
              <a:t>evidenzia</a:t>
            </a:r>
            <a:r>
              <a:rPr lang="en-GB" dirty="0"/>
              <a:t> la </a:t>
            </a:r>
            <a:r>
              <a:rPr lang="en-GB" dirty="0" err="1"/>
              <a:t>dipendenza</a:t>
            </a:r>
            <a:r>
              <a:rPr lang="en-GB" dirty="0"/>
              <a:t> </a:t>
            </a:r>
            <a:r>
              <a:rPr lang="en-GB" dirty="0" err="1"/>
              <a:t>degli</a:t>
            </a:r>
            <a:r>
              <a:rPr lang="en-GB" dirty="0"/>
              <a:t> </a:t>
            </a:r>
            <a:r>
              <a:rPr lang="en-GB" dirty="0" err="1"/>
              <a:t>esecutivi</a:t>
            </a:r>
            <a:r>
              <a:rPr lang="en-GB" dirty="0"/>
              <a:t> </a:t>
            </a:r>
            <a:r>
              <a:rPr lang="en-GB" dirty="0" err="1"/>
              <a:t>sia</a:t>
            </a:r>
            <a:r>
              <a:rPr lang="en-GB" dirty="0"/>
              <a:t> in termini di </a:t>
            </a:r>
            <a:r>
              <a:rPr lang="en-GB" dirty="0" err="1"/>
              <a:t>partitizzazione</a:t>
            </a:r>
            <a:r>
              <a:rPr lang="en-GB" dirty="0"/>
              <a:t> del </a:t>
            </a:r>
            <a:r>
              <a:rPr lang="en-GB" dirty="0" err="1"/>
              <a:t>personale</a:t>
            </a:r>
            <a:r>
              <a:rPr lang="en-GB" dirty="0"/>
              <a:t> </a:t>
            </a:r>
            <a:r>
              <a:rPr lang="en-GB" dirty="0" err="1"/>
              <a:t>ministeriale</a:t>
            </a:r>
            <a:r>
              <a:rPr lang="en-GB" dirty="0"/>
              <a:t> (Blondel e </a:t>
            </a:r>
            <a:r>
              <a:rPr lang="en-GB" dirty="0" err="1"/>
              <a:t>Thiébault</a:t>
            </a:r>
            <a:r>
              <a:rPr lang="en-GB" dirty="0"/>
              <a:t>, 1991), </a:t>
            </a:r>
            <a:r>
              <a:rPr lang="en-GB" dirty="0" err="1"/>
              <a:t>sia</a:t>
            </a:r>
            <a:r>
              <a:rPr lang="en-GB" dirty="0"/>
              <a:t> in termini di influenza </a:t>
            </a:r>
            <a:r>
              <a:rPr lang="en-GB" dirty="0" err="1"/>
              <a:t>sul</a:t>
            </a:r>
            <a:r>
              <a:rPr lang="en-GB" dirty="0"/>
              <a:t> </a:t>
            </a:r>
            <a:r>
              <a:rPr lang="en-GB" dirty="0" err="1"/>
              <a:t>processo</a:t>
            </a:r>
            <a:r>
              <a:rPr lang="en-GB" dirty="0"/>
              <a:t> di </a:t>
            </a:r>
            <a:r>
              <a:rPr lang="en-GB" i="1" dirty="0"/>
              <a:t>policy-making</a:t>
            </a:r>
            <a:r>
              <a:rPr lang="en-GB" dirty="0"/>
              <a:t> (Castles, 1982; Schmidt, 1982; Budge e </a:t>
            </a:r>
            <a:r>
              <a:rPr lang="en-GB" dirty="0" err="1"/>
              <a:t>Keman</a:t>
            </a:r>
            <a:r>
              <a:rPr lang="en-GB" dirty="0"/>
              <a:t>, 1990).</a:t>
            </a:r>
          </a:p>
          <a:p>
            <a:endParaRPr lang="it-IT" dirty="0"/>
          </a:p>
        </p:txBody>
      </p:sp>
      <p:sp>
        <p:nvSpPr>
          <p:cNvPr id="4" name="Slide Number Placeholder 3">
            <a:extLst>
              <a:ext uri="{FF2B5EF4-FFF2-40B4-BE49-F238E27FC236}">
                <a16:creationId xmlns:a16="http://schemas.microsoft.com/office/drawing/2014/main" id="{2AD03C42-10DE-7842-A3CB-3DFC06DDB8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2764629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5F5F-3B20-F647-A8C8-78A501F759E9}"/>
              </a:ext>
            </a:extLst>
          </p:cNvPr>
          <p:cNvSpPr>
            <a:spLocks noGrp="1"/>
          </p:cNvSpPr>
          <p:nvPr>
            <p:ph type="title"/>
          </p:nvPr>
        </p:nvSpPr>
        <p:spPr/>
        <p:txBody>
          <a:bodyPr/>
          <a:lstStyle/>
          <a:p>
            <a:r>
              <a:rPr lang="it-IT" dirty="0"/>
              <a:t>Cos’è il party </a:t>
            </a:r>
            <a:r>
              <a:rPr lang="it-IT" dirty="0" err="1"/>
              <a:t>government</a:t>
            </a:r>
            <a:endParaRPr lang="it-IT" dirty="0"/>
          </a:p>
        </p:txBody>
      </p:sp>
      <p:sp>
        <p:nvSpPr>
          <p:cNvPr id="3" name="Text Placeholder 2">
            <a:extLst>
              <a:ext uri="{FF2B5EF4-FFF2-40B4-BE49-F238E27FC236}">
                <a16:creationId xmlns:a16="http://schemas.microsoft.com/office/drawing/2014/main" id="{29547606-76E0-A94B-925A-7EFACBA5F2D2}"/>
              </a:ext>
            </a:extLst>
          </p:cNvPr>
          <p:cNvSpPr>
            <a:spLocks noGrp="1"/>
          </p:cNvSpPr>
          <p:nvPr>
            <p:ph type="body" idx="1"/>
          </p:nvPr>
        </p:nvSpPr>
        <p:spPr/>
        <p:txBody>
          <a:bodyPr/>
          <a:lstStyle/>
          <a:p>
            <a:r>
              <a:rPr lang="en-GB" sz="1800" dirty="0"/>
              <a:t>Una </a:t>
            </a:r>
            <a:r>
              <a:rPr lang="en-GB" sz="1800" dirty="0" err="1"/>
              <a:t>seconda</a:t>
            </a:r>
            <a:r>
              <a:rPr lang="en-GB" sz="1800" dirty="0"/>
              <a:t> </a:t>
            </a:r>
            <a:r>
              <a:rPr lang="en-GB" sz="1800" dirty="0" err="1"/>
              <a:t>ipotesi</a:t>
            </a:r>
            <a:r>
              <a:rPr lang="en-GB" sz="1800" dirty="0"/>
              <a:t> (Cotta e </a:t>
            </a:r>
            <a:r>
              <a:rPr lang="en-GB" sz="1800" dirty="0" err="1"/>
              <a:t>Isernia</a:t>
            </a:r>
            <a:r>
              <a:rPr lang="en-GB" sz="1800" dirty="0"/>
              <a:t>, 1996; Blondel e Cotta, 2000) </a:t>
            </a:r>
            <a:r>
              <a:rPr lang="en-GB" sz="1800" dirty="0" err="1"/>
              <a:t>sottolinea</a:t>
            </a:r>
            <a:r>
              <a:rPr lang="en-GB" sz="1800" dirty="0"/>
              <a:t> la </a:t>
            </a:r>
            <a:r>
              <a:rPr lang="en-GB" sz="1800" dirty="0" err="1"/>
              <a:t>maggiore</a:t>
            </a:r>
            <a:r>
              <a:rPr lang="en-GB" sz="1800" dirty="0"/>
              <a:t> </a:t>
            </a:r>
            <a:r>
              <a:rPr lang="en-GB" sz="1800" dirty="0" err="1"/>
              <a:t>complessità</a:t>
            </a:r>
            <a:r>
              <a:rPr lang="en-GB" sz="1800" dirty="0"/>
              <a:t> e </a:t>
            </a:r>
            <a:r>
              <a:rPr lang="en-GB" sz="1800" dirty="0" err="1"/>
              <a:t>problematicità</a:t>
            </a:r>
            <a:r>
              <a:rPr lang="en-GB" sz="1800" dirty="0"/>
              <a:t> di </a:t>
            </a:r>
            <a:r>
              <a:rPr lang="en-GB" sz="1800" dirty="0" err="1"/>
              <a:t>questo</a:t>
            </a:r>
            <a:r>
              <a:rPr lang="en-GB" sz="1800" dirty="0"/>
              <a:t> </a:t>
            </a:r>
            <a:r>
              <a:rPr lang="en-GB" sz="1800" dirty="0" err="1"/>
              <a:t>rapporto</a:t>
            </a:r>
            <a:r>
              <a:rPr lang="en-GB" sz="1800" dirty="0"/>
              <a:t> e </a:t>
            </a:r>
            <a:r>
              <a:rPr lang="en-GB" sz="1800" dirty="0" err="1"/>
              <a:t>mette</a:t>
            </a:r>
            <a:r>
              <a:rPr lang="en-GB" sz="1800" dirty="0"/>
              <a:t> in </a:t>
            </a:r>
            <a:r>
              <a:rPr lang="en-GB" sz="1800" dirty="0" err="1"/>
              <a:t>evidenza</a:t>
            </a:r>
            <a:r>
              <a:rPr lang="en-GB" sz="1800" dirty="0"/>
              <a:t> </a:t>
            </a:r>
            <a:r>
              <a:rPr lang="en-GB" sz="1800" dirty="0" err="1"/>
              <a:t>i</a:t>
            </a:r>
            <a:r>
              <a:rPr lang="en-GB" sz="1800" dirty="0"/>
              <a:t> </a:t>
            </a:r>
            <a:r>
              <a:rPr lang="en-GB" sz="1800" dirty="0" err="1"/>
              <a:t>limiti</a:t>
            </a:r>
            <a:r>
              <a:rPr lang="en-GB" sz="1800" dirty="0"/>
              <a:t> del </a:t>
            </a:r>
            <a:r>
              <a:rPr lang="en-GB" sz="1800" i="1" dirty="0"/>
              <a:t>party government</a:t>
            </a:r>
            <a:r>
              <a:rPr lang="en-GB" sz="1800" dirty="0"/>
              <a:t>. </a:t>
            </a:r>
            <a:r>
              <a:rPr lang="en-GB" sz="1800" dirty="0" err="1"/>
              <a:t>Più</a:t>
            </a:r>
            <a:r>
              <a:rPr lang="en-GB" sz="1800" dirty="0"/>
              <a:t> </a:t>
            </a:r>
            <a:r>
              <a:rPr lang="en-GB" sz="1800" dirty="0" err="1"/>
              <a:t>specificamente</a:t>
            </a:r>
            <a:r>
              <a:rPr lang="en-GB" sz="1800" dirty="0"/>
              <a:t>, due </a:t>
            </a:r>
            <a:r>
              <a:rPr lang="en-GB" sz="1800" dirty="0" err="1"/>
              <a:t>variabili</a:t>
            </a:r>
            <a:r>
              <a:rPr lang="en-GB" sz="1800" dirty="0"/>
              <a:t> </a:t>
            </a:r>
            <a:r>
              <a:rPr lang="en-GB" sz="1800" dirty="0" err="1"/>
              <a:t>incidono</a:t>
            </a:r>
            <a:r>
              <a:rPr lang="en-GB" sz="1800" dirty="0"/>
              <a:t> in modo </a:t>
            </a:r>
            <a:r>
              <a:rPr lang="en-GB" sz="1800" dirty="0" err="1"/>
              <a:t>significativo</a:t>
            </a:r>
            <a:r>
              <a:rPr lang="en-GB" sz="1800" dirty="0"/>
              <a:t> </a:t>
            </a:r>
            <a:r>
              <a:rPr lang="en-GB" sz="1800" dirty="0" err="1"/>
              <a:t>sull’azione</a:t>
            </a:r>
            <a:r>
              <a:rPr lang="en-GB" sz="1800" dirty="0"/>
              <a:t> </a:t>
            </a:r>
            <a:r>
              <a:rPr lang="en-GB" sz="1800" dirty="0" err="1"/>
              <a:t>dei</a:t>
            </a:r>
            <a:r>
              <a:rPr lang="en-GB" sz="1800" dirty="0"/>
              <a:t> </a:t>
            </a:r>
            <a:r>
              <a:rPr lang="en-GB" sz="1800" dirty="0" err="1"/>
              <a:t>partiti</a:t>
            </a:r>
            <a:r>
              <a:rPr lang="en-GB" sz="1800" dirty="0"/>
              <a:t>, </a:t>
            </a:r>
            <a:r>
              <a:rPr lang="en-GB" sz="1800" dirty="0" err="1"/>
              <a:t>ostacolando</a:t>
            </a:r>
            <a:r>
              <a:rPr lang="en-GB" sz="1800" dirty="0"/>
              <a:t> il </a:t>
            </a:r>
            <a:r>
              <a:rPr lang="en-GB" sz="1800" i="1" dirty="0"/>
              <a:t>party government</a:t>
            </a:r>
            <a:r>
              <a:rPr lang="en-GB" sz="1800" dirty="0"/>
              <a:t>. La prima </a:t>
            </a:r>
            <a:r>
              <a:rPr lang="en-GB" sz="1800" dirty="0" err="1"/>
              <a:t>rinvia</a:t>
            </a:r>
            <a:r>
              <a:rPr lang="en-GB" sz="1800" dirty="0"/>
              <a:t> al carattere </a:t>
            </a:r>
            <a:r>
              <a:rPr lang="en-GB" sz="1800" dirty="0" err="1"/>
              <a:t>selettivo</a:t>
            </a:r>
            <a:r>
              <a:rPr lang="en-GB" sz="1800" dirty="0"/>
              <a:t> </a:t>
            </a:r>
            <a:r>
              <a:rPr lang="en-GB" sz="1800" dirty="0" err="1"/>
              <a:t>dei</a:t>
            </a:r>
            <a:r>
              <a:rPr lang="en-GB" sz="1800" dirty="0"/>
              <a:t> </a:t>
            </a:r>
            <a:r>
              <a:rPr lang="en-GB" sz="1800" dirty="0" err="1"/>
              <a:t>loro</a:t>
            </a:r>
            <a:r>
              <a:rPr lang="en-GB" sz="1800" dirty="0"/>
              <a:t> </a:t>
            </a:r>
            <a:r>
              <a:rPr lang="en-GB" sz="1800" dirty="0" err="1"/>
              <a:t>interessi</a:t>
            </a:r>
            <a:r>
              <a:rPr lang="en-GB" sz="1800" dirty="0"/>
              <a:t>, </a:t>
            </a:r>
            <a:r>
              <a:rPr lang="en-GB" sz="1800" dirty="0" err="1"/>
              <a:t>nel</a:t>
            </a:r>
            <a:r>
              <a:rPr lang="en-GB" sz="1800" dirty="0"/>
              <a:t> senso </a:t>
            </a:r>
            <a:r>
              <a:rPr lang="en-GB" sz="1800" dirty="0" err="1"/>
              <a:t>che</a:t>
            </a:r>
            <a:r>
              <a:rPr lang="en-GB" sz="1800" dirty="0"/>
              <a:t> non </a:t>
            </a:r>
            <a:r>
              <a:rPr lang="en-GB" sz="1800" dirty="0" err="1"/>
              <a:t>tutte</a:t>
            </a:r>
            <a:r>
              <a:rPr lang="en-GB" sz="1800" dirty="0"/>
              <a:t> le </a:t>
            </a:r>
            <a:r>
              <a:rPr lang="en-GB" sz="1800" dirty="0" err="1"/>
              <a:t>politiche</a:t>
            </a:r>
            <a:r>
              <a:rPr lang="en-GB" sz="1800" dirty="0"/>
              <a:t> </a:t>
            </a:r>
            <a:r>
              <a:rPr lang="en-GB" sz="1800" dirty="0" err="1"/>
              <a:t>sulle</a:t>
            </a:r>
            <a:r>
              <a:rPr lang="en-GB" sz="1800" dirty="0"/>
              <a:t> </a:t>
            </a:r>
            <a:r>
              <a:rPr lang="en-GB" sz="1800" dirty="0" err="1"/>
              <a:t>quali</a:t>
            </a:r>
            <a:r>
              <a:rPr lang="en-GB" sz="1800" dirty="0"/>
              <a:t> il </a:t>
            </a:r>
            <a:r>
              <a:rPr lang="en-GB" sz="1800" dirty="0" err="1"/>
              <a:t>governo</a:t>
            </a:r>
            <a:r>
              <a:rPr lang="en-GB" sz="1800" dirty="0"/>
              <a:t> </a:t>
            </a:r>
            <a:r>
              <a:rPr lang="en-GB" sz="1800" dirty="0" err="1"/>
              <a:t>è</a:t>
            </a:r>
            <a:r>
              <a:rPr lang="en-GB" sz="1800" dirty="0"/>
              <a:t> </a:t>
            </a:r>
            <a:r>
              <a:rPr lang="en-GB" sz="1800" dirty="0" err="1"/>
              <a:t>chiamato</a:t>
            </a:r>
            <a:r>
              <a:rPr lang="en-GB" sz="1800" dirty="0"/>
              <a:t> a </a:t>
            </a:r>
            <a:r>
              <a:rPr lang="en-GB" sz="1800" dirty="0" err="1"/>
              <a:t>decidere</a:t>
            </a:r>
            <a:r>
              <a:rPr lang="en-GB" sz="1800" dirty="0"/>
              <a:t> </a:t>
            </a:r>
            <a:r>
              <a:rPr lang="en-GB" sz="1800" dirty="0" err="1"/>
              <a:t>presentano</a:t>
            </a:r>
            <a:r>
              <a:rPr lang="en-GB" sz="1800" dirty="0"/>
              <a:t> un interesse </a:t>
            </a:r>
            <a:r>
              <a:rPr lang="en-GB" sz="1800" dirty="0" err="1"/>
              <a:t>effettivo</a:t>
            </a:r>
            <a:r>
              <a:rPr lang="en-GB" sz="1800" dirty="0"/>
              <a:t> per </a:t>
            </a:r>
            <a:r>
              <a:rPr lang="en-GB" sz="1800" dirty="0" err="1"/>
              <a:t>i</a:t>
            </a:r>
            <a:r>
              <a:rPr lang="en-GB" sz="1800" dirty="0"/>
              <a:t> </a:t>
            </a:r>
            <a:r>
              <a:rPr lang="en-GB" sz="1800" dirty="0" err="1"/>
              <a:t>partiti</a:t>
            </a:r>
            <a:r>
              <a:rPr lang="en-GB" sz="1800" dirty="0"/>
              <a:t>. Il </a:t>
            </a:r>
            <a:r>
              <a:rPr lang="en-GB" sz="1800" dirty="0" err="1"/>
              <a:t>possibile</a:t>
            </a:r>
            <a:r>
              <a:rPr lang="en-GB" sz="1800" dirty="0"/>
              <a:t> </a:t>
            </a:r>
            <a:r>
              <a:rPr lang="en-GB" sz="1800" dirty="0" err="1"/>
              <a:t>disinteresse</a:t>
            </a:r>
            <a:r>
              <a:rPr lang="en-GB" sz="1800" dirty="0"/>
              <a:t> </a:t>
            </a:r>
            <a:r>
              <a:rPr lang="en-GB" sz="1800" dirty="0" err="1"/>
              <a:t>dei</a:t>
            </a:r>
            <a:r>
              <a:rPr lang="en-GB" sz="1800" dirty="0"/>
              <a:t> </a:t>
            </a:r>
            <a:r>
              <a:rPr lang="en-GB" sz="1800" dirty="0" err="1"/>
              <a:t>partiti</a:t>
            </a:r>
            <a:r>
              <a:rPr lang="en-GB" sz="1800" dirty="0"/>
              <a:t> </a:t>
            </a:r>
            <a:r>
              <a:rPr lang="en-GB" sz="1800" dirty="0" err="1"/>
              <a:t>su</a:t>
            </a:r>
            <a:r>
              <a:rPr lang="en-GB" sz="1800" dirty="0"/>
              <a:t> </a:t>
            </a:r>
            <a:r>
              <a:rPr lang="en-GB" sz="1800" dirty="0" err="1"/>
              <a:t>questioni</a:t>
            </a:r>
            <a:r>
              <a:rPr lang="en-GB" sz="1800" dirty="0"/>
              <a:t> </a:t>
            </a:r>
            <a:r>
              <a:rPr lang="en-GB" sz="1800" dirty="0" err="1"/>
              <a:t>specifiche</a:t>
            </a:r>
            <a:r>
              <a:rPr lang="en-GB" sz="1800" dirty="0"/>
              <a:t> </a:t>
            </a:r>
            <a:r>
              <a:rPr lang="en-GB" sz="1800" dirty="0" err="1"/>
              <a:t>può</a:t>
            </a:r>
            <a:r>
              <a:rPr lang="en-GB" sz="1800" dirty="0"/>
              <a:t> </a:t>
            </a:r>
            <a:r>
              <a:rPr lang="en-GB" sz="1800" dirty="0" err="1"/>
              <a:t>pertanto</a:t>
            </a:r>
            <a:r>
              <a:rPr lang="en-GB" sz="1800" dirty="0"/>
              <a:t> </a:t>
            </a:r>
            <a:r>
              <a:rPr lang="en-GB" sz="1800" dirty="0" err="1"/>
              <a:t>consentire</a:t>
            </a:r>
            <a:r>
              <a:rPr lang="en-GB" sz="1800" dirty="0"/>
              <a:t> ad </a:t>
            </a:r>
            <a:r>
              <a:rPr lang="en-GB" sz="1800" dirty="0" err="1"/>
              <a:t>altri</a:t>
            </a:r>
            <a:r>
              <a:rPr lang="en-GB" sz="1800" dirty="0"/>
              <a:t> </a:t>
            </a:r>
            <a:r>
              <a:rPr lang="en-GB" sz="1800" dirty="0" err="1"/>
              <a:t>attori</a:t>
            </a:r>
            <a:r>
              <a:rPr lang="en-GB" sz="1800" dirty="0"/>
              <a:t> (</a:t>
            </a:r>
            <a:r>
              <a:rPr lang="en-GB" sz="1800" dirty="0" err="1"/>
              <a:t>tra</a:t>
            </a:r>
            <a:r>
              <a:rPr lang="en-GB" sz="1800" dirty="0"/>
              <a:t> </a:t>
            </a:r>
            <a:r>
              <a:rPr lang="en-GB" sz="1800" dirty="0" err="1"/>
              <a:t>i</a:t>
            </a:r>
            <a:r>
              <a:rPr lang="en-GB" sz="1800" dirty="0"/>
              <a:t> </a:t>
            </a:r>
            <a:r>
              <a:rPr lang="en-GB" sz="1800" dirty="0" err="1"/>
              <a:t>quali</a:t>
            </a:r>
            <a:r>
              <a:rPr lang="en-GB" sz="1800" dirty="0"/>
              <a:t> la </a:t>
            </a:r>
            <a:r>
              <a:rPr lang="en-GB" sz="1800" dirty="0" err="1"/>
              <a:t>compagine</a:t>
            </a:r>
            <a:r>
              <a:rPr lang="en-GB" sz="1800" dirty="0"/>
              <a:t> </a:t>
            </a:r>
            <a:r>
              <a:rPr lang="en-GB" sz="1800" dirty="0" err="1"/>
              <a:t>governativa</a:t>
            </a:r>
            <a:r>
              <a:rPr lang="en-GB" sz="1800" dirty="0"/>
              <a:t>) di </a:t>
            </a:r>
            <a:r>
              <a:rPr lang="en-GB" sz="1800" dirty="0" err="1"/>
              <a:t>recuperare</a:t>
            </a:r>
            <a:r>
              <a:rPr lang="en-GB" sz="1800" dirty="0"/>
              <a:t> </a:t>
            </a:r>
            <a:r>
              <a:rPr lang="en-GB" sz="1800" dirty="0" err="1"/>
              <a:t>margini</a:t>
            </a:r>
            <a:r>
              <a:rPr lang="en-GB" sz="1800" dirty="0"/>
              <a:t> di </a:t>
            </a:r>
            <a:r>
              <a:rPr lang="en-GB" sz="1800" dirty="0" err="1"/>
              <a:t>autonomia</a:t>
            </a:r>
            <a:r>
              <a:rPr lang="en-GB" sz="1800" dirty="0"/>
              <a:t>. La </a:t>
            </a:r>
            <a:r>
              <a:rPr lang="en-GB" sz="1800" dirty="0" err="1"/>
              <a:t>seconda</a:t>
            </a:r>
            <a:r>
              <a:rPr lang="en-GB" sz="1800" dirty="0"/>
              <a:t> </a:t>
            </a:r>
            <a:r>
              <a:rPr lang="en-GB" sz="1800" dirty="0" err="1"/>
              <a:t>variabile</a:t>
            </a:r>
            <a:r>
              <a:rPr lang="en-GB" sz="1800" dirty="0"/>
              <a:t> </a:t>
            </a:r>
            <a:r>
              <a:rPr lang="en-GB" sz="1800" dirty="0" err="1"/>
              <a:t>è</a:t>
            </a:r>
            <a:r>
              <a:rPr lang="en-GB" sz="1800" dirty="0"/>
              <a:t> di </a:t>
            </a:r>
            <a:r>
              <a:rPr lang="en-GB" sz="1800" dirty="0" err="1"/>
              <a:t>ordine</a:t>
            </a:r>
            <a:r>
              <a:rPr lang="en-GB" sz="1800" dirty="0"/>
              <a:t> </a:t>
            </a:r>
            <a:r>
              <a:rPr lang="en-GB" sz="1800" dirty="0" err="1"/>
              <a:t>pratico</a:t>
            </a:r>
            <a:r>
              <a:rPr lang="en-GB" sz="1800" dirty="0"/>
              <a:t>: </a:t>
            </a:r>
            <a:r>
              <a:rPr lang="en-GB" sz="1800" dirty="0" err="1"/>
              <a:t>i</a:t>
            </a:r>
            <a:r>
              <a:rPr lang="en-GB" sz="1800" dirty="0"/>
              <a:t> </a:t>
            </a:r>
            <a:r>
              <a:rPr lang="en-GB" sz="1800" dirty="0" err="1"/>
              <a:t>partiti</a:t>
            </a:r>
            <a:r>
              <a:rPr lang="en-GB" sz="1800" dirty="0"/>
              <a:t> non </a:t>
            </a:r>
            <a:r>
              <a:rPr lang="en-GB" sz="1800" dirty="0" err="1"/>
              <a:t>dispongono</a:t>
            </a:r>
            <a:r>
              <a:rPr lang="en-GB" sz="1800" dirty="0"/>
              <a:t> di </a:t>
            </a:r>
            <a:r>
              <a:rPr lang="en-GB" sz="1800" dirty="0" err="1"/>
              <a:t>strutture</a:t>
            </a:r>
            <a:r>
              <a:rPr lang="en-GB" sz="1800" dirty="0"/>
              <a:t> </a:t>
            </a:r>
            <a:r>
              <a:rPr lang="en-GB" sz="1800" dirty="0" err="1"/>
              <a:t>finalizzate</a:t>
            </a:r>
            <a:r>
              <a:rPr lang="en-GB" sz="1800" dirty="0"/>
              <a:t> </a:t>
            </a:r>
            <a:r>
              <a:rPr lang="en-GB" sz="1800" dirty="0" err="1"/>
              <a:t>all’elaborazione</a:t>
            </a:r>
            <a:r>
              <a:rPr lang="en-GB" sz="1800" dirty="0"/>
              <a:t> </a:t>
            </a:r>
            <a:r>
              <a:rPr lang="en-GB" sz="1800" dirty="0" err="1"/>
              <a:t>delle</a:t>
            </a:r>
            <a:r>
              <a:rPr lang="en-GB" sz="1800" dirty="0"/>
              <a:t> </a:t>
            </a:r>
            <a:r>
              <a:rPr lang="en-GB" sz="1800" dirty="0" err="1"/>
              <a:t>politiche</a:t>
            </a:r>
            <a:r>
              <a:rPr lang="en-GB" sz="1800" dirty="0"/>
              <a:t> </a:t>
            </a:r>
            <a:r>
              <a:rPr lang="en-GB" sz="1800" dirty="0" err="1"/>
              <a:t>pubbliche</a:t>
            </a:r>
            <a:r>
              <a:rPr lang="en-GB" sz="1800" dirty="0"/>
              <a:t>.</a:t>
            </a:r>
          </a:p>
          <a:p>
            <a:endParaRPr lang="it-IT" dirty="0"/>
          </a:p>
        </p:txBody>
      </p:sp>
      <p:sp>
        <p:nvSpPr>
          <p:cNvPr id="4" name="Slide Number Placeholder 3">
            <a:extLst>
              <a:ext uri="{FF2B5EF4-FFF2-40B4-BE49-F238E27FC236}">
                <a16:creationId xmlns:a16="http://schemas.microsoft.com/office/drawing/2014/main" id="{022607F4-C5FC-FF46-9EEF-76F0EA82950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413511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DAFD5-D5D4-1949-BC7D-23F0D9E4AE0F}"/>
              </a:ext>
            </a:extLst>
          </p:cNvPr>
          <p:cNvSpPr>
            <a:spLocks noGrp="1"/>
          </p:cNvSpPr>
          <p:nvPr>
            <p:ph type="title"/>
          </p:nvPr>
        </p:nvSpPr>
        <p:spPr/>
        <p:txBody>
          <a:bodyPr/>
          <a:lstStyle/>
          <a:p>
            <a:r>
              <a:rPr lang="it-IT" dirty="0"/>
              <a:t>Cos’è il party </a:t>
            </a:r>
            <a:r>
              <a:rPr lang="it-IT" dirty="0" err="1"/>
              <a:t>government</a:t>
            </a:r>
            <a:endParaRPr lang="it-IT" dirty="0"/>
          </a:p>
        </p:txBody>
      </p:sp>
      <p:sp>
        <p:nvSpPr>
          <p:cNvPr id="3" name="Text Placeholder 2">
            <a:extLst>
              <a:ext uri="{FF2B5EF4-FFF2-40B4-BE49-F238E27FC236}">
                <a16:creationId xmlns:a16="http://schemas.microsoft.com/office/drawing/2014/main" id="{1BD790D1-F1C7-BB4C-B6E0-79EB62FC09D7}"/>
              </a:ext>
            </a:extLst>
          </p:cNvPr>
          <p:cNvSpPr>
            <a:spLocks noGrp="1"/>
          </p:cNvSpPr>
          <p:nvPr>
            <p:ph type="body" idx="1"/>
          </p:nvPr>
        </p:nvSpPr>
        <p:spPr/>
        <p:txBody>
          <a:bodyPr/>
          <a:lstStyle/>
          <a:p>
            <a:r>
              <a:rPr lang="en-GB" dirty="0"/>
              <a:t>Ne </a:t>
            </a:r>
            <a:r>
              <a:rPr lang="en-GB" dirty="0" err="1"/>
              <a:t>consegue</a:t>
            </a:r>
            <a:r>
              <a:rPr lang="en-GB" dirty="0"/>
              <a:t> </a:t>
            </a:r>
            <a:r>
              <a:rPr lang="en-GB" dirty="0" err="1"/>
              <a:t>che</a:t>
            </a:r>
            <a:r>
              <a:rPr lang="en-GB" dirty="0"/>
              <a:t> </a:t>
            </a:r>
            <a:r>
              <a:rPr lang="en-GB" dirty="0" err="1"/>
              <a:t>i</a:t>
            </a:r>
            <a:r>
              <a:rPr lang="en-GB" dirty="0"/>
              <a:t> </a:t>
            </a:r>
            <a:r>
              <a:rPr lang="en-GB" dirty="0" err="1"/>
              <a:t>governi</a:t>
            </a:r>
            <a:r>
              <a:rPr lang="en-GB" dirty="0"/>
              <a:t>, non </a:t>
            </a:r>
            <a:r>
              <a:rPr lang="en-GB" dirty="0" err="1"/>
              <a:t>potendo</a:t>
            </a:r>
            <a:r>
              <a:rPr lang="en-GB" dirty="0"/>
              <a:t> </a:t>
            </a:r>
            <a:r>
              <a:rPr lang="en-GB" dirty="0" err="1"/>
              <a:t>scegliere</a:t>
            </a:r>
            <a:r>
              <a:rPr lang="en-GB" dirty="0"/>
              <a:t> il campo </a:t>
            </a:r>
            <a:r>
              <a:rPr lang="en-GB" dirty="0" err="1"/>
              <a:t>d’intervento</a:t>
            </a:r>
            <a:r>
              <a:rPr lang="en-GB" dirty="0"/>
              <a:t> ed </a:t>
            </a:r>
            <a:r>
              <a:rPr lang="en-GB" dirty="0" err="1"/>
              <a:t>essendo</a:t>
            </a:r>
            <a:r>
              <a:rPr lang="en-GB" dirty="0"/>
              <a:t> </a:t>
            </a:r>
            <a:r>
              <a:rPr lang="en-GB" dirty="0" err="1"/>
              <a:t>obbligati</a:t>
            </a:r>
            <a:r>
              <a:rPr lang="en-GB" dirty="0"/>
              <a:t> a </a:t>
            </a:r>
            <a:r>
              <a:rPr lang="en-GB" dirty="0" err="1"/>
              <a:t>fronteggiare</a:t>
            </a:r>
            <a:r>
              <a:rPr lang="en-GB" dirty="0"/>
              <a:t> una </a:t>
            </a:r>
            <a:r>
              <a:rPr lang="en-GB" dirty="0" err="1"/>
              <a:t>molteplicità</a:t>
            </a:r>
            <a:r>
              <a:rPr lang="en-GB" dirty="0"/>
              <a:t> di </a:t>
            </a:r>
            <a:r>
              <a:rPr lang="en-GB" dirty="0" err="1"/>
              <a:t>questioni</a:t>
            </a:r>
            <a:r>
              <a:rPr lang="en-GB" dirty="0"/>
              <a:t> (</a:t>
            </a:r>
            <a:r>
              <a:rPr lang="en-GB" dirty="0" err="1"/>
              <a:t>economia</a:t>
            </a:r>
            <a:r>
              <a:rPr lang="en-GB" dirty="0"/>
              <a:t>, </a:t>
            </a:r>
            <a:r>
              <a:rPr lang="en-GB" dirty="0" err="1"/>
              <a:t>politica</a:t>
            </a:r>
            <a:r>
              <a:rPr lang="en-GB" dirty="0"/>
              <a:t> </a:t>
            </a:r>
            <a:r>
              <a:rPr lang="en-GB" dirty="0" err="1"/>
              <a:t>estera</a:t>
            </a:r>
            <a:r>
              <a:rPr lang="en-GB" dirty="0"/>
              <a:t>, </a:t>
            </a:r>
            <a:r>
              <a:rPr lang="en-GB" dirty="0" err="1"/>
              <a:t>ordine</a:t>
            </a:r>
            <a:r>
              <a:rPr lang="en-GB" dirty="0"/>
              <a:t> </a:t>
            </a:r>
            <a:r>
              <a:rPr lang="en-GB" dirty="0" err="1"/>
              <a:t>pubblico</a:t>
            </a:r>
            <a:r>
              <a:rPr lang="en-GB" dirty="0"/>
              <a:t>) </a:t>
            </a:r>
            <a:r>
              <a:rPr lang="en-GB" dirty="0" err="1"/>
              <a:t>che</a:t>
            </a:r>
            <a:r>
              <a:rPr lang="en-GB" dirty="0"/>
              <a:t> </a:t>
            </a:r>
            <a:r>
              <a:rPr lang="en-GB" dirty="0" err="1"/>
              <a:t>esulano</a:t>
            </a:r>
            <a:r>
              <a:rPr lang="en-GB" dirty="0"/>
              <a:t> dal </a:t>
            </a:r>
            <a:r>
              <a:rPr lang="en-GB" dirty="0" err="1"/>
              <a:t>controllo</a:t>
            </a:r>
            <a:r>
              <a:rPr lang="en-GB" dirty="0"/>
              <a:t> </a:t>
            </a:r>
            <a:r>
              <a:rPr lang="en-GB" dirty="0" err="1"/>
              <a:t>partitico</a:t>
            </a:r>
            <a:r>
              <a:rPr lang="en-GB" dirty="0"/>
              <a:t> e </a:t>
            </a:r>
            <a:r>
              <a:rPr lang="en-GB" dirty="0" err="1"/>
              <a:t>richiedono</a:t>
            </a:r>
            <a:r>
              <a:rPr lang="en-GB" dirty="0"/>
              <a:t> una </a:t>
            </a:r>
            <a:r>
              <a:rPr lang="en-GB" dirty="0" err="1"/>
              <a:t>risposta</a:t>
            </a:r>
            <a:r>
              <a:rPr lang="en-GB" dirty="0"/>
              <a:t> </a:t>
            </a:r>
            <a:r>
              <a:rPr lang="en-GB" dirty="0" err="1"/>
              <a:t>immediata</a:t>
            </a:r>
            <a:r>
              <a:rPr lang="en-GB" dirty="0"/>
              <a:t> (</a:t>
            </a:r>
            <a:r>
              <a:rPr lang="en-GB" dirty="0" err="1"/>
              <a:t>si</a:t>
            </a:r>
            <a:r>
              <a:rPr lang="en-GB" dirty="0"/>
              <a:t> </a:t>
            </a:r>
            <a:r>
              <a:rPr lang="en-GB" dirty="0" err="1"/>
              <a:t>pensi</a:t>
            </a:r>
            <a:r>
              <a:rPr lang="en-GB" dirty="0"/>
              <a:t> ai </a:t>
            </a:r>
            <a:r>
              <a:rPr lang="en-GB" dirty="0" err="1"/>
              <a:t>vincoli</a:t>
            </a:r>
            <a:r>
              <a:rPr lang="en-GB" dirty="0"/>
              <a:t> </a:t>
            </a:r>
            <a:r>
              <a:rPr lang="en-GB" dirty="0" err="1"/>
              <a:t>posti</a:t>
            </a:r>
            <a:r>
              <a:rPr lang="en-GB" dirty="0"/>
              <a:t> </a:t>
            </a:r>
            <a:r>
              <a:rPr lang="en-GB" dirty="0" err="1"/>
              <a:t>dall’UE</a:t>
            </a:r>
            <a:r>
              <a:rPr lang="en-GB" dirty="0"/>
              <a:t> </a:t>
            </a:r>
            <a:r>
              <a:rPr lang="en-GB" dirty="0" err="1"/>
              <a:t>sul</a:t>
            </a:r>
            <a:r>
              <a:rPr lang="en-GB" dirty="0"/>
              <a:t> deficit </a:t>
            </a:r>
            <a:r>
              <a:rPr lang="en-GB" dirty="0" err="1"/>
              <a:t>pubblico</a:t>
            </a:r>
            <a:r>
              <a:rPr lang="en-GB" dirty="0"/>
              <a:t>), </a:t>
            </a:r>
            <a:r>
              <a:rPr lang="en-GB" dirty="0" err="1"/>
              <a:t>riescono</a:t>
            </a:r>
            <a:r>
              <a:rPr lang="en-GB" dirty="0"/>
              <a:t> a </a:t>
            </a:r>
            <a:r>
              <a:rPr lang="en-GB" dirty="0" err="1"/>
              <a:t>svincolarsi</a:t>
            </a:r>
            <a:r>
              <a:rPr lang="en-GB" dirty="0"/>
              <a:t> sempre </a:t>
            </a:r>
            <a:r>
              <a:rPr lang="en-GB" dirty="0" err="1"/>
              <a:t>più</a:t>
            </a:r>
            <a:r>
              <a:rPr lang="en-GB" dirty="0"/>
              <a:t> </a:t>
            </a:r>
            <a:r>
              <a:rPr lang="en-GB" dirty="0" err="1"/>
              <a:t>spesso</a:t>
            </a:r>
            <a:r>
              <a:rPr lang="en-GB" dirty="0"/>
              <a:t> </a:t>
            </a:r>
            <a:r>
              <a:rPr lang="en-GB" dirty="0" err="1"/>
              <a:t>dalle</a:t>
            </a:r>
            <a:r>
              <a:rPr lang="en-GB" dirty="0"/>
              <a:t> </a:t>
            </a:r>
            <a:r>
              <a:rPr lang="en-GB" dirty="0" err="1"/>
              <a:t>posizioni</a:t>
            </a:r>
            <a:r>
              <a:rPr lang="en-GB" dirty="0"/>
              <a:t> </a:t>
            </a:r>
            <a:r>
              <a:rPr lang="en-GB" dirty="0" err="1"/>
              <a:t>programmatiche</a:t>
            </a:r>
            <a:r>
              <a:rPr lang="en-GB" dirty="0"/>
              <a:t> </a:t>
            </a:r>
            <a:r>
              <a:rPr lang="en-GB" dirty="0" err="1"/>
              <a:t>dei</a:t>
            </a:r>
            <a:r>
              <a:rPr lang="en-GB" dirty="0"/>
              <a:t> </a:t>
            </a:r>
            <a:r>
              <a:rPr lang="en-GB" dirty="0" err="1"/>
              <a:t>partiti</a:t>
            </a:r>
            <a:r>
              <a:rPr lang="en-GB" dirty="0"/>
              <a:t>.</a:t>
            </a:r>
            <a:endParaRPr lang="it-IT" dirty="0"/>
          </a:p>
        </p:txBody>
      </p:sp>
      <p:sp>
        <p:nvSpPr>
          <p:cNvPr id="4" name="Slide Number Placeholder 3">
            <a:extLst>
              <a:ext uri="{FF2B5EF4-FFF2-40B4-BE49-F238E27FC236}">
                <a16:creationId xmlns:a16="http://schemas.microsoft.com/office/drawing/2014/main" id="{C9B8EE23-400A-3D47-B54F-78D2BA42F8D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469647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il </a:t>
            </a:r>
            <a:r>
              <a:rPr lang="en-GB" dirty="0" err="1"/>
              <a:t>populismo</a:t>
            </a:r>
            <a:r>
              <a:rPr lang="en-GB" dirty="0"/>
              <a:t> (</a:t>
            </a:r>
            <a:r>
              <a:rPr lang="en-GB" dirty="0" err="1"/>
              <a:t>definizione</a:t>
            </a:r>
            <a:r>
              <a:rPr lang="en-GB" dirty="0"/>
              <a:t> minima)</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it-IT" sz="2000" dirty="0">
                <a:latin typeface=""/>
                <a:cs typeface="Times New Roman" panose="02020603050405020304" pitchFamily="18" charset="0"/>
              </a:rPr>
              <a:t>Il populismo può essere definito come «un’ideologia dal nucleo sottile, la quale ritiene che la società sia, in definitiva, separata in due gruppi omogenei e antagonisti, “il popolo puro” contro “l’élite corrotta”, e che sostiene che la politica dovrebbe essere un’espressione della volontà generale del popolo» (</a:t>
            </a:r>
            <a:r>
              <a:rPr lang="it-IT" sz="2000" dirty="0" err="1">
                <a:latin typeface=""/>
                <a:cs typeface="Times New Roman" panose="02020603050405020304" pitchFamily="18" charset="0"/>
              </a:rPr>
              <a:t>Mudde</a:t>
            </a:r>
            <a:r>
              <a:rPr lang="it-IT" sz="2000" dirty="0">
                <a:latin typeface=""/>
                <a:cs typeface="Times New Roman" panose="02020603050405020304" pitchFamily="18" charset="0"/>
              </a:rPr>
              <a:t> 2004).</a:t>
            </a:r>
          </a:p>
          <a:p>
            <a:r>
              <a:rPr lang="it-IT" sz="2000" dirty="0">
                <a:latin typeface=""/>
                <a:cs typeface="Times New Roman" panose="02020603050405020304" pitchFamily="18" charset="0"/>
              </a:rPr>
              <a:t>Gli elementi cardine del populismo sono:</a:t>
            </a:r>
          </a:p>
          <a:p>
            <a:pPr marL="76200" indent="0">
              <a:buNone/>
            </a:pPr>
            <a:r>
              <a:rPr lang="it-IT" sz="2000" dirty="0">
                <a:latin typeface=""/>
                <a:cs typeface="Times New Roman" panose="02020603050405020304" pitchFamily="18" charset="0"/>
              </a:rPr>
              <a:t>1) Popolo-centrismo;</a:t>
            </a:r>
          </a:p>
          <a:p>
            <a:pPr marL="76200" indent="0">
              <a:buNone/>
            </a:pPr>
            <a:r>
              <a:rPr lang="it-IT" sz="2000" dirty="0">
                <a:latin typeface=""/>
                <a:cs typeface="Times New Roman" panose="02020603050405020304" pitchFamily="18" charset="0"/>
              </a:rPr>
              <a:t>2) Anti-elitismo;</a:t>
            </a:r>
          </a:p>
          <a:p>
            <a:pPr marL="76200" indent="0">
              <a:buNone/>
            </a:pPr>
            <a:r>
              <a:rPr lang="it-IT" sz="2000" dirty="0">
                <a:latin typeface=""/>
                <a:cs typeface="Times New Roman" panose="02020603050405020304" pitchFamily="18" charset="0"/>
              </a:rPr>
              <a:t>3) Enfasi sulla sovranità popolare. </a:t>
            </a:r>
          </a:p>
          <a:p>
            <a:endParaRPr lang="it-IT" sz="2000" dirty="0">
              <a:latin typeface="Times New Roman" panose="02020603050405020304" pitchFamily="18" charset="0"/>
              <a:cs typeface="Times New Roman" panose="02020603050405020304" pitchFamily="18" charset="0"/>
            </a:endParaRPr>
          </a:p>
          <a:p>
            <a:endParaRPr lang="it-IT"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802808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il </a:t>
            </a:r>
            <a:r>
              <a:rPr lang="en-GB" dirty="0" err="1"/>
              <a:t>populismo</a:t>
            </a:r>
            <a:r>
              <a:rPr lang="en-GB" dirty="0"/>
              <a:t> (</a:t>
            </a:r>
            <a:r>
              <a:rPr lang="en-GB" dirty="0" err="1"/>
              <a:t>definizione</a:t>
            </a:r>
            <a:r>
              <a:rPr lang="en-GB" dirty="0"/>
              <a:t> minima)</a:t>
            </a:r>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pPr marL="76200" indent="0" algn="just">
              <a:buNone/>
            </a:pPr>
            <a:r>
              <a:rPr lang="it-IT" sz="1600" dirty="0">
                <a:latin typeface=""/>
                <a:cs typeface="Times New Roman" panose="02020603050405020304" pitchFamily="18" charset="0"/>
              </a:rPr>
              <a:t>Tuttavia, il populismo si configura sì come un’ideologia, ma dal “nucleo sottile”, ossia “incompleta”, perché il significato specifico assunto dai termini “popolo” ed “élite” è plasmato dalla sua interazione con una varietà di altri elementi ideologici e/o programmatici; da ciò consegue la natura “altamente camaleontica” del fenomeno (</a:t>
            </a:r>
            <a:r>
              <a:rPr lang="it-IT" sz="1600" dirty="0" err="1">
                <a:latin typeface=""/>
                <a:cs typeface="Times New Roman" panose="02020603050405020304" pitchFamily="18" charset="0"/>
              </a:rPr>
              <a:t>Taggart</a:t>
            </a:r>
            <a:r>
              <a:rPr lang="it-IT" sz="1600" dirty="0">
                <a:latin typeface=""/>
                <a:cs typeface="Times New Roman" panose="02020603050405020304" pitchFamily="18" charset="0"/>
              </a:rPr>
              <a:t> 2004, p. 275).</a:t>
            </a:r>
          </a:p>
          <a:p>
            <a:pPr algn="just"/>
            <a:r>
              <a:rPr lang="it-IT" sz="1600" dirty="0">
                <a:latin typeface=""/>
                <a:cs typeface="Times New Roman" panose="02020603050405020304" pitchFamily="18" charset="0"/>
              </a:rPr>
              <a:t>A differenza delle ideologie “dense” o “complete” (ad esempio, il fascismo, il liberalismo, il socialismo), le ideologie dal nucleo sottile come il populismo hanno una morfologia ristretta, la quale si collega necessariamente ad altre ideologie (e, a volte, è persino assimilata all’interno di quest’ultime).  </a:t>
            </a:r>
          </a:p>
          <a:p>
            <a:pPr algn="just"/>
            <a:r>
              <a:rPr lang="it-IT" sz="1600" dirty="0">
                <a:latin typeface=""/>
                <a:cs typeface="Times New Roman" panose="02020603050405020304" pitchFamily="18" charset="0"/>
              </a:rPr>
              <a:t>In effetti, il populismo si manifesta quasi sempre in combinazione con altri elementi ideologici che sono cruciali per la promozione di progetti politici capaci di attrarre un pubblico più ampio. Di conseguenza, il populismo </a:t>
            </a:r>
            <a:r>
              <a:rPr lang="it-IT" sz="1600" u="sng" dirty="0">
                <a:latin typeface=""/>
                <a:cs typeface="Times New Roman" panose="02020603050405020304" pitchFamily="18" charset="0"/>
              </a:rPr>
              <a:t>di per sé </a:t>
            </a:r>
            <a:r>
              <a:rPr lang="it-IT" sz="1600" dirty="0">
                <a:latin typeface=""/>
                <a:cs typeface="Times New Roman" panose="02020603050405020304" pitchFamily="18" charset="0"/>
              </a:rPr>
              <a:t>non può offrire risposte complesse né esaurienti alle domande politiche poste dalle società moderne. </a:t>
            </a:r>
            <a:endParaRPr lang="en-GB" sz="1600" dirty="0">
              <a:latin typeface=""/>
              <a:cs typeface="Times New Roman" panose="02020603050405020304" pitchFamily="18" charset="0"/>
            </a:endParaRPr>
          </a:p>
          <a:p>
            <a:endParaRPr lang="it-IT" sz="2200" dirty="0"/>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00825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il </a:t>
            </a:r>
            <a:r>
              <a:rPr lang="en-GB" dirty="0" err="1"/>
              <a:t>populismo</a:t>
            </a:r>
            <a:r>
              <a:rPr lang="en-GB" dirty="0"/>
              <a:t> come </a:t>
            </a:r>
            <a:r>
              <a:rPr lang="en-GB" dirty="0" err="1"/>
              <a:t>idealtipo</a:t>
            </a:r>
            <a:endParaRPr lang="en-GB" dirty="0"/>
          </a:p>
        </p:txBody>
      </p:sp>
      <p:sp>
        <p:nvSpPr>
          <p:cNvPr id="123" name="Google Shape;123;p20"/>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p>
            <a:r>
              <a:rPr lang="it-IT" sz="2200" dirty="0"/>
              <a:t>Il populismo come </a:t>
            </a:r>
            <a:r>
              <a:rPr lang="it-IT" sz="2200" dirty="0" err="1"/>
              <a:t>idealtipo</a:t>
            </a:r>
            <a:r>
              <a:rPr lang="it-IT" sz="2200" dirty="0"/>
              <a:t> (</a:t>
            </a:r>
            <a:r>
              <a:rPr lang="it-IT" sz="2200" dirty="0" err="1"/>
              <a:t>Caramani</a:t>
            </a:r>
            <a:r>
              <a:rPr lang="it-IT" sz="2200" dirty="0"/>
              <a:t> 2017), invece, è definito come una forma di rappresentanza che sostiene che l'azione politica debba essere guidata dalla volontà del popolo, quest’ultima priva di qualsiasi limitazione o controllo. </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380453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Che </a:t>
            </a:r>
            <a:r>
              <a:rPr lang="en-GB" dirty="0" err="1"/>
              <a:t>cos’è</a:t>
            </a:r>
            <a:r>
              <a:rPr lang="en-GB" dirty="0"/>
              <a:t> la </a:t>
            </a:r>
            <a:r>
              <a:rPr lang="en-GB" dirty="0" err="1"/>
              <a:t>tecnocrazia</a:t>
            </a:r>
            <a:r>
              <a:rPr lang="en-GB" dirty="0"/>
              <a:t> come </a:t>
            </a:r>
            <a:r>
              <a:rPr lang="en-GB" dirty="0" err="1"/>
              <a:t>idealtipo</a:t>
            </a:r>
            <a:endParaRPr lang="en-GB" dirty="0"/>
          </a:p>
        </p:txBody>
      </p:sp>
      <p:sp>
        <p:nvSpPr>
          <p:cNvPr id="123" name="Google Shape;123;p20"/>
          <p:cNvSpPr txBox="1">
            <a:spLocks noGrp="1"/>
          </p:cNvSpPr>
          <p:nvPr>
            <p:ph type="body" idx="1"/>
          </p:nvPr>
        </p:nvSpPr>
        <p:spPr>
          <a:xfrm>
            <a:off x="753150" y="1144751"/>
            <a:ext cx="7637700" cy="3725700"/>
          </a:xfrm>
          <a:prstGeom prst="rect">
            <a:avLst/>
          </a:prstGeom>
        </p:spPr>
        <p:txBody>
          <a:bodyPr spcFirstLastPara="1" wrap="square" lIns="91425" tIns="91425" rIns="91425" bIns="91425" anchor="t" anchorCtr="0">
            <a:noAutofit/>
          </a:bodyPr>
          <a:lstStyle/>
          <a:p>
            <a:pPr marL="76200" indent="0" algn="just">
              <a:buNone/>
            </a:pPr>
            <a:r>
              <a:rPr lang="it-IT" sz="2200" dirty="0"/>
              <a:t>La tecnocrazia è definita da </a:t>
            </a:r>
            <a:r>
              <a:rPr lang="it-IT" sz="2200" dirty="0" err="1"/>
              <a:t>Caramani</a:t>
            </a:r>
            <a:r>
              <a:rPr lang="it-IT" sz="2200" dirty="0"/>
              <a:t> (2017) come una forma di rappresentanza che sottolinea la preminenza della competenza nell'identificazione e nell'implementazione di soluzioni oggettive ai problemi della società. </a:t>
            </a:r>
          </a:p>
          <a:p>
            <a:pPr marL="76200" indent="0" algn="just">
              <a:buNone/>
            </a:pPr>
            <a:r>
              <a:rPr lang="it-IT" sz="2200" dirty="0"/>
              <a:t>Anche in questo caso, i referenti empirici possono includere attori, discorsi o insiemi di istituzioni. </a:t>
            </a:r>
          </a:p>
          <a:p>
            <a:pPr marL="76200" indent="0" algn="just">
              <a:buNone/>
            </a:pPr>
            <a:r>
              <a:rPr lang="it-IT" sz="2200" dirty="0"/>
              <a:t>Dal punto di vista strettamente terminologico, il termine "tecnocrazia" si riferisce a una forma di potere (per cui il competente, nell'identificare i mezzi, non è necessariamente neutrale e imparziale nell'identificare gli obiettivi) piuttosto che a una forma di rappresentanza.</a:t>
            </a:r>
          </a:p>
        </p:txBody>
      </p:sp>
      <p:sp>
        <p:nvSpPr>
          <p:cNvPr id="124" name="Google Shape;124;p2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246508030"/>
      </p:ext>
    </p:extLst>
  </p:cSld>
  <p:clrMapOvr>
    <a:masterClrMapping/>
  </p:clrMapOvr>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7451F492845C84DA18EFF9A188B9BAA" ma:contentTypeVersion="2" ma:contentTypeDescription="Creare un nuovo documento." ma:contentTypeScope="" ma:versionID="7d5b27d26330a23e44169b356011d918">
  <xsd:schema xmlns:xsd="http://www.w3.org/2001/XMLSchema" xmlns:xs="http://www.w3.org/2001/XMLSchema" xmlns:p="http://schemas.microsoft.com/office/2006/metadata/properties" xmlns:ns2="8f252208-b4f6-4f17-8deb-824ca8349c4a" targetNamespace="http://schemas.microsoft.com/office/2006/metadata/properties" ma:root="true" ma:fieldsID="a73c619b30d429bbfc542cc05785fc6d" ns2:_="">
    <xsd:import namespace="8f252208-b4f6-4f17-8deb-824ca8349c4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52208-b4f6-4f17-8deb-824ca8349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009ECF-8E29-446D-82B5-7FFF9A5C4481}">
  <ds:schemaRefs>
    <ds:schemaRef ds:uri="http://schemas.microsoft.com/sharepoint/v3/contenttype/forms"/>
  </ds:schemaRefs>
</ds:datastoreItem>
</file>

<file path=customXml/itemProps2.xml><?xml version="1.0" encoding="utf-8"?>
<ds:datastoreItem xmlns:ds="http://schemas.openxmlformats.org/officeDocument/2006/customXml" ds:itemID="{F1EF7123-BD35-4DF0-9B90-EE066B29201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AC0A162-6F24-4C83-A6E1-0A87A6872B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52208-b4f6-4f17-8deb-824ca8349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662</TotalTime>
  <Words>1339</Words>
  <Application>Microsoft Office PowerPoint</Application>
  <PresentationFormat>Presentazione su schermo (16:9)</PresentationFormat>
  <Paragraphs>63</Paragraphs>
  <Slides>11</Slides>
  <Notes>7</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Benedick template</vt:lpstr>
      <vt:lpstr>Tecnocrazia vs populismo</vt:lpstr>
      <vt:lpstr>1. Populismo e tecnocrazia</vt:lpstr>
      <vt:lpstr>Cos’è il party government</vt:lpstr>
      <vt:lpstr>Cos’è il party government</vt:lpstr>
      <vt:lpstr>Cos’è il party government</vt:lpstr>
      <vt:lpstr>Che cos’è il populismo (definizione minima)</vt:lpstr>
      <vt:lpstr>Che cos’è il populismo (definizione minima)</vt:lpstr>
      <vt:lpstr>Che cos’è il populismo come idealtipo</vt:lpstr>
      <vt:lpstr>Che cos’è la tecnocrazia come idealtipo</vt:lpstr>
      <vt:lpstr>Che cos’è la tecnocrazia come idealtipo</vt:lpstr>
      <vt:lpstr>Populismo vs tecnocrazia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Scienza dell’Amministrazione Lezione introduttiva</dc:title>
  <cp:lastModifiedBy>Mattia Zulianello</cp:lastModifiedBy>
  <cp:revision>43</cp:revision>
  <dcterms:modified xsi:type="dcterms:W3CDTF">2021-12-02T15:17:17Z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0x01010097451F492845C84DA18EFF9A188B9BAA</vt:lpwstr>
  </property>
</Properties>
</file>