
<file path=[Content_Types].xml><?xml version="1.0" encoding="utf-8"?>
<Types xmlns="http://schemas.openxmlformats.org/package/2006/content-types">
  <Default Extension="fntdata" ContentType="application/x-fontdata"/>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14"/>
  </p:notesMasterIdLst>
  <p:sldIdLst>
    <p:sldId id="256" r:id="rId5"/>
    <p:sldId id="348" r:id="rId6"/>
    <p:sldId id="356" r:id="rId7"/>
    <p:sldId id="349" r:id="rId8"/>
    <p:sldId id="350" r:id="rId9"/>
    <p:sldId id="352" r:id="rId10"/>
    <p:sldId id="351" r:id="rId11"/>
    <p:sldId id="357" r:id="rId12"/>
    <p:sldId id="295" r:id="rId13"/>
  </p:sldIdLst>
  <p:sldSz cx="9144000" cy="5143500" type="screen16x9"/>
  <p:notesSz cx="6858000" cy="9144000"/>
  <p:embeddedFontLst>
    <p:embeddedFont>
      <p:font typeface="Source Sans Pro" panose="020B0503030403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CB647-157C-4B4B-8726-436F843B2BAA}" v="12" dt="2021-11-21T14:48:32.154"/>
  </p1510:revLst>
</p1510:revInfo>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39"/>
    <p:restoredTop sz="92011"/>
  </p:normalViewPr>
  <p:slideViewPr>
    <p:cSldViewPr snapToGrid="0" snapToObjects="1">
      <p:cViewPr varScale="1">
        <p:scale>
          <a:sx n="114" d="100"/>
          <a:sy n="114" d="100"/>
        </p:scale>
        <p:origin x="1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30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68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03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53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4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81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6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lvl="0"/>
            <a:r>
              <a:rPr lang="it-IT" sz="4000" dirty="0"/>
              <a:t>Tecnocrazia vs populismo</a:t>
            </a:r>
            <a:endParaRPr lang="it-IT" sz="40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806618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solidFill>
                  <a:srgbClr val="2F3848"/>
                </a:solidFill>
              </a:rPr>
              <a:t>1.</a:t>
            </a:r>
          </a:p>
          <a:p>
            <a:pPr lvl="0"/>
            <a:r>
              <a:rPr lang="it-IT" dirty="0"/>
              <a:t>Populismo e tecnocrazia</a:t>
            </a: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097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AFD5-D5D4-1949-BC7D-23F0D9E4AE0F}"/>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1BD790D1-F1C7-BB4C-B6E0-79EB62FC09D7}"/>
              </a:ext>
            </a:extLst>
          </p:cNvPr>
          <p:cNvSpPr>
            <a:spLocks noGrp="1"/>
          </p:cNvSpPr>
          <p:nvPr>
            <p:ph type="body" idx="1"/>
          </p:nvPr>
        </p:nvSpPr>
        <p:spPr>
          <a:xfrm>
            <a:off x="753150" y="1014761"/>
            <a:ext cx="7637700" cy="3911089"/>
          </a:xfrm>
        </p:spPr>
        <p:txBody>
          <a:bodyPr/>
          <a:lstStyle/>
          <a:p>
            <a:r>
              <a:rPr lang="en-GB" dirty="0"/>
              <a:t>Le </a:t>
            </a:r>
            <a:r>
              <a:rPr lang="en-GB" dirty="0" err="1"/>
              <a:t>caratteristiche</a:t>
            </a:r>
            <a:r>
              <a:rPr lang="en-GB" dirty="0"/>
              <a:t> </a:t>
            </a:r>
            <a:r>
              <a:rPr lang="en-GB" dirty="0" err="1"/>
              <a:t>essenziali</a:t>
            </a:r>
            <a:r>
              <a:rPr lang="en-GB" dirty="0"/>
              <a:t> del party government </a:t>
            </a:r>
            <a:r>
              <a:rPr lang="en-GB" dirty="0" err="1"/>
              <a:t>si</a:t>
            </a:r>
            <a:r>
              <a:rPr lang="en-GB" dirty="0"/>
              <a:t> </a:t>
            </a:r>
            <a:r>
              <a:rPr lang="en-GB" dirty="0" err="1"/>
              <a:t>ricollegano</a:t>
            </a:r>
            <a:r>
              <a:rPr lang="en-GB" dirty="0"/>
              <a:t> </a:t>
            </a:r>
            <a:r>
              <a:rPr lang="en-GB" dirty="0" err="1"/>
              <a:t>alla</a:t>
            </a:r>
            <a:r>
              <a:rPr lang="en-GB" dirty="0"/>
              <a:t> </a:t>
            </a:r>
            <a:r>
              <a:rPr lang="en-GB" dirty="0" err="1"/>
              <a:t>tradizione</a:t>
            </a:r>
            <a:r>
              <a:rPr lang="en-GB" dirty="0"/>
              <a:t> “</a:t>
            </a:r>
            <a:r>
              <a:rPr lang="en-GB" dirty="0" err="1"/>
              <a:t>partitica</a:t>
            </a:r>
            <a:r>
              <a:rPr lang="en-GB" dirty="0"/>
              <a:t>” </a:t>
            </a:r>
            <a:r>
              <a:rPr lang="en-GB" dirty="0" err="1"/>
              <a:t>delle</a:t>
            </a:r>
            <a:r>
              <a:rPr lang="en-GB" dirty="0"/>
              <a:t> liberal-</a:t>
            </a:r>
            <a:r>
              <a:rPr lang="en-GB" dirty="0" err="1"/>
              <a:t>democrazie</a:t>
            </a:r>
            <a:r>
              <a:rPr lang="en-GB" dirty="0"/>
              <a:t>, e </a:t>
            </a:r>
            <a:r>
              <a:rPr lang="en-GB" dirty="0" err="1"/>
              <a:t>sono</a:t>
            </a:r>
            <a:r>
              <a:rPr lang="en-GB" dirty="0"/>
              <a:t> (</a:t>
            </a:r>
            <a:r>
              <a:rPr lang="en-GB" dirty="0" err="1"/>
              <a:t>semplificando</a:t>
            </a:r>
            <a:r>
              <a:rPr lang="en-GB" dirty="0"/>
              <a:t> al </a:t>
            </a:r>
            <a:r>
              <a:rPr lang="en-GB" dirty="0" err="1"/>
              <a:t>massimo</a:t>
            </a:r>
            <a:r>
              <a:rPr lang="en-GB" dirty="0"/>
              <a:t>):</a:t>
            </a:r>
          </a:p>
          <a:p>
            <a:pPr marL="533400" indent="-457200">
              <a:buAutoNum type="arabicParenR"/>
            </a:pPr>
            <a:r>
              <a:rPr lang="en-GB" dirty="0"/>
              <a:t>Le </a:t>
            </a:r>
            <a:r>
              <a:rPr lang="en-GB" dirty="0" err="1"/>
              <a:t>decisioni</a:t>
            </a:r>
            <a:r>
              <a:rPr lang="en-GB" dirty="0"/>
              <a:t> </a:t>
            </a:r>
            <a:r>
              <a:rPr lang="en-GB" dirty="0" err="1"/>
              <a:t>principali</a:t>
            </a:r>
            <a:r>
              <a:rPr lang="en-GB" dirty="0"/>
              <a:t> </a:t>
            </a:r>
            <a:r>
              <a:rPr lang="en-GB" dirty="0" err="1"/>
              <a:t>dell’attività</a:t>
            </a:r>
            <a:r>
              <a:rPr lang="en-GB" dirty="0"/>
              <a:t> di </a:t>
            </a:r>
            <a:r>
              <a:rPr lang="en-GB" dirty="0" err="1"/>
              <a:t>governo</a:t>
            </a:r>
            <a:r>
              <a:rPr lang="en-GB" dirty="0"/>
              <a:t> </a:t>
            </a:r>
            <a:r>
              <a:rPr lang="en-GB" dirty="0" err="1"/>
              <a:t>sono</a:t>
            </a:r>
            <a:r>
              <a:rPr lang="en-GB" dirty="0"/>
              <a:t> prese </a:t>
            </a:r>
            <a:r>
              <a:rPr lang="en-GB" dirty="0" err="1"/>
              <a:t>esponenti</a:t>
            </a:r>
            <a:r>
              <a:rPr lang="en-GB" dirty="0"/>
              <a:t> di </a:t>
            </a:r>
            <a:r>
              <a:rPr lang="en-GB" dirty="0" err="1"/>
              <a:t>partiti</a:t>
            </a:r>
            <a:r>
              <a:rPr lang="en-GB" dirty="0"/>
              <a:t> </a:t>
            </a:r>
            <a:r>
              <a:rPr lang="en-GB" dirty="0" err="1"/>
              <a:t>politici</a:t>
            </a:r>
            <a:r>
              <a:rPr lang="en-GB" dirty="0"/>
              <a:t>;</a:t>
            </a:r>
          </a:p>
          <a:p>
            <a:pPr marL="533400" indent="-457200">
              <a:buAutoNum type="arabicParenR"/>
            </a:pPr>
            <a:r>
              <a:rPr lang="en-GB" dirty="0"/>
              <a:t>Le </a:t>
            </a:r>
            <a:r>
              <a:rPr lang="en-GB" dirty="0" err="1"/>
              <a:t>compagini</a:t>
            </a:r>
            <a:r>
              <a:rPr lang="en-GB" dirty="0"/>
              <a:t> di </a:t>
            </a:r>
            <a:r>
              <a:rPr lang="en-GB" dirty="0" err="1"/>
              <a:t>governo</a:t>
            </a:r>
            <a:r>
              <a:rPr lang="en-GB" dirty="0"/>
              <a:t> </a:t>
            </a:r>
            <a:r>
              <a:rPr lang="en-GB" dirty="0" err="1"/>
              <a:t>sono</a:t>
            </a:r>
            <a:r>
              <a:rPr lang="en-GB" dirty="0"/>
              <a:t> </a:t>
            </a:r>
            <a:r>
              <a:rPr lang="en-GB" dirty="0" err="1"/>
              <a:t>costituite</a:t>
            </a:r>
            <a:r>
              <a:rPr lang="en-GB" dirty="0"/>
              <a:t> da </a:t>
            </a:r>
            <a:r>
              <a:rPr lang="en-GB" dirty="0" err="1"/>
              <a:t>personale</a:t>
            </a:r>
            <a:r>
              <a:rPr lang="en-GB" dirty="0"/>
              <a:t> di </a:t>
            </a:r>
            <a:r>
              <a:rPr lang="en-GB" dirty="0" err="1"/>
              <a:t>partito</a:t>
            </a:r>
            <a:r>
              <a:rPr lang="en-GB" dirty="0"/>
              <a:t>.</a:t>
            </a:r>
          </a:p>
          <a:p>
            <a:pPr marL="76200" indent="0">
              <a:buNone/>
            </a:pPr>
            <a:r>
              <a:rPr lang="en-GB" dirty="0"/>
              <a:t>Il party government </a:t>
            </a:r>
            <a:r>
              <a:rPr lang="en-GB" dirty="0" err="1"/>
              <a:t>è</a:t>
            </a:r>
            <a:r>
              <a:rPr lang="en-GB" dirty="0"/>
              <a:t> </a:t>
            </a:r>
            <a:r>
              <a:rPr lang="en-GB" dirty="0" err="1"/>
              <a:t>stato</a:t>
            </a:r>
            <a:r>
              <a:rPr lang="en-GB" dirty="0"/>
              <a:t> la </a:t>
            </a:r>
            <a:r>
              <a:rPr lang="en-GB" dirty="0" err="1"/>
              <a:t>modalità</a:t>
            </a:r>
            <a:r>
              <a:rPr lang="en-GB" dirty="0"/>
              <a:t> di </a:t>
            </a:r>
            <a:r>
              <a:rPr lang="en-GB" dirty="0" err="1"/>
              <a:t>funzionamento</a:t>
            </a:r>
            <a:r>
              <a:rPr lang="en-GB" dirty="0"/>
              <a:t> ‘standard’ </a:t>
            </a:r>
            <a:r>
              <a:rPr lang="en-GB" dirty="0" err="1"/>
              <a:t>dei</a:t>
            </a:r>
            <a:r>
              <a:rPr lang="en-GB" dirty="0"/>
              <a:t> </a:t>
            </a:r>
            <a:r>
              <a:rPr lang="en-GB" dirty="0" err="1"/>
              <a:t>sistemi</a:t>
            </a:r>
            <a:r>
              <a:rPr lang="en-GB" dirty="0"/>
              <a:t> </a:t>
            </a:r>
            <a:r>
              <a:rPr lang="en-GB" dirty="0" err="1"/>
              <a:t>politici</a:t>
            </a:r>
            <a:r>
              <a:rPr lang="en-GB" dirty="0"/>
              <a:t> </a:t>
            </a:r>
            <a:r>
              <a:rPr lang="en-GB" dirty="0" err="1"/>
              <a:t>delle</a:t>
            </a:r>
            <a:r>
              <a:rPr lang="en-GB" dirty="0"/>
              <a:t> </a:t>
            </a:r>
            <a:r>
              <a:rPr lang="en-GB" dirty="0" err="1"/>
              <a:t>democrazie</a:t>
            </a:r>
            <a:r>
              <a:rPr lang="en-GB" dirty="0"/>
              <a:t> </a:t>
            </a:r>
            <a:r>
              <a:rPr lang="en-GB" dirty="0" err="1"/>
              <a:t>avanzate</a:t>
            </a:r>
            <a:r>
              <a:rPr lang="en-GB" dirty="0"/>
              <a:t> </a:t>
            </a:r>
            <a:r>
              <a:rPr lang="en-GB" dirty="0" err="1"/>
              <a:t>europee</a:t>
            </a:r>
            <a:r>
              <a:rPr lang="en-GB" dirty="0"/>
              <a:t> </a:t>
            </a:r>
            <a:r>
              <a:rPr lang="en-GB" dirty="0" err="1"/>
              <a:t>fino</a:t>
            </a:r>
            <a:r>
              <a:rPr lang="en-GB" dirty="0"/>
              <a:t> a </a:t>
            </a:r>
            <a:r>
              <a:rPr lang="en-GB" dirty="0" err="1"/>
              <a:t>qualche</a:t>
            </a:r>
            <a:r>
              <a:rPr lang="en-GB" dirty="0"/>
              <a:t> </a:t>
            </a:r>
            <a:r>
              <a:rPr lang="en-GB" dirty="0" err="1"/>
              <a:t>decennio</a:t>
            </a:r>
            <a:r>
              <a:rPr lang="en-GB" dirty="0"/>
              <a:t> fa. </a:t>
            </a:r>
          </a:p>
        </p:txBody>
      </p:sp>
      <p:sp>
        <p:nvSpPr>
          <p:cNvPr id="4" name="Slide Number Placeholder 3">
            <a:extLst>
              <a:ext uri="{FF2B5EF4-FFF2-40B4-BE49-F238E27FC236}">
                <a16:creationId xmlns:a16="http://schemas.microsoft.com/office/drawing/2014/main" id="{C9B8EE23-400A-3D47-B54F-78D2BA42F8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46964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a:t>
            </a:r>
            <a:r>
              <a:rPr lang="en-GB" dirty="0" err="1"/>
              <a:t>definizione</a:t>
            </a:r>
            <a:r>
              <a:rPr lang="en-GB" dirty="0"/>
              <a:t> minima)</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000" dirty="0">
                <a:latin typeface=""/>
                <a:cs typeface="Times New Roman" panose="02020603050405020304" pitchFamily="18" charset="0"/>
              </a:rPr>
              <a:t>Il populismo può essere definito come «un’ideologia dal nucleo sottile, la quale ritiene che la società sia, in definitiva, separata in due gruppi omogenei e antagonisti, “il popolo puro” contro “l’élite corrotta”, e che sostiene che la politica dovrebbe essere un’espressione della volontà generale del popolo» (</a:t>
            </a:r>
            <a:r>
              <a:rPr lang="it-IT" sz="2000" dirty="0" err="1">
                <a:latin typeface=""/>
                <a:cs typeface="Times New Roman" panose="02020603050405020304" pitchFamily="18" charset="0"/>
              </a:rPr>
              <a:t>Mudde</a:t>
            </a:r>
            <a:r>
              <a:rPr lang="it-IT" sz="2000" dirty="0">
                <a:latin typeface=""/>
                <a:cs typeface="Times New Roman" panose="02020603050405020304" pitchFamily="18" charset="0"/>
              </a:rPr>
              <a:t> 2004).</a:t>
            </a:r>
          </a:p>
          <a:p>
            <a:r>
              <a:rPr lang="it-IT" sz="2000" dirty="0">
                <a:latin typeface=""/>
                <a:cs typeface="Times New Roman" panose="02020603050405020304" pitchFamily="18" charset="0"/>
              </a:rPr>
              <a:t>Gli elementi cardine del populismo sono:</a:t>
            </a:r>
          </a:p>
          <a:p>
            <a:pPr marL="76200" indent="0">
              <a:buNone/>
            </a:pPr>
            <a:r>
              <a:rPr lang="it-IT" sz="2000" dirty="0">
                <a:latin typeface=""/>
                <a:cs typeface="Times New Roman" panose="02020603050405020304" pitchFamily="18" charset="0"/>
              </a:rPr>
              <a:t>1) Popolo-centrismo;</a:t>
            </a:r>
          </a:p>
          <a:p>
            <a:pPr marL="76200" indent="0">
              <a:buNone/>
            </a:pPr>
            <a:r>
              <a:rPr lang="it-IT" sz="2000" dirty="0">
                <a:latin typeface=""/>
                <a:cs typeface="Times New Roman" panose="02020603050405020304" pitchFamily="18" charset="0"/>
              </a:rPr>
              <a:t>2) Anti-elitismo;</a:t>
            </a:r>
          </a:p>
          <a:p>
            <a:pPr marL="76200" indent="0">
              <a:buNone/>
            </a:pPr>
            <a:r>
              <a:rPr lang="it-IT" sz="2000" dirty="0">
                <a:latin typeface=""/>
                <a:cs typeface="Times New Roman" panose="02020603050405020304" pitchFamily="18" charset="0"/>
              </a:rPr>
              <a:t>3) Enfasi sulla sovranità popolare. </a:t>
            </a:r>
          </a:p>
          <a:p>
            <a:endParaRPr lang="it-IT" sz="2000" dirty="0">
              <a:latin typeface="Times New Roman" panose="02020603050405020304" pitchFamily="18" charset="0"/>
              <a:cs typeface="Times New Roman" panose="02020603050405020304" pitchFamily="18" charset="0"/>
            </a:endParaRPr>
          </a:p>
          <a:p>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80280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a:t>
            </a:r>
            <a:r>
              <a:rPr lang="en-GB" dirty="0" err="1"/>
              <a:t>definizione</a:t>
            </a:r>
            <a:r>
              <a:rPr lang="en-GB" dirty="0"/>
              <a:t> minima)</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marL="76200" indent="0" algn="just">
              <a:buNone/>
            </a:pPr>
            <a:r>
              <a:rPr lang="it-IT" sz="1600" dirty="0">
                <a:latin typeface=""/>
                <a:cs typeface="Times New Roman" panose="02020603050405020304" pitchFamily="18" charset="0"/>
              </a:rPr>
              <a:t>Tuttavia, il populismo si configura sì come un’ideologia, ma dal “nucleo sottile”, ossia “incompleta”, perché il significato specifico assunto dai termini “popolo” ed “élite” è plasmato dalla sua interazione con una varietà di altri elementi ideologici e/o programmatici; da ciò consegue la natura “altamente camaleontica” del fenomeno (</a:t>
            </a:r>
            <a:r>
              <a:rPr lang="it-IT" sz="1600" dirty="0" err="1">
                <a:latin typeface=""/>
                <a:cs typeface="Times New Roman" panose="02020603050405020304" pitchFamily="18" charset="0"/>
              </a:rPr>
              <a:t>Taggart</a:t>
            </a:r>
            <a:r>
              <a:rPr lang="it-IT" sz="1600" dirty="0">
                <a:latin typeface=""/>
                <a:cs typeface="Times New Roman" panose="02020603050405020304" pitchFamily="18" charset="0"/>
              </a:rPr>
              <a:t> 2004, p. 275).</a:t>
            </a:r>
          </a:p>
          <a:p>
            <a:pPr algn="just"/>
            <a:r>
              <a:rPr lang="it-IT" sz="1600" dirty="0">
                <a:latin typeface=""/>
                <a:cs typeface="Times New Roman" panose="02020603050405020304" pitchFamily="18" charset="0"/>
              </a:rPr>
              <a:t>A differenza delle ideologie “dense” o “complete” (ad esempio, il fascismo, il liberalismo, il socialismo), le ideologie dal nucleo sottile come il populismo hanno una morfologia ristretta, la quale si collega necessariamente ad altre ideologie (e, a volte, è persino assimilata all’interno di quest’ultime).  </a:t>
            </a:r>
          </a:p>
          <a:p>
            <a:pPr algn="just"/>
            <a:r>
              <a:rPr lang="it-IT" sz="1600" dirty="0">
                <a:latin typeface=""/>
                <a:cs typeface="Times New Roman" panose="02020603050405020304" pitchFamily="18" charset="0"/>
              </a:rPr>
              <a:t>In effetti, il populismo si manifesta quasi sempre in combinazione con altri elementi ideologici che sono cruciali per la promozione di progetti politici capaci di attrarre un pubblico più ampio. Di conseguenza, il populismo </a:t>
            </a:r>
            <a:r>
              <a:rPr lang="it-IT" sz="1600" u="sng" dirty="0">
                <a:latin typeface=""/>
                <a:cs typeface="Times New Roman" panose="02020603050405020304" pitchFamily="18" charset="0"/>
              </a:rPr>
              <a:t>di per sé </a:t>
            </a:r>
            <a:r>
              <a:rPr lang="it-IT" sz="1600" dirty="0">
                <a:latin typeface=""/>
                <a:cs typeface="Times New Roman" panose="02020603050405020304" pitchFamily="18" charset="0"/>
              </a:rPr>
              <a:t>non può offrire risposte complesse né esaurienti alle domande politiche poste dalle società moderne. </a:t>
            </a:r>
            <a:endParaRPr lang="en-GB" sz="1600" dirty="0">
              <a:latin typeface=""/>
              <a:cs typeface="Times New Roman" panose="02020603050405020304" pitchFamily="18" charset="0"/>
            </a:endParaRPr>
          </a:p>
          <a:p>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00825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200" dirty="0"/>
              <a:t>Il populismo come </a:t>
            </a:r>
            <a:r>
              <a:rPr lang="it-IT" sz="2200" dirty="0" err="1"/>
              <a:t>idealtipo</a:t>
            </a:r>
            <a:r>
              <a:rPr lang="it-IT" sz="2200" dirty="0"/>
              <a:t> (</a:t>
            </a:r>
            <a:r>
              <a:rPr lang="it-IT" sz="2200" dirty="0" err="1"/>
              <a:t>Caramani</a:t>
            </a:r>
            <a:r>
              <a:rPr lang="it-IT" sz="2200" dirty="0"/>
              <a:t> 2017), invece, è definito come una forma di rappresentanza che sostiene che l'azione politica debba essere guidata dalla volontà del popolo, quest’ultima priva di qualsiasi limitazione o controllo. </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80453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la </a:t>
            </a:r>
            <a:r>
              <a:rPr lang="en-GB" dirty="0" err="1"/>
              <a:t>tecnocrazia</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144751"/>
            <a:ext cx="7637700" cy="3725700"/>
          </a:xfrm>
          <a:prstGeom prst="rect">
            <a:avLst/>
          </a:prstGeom>
        </p:spPr>
        <p:txBody>
          <a:bodyPr spcFirstLastPara="1" wrap="square" lIns="91425" tIns="91425" rIns="91425" bIns="91425" anchor="t" anchorCtr="0">
            <a:noAutofit/>
          </a:bodyPr>
          <a:lstStyle/>
          <a:p>
            <a:pPr marL="76200" indent="0" algn="just">
              <a:buNone/>
            </a:pPr>
            <a:r>
              <a:rPr lang="it-IT" sz="2200" dirty="0"/>
              <a:t>La tecnocrazia è definita da </a:t>
            </a:r>
            <a:r>
              <a:rPr lang="it-IT" sz="2200" dirty="0" err="1"/>
              <a:t>Caramani</a:t>
            </a:r>
            <a:r>
              <a:rPr lang="it-IT" sz="2200" dirty="0"/>
              <a:t> (2017) come una forma di rappresentanza che sottolinea la preminenza della competenza nell'identificazione e nell'implementazione di soluzioni oggettive ai problemi della società. </a:t>
            </a:r>
          </a:p>
          <a:p>
            <a:pPr marL="76200" indent="0" algn="just">
              <a:buNone/>
            </a:pPr>
            <a:r>
              <a:rPr lang="it-IT" sz="2200" dirty="0"/>
              <a:t>Anche in questo caso, i referenti empirici possono includere attori, discorsi o insiemi di istituzioni. </a:t>
            </a:r>
          </a:p>
          <a:p>
            <a:pPr marL="76200" indent="0" algn="just">
              <a:buNone/>
            </a:pPr>
            <a:r>
              <a:rPr lang="it-IT" sz="2200" dirty="0"/>
              <a:t>Dal punto di vista strettamente terminologico, il termine "tecnocrazia" si riferisce a una forma di potere (per cui il competente, nell'identificare i mezzi, non è necessariamente neutrale e imparziale nell'identificare gli obiettivi) piuttosto che a una forma di rappresentanza.</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24650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814-119C-4644-9DE8-4918DA824212}"/>
              </a:ext>
            </a:extLst>
          </p:cNvPr>
          <p:cNvSpPr>
            <a:spLocks noGrp="1"/>
          </p:cNvSpPr>
          <p:nvPr>
            <p:ph type="title"/>
          </p:nvPr>
        </p:nvSpPr>
        <p:spPr/>
        <p:txBody>
          <a:bodyPr/>
          <a:lstStyle/>
          <a:p>
            <a:r>
              <a:rPr lang="it-IT" dirty="0"/>
              <a:t>Populismo vs tecnocrazia</a:t>
            </a:r>
          </a:p>
        </p:txBody>
      </p:sp>
      <p:pic>
        <p:nvPicPr>
          <p:cNvPr id="5" name="Picture 4">
            <a:extLst>
              <a:ext uri="{FF2B5EF4-FFF2-40B4-BE49-F238E27FC236}">
                <a16:creationId xmlns:a16="http://schemas.microsoft.com/office/drawing/2014/main" id="{5B8F4035-C19D-784C-80AA-63798D7544F1}"/>
              </a:ext>
            </a:extLst>
          </p:cNvPr>
          <p:cNvPicPr>
            <a:picLocks noChangeAspect="1"/>
          </p:cNvPicPr>
          <p:nvPr/>
        </p:nvPicPr>
        <p:blipFill>
          <a:blip r:embed="rId2"/>
          <a:stretch>
            <a:fillRect/>
          </a:stretch>
        </p:blipFill>
        <p:spPr>
          <a:xfrm>
            <a:off x="-158262" y="833845"/>
            <a:ext cx="9460523" cy="4360130"/>
          </a:xfrm>
          <a:prstGeom prst="rect">
            <a:avLst/>
          </a:prstGeom>
        </p:spPr>
      </p:pic>
      <p:sp>
        <p:nvSpPr>
          <p:cNvPr id="3" name="Text Placeholder 2">
            <a:extLst>
              <a:ext uri="{FF2B5EF4-FFF2-40B4-BE49-F238E27FC236}">
                <a16:creationId xmlns:a16="http://schemas.microsoft.com/office/drawing/2014/main" id="{3E18E879-0600-2E48-BACE-B16D0E24B2AF}"/>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CFDC98A8-836E-7841-9D14-D76ED94F7F7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80816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Accountability, </a:t>
            </a:r>
            <a:r>
              <a:rPr lang="en" dirty="0" err="1"/>
              <a:t>responsibilit</a:t>
            </a:r>
            <a:r>
              <a:rPr lang="en-GB" dirty="0"/>
              <a:t>y</a:t>
            </a:r>
            <a:r>
              <a:rPr lang="en" dirty="0"/>
              <a:t>, responsiveness</a:t>
            </a:r>
            <a:endParaRPr dirty="0"/>
          </a:p>
        </p:txBody>
      </p:sp>
      <p:sp>
        <p:nvSpPr>
          <p:cNvPr id="334" name="Google Shape;334;p38"/>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t-IT" sz="2400" dirty="0" err="1"/>
              <a:t>Accountability</a:t>
            </a:r>
            <a:r>
              <a:rPr lang="it-IT" sz="2400" dirty="0"/>
              <a:t> = rendere conto, principio che evoca soprattutto il momento elettorale/procedurale e la capacità di «premiare» o «punire» i rappresentanti politici. </a:t>
            </a:r>
          </a:p>
          <a:p>
            <a:pPr marL="0" lvl="0" indent="0">
              <a:buNone/>
            </a:pPr>
            <a:r>
              <a:rPr lang="it-IT" dirty="0" err="1"/>
              <a:t>Responsibility</a:t>
            </a:r>
            <a:r>
              <a:rPr lang="it-IT" dirty="0"/>
              <a:t> = tener conto «dei bisogni di lungo periodo degli elettori e dei loro Paesi» e di richieste di «audience diverse da quella elettorale nazionale»[Bardi et al. 2014]</a:t>
            </a:r>
          </a:p>
          <a:p>
            <a:pPr marL="0" lvl="0" indent="0">
              <a:buNone/>
            </a:pPr>
            <a:r>
              <a:rPr lang="it-IT" sz="2400" dirty="0" err="1"/>
              <a:t>Responsiveness</a:t>
            </a:r>
            <a:r>
              <a:rPr lang="it-IT" sz="2400" dirty="0"/>
              <a:t> </a:t>
            </a:r>
            <a:r>
              <a:rPr lang="it-IT" dirty="0"/>
              <a:t>= agire ‘in modo simpatetico alle domande di breve periodo degli elettori, opinione pubblica, gruppi d’interesse e media [Bardi et al. 2014]</a:t>
            </a:r>
            <a:endParaRPr sz="2400" dirty="0"/>
          </a:p>
        </p:txBody>
      </p:sp>
      <p:sp>
        <p:nvSpPr>
          <p:cNvPr id="335" name="Google Shape;335;p38"/>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715763038"/>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1D5FCF5B64C354FB92999EFD1A77C7A" ma:contentTypeVersion="2" ma:contentTypeDescription="Creare un nuovo documento." ma:contentTypeScope="" ma:versionID="d4fa99e6d91682ea719e7982ce33084f">
  <xsd:schema xmlns:xsd="http://www.w3.org/2001/XMLSchema" xmlns:xs="http://www.w3.org/2001/XMLSchema" xmlns:p="http://schemas.microsoft.com/office/2006/metadata/properties" xmlns:ns2="611b50a5-24d2-421e-8e8d-981ee1a47357" targetNamespace="http://schemas.microsoft.com/office/2006/metadata/properties" ma:root="true" ma:fieldsID="1e9f69d172dad2471dbc282f96c174d5" ns2:_="">
    <xsd:import namespace="611b50a5-24d2-421e-8e8d-981ee1a473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b50a5-24d2-421e-8e8d-981ee1a47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FB93A-207F-4748-B564-984223B27B6C}"/>
</file>

<file path=customXml/itemProps2.xml><?xml version="1.0" encoding="utf-8"?>
<ds:datastoreItem xmlns:ds="http://schemas.openxmlformats.org/officeDocument/2006/customXml" ds:itemID="{8B009ECF-8E29-446D-82B5-7FFF9A5C4481}">
  <ds:schemaRefs>
    <ds:schemaRef ds:uri="http://schemas.microsoft.com/sharepoint/v3/contenttype/forms"/>
  </ds:schemaRefs>
</ds:datastoreItem>
</file>

<file path=customXml/itemProps3.xml><?xml version="1.0" encoding="utf-8"?>
<ds:datastoreItem xmlns:ds="http://schemas.openxmlformats.org/officeDocument/2006/customXml" ds:itemID="{F1EF7123-BD35-4DF0-9B90-EE066B29201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671</TotalTime>
  <Words>620</Words>
  <Application>Microsoft Macintosh PowerPoint</Application>
  <PresentationFormat>On-screen Show (16:9)</PresentationFormat>
  <Paragraphs>36</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Source Sans Pro</vt:lpstr>
      <vt:lpstr>Times New Roman</vt:lpstr>
      <vt:lpstr>Benedick template</vt:lpstr>
      <vt:lpstr>Tecnocrazia vs populismo</vt:lpstr>
      <vt:lpstr>1. Populismo e tecnocrazia</vt:lpstr>
      <vt:lpstr>Cos’è il party government</vt:lpstr>
      <vt:lpstr>Che cos’è il populismo (definizione minima)</vt:lpstr>
      <vt:lpstr>Che cos’è il populismo (definizione minima)</vt:lpstr>
      <vt:lpstr>Che cos’è il populismo come idealtipo</vt:lpstr>
      <vt:lpstr>Che cos’è la tecnocrazia come idealtipo</vt:lpstr>
      <vt:lpstr>Populismo vs tecnocrazia</vt:lpstr>
      <vt:lpstr>Accountability, responsibility, responsiveness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Scienza dell’Amministrazione Lezione introduttiva</dc:title>
  <cp:lastModifiedBy>Mattia Zulianello</cp:lastModifiedBy>
  <cp:revision>45</cp:revision>
  <dcterms:modified xsi:type="dcterms:W3CDTF">2021-12-02T15:12:34Z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0x010100C1D5FCF5B64C354FB92999EFD1A77C7A</vt:lpwstr>
  </property>
</Properties>
</file>