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8" r:id="rId4"/>
  </p:sldMasterIdLst>
  <p:notesMasterIdLst>
    <p:notesMasterId r:id="rId41"/>
  </p:notesMasterIdLst>
  <p:sldIdLst>
    <p:sldId id="375" r:id="rId5"/>
    <p:sldId id="369" r:id="rId6"/>
    <p:sldId id="377" r:id="rId7"/>
    <p:sldId id="378" r:id="rId8"/>
    <p:sldId id="380" r:id="rId9"/>
    <p:sldId id="372" r:id="rId10"/>
    <p:sldId id="373" r:id="rId11"/>
    <p:sldId id="379" r:id="rId12"/>
    <p:sldId id="374" r:id="rId13"/>
    <p:sldId id="376" r:id="rId14"/>
    <p:sldId id="354" r:id="rId15"/>
    <p:sldId id="293" r:id="rId16"/>
    <p:sldId id="385" r:id="rId17"/>
    <p:sldId id="274" r:id="rId18"/>
    <p:sldId id="289" r:id="rId19"/>
    <p:sldId id="294" r:id="rId20"/>
    <p:sldId id="275" r:id="rId21"/>
    <p:sldId id="381" r:id="rId22"/>
    <p:sldId id="382" r:id="rId23"/>
    <p:sldId id="276" r:id="rId24"/>
    <p:sldId id="267" r:id="rId25"/>
    <p:sldId id="277" r:id="rId26"/>
    <p:sldId id="291" r:id="rId27"/>
    <p:sldId id="279" r:id="rId28"/>
    <p:sldId id="383" r:id="rId29"/>
    <p:sldId id="281" r:id="rId30"/>
    <p:sldId id="387" r:id="rId31"/>
    <p:sldId id="280" r:id="rId32"/>
    <p:sldId id="384" r:id="rId33"/>
    <p:sldId id="282" r:id="rId34"/>
    <p:sldId id="283" r:id="rId35"/>
    <p:sldId id="386" r:id="rId36"/>
    <p:sldId id="286" r:id="rId37"/>
    <p:sldId id="388" r:id="rId38"/>
    <p:sldId id="284" r:id="rId39"/>
    <p:sldId id="28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D2660-84E0-47A1-A5C0-95D7B330F088}" v="5" dt="2021-12-03T19:42:20.547"/>
    <p1510:client id="{36CE4B65-501F-4296-99EA-33E6EC5BE994}" v="10" dt="2021-12-03T19:53:39.814"/>
    <p1510:client id="{48DDC0AD-3C31-41DF-8BF3-25C3AE95D2C0}" v="13" dt="2021-12-03T18:38:36.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624" autoAdjust="0"/>
    <p:restoredTop sz="95768"/>
  </p:normalViewPr>
  <p:slideViewPr>
    <p:cSldViewPr snapToGrid="0">
      <p:cViewPr varScale="1">
        <p:scale>
          <a:sx n="63" d="100"/>
          <a:sy n="63" d="100"/>
        </p:scale>
        <p:origin x="184" y="8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LIANELLO MATTIA" userId="S::34753@ds.units.it::528d51dd-d01a-40ca-b6f4-4afeb984b8a7" providerId="AD" clId="Web-{48DDC0AD-3C31-41DF-8BF3-25C3AE95D2C0}"/>
    <pc:docChg chg="modSld">
      <pc:chgData name="ZULIANELLO MATTIA" userId="S::34753@ds.units.it::528d51dd-d01a-40ca-b6f4-4afeb984b8a7" providerId="AD" clId="Web-{48DDC0AD-3C31-41DF-8BF3-25C3AE95D2C0}" dt="2021-12-03T18:38:36.645" v="12" actId="20577"/>
      <pc:docMkLst>
        <pc:docMk/>
      </pc:docMkLst>
      <pc:sldChg chg="modSp">
        <pc:chgData name="ZULIANELLO MATTIA" userId="S::34753@ds.units.it::528d51dd-d01a-40ca-b6f4-4afeb984b8a7" providerId="AD" clId="Web-{48DDC0AD-3C31-41DF-8BF3-25C3AE95D2C0}" dt="2021-12-03T18:38:36.645" v="12" actId="20577"/>
        <pc:sldMkLst>
          <pc:docMk/>
          <pc:sldMk cId="1095416375" sldId="274"/>
        </pc:sldMkLst>
        <pc:spChg chg="mod">
          <ac:chgData name="ZULIANELLO MATTIA" userId="S::34753@ds.units.it::528d51dd-d01a-40ca-b6f4-4afeb984b8a7" providerId="AD" clId="Web-{48DDC0AD-3C31-41DF-8BF3-25C3AE95D2C0}" dt="2021-12-03T18:38:36.645" v="12" actId="20577"/>
          <ac:spMkLst>
            <pc:docMk/>
            <pc:sldMk cId="1095416375" sldId="274"/>
            <ac:spMk id="3" creationId="{B8E54212-7C1A-4944-BCC2-4A262E23A87C}"/>
          </ac:spMkLst>
        </pc:spChg>
      </pc:sldChg>
    </pc:docChg>
  </pc:docChgLst>
  <pc:docChgLst>
    <pc:chgData name="ZULIANELLO MATTIA" userId="S::34753@ds.units.it::528d51dd-d01a-40ca-b6f4-4afeb984b8a7" providerId="AD" clId="Web-{36CE4B65-501F-4296-99EA-33E6EC5BE994}"/>
    <pc:docChg chg="modSld">
      <pc:chgData name="ZULIANELLO MATTIA" userId="S::34753@ds.units.it::528d51dd-d01a-40ca-b6f4-4afeb984b8a7" providerId="AD" clId="Web-{36CE4B65-501F-4296-99EA-33E6EC5BE994}" dt="2021-12-03T19:53:38.751" v="3" actId="20577"/>
      <pc:docMkLst>
        <pc:docMk/>
      </pc:docMkLst>
      <pc:sldChg chg="modSp">
        <pc:chgData name="ZULIANELLO MATTIA" userId="S::34753@ds.units.it::528d51dd-d01a-40ca-b6f4-4afeb984b8a7" providerId="AD" clId="Web-{36CE4B65-501F-4296-99EA-33E6EC5BE994}" dt="2021-12-03T19:53:38.751" v="3" actId="20577"/>
        <pc:sldMkLst>
          <pc:docMk/>
          <pc:sldMk cId="3557196392" sldId="385"/>
        </pc:sldMkLst>
        <pc:spChg chg="mod">
          <ac:chgData name="ZULIANELLO MATTIA" userId="S::34753@ds.units.it::528d51dd-d01a-40ca-b6f4-4afeb984b8a7" providerId="AD" clId="Web-{36CE4B65-501F-4296-99EA-33E6EC5BE994}" dt="2021-12-03T19:53:38.751" v="3" actId="20577"/>
          <ac:spMkLst>
            <pc:docMk/>
            <pc:sldMk cId="3557196392" sldId="385"/>
            <ac:spMk id="4" creationId="{46922488-FD2D-0740-B5FE-11EA8201ADA7}"/>
          </ac:spMkLst>
        </pc:spChg>
      </pc:sldChg>
    </pc:docChg>
  </pc:docChgLst>
  <pc:docChgLst>
    <pc:chgData name="ZULIANELLO MATTIA" userId="S::34753@ds.units.it::528d51dd-d01a-40ca-b6f4-4afeb984b8a7" providerId="AD" clId="Web-{154D2660-84E0-47A1-A5C0-95D7B330F088}"/>
    <pc:docChg chg="modSld">
      <pc:chgData name="ZULIANELLO MATTIA" userId="S::34753@ds.units.it::528d51dd-d01a-40ca-b6f4-4afeb984b8a7" providerId="AD" clId="Web-{154D2660-84E0-47A1-A5C0-95D7B330F088}" dt="2021-12-03T19:42:20.547" v="4" actId="20577"/>
      <pc:docMkLst>
        <pc:docMk/>
      </pc:docMkLst>
      <pc:sldChg chg="modSp">
        <pc:chgData name="ZULIANELLO MATTIA" userId="S::34753@ds.units.it::528d51dd-d01a-40ca-b6f4-4afeb984b8a7" providerId="AD" clId="Web-{154D2660-84E0-47A1-A5C0-95D7B330F088}" dt="2021-12-03T19:42:20.547" v="4" actId="20577"/>
        <pc:sldMkLst>
          <pc:docMk/>
          <pc:sldMk cId="1124287831" sldId="354"/>
        </pc:sldMkLst>
        <pc:spChg chg="mod">
          <ac:chgData name="ZULIANELLO MATTIA" userId="S::34753@ds.units.it::528d51dd-d01a-40ca-b6f4-4afeb984b8a7" providerId="AD" clId="Web-{154D2660-84E0-47A1-A5C0-95D7B330F088}" dt="2021-12-03T19:42:20.547" v="4" actId="20577"/>
          <ac:spMkLst>
            <pc:docMk/>
            <pc:sldMk cId="1124287831" sldId="354"/>
            <ac:spMk id="4" creationId="{D7E526B3-8B71-C548-9ED1-F3ACD1D89C27}"/>
          </ac:spMkLst>
        </pc:spChg>
      </pc:sldChg>
      <pc:sldChg chg="modSp">
        <pc:chgData name="ZULIANELLO MATTIA" userId="S::34753@ds.units.it::528d51dd-d01a-40ca-b6f4-4afeb984b8a7" providerId="AD" clId="Web-{154D2660-84E0-47A1-A5C0-95D7B330F088}" dt="2021-12-03T19:35:40.519" v="2" actId="20577"/>
        <pc:sldMkLst>
          <pc:docMk/>
          <pc:sldMk cId="88063043" sldId="372"/>
        </pc:sldMkLst>
        <pc:spChg chg="mod">
          <ac:chgData name="ZULIANELLO MATTIA" userId="S::34753@ds.units.it::528d51dd-d01a-40ca-b6f4-4afeb984b8a7" providerId="AD" clId="Web-{154D2660-84E0-47A1-A5C0-95D7B330F088}" dt="2021-12-03T19:35:40.519" v="2" actId="20577"/>
          <ac:spMkLst>
            <pc:docMk/>
            <pc:sldMk cId="88063043" sldId="372"/>
            <ac:spMk id="3" creationId="{7B126B08-EDD7-FE47-BFFB-136D176E40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E73CA0-BAF7-9044-BE59-E04C0CD48953}" type="datetimeFigureOut">
              <a:rPr lang="it-IT" smtClean="0"/>
              <a:t>03/12/2021</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0C66E-F8C1-1C4B-8D6F-8AC0DFC24314}" type="slidenum">
              <a:rPr lang="it-IT" smtClean="0"/>
              <a:t>‹N›</a:t>
            </a:fld>
            <a:endParaRPr lang="it-IT"/>
          </a:p>
        </p:txBody>
      </p:sp>
    </p:spTree>
    <p:extLst>
      <p:ext uri="{BB962C8B-B14F-4D97-AF65-F5344CB8AC3E}">
        <p14:creationId xmlns:p14="http://schemas.microsoft.com/office/powerpoint/2010/main" val="3151164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9EC90EF-E222-D24E-83B7-E80F59B8F75A}" type="slidenum">
              <a:rPr lang="it-IT" smtClean="0"/>
              <a:t>2</a:t>
            </a:fld>
            <a:endParaRPr lang="it-IT" dirty="0"/>
          </a:p>
        </p:txBody>
      </p:sp>
    </p:spTree>
    <p:extLst>
      <p:ext uri="{BB962C8B-B14F-4D97-AF65-F5344CB8AC3E}">
        <p14:creationId xmlns:p14="http://schemas.microsoft.com/office/powerpoint/2010/main" val="189138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9EC90EF-E222-D24E-83B7-E80F59B8F75A}" type="slidenum">
              <a:rPr lang="it-IT" smtClean="0"/>
              <a:t>6</a:t>
            </a:fld>
            <a:endParaRPr lang="it-IT" dirty="0"/>
          </a:p>
        </p:txBody>
      </p:sp>
    </p:spTree>
    <p:extLst>
      <p:ext uri="{BB962C8B-B14F-4D97-AF65-F5344CB8AC3E}">
        <p14:creationId xmlns:p14="http://schemas.microsoft.com/office/powerpoint/2010/main" val="4141733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9EC90EF-E222-D24E-83B7-E80F59B8F75A}" type="slidenum">
              <a:rPr lang="it-IT" smtClean="0"/>
              <a:t>7</a:t>
            </a:fld>
            <a:endParaRPr lang="it-IT" dirty="0"/>
          </a:p>
        </p:txBody>
      </p:sp>
    </p:spTree>
    <p:extLst>
      <p:ext uri="{BB962C8B-B14F-4D97-AF65-F5344CB8AC3E}">
        <p14:creationId xmlns:p14="http://schemas.microsoft.com/office/powerpoint/2010/main" val="305396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9EC90EF-E222-D24E-83B7-E80F59B8F75A}" type="slidenum">
              <a:rPr lang="it-IT" smtClean="0"/>
              <a:t>9</a:t>
            </a:fld>
            <a:endParaRPr lang="it-IT" dirty="0"/>
          </a:p>
        </p:txBody>
      </p:sp>
    </p:spTree>
    <p:extLst>
      <p:ext uri="{BB962C8B-B14F-4D97-AF65-F5344CB8AC3E}">
        <p14:creationId xmlns:p14="http://schemas.microsoft.com/office/powerpoint/2010/main" val="372770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45612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3639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56292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‹N›</a:t>
            </a:fld>
            <a:endParaRPr lang="en-US" dirty="0"/>
          </a:p>
        </p:txBody>
      </p:sp>
    </p:spTree>
    <p:extLst>
      <p:ext uri="{BB962C8B-B14F-4D97-AF65-F5344CB8AC3E}">
        <p14:creationId xmlns:p14="http://schemas.microsoft.com/office/powerpoint/2010/main" val="32351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2289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10972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C5B261-8843-42D1-AAFC-05E20E2D9B97}" type="datetimeFigureOut">
              <a:rPr lang="en-US" smtClean="0"/>
              <a:t>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22812274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25277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02C1E-28F2-47E9-802D-339E64E2F920}" type="datetimeFigureOut">
              <a:rPr lang="en-US" smtClean="0"/>
              <a:t>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9744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271A48-F18A-45B3-BC05-1E27DA3F88AF}" type="datetimeFigureOut">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38217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85039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5B261-8843-42D1-AAFC-05E20E2D9B97}" type="datetimeFigureOut">
              <a:rPr lang="en-US" smtClean="0"/>
              <a:t>12/3/2021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28876872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925" y="1066799"/>
            <a:ext cx="10231755" cy="1017495"/>
          </a:xfrm>
        </p:spPr>
        <p:txBody>
          <a:bodyPr>
            <a:noAutofit/>
          </a:bodyPr>
          <a:lstStyle/>
          <a:p>
            <a:pPr marL="0" indent="0"/>
            <a:r>
              <a:rPr lang="it-IT" sz="5700" b="1" dirty="0">
                <a:latin typeface="Goudy Old Style" panose="02020502050305020303" pitchFamily="18" charset="77"/>
              </a:rPr>
              <a:t>La leadership populista: cenni</a:t>
            </a:r>
            <a:endParaRPr lang="en-GB" sz="5700" b="1" dirty="0">
              <a:solidFill>
                <a:schemeClr val="tx1">
                  <a:lumMod val="75000"/>
                </a:schemeClr>
              </a:solidFill>
              <a:latin typeface="Goudy Old Style" panose="02020502050305020303" pitchFamily="18" charset="77"/>
            </a:endParaRPr>
          </a:p>
        </p:txBody>
      </p:sp>
      <p:sp>
        <p:nvSpPr>
          <p:cNvPr id="3" name="Subtitle 2"/>
          <p:cNvSpPr>
            <a:spLocks noGrp="1"/>
          </p:cNvSpPr>
          <p:nvPr>
            <p:ph type="subTitle" idx="1"/>
          </p:nvPr>
        </p:nvSpPr>
        <p:spPr>
          <a:xfrm>
            <a:off x="980122" y="1066799"/>
            <a:ext cx="10231756" cy="1335903"/>
          </a:xfrm>
        </p:spPr>
        <p:txBody>
          <a:bodyPr>
            <a:normAutofit/>
          </a:bodyPr>
          <a:lstStyle/>
          <a:p>
            <a:endParaRPr lang="en-GB" sz="2000" dirty="0">
              <a:latin typeface="Goudy Old Style" panose="02020502050305020303" pitchFamily="18" charset="77"/>
            </a:endParaRPr>
          </a:p>
          <a:p>
            <a:endParaRPr lang="en-GB" sz="2000" dirty="0">
              <a:latin typeface="Goudy Old Style" panose="02020502050305020303" pitchFamily="18" charset="77"/>
            </a:endParaRPr>
          </a:p>
          <a:p>
            <a:endParaRPr lang="en-GB" sz="2000" dirty="0">
              <a:latin typeface="Goudy Old Style" panose="02020502050305020303" pitchFamily="18" charset="77"/>
            </a:endParaRPr>
          </a:p>
          <a:p>
            <a:endParaRPr lang="en-GB" sz="2000" dirty="0">
              <a:latin typeface="Goudy Old Style" panose="02020502050305020303" pitchFamily="18" charset="77"/>
            </a:endParaRPr>
          </a:p>
          <a:p>
            <a:pPr algn="l"/>
            <a:endParaRPr lang="en-GB" sz="2000" dirty="0">
              <a:latin typeface="Goudy Old Style" panose="02020502050305020303" pitchFamily="18" charset="77"/>
            </a:endParaRPr>
          </a:p>
        </p:txBody>
      </p:sp>
    </p:spTree>
    <p:extLst>
      <p:ext uri="{BB962C8B-B14F-4D97-AF65-F5344CB8AC3E}">
        <p14:creationId xmlns:p14="http://schemas.microsoft.com/office/powerpoint/2010/main" val="2564290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41F03-9E5C-B84E-B380-5F13A77A4F6C}"/>
              </a:ext>
            </a:extLst>
          </p:cNvPr>
          <p:cNvSpPr>
            <a:spLocks noGrp="1"/>
          </p:cNvSpPr>
          <p:nvPr>
            <p:ph type="title"/>
          </p:nvPr>
        </p:nvSpPr>
        <p:spPr/>
        <p:txBody>
          <a:bodyPr/>
          <a:lstStyle/>
          <a:p>
            <a:r>
              <a:rPr lang="it-IT" b="1" dirty="0">
                <a:latin typeface="Goudy Old Style" panose="02020502050305020303" pitchFamily="18" charset="77"/>
              </a:rPr>
              <a:t>L’istituzionalizzazione del populismo</a:t>
            </a:r>
          </a:p>
        </p:txBody>
      </p:sp>
      <p:sp>
        <p:nvSpPr>
          <p:cNvPr id="3" name="Content Placeholder 2">
            <a:extLst>
              <a:ext uri="{FF2B5EF4-FFF2-40B4-BE49-F238E27FC236}">
                <a16:creationId xmlns:a16="http://schemas.microsoft.com/office/drawing/2014/main" id="{7F8D6EBD-33D3-B14B-900D-ADA3B1F6323A}"/>
              </a:ext>
            </a:extLst>
          </p:cNvPr>
          <p:cNvSpPr>
            <a:spLocks noGrp="1"/>
          </p:cNvSpPr>
          <p:nvPr>
            <p:ph idx="1"/>
          </p:nvPr>
        </p:nvSpPr>
        <p:spPr/>
        <p:txBody>
          <a:bodyPr>
            <a:normAutofit fontScale="92500" lnSpcReduction="20000"/>
          </a:bodyPr>
          <a:lstStyle/>
          <a:p>
            <a:r>
              <a:rPr lang="en-GB" dirty="0">
                <a:latin typeface="Goudy Old Style" panose="02020502050305020303" pitchFamily="18" charset="77"/>
              </a:rPr>
              <a:t>Il </a:t>
            </a:r>
            <a:r>
              <a:rPr lang="en-GB" dirty="0" err="1">
                <a:latin typeface="Goudy Old Style" panose="02020502050305020303" pitchFamily="18" charset="77"/>
              </a:rPr>
              <a:t>populismo</a:t>
            </a:r>
            <a:r>
              <a:rPr lang="en-GB" dirty="0">
                <a:latin typeface="Goudy Old Style" panose="02020502050305020303" pitchFamily="18" charset="77"/>
              </a:rPr>
              <a:t> </a:t>
            </a:r>
            <a:r>
              <a:rPr lang="en-GB" dirty="0" err="1">
                <a:latin typeface="Goudy Old Style" panose="02020502050305020303" pitchFamily="18" charset="77"/>
              </a:rPr>
              <a:t>può</a:t>
            </a:r>
            <a:r>
              <a:rPr lang="en-GB" dirty="0">
                <a:latin typeface="Goudy Old Style" panose="02020502050305020303" pitchFamily="18" charset="77"/>
              </a:rPr>
              <a:t> </a:t>
            </a:r>
            <a:r>
              <a:rPr lang="en-GB" dirty="0" err="1">
                <a:latin typeface="Goudy Old Style" panose="02020502050305020303" pitchFamily="18" charset="77"/>
              </a:rPr>
              <a:t>persistere</a:t>
            </a:r>
            <a:r>
              <a:rPr lang="en-GB" dirty="0">
                <a:latin typeface="Goudy Old Style" panose="02020502050305020303" pitchFamily="18" charset="77"/>
              </a:rPr>
              <a:t> </a:t>
            </a:r>
            <a:r>
              <a:rPr lang="en-GB" dirty="0" err="1">
                <a:latin typeface="Goudy Old Style" panose="02020502050305020303" pitchFamily="18" charset="77"/>
              </a:rPr>
              <a:t>nel</a:t>
            </a:r>
            <a:r>
              <a:rPr lang="en-GB" dirty="0">
                <a:latin typeface="Goudy Old Style" panose="02020502050305020303" pitchFamily="18" charset="77"/>
              </a:rPr>
              <a:t> tempo, </a:t>
            </a:r>
            <a:r>
              <a:rPr lang="en-GB" dirty="0" err="1">
                <a:latin typeface="Goudy Old Style" panose="02020502050305020303" pitchFamily="18" charset="77"/>
              </a:rPr>
              <a:t>oltre</a:t>
            </a:r>
            <a:r>
              <a:rPr lang="en-GB" dirty="0">
                <a:latin typeface="Goudy Old Style" panose="02020502050305020303" pitchFamily="18" charset="77"/>
              </a:rPr>
              <a:t> il leader </a:t>
            </a:r>
            <a:r>
              <a:rPr lang="en-GB" dirty="0" err="1">
                <a:latin typeface="Goudy Old Style" panose="02020502050305020303" pitchFamily="18" charset="77"/>
              </a:rPr>
              <a:t>fondatore</a:t>
            </a:r>
            <a:r>
              <a:rPr lang="en-GB" dirty="0">
                <a:latin typeface="Goudy Old Style" panose="02020502050305020303" pitchFamily="18" charset="77"/>
              </a:rPr>
              <a:t> (o leader </a:t>
            </a:r>
            <a:r>
              <a:rPr lang="en-GB" dirty="0" err="1">
                <a:latin typeface="Goudy Old Style" panose="02020502050305020303" pitchFamily="18" charset="77"/>
              </a:rPr>
              <a:t>carismatico</a:t>
            </a:r>
            <a:r>
              <a:rPr lang="en-GB" dirty="0">
                <a:latin typeface="Goudy Old Style" panose="02020502050305020303" pitchFamily="18" charset="77"/>
              </a:rPr>
              <a:t>)?</a:t>
            </a:r>
          </a:p>
          <a:p>
            <a:r>
              <a:rPr lang="en-GB" dirty="0" err="1">
                <a:latin typeface="Goudy Old Style" panose="02020502050305020303" pitchFamily="18" charset="77"/>
              </a:rPr>
              <a:t>Sì</a:t>
            </a:r>
            <a:r>
              <a:rPr lang="en-GB" dirty="0">
                <a:latin typeface="Goudy Old Style" panose="02020502050305020303" pitchFamily="18" charset="77"/>
              </a:rPr>
              <a:t>!</a:t>
            </a:r>
          </a:p>
          <a:p>
            <a:r>
              <a:rPr lang="it-IT" dirty="0">
                <a:latin typeface="Goudy Old Style" panose="02020502050305020303" pitchFamily="18" charset="77"/>
              </a:rPr>
              <a:t>I populisti possono conseguire un successo elettorale iniziale attraverso la leadership personalista. Ciò è particolarmente vero quando il leader del partito è una figura carismatica, dotata di adeguate credenziali per rappresentare se stesso/a come un outsider e della capacità di stabilire un legame diretto con le masse.</a:t>
            </a:r>
          </a:p>
          <a:p>
            <a:r>
              <a:rPr lang="it-IT" dirty="0">
                <a:latin typeface="Goudy Old Style" panose="02020502050305020303" pitchFamily="18" charset="77"/>
              </a:rPr>
              <a:t>Tuttavia, questo tipo di leader sono, a volte, incapaci di istituzionalizzare i loro partiti. Infatti, attraverso la costruzione di una piattaforma elettorale personalista, anziché un partito politico ben organizzato con attivisti e personale competente, tali leader hanno serie di difficoltà nel conseguire la persistenza elettorale. </a:t>
            </a:r>
          </a:p>
        </p:txBody>
      </p:sp>
    </p:spTree>
    <p:extLst>
      <p:ext uri="{BB962C8B-B14F-4D97-AF65-F5344CB8AC3E}">
        <p14:creationId xmlns:p14="http://schemas.microsoft.com/office/powerpoint/2010/main" val="276778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7807-5891-9045-8689-1A3F10B37E75}"/>
              </a:ext>
            </a:extLst>
          </p:cNvPr>
          <p:cNvSpPr>
            <a:spLocks noGrp="1"/>
          </p:cNvSpPr>
          <p:nvPr>
            <p:ph type="title"/>
          </p:nvPr>
        </p:nvSpPr>
        <p:spPr>
          <a:xfrm>
            <a:off x="954315" y="321582"/>
            <a:ext cx="10515600" cy="1325563"/>
          </a:xfrm>
        </p:spPr>
        <p:txBody>
          <a:bodyPr>
            <a:normAutofit fontScale="90000"/>
          </a:bodyPr>
          <a:lstStyle/>
          <a:p>
            <a:r>
              <a:rPr lang="it-IT" dirty="0">
                <a:latin typeface="Times New Roman" panose="02020603050405020304" pitchFamily="18" charset="0"/>
                <a:cs typeface="Times New Roman" panose="02020603050405020304" pitchFamily="18" charset="0"/>
              </a:rPr>
              <a:t>L’importanza delle scelte e qualità dei leader per la persistenza dei populisti nel lungo periodo</a:t>
            </a:r>
          </a:p>
        </p:txBody>
      </p:sp>
      <p:sp>
        <p:nvSpPr>
          <p:cNvPr id="4" name="Content Placeholder 3">
            <a:extLst>
              <a:ext uri="{FF2B5EF4-FFF2-40B4-BE49-F238E27FC236}">
                <a16:creationId xmlns:a16="http://schemas.microsoft.com/office/drawing/2014/main" id="{D7E526B3-8B71-C548-9ED1-F3ACD1D89C27}"/>
              </a:ext>
            </a:extLst>
          </p:cNvPr>
          <p:cNvSpPr>
            <a:spLocks noGrp="1"/>
          </p:cNvSpPr>
          <p:nvPr>
            <p:ph idx="1"/>
          </p:nvPr>
        </p:nvSpPr>
        <p:spPr>
          <a:xfrm>
            <a:off x="816429" y="1524000"/>
            <a:ext cx="10515600" cy="5012418"/>
          </a:xfrm>
        </p:spPr>
        <p:txBody>
          <a:bodyPr vert="horz" lIns="91440" tIns="45720" rIns="91440" bIns="45720" rtlCol="0" anchor="t">
            <a:noAutofit/>
          </a:bodyPr>
          <a:lstStyle/>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r>
              <a:rPr lang="it-IT" sz="1600">
                <a:latin typeface="Times New Roman"/>
                <a:cs typeface="Times New Roman"/>
              </a:rPr>
              <a:t>Per evitare crisi organizzative, le possibili chiavi del successo sono:</a:t>
            </a:r>
          </a:p>
          <a:p>
            <a:pPr algn="just">
              <a:buFontTx/>
              <a:buChar char="-"/>
            </a:pPr>
            <a:r>
              <a:rPr lang="it-IT" sz="1600" dirty="0">
                <a:latin typeface="Times New Roman" panose="02020603050405020304" pitchFamily="18" charset="0"/>
                <a:cs typeface="Times New Roman" panose="02020603050405020304" pitchFamily="18" charset="0"/>
              </a:rPr>
              <a:t>Una leadership ‘pratica’. Capacità di risolvere problemi organizzativi, anche di routine, e di ‘controllare’ le zone d’incertezza. </a:t>
            </a:r>
          </a:p>
          <a:p>
            <a:pPr algn="just">
              <a:buFontTx/>
              <a:buChar char="-"/>
            </a:pPr>
            <a:r>
              <a:rPr lang="it-IT" sz="1600" dirty="0">
                <a:latin typeface="Times New Roman" panose="02020603050405020304" pitchFamily="18" charset="0"/>
                <a:cs typeface="Times New Roman" panose="02020603050405020304" pitchFamily="18" charset="0"/>
              </a:rPr>
              <a:t>La centralizzazione del potere nella leadership. </a:t>
            </a:r>
          </a:p>
          <a:p>
            <a:pPr algn="just">
              <a:buFontTx/>
              <a:buChar char="-"/>
            </a:pPr>
            <a:r>
              <a:rPr lang="it-IT" sz="1600" dirty="0">
                <a:latin typeface="Times New Roman" panose="02020603050405020304" pitchFamily="18" charset="0"/>
                <a:cs typeface="Times New Roman" panose="02020603050405020304" pitchFamily="18" charset="0"/>
              </a:rPr>
              <a:t>La permanenza del leader all’interno del partito nella fase in cui quest’ultimo è più vulnerabile (ossia, dopo l’ingresso in parlamento)</a:t>
            </a:r>
          </a:p>
          <a:p>
            <a:pPr algn="just">
              <a:buFontTx/>
              <a:buChar char="-"/>
            </a:pPr>
            <a:r>
              <a:rPr lang="it-IT" sz="1600" dirty="0">
                <a:latin typeface="Times New Roman" panose="02020603050405020304" pitchFamily="18" charset="0"/>
                <a:cs typeface="Times New Roman" panose="02020603050405020304" pitchFamily="18" charset="0"/>
              </a:rPr>
              <a:t>La centralizzazione e lo sviluppo di meccanismi di risoluzione ‘silenziosa’ dei conflitti assieme a meccanismi di infusione di «valori» (socializzazione interna) sono fattori essenziali per il successo oltre il breve periodo. Questi corrispondono, molto semplicemente, allo sviluppo di una macchina partitica extra-parlamentare (cioè non esistente solo a livello istituzionale).</a:t>
            </a:r>
            <a:endParaRPr lang="it-IT" sz="1800" dirty="0">
              <a:latin typeface="Times New Roman" panose="02020603050405020304" pitchFamily="18" charset="0"/>
              <a:cs typeface="Times New Roman" panose="02020603050405020304" pitchFamily="18" charset="0"/>
            </a:endParaRPr>
          </a:p>
          <a:p>
            <a:pPr marL="0" indent="0" algn="just">
              <a:buNone/>
            </a:pPr>
            <a:r>
              <a:rPr lang="it-IT" sz="1800" b="1" dirty="0">
                <a:latin typeface="Times New Roman" panose="02020603050405020304" pitchFamily="18" charset="0"/>
                <a:cs typeface="Times New Roman" panose="02020603050405020304" pitchFamily="18" charset="0"/>
              </a:rPr>
              <a:t>I partiti populisti vanno studiati, in questo senso, come normalissime organizzazioni che competono per risorse specifiche (voti) e che hanno una duplice e costante sfida: la coesione e la manifestazione di un’immagine di unità all’esterno.</a:t>
            </a:r>
          </a:p>
          <a:p>
            <a:pPr marL="0" indent="0" algn="just">
              <a:buNone/>
            </a:pPr>
            <a:r>
              <a:rPr lang="it-IT" sz="1800" b="1" dirty="0">
                <a:latin typeface="Times New Roman" panose="02020603050405020304" pitchFamily="18" charset="0"/>
                <a:cs typeface="Times New Roman" panose="02020603050405020304" pitchFamily="18" charset="0"/>
              </a:rPr>
              <a:t>La coesione interna rafforza il senso comunitario e il senso di solidarietà tra gli iscritti</a:t>
            </a:r>
          </a:p>
          <a:p>
            <a:pPr marL="0" indent="0" algn="just">
              <a:buNone/>
            </a:pPr>
            <a:r>
              <a:rPr lang="it-IT" sz="1800" b="1" dirty="0">
                <a:latin typeface="Times New Roman" panose="02020603050405020304" pitchFamily="18" charset="0"/>
                <a:cs typeface="Times New Roman" panose="02020603050405020304" pitchFamily="18" charset="0"/>
              </a:rPr>
              <a:t>La capacità di diffondere un’immagine di unità verso gli elettori amplifica l’appeal elettorale.</a:t>
            </a:r>
          </a:p>
        </p:txBody>
      </p:sp>
    </p:spTree>
    <p:extLst>
      <p:ext uri="{BB962C8B-B14F-4D97-AF65-F5344CB8AC3E}">
        <p14:creationId xmlns:p14="http://schemas.microsoft.com/office/powerpoint/2010/main" val="112428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925" y="1066799"/>
            <a:ext cx="10231755" cy="4056530"/>
          </a:xfrm>
        </p:spPr>
        <p:txBody>
          <a:bodyPr>
            <a:noAutofit/>
          </a:bodyPr>
          <a:lstStyle/>
          <a:p>
            <a:pPr marL="0" indent="0"/>
            <a:br>
              <a:rPr lang="it-IT" sz="5700" b="1" dirty="0">
                <a:latin typeface="Goudy Old Style" panose="02020502050305020303" pitchFamily="18" charset="77"/>
              </a:rPr>
            </a:br>
            <a:br>
              <a:rPr lang="it-IT" sz="5700" b="1" dirty="0">
                <a:latin typeface="Goudy Old Style" panose="02020502050305020303" pitchFamily="18" charset="77"/>
              </a:rPr>
            </a:br>
            <a:br>
              <a:rPr lang="it-IT" sz="5700" b="1" dirty="0">
                <a:latin typeface="Goudy Old Style" panose="02020502050305020303" pitchFamily="18" charset="77"/>
              </a:rPr>
            </a:br>
            <a:br>
              <a:rPr lang="it-IT" sz="5700" b="1" dirty="0">
                <a:latin typeface="Goudy Old Style" panose="02020502050305020303" pitchFamily="18" charset="77"/>
              </a:rPr>
            </a:br>
            <a:br>
              <a:rPr lang="it-IT" sz="5700" b="1" dirty="0">
                <a:latin typeface="Goudy Old Style" panose="02020502050305020303" pitchFamily="18" charset="77"/>
              </a:rPr>
            </a:br>
            <a:r>
              <a:rPr lang="it-IT" sz="5500" b="1" dirty="0">
                <a:latin typeface="Goudy Old Style" panose="02020502050305020303" pitchFamily="18" charset="77"/>
              </a:rPr>
              <a:t>Istituzionalizzazione, socializzazione e routine nelle organizzazioni complesse: </a:t>
            </a:r>
            <a:br>
              <a:rPr lang="it-IT" sz="5500" b="1" dirty="0">
                <a:latin typeface="Goudy Old Style" panose="02020502050305020303" pitchFamily="18" charset="77"/>
              </a:rPr>
            </a:br>
            <a:r>
              <a:rPr lang="it-IT" sz="5500" b="1" dirty="0">
                <a:latin typeface="Goudy Old Style" panose="02020502050305020303" pitchFamily="18" charset="77"/>
              </a:rPr>
              <a:t>il caso della Lega</a:t>
            </a:r>
            <a:br>
              <a:rPr lang="it-IT" sz="5700" b="1" dirty="0">
                <a:latin typeface="Goudy Old Style" panose="02020502050305020303" pitchFamily="18" charset="77"/>
              </a:rPr>
            </a:br>
            <a:endParaRPr lang="en-GB" sz="5700" b="1" dirty="0">
              <a:solidFill>
                <a:schemeClr val="tx1">
                  <a:lumMod val="75000"/>
                </a:schemeClr>
              </a:solidFill>
              <a:latin typeface="Goudy Old Style" panose="02020502050305020303" pitchFamily="18" charset="77"/>
            </a:endParaRPr>
          </a:p>
        </p:txBody>
      </p:sp>
      <p:sp>
        <p:nvSpPr>
          <p:cNvPr id="3" name="Subtitle 2"/>
          <p:cNvSpPr>
            <a:spLocks noGrp="1"/>
          </p:cNvSpPr>
          <p:nvPr>
            <p:ph type="subTitle" idx="1"/>
          </p:nvPr>
        </p:nvSpPr>
        <p:spPr>
          <a:xfrm>
            <a:off x="923925" y="4455621"/>
            <a:ext cx="10231756" cy="1143000"/>
          </a:xfrm>
        </p:spPr>
        <p:txBody>
          <a:bodyPr>
            <a:normAutofit/>
          </a:bodyPr>
          <a:lstStyle/>
          <a:p>
            <a:endParaRPr lang="en-GB" sz="2000" dirty="0">
              <a:latin typeface="Goudy Old Style" panose="02020502050305020303" pitchFamily="18" charset="77"/>
            </a:endParaRPr>
          </a:p>
        </p:txBody>
      </p:sp>
    </p:spTree>
    <p:extLst>
      <p:ext uri="{BB962C8B-B14F-4D97-AF65-F5344CB8AC3E}">
        <p14:creationId xmlns:p14="http://schemas.microsoft.com/office/powerpoint/2010/main" val="970412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2CB2-CDD7-AB4E-8006-80BE2676AFFF}"/>
              </a:ext>
            </a:extLst>
          </p:cNvPr>
          <p:cNvSpPr>
            <a:spLocks noGrp="1"/>
          </p:cNvSpPr>
          <p:nvPr>
            <p:ph type="title"/>
          </p:nvPr>
        </p:nvSpPr>
        <p:spPr/>
        <p:txBody>
          <a:bodyPr/>
          <a:lstStyle/>
          <a:p>
            <a:r>
              <a:rPr lang="it-IT" dirty="0"/>
              <a:t>Cose da tenere a mente nel corso della presentazione che segue:</a:t>
            </a:r>
          </a:p>
        </p:txBody>
      </p:sp>
      <p:pic>
        <p:nvPicPr>
          <p:cNvPr id="4098" name="Picture 2">
            <a:extLst>
              <a:ext uri="{FF2B5EF4-FFF2-40B4-BE49-F238E27FC236}">
                <a16:creationId xmlns:a16="http://schemas.microsoft.com/office/drawing/2014/main" id="{C2BF7B97-19FB-B44F-A652-EE7D3B7DB3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2230" y="2044066"/>
            <a:ext cx="4637795" cy="4038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922488-FD2D-0740-B5FE-11EA8201ADA7}"/>
              </a:ext>
            </a:extLst>
          </p:cNvPr>
          <p:cNvSpPr txBox="1"/>
          <p:nvPr/>
        </p:nvSpPr>
        <p:spPr>
          <a:xfrm>
            <a:off x="5029200" y="1690689"/>
            <a:ext cx="7065818" cy="5078313"/>
          </a:xfrm>
          <a:prstGeom prst="rect">
            <a:avLst/>
          </a:prstGeom>
          <a:noFill/>
        </p:spPr>
        <p:txBody>
          <a:bodyPr wrap="square" lIns="91440" tIns="45720" rIns="91440" bIns="45720" rtlCol="0" anchor="t">
            <a:spAutoFit/>
          </a:bodyPr>
          <a:lstStyle/>
          <a:p>
            <a:r>
              <a:rPr lang="it-IT" b="1" dirty="0"/>
              <a:t>Socializzazione politica</a:t>
            </a:r>
            <a:r>
              <a:rPr lang="it-IT" dirty="0"/>
              <a:t>: riguarda il modo in cui «gli atteggiamenti della cultura politica […] (sono) plasmati, sostenuti o modificati» (Almond &amp; Powell 1978).</a:t>
            </a:r>
          </a:p>
          <a:p>
            <a:endParaRPr lang="it-IT" dirty="0"/>
          </a:p>
          <a:p>
            <a:r>
              <a:rPr lang="it-IT" b="1" dirty="0"/>
              <a:t>Comunicazione politica</a:t>
            </a:r>
            <a:r>
              <a:rPr lang="it-IT" dirty="0"/>
              <a:t>: riguarda la capacità […] di veicolare il senso delle […] azioni e diffonderne la conoscenza, quindi concerne il flusso d’informazioni tra gli individui (Almond &amp; Powell 1978).</a:t>
            </a:r>
          </a:p>
          <a:p>
            <a:endParaRPr lang="it-IT" dirty="0"/>
          </a:p>
          <a:p>
            <a:r>
              <a:rPr lang="it-IT" b="1" dirty="0"/>
              <a:t>Istituzionalizzazione</a:t>
            </a:r>
            <a:r>
              <a:rPr lang="it-IT" dirty="0"/>
              <a:t>: Il processo in base al quale […]  pratiche […] che si ripetono in modo regolare e costante vengono percepiti come istituzioni, strutture relativamente stabili indipendente dal loro grado di legittimità formale. Esistono comportamenti informali istituzionalizzati sia dentro che fuori le organizzazioni (</a:t>
            </a:r>
            <a:r>
              <a:rPr lang="it-IT" dirty="0" err="1"/>
              <a:t>Selznick</a:t>
            </a:r>
            <a:r>
              <a:rPr lang="it-IT" dirty="0"/>
              <a:t> 1957). </a:t>
            </a:r>
          </a:p>
          <a:p>
            <a:r>
              <a:rPr lang="it-IT" dirty="0"/>
              <a:t>Una delle tecniche più importanti per infondere significato e scopo a lungo termine al comportamento organizzativo quotidiano, secondo </a:t>
            </a:r>
            <a:r>
              <a:rPr lang="it-IT" dirty="0" err="1"/>
              <a:t>Selznick</a:t>
            </a:r>
            <a:r>
              <a:rPr lang="it-IT" dirty="0"/>
              <a:t>, è "l'elaborazione di miti " (p. 151). Quando sono "infuse" con dei valori, l'esito è una "identità distinta [e distintiva] per l'organizzazione" (p. 40). </a:t>
            </a:r>
            <a:endParaRPr lang="it-IT" dirty="0">
              <a:cs typeface="Calibri"/>
            </a:endParaRPr>
          </a:p>
        </p:txBody>
      </p:sp>
    </p:spTree>
    <p:extLst>
      <p:ext uri="{BB962C8B-B14F-4D97-AF65-F5344CB8AC3E}">
        <p14:creationId xmlns:p14="http://schemas.microsoft.com/office/powerpoint/2010/main" val="3557196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0807-0147-1446-ABAB-3496AAE372FE}"/>
              </a:ext>
            </a:extLst>
          </p:cNvPr>
          <p:cNvSpPr>
            <a:spLocks noGrp="1"/>
          </p:cNvSpPr>
          <p:nvPr>
            <p:ph type="title"/>
          </p:nvPr>
        </p:nvSpPr>
        <p:spPr/>
        <p:txBody>
          <a:bodyPr/>
          <a:lstStyle/>
          <a:p>
            <a:r>
              <a:rPr lang="en-US" b="1" dirty="0">
                <a:latin typeface="Goudy Old Style" panose="02020502050305020303" pitchFamily="18" charset="77"/>
              </a:rPr>
              <a:t>Una </a:t>
            </a:r>
            <a:r>
              <a:rPr lang="en-US" b="1" dirty="0" err="1">
                <a:latin typeface="Goudy Old Style" panose="02020502050305020303" pitchFamily="18" charset="77"/>
              </a:rPr>
              <a:t>storia</a:t>
            </a:r>
            <a:r>
              <a:rPr lang="en-US" b="1" dirty="0">
                <a:latin typeface="Goudy Old Style" panose="02020502050305020303" pitchFamily="18" charset="77"/>
              </a:rPr>
              <a:t> </a:t>
            </a:r>
            <a:r>
              <a:rPr lang="en-US" b="1" dirty="0" err="1">
                <a:latin typeface="Goudy Old Style" panose="02020502050305020303" pitchFamily="18" charset="77"/>
              </a:rPr>
              <a:t>brevissima</a:t>
            </a:r>
            <a:r>
              <a:rPr lang="en-US" b="1" dirty="0">
                <a:latin typeface="Goudy Old Style" panose="02020502050305020303" pitchFamily="18" charset="77"/>
              </a:rPr>
              <a:t> </a:t>
            </a:r>
            <a:r>
              <a:rPr lang="en-US" b="1" dirty="0" err="1">
                <a:latin typeface="Goudy Old Style" panose="02020502050305020303" pitchFamily="18" charset="77"/>
              </a:rPr>
              <a:t>della</a:t>
            </a:r>
            <a:r>
              <a:rPr lang="en-US" b="1" dirty="0">
                <a:latin typeface="Goudy Old Style" panose="02020502050305020303" pitchFamily="18" charset="77"/>
              </a:rPr>
              <a:t> Lega (Nord)</a:t>
            </a:r>
          </a:p>
        </p:txBody>
      </p:sp>
      <p:sp>
        <p:nvSpPr>
          <p:cNvPr id="3" name="Content Placeholder 2">
            <a:extLst>
              <a:ext uri="{FF2B5EF4-FFF2-40B4-BE49-F238E27FC236}">
                <a16:creationId xmlns:a16="http://schemas.microsoft.com/office/drawing/2014/main" id="{B8E54212-7C1A-4944-BCC2-4A262E23A87C}"/>
              </a:ext>
            </a:extLst>
          </p:cNvPr>
          <p:cNvSpPr>
            <a:spLocks noGrp="1"/>
          </p:cNvSpPr>
          <p:nvPr>
            <p:ph idx="1"/>
          </p:nvPr>
        </p:nvSpPr>
        <p:spPr/>
        <p:txBody>
          <a:bodyPr vert="horz" lIns="91440" tIns="45720" rIns="91440" bIns="45720" rtlCol="0" anchor="t">
            <a:normAutofit fontScale="92500" lnSpcReduction="20000"/>
          </a:bodyPr>
          <a:lstStyle/>
          <a:p>
            <a:pPr algn="just"/>
            <a:r>
              <a:rPr lang="it-IT" dirty="0">
                <a:latin typeface="Goudy Old Style"/>
              </a:rPr>
              <a:t>La LN era un partito populista </a:t>
            </a:r>
            <a:r>
              <a:rPr lang="it-IT" dirty="0" err="1">
                <a:latin typeface="Goudy Old Style"/>
              </a:rPr>
              <a:t>macroregionalista</a:t>
            </a:r>
            <a:r>
              <a:rPr lang="it-IT" dirty="0">
                <a:latin typeface="Goudy Old Style"/>
              </a:rPr>
              <a:t> (Albertazzi &amp; McDonnell 2015; McDonnell &amp; Vampa 2016), dominato dalla componente lombarda.</a:t>
            </a:r>
          </a:p>
          <a:p>
            <a:pPr algn="just"/>
            <a:r>
              <a:rPr lang="it-IT" dirty="0">
                <a:latin typeface="Goudy Old Style"/>
              </a:rPr>
              <a:t>Umberto Bossi è stato il leader indiscusso della LN fino al 2012. In seguito allo scandalo che portò alle dimissioni di Bossi il partito sembrava destinato a un declino irreversibile.</a:t>
            </a:r>
          </a:p>
          <a:p>
            <a:pPr algn="just"/>
            <a:r>
              <a:rPr lang="it-IT" dirty="0">
                <a:latin typeface="Goudy Old Style"/>
              </a:rPr>
              <a:t>Salvini è diventato il leader indiscusso della LN nel 2013.</a:t>
            </a:r>
          </a:p>
          <a:p>
            <a:pPr algn="just"/>
            <a:r>
              <a:rPr lang="it-IT" dirty="0">
                <a:latin typeface="Goudy Old Style"/>
              </a:rPr>
              <a:t>Il regionalismo populista fu sostituito da profilo di destra radicale populista a pieno titolo e a vocazione nazionale (Albertazzi et al. 2018).</a:t>
            </a:r>
          </a:p>
          <a:p>
            <a:pPr algn="just"/>
            <a:r>
              <a:rPr lang="it-IT" dirty="0">
                <a:latin typeface="Goudy Old Style"/>
              </a:rPr>
              <a:t>Il «Nord» fu abbandonato, e il partito divenne un attore rilevante anche al Sud (Albertazzi &amp; </a:t>
            </a:r>
            <a:r>
              <a:rPr lang="it-IT" dirty="0" err="1">
                <a:latin typeface="Goudy Old Style"/>
              </a:rPr>
              <a:t>Zulianello</a:t>
            </a:r>
            <a:r>
              <a:rPr lang="it-IT" dirty="0">
                <a:latin typeface="Goudy Old Style"/>
              </a:rPr>
              <a:t> 2021)</a:t>
            </a:r>
          </a:p>
          <a:p>
            <a:pPr algn="just"/>
            <a:r>
              <a:rPr lang="it-IT" dirty="0">
                <a:latin typeface="Goudy Old Style" panose="02020502050305020303" pitchFamily="18" charset="77"/>
              </a:rPr>
              <a:t>La LN fu depotenziata in una "</a:t>
            </a:r>
            <a:r>
              <a:rPr lang="it-IT" dirty="0" err="1">
                <a:latin typeface="Goudy Old Style" panose="02020502050305020303" pitchFamily="18" charset="77"/>
              </a:rPr>
              <a:t>bad</a:t>
            </a:r>
            <a:r>
              <a:rPr lang="it-IT" dirty="0">
                <a:latin typeface="Goudy Old Style" panose="02020502050305020303" pitchFamily="18" charset="77"/>
              </a:rPr>
              <a:t> company" per pagare i debiti (49 milioni di euro): le sue strutture e i suoi membri furono trasferiti nella "nuova" Lega.</a:t>
            </a:r>
          </a:p>
          <a:p>
            <a:pPr algn="just"/>
            <a:endParaRPr lang="en-US" dirty="0">
              <a:latin typeface="Goudy Old Style" panose="02020502050305020303" pitchFamily="18" charset="77"/>
            </a:endParaRPr>
          </a:p>
          <a:p>
            <a:pPr algn="just"/>
            <a:endParaRPr lang="en-US" dirty="0">
              <a:latin typeface="Goudy Old Style" panose="02020502050305020303" pitchFamily="18" charset="77"/>
            </a:endParaRPr>
          </a:p>
          <a:p>
            <a:pPr marL="0" indent="0" algn="just">
              <a:buNone/>
            </a:pPr>
            <a:endParaRPr lang="en-US" dirty="0">
              <a:latin typeface="Gill Sans MT" panose="020B0502020104020203" pitchFamily="34" charset="77"/>
            </a:endParaRPr>
          </a:p>
          <a:p>
            <a:pPr algn="just"/>
            <a:endParaRPr lang="en-US" dirty="0">
              <a:latin typeface="Gill Sans MT" panose="020B0502020104020203" pitchFamily="34" charset="77"/>
            </a:endParaRPr>
          </a:p>
          <a:p>
            <a:endParaRPr lang="en-US" dirty="0"/>
          </a:p>
        </p:txBody>
      </p:sp>
    </p:spTree>
    <p:extLst>
      <p:ext uri="{BB962C8B-B14F-4D97-AF65-F5344CB8AC3E}">
        <p14:creationId xmlns:p14="http://schemas.microsoft.com/office/powerpoint/2010/main" val="109541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C306-8600-2F48-A1E1-CCF491D78007}"/>
              </a:ext>
            </a:extLst>
          </p:cNvPr>
          <p:cNvSpPr>
            <a:spLocks noGrp="1"/>
          </p:cNvSpPr>
          <p:nvPr>
            <p:ph type="title"/>
          </p:nvPr>
        </p:nvSpPr>
        <p:spPr/>
        <p:txBody>
          <a:bodyPr/>
          <a:lstStyle/>
          <a:p>
            <a:r>
              <a:rPr lang="it-IT" b="1" dirty="0"/>
              <a:t>La vecchia Lega Nord (e anche prima)</a:t>
            </a:r>
          </a:p>
        </p:txBody>
      </p:sp>
      <p:pic>
        <p:nvPicPr>
          <p:cNvPr id="4" name="Picture 6" descr="Nasceva oggi la Lega Nord: come sono cambiati i manifesti del partito (Foto)">
            <a:extLst>
              <a:ext uri="{FF2B5EF4-FFF2-40B4-BE49-F238E27FC236}">
                <a16:creationId xmlns:a16="http://schemas.microsoft.com/office/drawing/2014/main" id="{BBB08C10-2BC1-7547-9E1E-FADCFF102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12" y="3709567"/>
            <a:ext cx="6690420" cy="314843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uando la Lega (Nord) era europeista e anti-sovranista">
            <a:extLst>
              <a:ext uri="{FF2B5EF4-FFF2-40B4-BE49-F238E27FC236}">
                <a16:creationId xmlns:a16="http://schemas.microsoft.com/office/drawing/2014/main" id="{3930EB13-314C-BE47-B127-DD15946CC5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89625" y="1690688"/>
            <a:ext cx="5006063" cy="48767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MANITÀ LOMBARDA | RMFOnline">
            <a:extLst>
              <a:ext uri="{FF2B5EF4-FFF2-40B4-BE49-F238E27FC236}">
                <a16:creationId xmlns:a16="http://schemas.microsoft.com/office/drawing/2014/main" id="{BDA78CC0-0842-3F46-8AF8-157FED577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879" y="1531144"/>
            <a:ext cx="2955746" cy="21784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ttore Beggiato dona alla Biblioteca Bertoliana di Vicenza la raccolta di  manifesti storici dalla Liga Veneta">
            <a:extLst>
              <a:ext uri="{FF2B5EF4-FFF2-40B4-BE49-F238E27FC236}">
                <a16:creationId xmlns:a16="http://schemas.microsoft.com/office/drawing/2014/main" id="{31557868-DE94-C04D-9629-8ADED0D4A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59" y="1358153"/>
            <a:ext cx="1562594" cy="232690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2decbfc81f6a04741055748c44191b3 – Liga Veneta Repubblica">
            <a:extLst>
              <a:ext uri="{FF2B5EF4-FFF2-40B4-BE49-F238E27FC236}">
                <a16:creationId xmlns:a16="http://schemas.microsoft.com/office/drawing/2014/main" id="{BE1F8ECF-038B-2E48-A203-DF963E7A8B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3253" y="1308814"/>
            <a:ext cx="2130626" cy="232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947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6482-A9FD-D142-B25D-7746EE58F887}"/>
              </a:ext>
            </a:extLst>
          </p:cNvPr>
          <p:cNvSpPr>
            <a:spLocks noGrp="1"/>
          </p:cNvSpPr>
          <p:nvPr>
            <p:ph type="title"/>
          </p:nvPr>
        </p:nvSpPr>
        <p:spPr/>
        <p:txBody>
          <a:bodyPr/>
          <a:lstStyle/>
          <a:p>
            <a:r>
              <a:rPr lang="it-IT" b="1" dirty="0"/>
              <a:t>La Lega (oggi)</a:t>
            </a:r>
          </a:p>
        </p:txBody>
      </p:sp>
      <p:pic>
        <p:nvPicPr>
          <p:cNvPr id="1026" name="Picture 2" descr="Lega - Salvini Premier - Prima gli italiani!">
            <a:extLst>
              <a:ext uri="{FF2B5EF4-FFF2-40B4-BE49-F238E27FC236}">
                <a16:creationId xmlns:a16="http://schemas.microsoft.com/office/drawing/2014/main" id="{28F85DBE-73C6-174A-B85A-F73631BDE0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90535"/>
            <a:ext cx="2254624" cy="32140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Lega si scopre sudista: &amp;quot;Prima i campani&amp;quot;. E arriva Salvini per un tour  - la Repubblica">
            <a:extLst>
              <a:ext uri="{FF2B5EF4-FFF2-40B4-BE49-F238E27FC236}">
                <a16:creationId xmlns:a16="http://schemas.microsoft.com/office/drawing/2014/main" id="{5705F2A9-0299-9345-98C7-A511E2BED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770" y="1362135"/>
            <a:ext cx="5419911" cy="28534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ga - Salvini Premier - Prima gli italiani!">
            <a:extLst>
              <a:ext uri="{FF2B5EF4-FFF2-40B4-BE49-F238E27FC236}">
                <a16:creationId xmlns:a16="http://schemas.microsoft.com/office/drawing/2014/main" id="{67FFD524-2E8A-AF48-BC7E-22936DE8E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6149" y="1362136"/>
            <a:ext cx="3581400" cy="2260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lvini col presepe sotto braccio, la vignetta di Vauro: &amp;#39;Che puzza, è la  sua ascella&amp;#39;">
            <a:extLst>
              <a:ext uri="{FF2B5EF4-FFF2-40B4-BE49-F238E27FC236}">
                <a16:creationId xmlns:a16="http://schemas.microsoft.com/office/drawing/2014/main" id="{50586EA6-AF71-A34C-B091-6F6C700F79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6634" y="3982686"/>
            <a:ext cx="5074397" cy="28753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top invasione, Salvini: &amp;quot;Fermate l&amp;#39;immigrazione o la fermiamo noi&amp;quot;">
            <a:extLst>
              <a:ext uri="{FF2B5EF4-FFF2-40B4-BE49-F238E27FC236}">
                <a16:creationId xmlns:a16="http://schemas.microsoft.com/office/drawing/2014/main" id="{A5252D25-B372-594A-A2CD-DBDBD4C5B7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3113" y="4211451"/>
            <a:ext cx="4704977" cy="264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734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0807-0147-1446-ABAB-3496AAE372FE}"/>
              </a:ext>
            </a:extLst>
          </p:cNvPr>
          <p:cNvSpPr>
            <a:spLocks noGrp="1"/>
          </p:cNvSpPr>
          <p:nvPr>
            <p:ph type="title"/>
          </p:nvPr>
        </p:nvSpPr>
        <p:spPr/>
        <p:txBody>
          <a:bodyPr/>
          <a:lstStyle/>
          <a:p>
            <a:r>
              <a:rPr lang="en-US" b="1" dirty="0">
                <a:latin typeface="Goudy Old Style" panose="02020502050305020303" pitchFamily="18" charset="77"/>
              </a:rPr>
              <a:t>La Lega (Nord) come un </a:t>
            </a:r>
            <a:r>
              <a:rPr lang="en-US" b="1" dirty="0" err="1">
                <a:latin typeface="Goudy Old Style" panose="02020502050305020303" pitchFamily="18" charset="77"/>
              </a:rPr>
              <a:t>partito</a:t>
            </a:r>
            <a:r>
              <a:rPr lang="en-US" b="1" dirty="0">
                <a:latin typeface="Goudy Old Style" panose="02020502050305020303" pitchFamily="18" charset="77"/>
              </a:rPr>
              <a:t> di </a:t>
            </a:r>
            <a:r>
              <a:rPr lang="en-US" b="1" dirty="0" err="1">
                <a:latin typeface="Goudy Old Style" panose="02020502050305020303" pitchFamily="18" charset="77"/>
              </a:rPr>
              <a:t>massa</a:t>
            </a:r>
            <a:r>
              <a:rPr lang="en-US" b="1" dirty="0">
                <a:latin typeface="Goudy Old Style" panose="02020502050305020303" pitchFamily="18" charset="77"/>
              </a:rPr>
              <a:t> </a:t>
            </a:r>
            <a:r>
              <a:rPr lang="en-US" b="1" dirty="0" err="1">
                <a:latin typeface="Goudy Old Style" panose="02020502050305020303" pitchFamily="18" charset="77"/>
              </a:rPr>
              <a:t>tradizionale</a:t>
            </a:r>
            <a:endParaRPr lang="en-US" b="1" dirty="0">
              <a:latin typeface="Goudy Old Style" panose="02020502050305020303" pitchFamily="18" charset="77"/>
            </a:endParaRPr>
          </a:p>
        </p:txBody>
      </p:sp>
      <p:sp>
        <p:nvSpPr>
          <p:cNvPr id="3" name="Content Placeholder 2">
            <a:extLst>
              <a:ext uri="{FF2B5EF4-FFF2-40B4-BE49-F238E27FC236}">
                <a16:creationId xmlns:a16="http://schemas.microsoft.com/office/drawing/2014/main" id="{B8E54212-7C1A-4944-BCC2-4A262E23A87C}"/>
              </a:ext>
            </a:extLst>
          </p:cNvPr>
          <p:cNvSpPr>
            <a:spLocks noGrp="1"/>
          </p:cNvSpPr>
          <p:nvPr>
            <p:ph idx="1"/>
          </p:nvPr>
        </p:nvSpPr>
        <p:spPr/>
        <p:txBody>
          <a:bodyPr>
            <a:normAutofit lnSpcReduction="10000"/>
          </a:bodyPr>
          <a:lstStyle/>
          <a:p>
            <a:pPr algn="just"/>
            <a:r>
              <a:rPr lang="it-IT" dirty="0">
                <a:latin typeface="Goudy Old Style" panose="02020502050305020303" pitchFamily="18" charset="77"/>
              </a:rPr>
              <a:t>Bossi concentrò i suoi sforzi nello sviluppo di un'organizzazione caratterizzata dai tratti essenziali dei partiti di massa, vale a dire quella caratterizzata da una base di attivisti di base, da una presenza territoriale diffusa e da attività ad ampio spettro per i membri del partito, questi ultimi incapsulati in una comunità politica plasmata dall'ideologia. </a:t>
            </a:r>
          </a:p>
          <a:p>
            <a:pPr algn="just"/>
            <a:r>
              <a:rPr lang="it-IT" dirty="0">
                <a:latin typeface="Goudy Old Style" panose="02020502050305020303" pitchFamily="18" charset="77"/>
              </a:rPr>
              <a:t>La LN di Bossi era caratterizzata dall'importanza fondamentale dell'attivismo fisico e territoriale, da rigidi meccanismi di selezione per il reclutamento degli attivisti e la formazione dei rappresentanti attraverso scuole di quadri, nonché dallo sviluppo di una macchina di partito centralizzata costruita sull'imperativo organizzativo del centralismo democratico. </a:t>
            </a:r>
            <a:endParaRPr lang="it-IT" dirty="0">
              <a:latin typeface="Gill Sans MT" panose="020B0502020104020203" pitchFamily="34" charset="77"/>
            </a:endParaRPr>
          </a:p>
          <a:p>
            <a:pPr algn="just"/>
            <a:endParaRPr lang="en-US" dirty="0">
              <a:latin typeface="Gill Sans MT" panose="020B0502020104020203" pitchFamily="34" charset="77"/>
            </a:endParaRPr>
          </a:p>
          <a:p>
            <a:endParaRPr lang="en-US" dirty="0"/>
          </a:p>
        </p:txBody>
      </p:sp>
    </p:spTree>
    <p:extLst>
      <p:ext uri="{BB962C8B-B14F-4D97-AF65-F5344CB8AC3E}">
        <p14:creationId xmlns:p14="http://schemas.microsoft.com/office/powerpoint/2010/main" val="3226789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8AFC-8C24-D44F-B5A4-89D2FB2E37F3}"/>
              </a:ext>
            </a:extLst>
          </p:cNvPr>
          <p:cNvSpPr>
            <a:spLocks noGrp="1"/>
          </p:cNvSpPr>
          <p:nvPr>
            <p:ph type="title"/>
          </p:nvPr>
        </p:nvSpPr>
        <p:spPr/>
        <p:txBody>
          <a:bodyPr/>
          <a:lstStyle/>
          <a:p>
            <a:r>
              <a:rPr lang="it-IT" b="1" dirty="0">
                <a:latin typeface="Goudy Old Style" panose="02020502050305020303" pitchFamily="18" charset="77"/>
              </a:rPr>
              <a:t>La distinzione tra soci sostenitori e soci militanti</a:t>
            </a:r>
          </a:p>
        </p:txBody>
      </p:sp>
      <p:sp>
        <p:nvSpPr>
          <p:cNvPr id="3" name="Content Placeholder 2">
            <a:extLst>
              <a:ext uri="{FF2B5EF4-FFF2-40B4-BE49-F238E27FC236}">
                <a16:creationId xmlns:a16="http://schemas.microsoft.com/office/drawing/2014/main" id="{8BEF58DD-5222-B144-9BAE-7B327C9E317A}"/>
              </a:ext>
            </a:extLst>
          </p:cNvPr>
          <p:cNvSpPr>
            <a:spLocks noGrp="1"/>
          </p:cNvSpPr>
          <p:nvPr>
            <p:ph idx="1"/>
          </p:nvPr>
        </p:nvSpPr>
        <p:spPr/>
        <p:txBody>
          <a:bodyPr/>
          <a:lstStyle/>
          <a:p>
            <a:r>
              <a:rPr lang="it-IT" dirty="0">
                <a:latin typeface="Goudy Old Style" panose="02020502050305020303" pitchFamily="18" charset="77"/>
              </a:rPr>
              <a:t>I soci sostenitori sono importanti perché forniscono una fonte di finanziamento pagando 10 euro all’anno. </a:t>
            </a:r>
          </a:p>
          <a:p>
            <a:r>
              <a:rPr lang="it-IT" dirty="0">
                <a:latin typeface="Goudy Old Style" panose="02020502050305020303" pitchFamily="18" charset="77"/>
              </a:rPr>
              <a:t>I soci militanti costituiscono la spina dorsale organizzativa del partito, in quanto hanno diritto di voto attivo e passivo e hanno il dovere di partecipare alle sue attività in modo continuo e regolare.</a:t>
            </a:r>
          </a:p>
          <a:p>
            <a:r>
              <a:rPr lang="it-IT" dirty="0">
                <a:latin typeface="Goudy Old Style" panose="02020502050305020303" pitchFamily="18" charset="77"/>
              </a:rPr>
              <a:t>Cosa succede se non si svolge l’attività in modo «continuo e regolare»? Si viene declassati a soci sostenitori (no diritti di elettorato passivo e attivo nel partito).</a:t>
            </a:r>
          </a:p>
        </p:txBody>
      </p:sp>
    </p:spTree>
    <p:extLst>
      <p:ext uri="{BB962C8B-B14F-4D97-AF65-F5344CB8AC3E}">
        <p14:creationId xmlns:p14="http://schemas.microsoft.com/office/powerpoint/2010/main" val="2160239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340B-63EF-0E4E-9D3C-FE39E36BE374}"/>
              </a:ext>
            </a:extLst>
          </p:cNvPr>
          <p:cNvSpPr>
            <a:spLocks noGrp="1"/>
          </p:cNvSpPr>
          <p:nvPr>
            <p:ph type="title"/>
          </p:nvPr>
        </p:nvSpPr>
        <p:spPr/>
        <p:txBody>
          <a:bodyPr/>
          <a:lstStyle/>
          <a:p>
            <a:r>
              <a:rPr lang="it-IT" b="1" dirty="0"/>
              <a:t>Le tessere</a:t>
            </a:r>
          </a:p>
        </p:txBody>
      </p:sp>
      <p:pic>
        <p:nvPicPr>
          <p:cNvPr id="3074" name="Picture 2" descr="Varese, i mal di pancia del Carroccio e la lista di Bobo che preoccupa i  militanti - MALPENSA24">
            <a:extLst>
              <a:ext uri="{FF2B5EF4-FFF2-40B4-BE49-F238E27FC236}">
                <a16:creationId xmlns:a16="http://schemas.microsoft.com/office/drawing/2014/main" id="{9A016B1C-A8CA-274A-8064-1F3FC397C3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7591" y="1825625"/>
            <a:ext cx="659681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53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B3CD6-BB4E-474E-B703-14AF86097844}"/>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Una questione </a:t>
            </a:r>
            <a:r>
              <a:rPr lang="it-IT" i="1" dirty="0">
                <a:latin typeface="Times New Roman" panose="02020603050405020304" pitchFamily="18" charset="0"/>
                <a:cs typeface="Times New Roman" panose="02020603050405020304" pitchFamily="18" charset="0"/>
              </a:rPr>
              <a:t>per</a:t>
            </a:r>
            <a:r>
              <a:rPr lang="it-IT" dirty="0">
                <a:latin typeface="Times New Roman" panose="02020603050405020304" pitchFamily="18" charset="0"/>
                <a:cs typeface="Times New Roman" panose="02020603050405020304" pitchFamily="18" charset="0"/>
              </a:rPr>
              <a:t> leader?</a:t>
            </a:r>
          </a:p>
        </p:txBody>
      </p:sp>
      <p:sp>
        <p:nvSpPr>
          <p:cNvPr id="3" name="Content Placeholder 2">
            <a:extLst>
              <a:ext uri="{FF2B5EF4-FFF2-40B4-BE49-F238E27FC236}">
                <a16:creationId xmlns:a16="http://schemas.microsoft.com/office/drawing/2014/main" id="{7B126B08-EDD7-FE47-BFFB-136D176E40DE}"/>
              </a:ext>
            </a:extLst>
          </p:cNvPr>
          <p:cNvSpPr>
            <a:spLocks noGrp="1"/>
          </p:cNvSpPr>
          <p:nvPr>
            <p:ph idx="1"/>
          </p:nvPr>
        </p:nvSpPr>
        <p:spPr>
          <a:xfrm>
            <a:off x="838200" y="1825625"/>
            <a:ext cx="10515600" cy="4351338"/>
          </a:xfrm>
        </p:spPr>
        <p:txBody>
          <a:bodyPr>
            <a:normAutofit fontScale="92500" lnSpcReduction="10000"/>
          </a:bodyPr>
          <a:lstStyle/>
          <a:p>
            <a:pPr algn="just"/>
            <a:r>
              <a:rPr lang="it-IT" dirty="0">
                <a:latin typeface="Times New Roman" panose="02020603050405020304" pitchFamily="18" charset="0"/>
                <a:cs typeface="Times New Roman" panose="02020603050405020304" pitchFamily="18" charset="0"/>
              </a:rPr>
              <a:t>Spesso i leader di partito (populisti e non) sono uomini, di età superiore ai 40 anni, con precedente esperienza politica (</a:t>
            </a:r>
            <a:r>
              <a:rPr lang="it-IT" dirty="0" err="1">
                <a:latin typeface="Times New Roman" panose="02020603050405020304" pitchFamily="18" charset="0"/>
                <a:cs typeface="Times New Roman" panose="02020603050405020304" pitchFamily="18" charset="0"/>
              </a:rPr>
              <a:t>Pilet</a:t>
            </a:r>
            <a:r>
              <a:rPr lang="it-IT" dirty="0">
                <a:latin typeface="Times New Roman" panose="02020603050405020304" pitchFamily="18" charset="0"/>
                <a:cs typeface="Times New Roman" panose="02020603050405020304" pitchFamily="18" charset="0"/>
              </a:rPr>
              <a:t> &amp; Cross 2014).</a:t>
            </a:r>
          </a:p>
          <a:p>
            <a:pPr algn="just"/>
            <a:r>
              <a:rPr lang="en-GB" dirty="0" err="1">
                <a:latin typeface="Times New Roman" panose="02020603050405020304" pitchFamily="18" charset="0"/>
                <a:cs typeface="Times New Roman" panose="02020603050405020304" pitchFamily="18" charset="0"/>
              </a:rPr>
              <a:t>Solitamente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pensa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che</a:t>
            </a:r>
            <a:r>
              <a:rPr lang="en-GB" dirty="0">
                <a:latin typeface="Times New Roman" panose="02020603050405020304" pitchFamily="18" charset="0"/>
                <a:cs typeface="Times New Roman" panose="02020603050405020304" pitchFamily="18" charset="0"/>
              </a:rPr>
              <a:t> la </a:t>
            </a:r>
            <a:r>
              <a:rPr lang="en-GB" dirty="0" err="1">
                <a:latin typeface="Times New Roman" panose="02020603050405020304" pitchFamily="18" charset="0"/>
                <a:cs typeface="Times New Roman" panose="02020603050405020304" pitchFamily="18" charset="0"/>
              </a:rPr>
              <a:t>maggior</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parte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dei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fenomeni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populisti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sia</a:t>
            </a:r>
            <a:r>
              <a:rPr lang="en-GB" dirty="0">
                <a:latin typeface="Times New Roman" panose="02020603050405020304" pitchFamily="18" charset="0"/>
                <a:cs typeface="Times New Roman" panose="02020603050405020304" pitchFamily="18" charset="0"/>
              </a:rPr>
              <a:t> ad </a:t>
            </a:r>
            <a:r>
              <a:rPr lang="en-GB" dirty="0" err="1">
                <a:latin typeface="Times New Roman" panose="02020603050405020304" pitchFamily="18" charset="0"/>
                <a:cs typeface="Times New Roman" panose="02020603050405020304" pitchFamily="18" charset="0"/>
              </a:rPr>
              <a:t>uso</a:t>
            </a:r>
            <a:r>
              <a:rPr lang="en-GB" dirty="0">
                <a:latin typeface="Times New Roman" panose="02020603050405020304" pitchFamily="18" charset="0"/>
                <a:cs typeface="Times New Roman" panose="02020603050405020304" pitchFamily="18" charset="0"/>
              </a:rPr>
              <a:t> e </a:t>
            </a:r>
            <a:r>
              <a:rPr lang="en-GB" dirty="0" err="1">
                <a:latin typeface="Times New Roman" panose="02020603050405020304" pitchFamily="18" charset="0"/>
                <a:cs typeface="Times New Roman" panose="02020603050405020304" pitchFamily="18" charset="0"/>
              </a:rPr>
              <a:t>consumo</a:t>
            </a:r>
            <a:r>
              <a:rPr lang="en-GB" dirty="0">
                <a:latin typeface="Times New Roman" panose="02020603050405020304" pitchFamily="18" charset="0"/>
                <a:cs typeface="Times New Roman" panose="02020603050405020304" pitchFamily="18" charset="0"/>
              </a:rPr>
              <a:t> di un leader,  </a:t>
            </a:r>
            <a:r>
              <a:rPr lang="en-GB" dirty="0" err="1">
                <a:latin typeface="Times New Roman" panose="02020603050405020304" pitchFamily="18" charset="0"/>
                <a:cs typeface="Times New Roman" panose="02020603050405020304" pitchFamily="18" charset="0"/>
              </a:rPr>
              <a:t>rendendo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superflua</a:t>
            </a:r>
            <a:r>
              <a:rPr lang="en-GB" dirty="0">
                <a:latin typeface="Times New Roman" panose="02020603050405020304" pitchFamily="18" charset="0"/>
                <a:cs typeface="Times New Roman" panose="02020603050405020304" pitchFamily="18" charset="0"/>
              </a:rPr>
              <a:t> la </a:t>
            </a:r>
            <a:r>
              <a:rPr lang="en-GB" dirty="0" err="1">
                <a:latin typeface="Times New Roman" panose="02020603050405020304" pitchFamily="18" charset="0"/>
                <a:cs typeface="Times New Roman" panose="02020603050405020304" pitchFamily="18" charset="0"/>
              </a:rPr>
              <a:t>parte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organizzativa</a:t>
            </a:r>
            <a:r>
              <a:rPr lang="en-GB" dirty="0">
                <a:latin typeface="Times New Roman" panose="02020603050405020304" pitchFamily="18" charset="0"/>
                <a:cs typeface="Times New Roman" panose="02020603050405020304" pitchFamily="18" charset="0"/>
              </a:rPr>
              <a:t>, ossia </a:t>
            </a:r>
            <a:r>
              <a:rPr lang="en-GB" dirty="0" err="1">
                <a:latin typeface="Times New Roman" panose="02020603050405020304" pitchFamily="18" charset="0"/>
                <a:cs typeface="Times New Roman" panose="02020603050405020304" pitchFamily="18" charset="0"/>
              </a:rPr>
              <a:t>macchina</a:t>
            </a:r>
            <a:r>
              <a:rPr lang="en-GB" dirty="0">
                <a:latin typeface="Times New Roman" panose="02020603050405020304" pitchFamily="18" charset="0"/>
                <a:cs typeface="Times New Roman" panose="02020603050405020304" pitchFamily="18" charset="0"/>
              </a:rPr>
              <a:t> di </a:t>
            </a:r>
            <a:r>
              <a:rPr lang="en-GB" dirty="0" err="1">
                <a:latin typeface="Times New Roman" panose="02020603050405020304" pitchFamily="18" charset="0"/>
                <a:cs typeface="Times New Roman" panose="02020603050405020304" pitchFamily="18" charset="0"/>
              </a:rPr>
              <a:t>partito</a:t>
            </a:r>
            <a:r>
              <a:rPr lang="en-GB" dirty="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Prevalenza dei leader populisti uomini, per lo più associati all’immagine dell’«uomo forte» (</a:t>
            </a:r>
            <a:r>
              <a:rPr lang="it-IT" dirty="0" err="1">
                <a:latin typeface="Times New Roman" panose="02020603050405020304" pitchFamily="18" charset="0"/>
                <a:cs typeface="Times New Roman" panose="02020603050405020304" pitchFamily="18" charset="0"/>
              </a:rPr>
              <a:t>Mudde</a:t>
            </a:r>
            <a:r>
              <a:rPr lang="it-IT" dirty="0">
                <a:latin typeface="Times New Roman" panose="02020603050405020304" pitchFamily="18" charset="0"/>
                <a:cs typeface="Times New Roman" panose="02020603050405020304" pitchFamily="18" charset="0"/>
              </a:rPr>
              <a:t>&amp; </a:t>
            </a:r>
            <a:r>
              <a:rPr lang="it-IT" dirty="0" err="1">
                <a:latin typeface="Times New Roman" panose="02020603050405020304" pitchFamily="18" charset="0"/>
                <a:cs typeface="Times New Roman" panose="02020603050405020304" pitchFamily="18" charset="0"/>
              </a:rPr>
              <a:t>Rovira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Kaltwasser</a:t>
            </a:r>
            <a:r>
              <a:rPr lang="it-IT" dirty="0">
                <a:latin typeface="Times New Roman" panose="02020603050405020304" pitchFamily="18" charset="0"/>
                <a:cs typeface="Times New Roman" panose="02020603050405020304" pitchFamily="18" charset="0"/>
              </a:rPr>
              <a:t> 2017)</a:t>
            </a:r>
          </a:p>
          <a:p>
            <a:pPr algn="just"/>
            <a:r>
              <a:rPr lang="it-IT" dirty="0">
                <a:latin typeface="Times New Roman" panose="02020603050405020304" pitchFamily="18" charset="0"/>
                <a:cs typeface="Times New Roman" panose="02020603050405020304" pitchFamily="18" charset="0"/>
              </a:rPr>
              <a:t>Tuttavia esistono diverse leader di sesso femminile anche nei partiti della destra radicale populista (es. Giorgia Meloni - </a:t>
            </a:r>
            <a:r>
              <a:rPr lang="it-IT" dirty="0" err="1">
                <a:latin typeface="Times New Roman" panose="02020603050405020304" pitchFamily="18" charset="0"/>
                <a:cs typeface="Times New Roman" panose="02020603050405020304" pitchFamily="18" charset="0"/>
              </a:rPr>
              <a:t>FdI</a:t>
            </a:r>
            <a:r>
              <a:rPr lang="it-IT" dirty="0">
                <a:latin typeface="Times New Roman" panose="02020603050405020304" pitchFamily="18" charset="0"/>
                <a:cs typeface="Times New Roman" panose="02020603050405020304" pitchFamily="18" charset="0"/>
              </a:rPr>
              <a:t>, Pia </a:t>
            </a:r>
            <a:r>
              <a:rPr lang="it-IT" dirty="0" err="1">
                <a:latin typeface="Times New Roman" panose="02020603050405020304" pitchFamily="18" charset="0"/>
                <a:cs typeface="Times New Roman" panose="02020603050405020304" pitchFamily="18" charset="0"/>
              </a:rPr>
              <a:t>Kjærsgaard</a:t>
            </a:r>
            <a:r>
              <a:rPr lang="it-IT" dirty="0">
                <a:latin typeface="Times New Roman" panose="02020603050405020304" pitchFamily="18" charset="0"/>
                <a:cs typeface="Times New Roman" panose="02020603050405020304" pitchFamily="18" charset="0"/>
              </a:rPr>
              <a:t> - DFP, Pauline </a:t>
            </a:r>
            <a:r>
              <a:rPr lang="it-IT" dirty="0" err="1">
                <a:latin typeface="Times New Roman" panose="02020603050405020304" pitchFamily="18" charset="0"/>
                <a:cs typeface="Times New Roman" panose="02020603050405020304" pitchFamily="18" charset="0"/>
              </a:rPr>
              <a:t>Hanson</a:t>
            </a:r>
            <a:r>
              <a:rPr lang="it-IT" dirty="0">
                <a:latin typeface="Times New Roman" panose="02020603050405020304" pitchFamily="18" charset="0"/>
                <a:cs typeface="Times New Roman" panose="02020603050405020304" pitchFamily="18" charset="0"/>
              </a:rPr>
              <a:t>, ONP) che a volte sviluppano un particolare tipo di carisma, che combina caratteristiche associate sia all’archetipo dell’uomo sia della donna.</a:t>
            </a:r>
          </a:p>
          <a:p>
            <a:pPr algn="just"/>
            <a:endParaRPr lang="it-IT"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EAD4A07-65F0-094E-A326-D61D85D858A1}"/>
              </a:ext>
            </a:extLst>
          </p:cNvPr>
          <p:cNvSpPr txBox="1"/>
          <p:nvPr/>
        </p:nvSpPr>
        <p:spPr>
          <a:xfrm>
            <a:off x="4049486" y="2598057"/>
            <a:ext cx="184731" cy="369332"/>
          </a:xfrm>
          <a:prstGeom prst="rect">
            <a:avLst/>
          </a:prstGeom>
          <a:noFill/>
        </p:spPr>
        <p:txBody>
          <a:bodyPr wrap="none" rtlCol="0">
            <a:spAutoFit/>
          </a:bodyPr>
          <a:lstStyle/>
          <a:p>
            <a:endParaRPr lang="it-IT" dirty="0"/>
          </a:p>
        </p:txBody>
      </p:sp>
      <p:sp>
        <p:nvSpPr>
          <p:cNvPr id="5" name="TextBox 4">
            <a:extLst>
              <a:ext uri="{FF2B5EF4-FFF2-40B4-BE49-F238E27FC236}">
                <a16:creationId xmlns:a16="http://schemas.microsoft.com/office/drawing/2014/main" id="{387AB3DF-9B24-C245-8916-6ED3C215EA46}"/>
              </a:ext>
            </a:extLst>
          </p:cNvPr>
          <p:cNvSpPr txBox="1"/>
          <p:nvPr/>
        </p:nvSpPr>
        <p:spPr>
          <a:xfrm>
            <a:off x="5080000" y="1074057"/>
            <a:ext cx="184731" cy="369332"/>
          </a:xfrm>
          <a:prstGeom prst="rect">
            <a:avLst/>
          </a:prstGeom>
          <a:noFill/>
        </p:spPr>
        <p:txBody>
          <a:bodyPr wrap="none" rtlCol="0">
            <a:spAutoFit/>
          </a:bodyPr>
          <a:lstStyle/>
          <a:p>
            <a:endParaRPr lang="it-IT" dirty="0"/>
          </a:p>
        </p:txBody>
      </p:sp>
      <p:sp>
        <p:nvSpPr>
          <p:cNvPr id="6" name="AutoShape 2" descr="Pia Kjærsgaard - Wikipedia">
            <a:extLst>
              <a:ext uri="{FF2B5EF4-FFF2-40B4-BE49-F238E27FC236}">
                <a16:creationId xmlns:a16="http://schemas.microsoft.com/office/drawing/2014/main" id="{ED6E5BA7-A26E-1F48-96A6-2271D17EE02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4" descr="Pia Kjærsgaard - Wikipedia">
            <a:extLst>
              <a:ext uri="{FF2B5EF4-FFF2-40B4-BE49-F238E27FC236}">
                <a16:creationId xmlns:a16="http://schemas.microsoft.com/office/drawing/2014/main" id="{D7CAD4EA-7CCD-0246-BD41-B514E9549C0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340303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0807-0147-1446-ABAB-3496AAE372FE}"/>
              </a:ext>
            </a:extLst>
          </p:cNvPr>
          <p:cNvSpPr>
            <a:spLocks noGrp="1"/>
          </p:cNvSpPr>
          <p:nvPr>
            <p:ph type="title"/>
          </p:nvPr>
        </p:nvSpPr>
        <p:spPr/>
        <p:txBody>
          <a:bodyPr/>
          <a:lstStyle/>
          <a:p>
            <a:r>
              <a:rPr lang="en-US" b="1" dirty="0" err="1">
                <a:latin typeface="Goudy Old Style" panose="02020502050305020303" pitchFamily="18" charset="77"/>
              </a:rPr>
              <a:t>Ancora</a:t>
            </a:r>
            <a:r>
              <a:rPr lang="en-US" b="1" dirty="0">
                <a:latin typeface="Goudy Old Style" panose="02020502050305020303" pitchFamily="18" charset="77"/>
              </a:rPr>
              <a:t> un </a:t>
            </a:r>
            <a:r>
              <a:rPr lang="en-US" b="1" dirty="0" err="1">
                <a:latin typeface="Goudy Old Style" panose="02020502050305020303" pitchFamily="18" charset="77"/>
              </a:rPr>
              <a:t>partito</a:t>
            </a:r>
            <a:r>
              <a:rPr lang="en-US" b="1" dirty="0">
                <a:latin typeface="Goudy Old Style" panose="02020502050305020303" pitchFamily="18" charset="77"/>
              </a:rPr>
              <a:t> di </a:t>
            </a:r>
            <a:r>
              <a:rPr lang="en-US" b="1" dirty="0" err="1">
                <a:latin typeface="Goudy Old Style" panose="02020502050305020303" pitchFamily="18" charset="77"/>
              </a:rPr>
              <a:t>massa</a:t>
            </a:r>
            <a:r>
              <a:rPr lang="en-US" b="1" dirty="0">
                <a:latin typeface="Goudy Old Style" panose="02020502050305020303" pitchFamily="18" charset="77"/>
              </a:rPr>
              <a:t>?</a:t>
            </a:r>
          </a:p>
        </p:txBody>
      </p:sp>
      <p:sp>
        <p:nvSpPr>
          <p:cNvPr id="3" name="Content Placeholder 2">
            <a:extLst>
              <a:ext uri="{FF2B5EF4-FFF2-40B4-BE49-F238E27FC236}">
                <a16:creationId xmlns:a16="http://schemas.microsoft.com/office/drawing/2014/main" id="{B8E54212-7C1A-4944-BCC2-4A262E23A87C}"/>
              </a:ext>
            </a:extLst>
          </p:cNvPr>
          <p:cNvSpPr>
            <a:spLocks noGrp="1"/>
          </p:cNvSpPr>
          <p:nvPr>
            <p:ph idx="1"/>
          </p:nvPr>
        </p:nvSpPr>
        <p:spPr/>
        <p:txBody>
          <a:bodyPr>
            <a:normAutofit fontScale="85000" lnSpcReduction="20000"/>
          </a:bodyPr>
          <a:lstStyle/>
          <a:p>
            <a:pPr algn="just"/>
            <a:r>
              <a:rPr lang="it-IT" dirty="0">
                <a:latin typeface="Goudy Old Style" panose="02020502050305020303" pitchFamily="18" charset="77"/>
              </a:rPr>
              <a:t>Questo </a:t>
            </a:r>
            <a:r>
              <a:rPr lang="it-IT" dirty="0" err="1">
                <a:latin typeface="Goudy Old Style" panose="02020502050305020303" pitchFamily="18" charset="77"/>
              </a:rPr>
              <a:t>paper</a:t>
            </a:r>
            <a:r>
              <a:rPr lang="it-IT" dirty="0">
                <a:latin typeface="Goudy Old Style" panose="02020502050305020303" pitchFamily="18" charset="77"/>
              </a:rPr>
              <a:t> si concentra sull'analisi dettagliata degli statuti e dei regolamenti del partito e, in particolare, sull'approfondimento qualitativo di 41 interviste semi-strutturate a rappresentanti ed ex rappresentanti della Lega in Calabria, Emilia-Romagna, Lombardia e Veneto, condotte (per lo più a distanza) tra novembre 2019 e giugno 2021. </a:t>
            </a:r>
          </a:p>
          <a:p>
            <a:pPr algn="just"/>
            <a:r>
              <a:rPr lang="it-IT" dirty="0">
                <a:latin typeface="Goudy Old Style" panose="02020502050305020303" pitchFamily="18" charset="77"/>
              </a:rPr>
              <a:t>Tutti gli intervistati occupano o occupavano ruoli diversi all'interno della Lega ai vari livelli territoriali dell'organizzazione del partito e/o o rappresentavano(no) la Lega nelle istituzioni locali, regionali o nazionali</a:t>
            </a:r>
          </a:p>
          <a:p>
            <a:pPr algn="just"/>
            <a:r>
              <a:rPr lang="it-IT" dirty="0">
                <a:latin typeface="Goudy Old Style" panose="02020502050305020303" pitchFamily="18" charset="77"/>
              </a:rPr>
              <a:t>In una seconda fase, sono stati intervistati 26 attivisti (soci sostenitori e soci militanti) dalle medesime aree geografiche.</a:t>
            </a:r>
          </a:p>
          <a:p>
            <a:pPr algn="just"/>
            <a:r>
              <a:rPr lang="it-IT" dirty="0">
                <a:latin typeface="Goudy Old Style" panose="02020502050305020303" pitchFamily="18" charset="77"/>
              </a:rPr>
              <a:t>Punto essenziale: il partito di massa non è semplicemente una questione di «numeri» (cioè tanti iscritti). Cioè che conta davvero è la spinta a reclutare nuovi membri, specialmente con l'obiettivo di sviluppare una base attivista di base per migliorare la capacità del partito di raggiungere l'elettorato più ampio (vedi Albertazzi &amp; van </a:t>
            </a:r>
            <a:r>
              <a:rPr lang="it-IT" dirty="0" err="1">
                <a:latin typeface="Goudy Old Style" panose="02020502050305020303" pitchFamily="18" charset="77"/>
              </a:rPr>
              <a:t>Kessel</a:t>
            </a:r>
            <a:r>
              <a:rPr lang="it-IT" dirty="0">
                <a:latin typeface="Goudy Old Style" panose="02020502050305020303" pitchFamily="18" charset="77"/>
              </a:rPr>
              <a:t>, 2021)</a:t>
            </a:r>
          </a:p>
        </p:txBody>
      </p:sp>
    </p:spTree>
    <p:extLst>
      <p:ext uri="{BB962C8B-B14F-4D97-AF65-F5344CB8AC3E}">
        <p14:creationId xmlns:p14="http://schemas.microsoft.com/office/powerpoint/2010/main" val="2814417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99463" y="1528066"/>
            <a:ext cx="233753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tx1">
                    <a:lumMod val="75000"/>
                    <a:lumOff val="25000"/>
                  </a:schemeClr>
                </a:solidFill>
                <a:latin typeface="Goudy Old Style" panose="02020502050305020303" pitchFamily="18" charset="77"/>
              </a:rPr>
              <a:t>Veneto</a:t>
            </a:r>
            <a:endParaRPr lang="en-GB" dirty="0">
              <a:solidFill>
                <a:schemeClr val="tx1">
                  <a:lumMod val="75000"/>
                  <a:lumOff val="25000"/>
                </a:schemeClr>
              </a:solidFill>
              <a:latin typeface="Goudy Old Style" panose="02020502050305020303" pitchFamily="18" charset="77"/>
            </a:endParaRPr>
          </a:p>
        </p:txBody>
      </p:sp>
      <p:sp>
        <p:nvSpPr>
          <p:cNvPr id="10" name="TextBox 9"/>
          <p:cNvSpPr txBox="1"/>
          <p:nvPr/>
        </p:nvSpPr>
        <p:spPr>
          <a:xfrm>
            <a:off x="311787" y="1395119"/>
            <a:ext cx="235267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a:solidFill>
                  <a:schemeClr val="tx1">
                    <a:lumMod val="75000"/>
                    <a:lumOff val="25000"/>
                  </a:schemeClr>
                </a:solidFill>
                <a:latin typeface="Goudy Old Style" panose="02020502050305020303" pitchFamily="18" charset="77"/>
              </a:rPr>
              <a:t>Lombardia</a:t>
            </a:r>
            <a:endParaRPr lang="en-GB" dirty="0">
              <a:solidFill>
                <a:schemeClr val="tx1">
                  <a:lumMod val="75000"/>
                  <a:lumOff val="25000"/>
                </a:schemeClr>
              </a:solidFill>
              <a:latin typeface="Goudy Old Style" panose="02020502050305020303" pitchFamily="18" charset="77"/>
            </a:endParaRPr>
          </a:p>
        </p:txBody>
      </p:sp>
      <p:sp>
        <p:nvSpPr>
          <p:cNvPr id="11" name="TextBox 10"/>
          <p:cNvSpPr txBox="1"/>
          <p:nvPr/>
        </p:nvSpPr>
        <p:spPr>
          <a:xfrm>
            <a:off x="5817630" y="2399622"/>
            <a:ext cx="240185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tx1">
                    <a:lumMod val="75000"/>
                    <a:lumOff val="25000"/>
                  </a:schemeClr>
                </a:solidFill>
                <a:latin typeface="Goudy Old Style" panose="02020502050305020303" pitchFamily="18" charset="77"/>
              </a:rPr>
              <a:t>Emilia-Romagna</a:t>
            </a:r>
            <a:endParaRPr lang="en-GB" dirty="0">
              <a:solidFill>
                <a:schemeClr val="tx1">
                  <a:lumMod val="75000"/>
                  <a:lumOff val="25000"/>
                </a:schemeClr>
              </a:solidFill>
              <a:latin typeface="Goudy Old Style" panose="02020502050305020303" pitchFamily="18" charset="77"/>
            </a:endParaRPr>
          </a:p>
        </p:txBody>
      </p:sp>
      <p:cxnSp>
        <p:nvCxnSpPr>
          <p:cNvPr id="13" name="Straight Connector 12"/>
          <p:cNvCxnSpPr>
            <a:cxnSpLocks/>
          </p:cNvCxnSpPr>
          <p:nvPr/>
        </p:nvCxnSpPr>
        <p:spPr>
          <a:xfrm flipH="1" flipV="1">
            <a:off x="4745334" y="1756929"/>
            <a:ext cx="1144081" cy="33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10" idx="3"/>
          </p:cNvCxnSpPr>
          <p:nvPr/>
        </p:nvCxnSpPr>
        <p:spPr>
          <a:xfrm>
            <a:off x="2664462" y="1579785"/>
            <a:ext cx="1584809"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flipH="1" flipV="1">
            <a:off x="4572196" y="2203743"/>
            <a:ext cx="1511782" cy="195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2">
            <a:extLst>
              <a:ext uri="{FF2B5EF4-FFF2-40B4-BE49-F238E27FC236}">
                <a16:creationId xmlns:a16="http://schemas.microsoft.com/office/drawing/2014/main" id="{FCC66533-6148-CA42-809F-D93ADB04396F}"/>
              </a:ext>
            </a:extLst>
          </p:cNvPr>
          <p:cNvCxnSpPr/>
          <p:nvPr/>
        </p:nvCxnSpPr>
        <p:spPr>
          <a:xfrm flipV="1">
            <a:off x="874747" y="1046723"/>
            <a:ext cx="4605257" cy="19734"/>
          </a:xfrm>
          <a:prstGeom prst="line">
            <a:avLst/>
          </a:prstGeom>
          <a:ln w="19050">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1009650" y="409575"/>
            <a:ext cx="4552950" cy="584775"/>
          </a:xfrm>
          <a:prstGeom prst="rect">
            <a:avLst/>
          </a:prstGeom>
          <a:noFill/>
        </p:spPr>
        <p:txBody>
          <a:bodyPr wrap="square" rtlCol="0">
            <a:spAutoFit/>
          </a:bodyPr>
          <a:lstStyle/>
          <a:p>
            <a:r>
              <a:rPr lang="en-GB" sz="3200" b="1" dirty="0" err="1">
                <a:latin typeface="Goudy Old Style" panose="02020502050305020303" pitchFamily="18" charset="77"/>
              </a:rPr>
              <a:t>Lavoro</a:t>
            </a:r>
            <a:r>
              <a:rPr lang="en-GB" sz="3200" b="1" dirty="0">
                <a:latin typeface="Goudy Old Style" panose="02020502050305020303" pitchFamily="18" charset="77"/>
              </a:rPr>
              <a:t> </a:t>
            </a:r>
            <a:r>
              <a:rPr lang="en-GB" sz="3200" b="1" dirty="0" err="1">
                <a:latin typeface="Goudy Old Style" panose="02020502050305020303" pitchFamily="18" charset="77"/>
              </a:rPr>
              <a:t>sul</a:t>
            </a:r>
            <a:r>
              <a:rPr lang="en-GB" sz="3200" b="1" dirty="0">
                <a:latin typeface="Goudy Old Style" panose="02020502050305020303" pitchFamily="18" charset="77"/>
              </a:rPr>
              <a:t> campo</a:t>
            </a:r>
            <a:endParaRPr lang="en-GB" dirty="0"/>
          </a:p>
        </p:txBody>
      </p:sp>
      <p:pic>
        <p:nvPicPr>
          <p:cNvPr id="2" name="Picture 1">
            <a:extLst>
              <a:ext uri="{FF2B5EF4-FFF2-40B4-BE49-F238E27FC236}">
                <a16:creationId xmlns:a16="http://schemas.microsoft.com/office/drawing/2014/main" id="{1A2CE13F-5CE1-6340-96B0-A0FEDEACCA5A}"/>
              </a:ext>
            </a:extLst>
          </p:cNvPr>
          <p:cNvPicPr>
            <a:picLocks noChangeAspect="1"/>
          </p:cNvPicPr>
          <p:nvPr/>
        </p:nvPicPr>
        <p:blipFill>
          <a:blip r:embed="rId2"/>
          <a:stretch>
            <a:fillRect/>
          </a:stretch>
        </p:blipFill>
        <p:spPr>
          <a:xfrm>
            <a:off x="3131228" y="1066456"/>
            <a:ext cx="3937000" cy="5080000"/>
          </a:xfrm>
          <a:prstGeom prst="rect">
            <a:avLst/>
          </a:prstGeom>
        </p:spPr>
      </p:pic>
      <p:sp>
        <p:nvSpPr>
          <p:cNvPr id="14" name="TextBox 13">
            <a:extLst>
              <a:ext uri="{FF2B5EF4-FFF2-40B4-BE49-F238E27FC236}">
                <a16:creationId xmlns:a16="http://schemas.microsoft.com/office/drawing/2014/main" id="{25D23574-F1CB-B74B-9503-1D52672FDB48}"/>
              </a:ext>
            </a:extLst>
          </p:cNvPr>
          <p:cNvSpPr txBox="1"/>
          <p:nvPr/>
        </p:nvSpPr>
        <p:spPr>
          <a:xfrm>
            <a:off x="2322024" y="4929818"/>
            <a:ext cx="240185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tx1">
                    <a:lumMod val="75000"/>
                    <a:lumOff val="25000"/>
                  </a:schemeClr>
                </a:solidFill>
                <a:latin typeface="Goudy Old Style" panose="02020502050305020303" pitchFamily="18" charset="77"/>
              </a:rPr>
              <a:t>Calabria</a:t>
            </a:r>
            <a:endParaRPr lang="en-GB" dirty="0">
              <a:solidFill>
                <a:schemeClr val="tx1">
                  <a:lumMod val="75000"/>
                  <a:lumOff val="25000"/>
                </a:schemeClr>
              </a:solidFill>
              <a:latin typeface="Goudy Old Style" panose="02020502050305020303" pitchFamily="18" charset="77"/>
            </a:endParaRPr>
          </a:p>
        </p:txBody>
      </p:sp>
      <p:cxnSp>
        <p:nvCxnSpPr>
          <p:cNvPr id="16" name="Straight Connector 15">
            <a:extLst>
              <a:ext uri="{FF2B5EF4-FFF2-40B4-BE49-F238E27FC236}">
                <a16:creationId xmlns:a16="http://schemas.microsoft.com/office/drawing/2014/main" id="{4A875F5E-3F88-A145-BCFD-E7784195A07E}"/>
              </a:ext>
            </a:extLst>
          </p:cNvPr>
          <p:cNvCxnSpPr>
            <a:cxnSpLocks/>
          </p:cNvCxnSpPr>
          <p:nvPr/>
        </p:nvCxnSpPr>
        <p:spPr>
          <a:xfrm flipV="1">
            <a:off x="4723877" y="4481652"/>
            <a:ext cx="1672157" cy="613702"/>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24D2451-6BDA-E942-8107-DC190E407100}"/>
              </a:ext>
            </a:extLst>
          </p:cNvPr>
          <p:cNvSpPr txBox="1"/>
          <p:nvPr/>
        </p:nvSpPr>
        <p:spPr>
          <a:xfrm>
            <a:off x="8509196" y="1393700"/>
            <a:ext cx="3562350" cy="3970318"/>
          </a:xfrm>
          <a:prstGeom prst="rect">
            <a:avLst/>
          </a:prstGeom>
          <a:solidFill>
            <a:schemeClr val="bg2"/>
          </a:solidFill>
        </p:spPr>
        <p:txBody>
          <a:bodyPr wrap="square" rtlCol="0">
            <a:spAutoFit/>
          </a:bodyPr>
          <a:lstStyle/>
          <a:p>
            <a:pPr algn="just"/>
            <a:r>
              <a:rPr lang="en-GB" dirty="0" err="1">
                <a:latin typeface="Goudy Old Style" panose="02020502050305020303" pitchFamily="18" charset="77"/>
              </a:rPr>
              <a:t>Queste</a:t>
            </a:r>
            <a:r>
              <a:rPr lang="en-GB" dirty="0">
                <a:latin typeface="Goudy Old Style" panose="02020502050305020303" pitchFamily="18" charset="77"/>
              </a:rPr>
              <a:t> </a:t>
            </a:r>
            <a:r>
              <a:rPr lang="en-GB" dirty="0" err="1">
                <a:latin typeface="Goudy Old Style" panose="02020502050305020303" pitchFamily="18" charset="77"/>
              </a:rPr>
              <a:t>regioni</a:t>
            </a:r>
            <a:r>
              <a:rPr lang="en-GB" dirty="0">
                <a:latin typeface="Goudy Old Style" panose="02020502050305020303" pitchFamily="18" charset="77"/>
              </a:rPr>
              <a:t> </a:t>
            </a:r>
            <a:r>
              <a:rPr lang="en-GB" dirty="0" err="1">
                <a:latin typeface="Goudy Old Style" panose="02020502050305020303" pitchFamily="18" charset="77"/>
              </a:rPr>
              <a:t>sono</a:t>
            </a:r>
            <a:r>
              <a:rPr lang="en-GB" dirty="0">
                <a:latin typeface="Goudy Old Style" panose="02020502050305020303" pitchFamily="18" charset="77"/>
              </a:rPr>
              <a:t> state </a:t>
            </a:r>
            <a:r>
              <a:rPr lang="en-GB" dirty="0" err="1">
                <a:latin typeface="Goudy Old Style" panose="02020502050305020303" pitchFamily="18" charset="77"/>
              </a:rPr>
              <a:t>scelte</a:t>
            </a:r>
            <a:r>
              <a:rPr lang="en-GB" dirty="0">
                <a:latin typeface="Goudy Old Style" panose="02020502050305020303" pitchFamily="18" charset="77"/>
              </a:rPr>
              <a:t> per </a:t>
            </a:r>
            <a:r>
              <a:rPr lang="en-GB" dirty="0" err="1">
                <a:latin typeface="Goudy Old Style" panose="02020502050305020303" pitchFamily="18" charset="77"/>
              </a:rPr>
              <a:t>massimizzare</a:t>
            </a:r>
            <a:r>
              <a:rPr lang="en-GB" dirty="0">
                <a:latin typeface="Goudy Old Style" panose="02020502050305020303" pitchFamily="18" charset="77"/>
              </a:rPr>
              <a:t> la </a:t>
            </a:r>
            <a:r>
              <a:rPr lang="en-GB" dirty="0" err="1">
                <a:latin typeface="Goudy Old Style" panose="02020502050305020303" pitchFamily="18" charset="77"/>
              </a:rPr>
              <a:t>variazione</a:t>
            </a:r>
            <a:r>
              <a:rPr lang="en-GB" dirty="0">
                <a:latin typeface="Goudy Old Style" panose="02020502050305020303" pitchFamily="18" charset="77"/>
              </a:rPr>
              <a:t> in termini di </a:t>
            </a:r>
            <a:r>
              <a:rPr lang="en-GB" dirty="0" err="1">
                <a:latin typeface="Goudy Old Style" panose="02020502050305020303" pitchFamily="18" charset="77"/>
              </a:rPr>
              <a:t>storia</a:t>
            </a:r>
            <a:r>
              <a:rPr lang="en-GB" dirty="0">
                <a:latin typeface="Goudy Old Style" panose="02020502050305020303" pitchFamily="18" charset="77"/>
              </a:rPr>
              <a:t>, forza e </a:t>
            </a:r>
            <a:r>
              <a:rPr lang="en-GB" dirty="0" err="1">
                <a:latin typeface="Goudy Old Style" panose="02020502050305020303" pitchFamily="18" charset="77"/>
              </a:rPr>
              <a:t>sviluppo</a:t>
            </a:r>
            <a:r>
              <a:rPr lang="en-GB" dirty="0">
                <a:latin typeface="Goudy Old Style" panose="02020502050305020303" pitchFamily="18" charset="77"/>
              </a:rPr>
              <a:t> </a:t>
            </a:r>
            <a:r>
              <a:rPr lang="en-GB" dirty="0" err="1">
                <a:latin typeface="Goudy Old Style" panose="02020502050305020303" pitchFamily="18" charset="77"/>
              </a:rPr>
              <a:t>organizzativo</a:t>
            </a:r>
            <a:r>
              <a:rPr lang="en-GB" dirty="0">
                <a:latin typeface="Goudy Old Style" panose="02020502050305020303" pitchFamily="18" charset="77"/>
              </a:rPr>
              <a:t> del </a:t>
            </a:r>
            <a:r>
              <a:rPr lang="en-GB" dirty="0" err="1">
                <a:latin typeface="Goudy Old Style" panose="02020502050305020303" pitchFamily="18" charset="77"/>
              </a:rPr>
              <a:t>partito</a:t>
            </a:r>
            <a:r>
              <a:rPr lang="en-GB" dirty="0">
                <a:latin typeface="Goudy Old Style" panose="02020502050305020303" pitchFamily="18" charset="77"/>
              </a:rPr>
              <a:t>: </a:t>
            </a:r>
          </a:p>
          <a:p>
            <a:pPr marL="285750" indent="-285750" algn="just">
              <a:buFont typeface="Arial" panose="020B0604020202020204" pitchFamily="34" charset="0"/>
              <a:buChar char="•"/>
            </a:pPr>
            <a:r>
              <a:rPr lang="en-GB" dirty="0">
                <a:latin typeface="Goudy Old Style" panose="02020502050305020303" pitchFamily="18" charset="77"/>
              </a:rPr>
              <a:t>il </a:t>
            </a:r>
            <a:r>
              <a:rPr lang="en-GB" dirty="0" err="1">
                <a:latin typeface="Goudy Old Style" panose="02020502050305020303" pitchFamily="18" charset="77"/>
              </a:rPr>
              <a:t>centro</a:t>
            </a:r>
            <a:r>
              <a:rPr lang="en-GB" dirty="0">
                <a:latin typeface="Goudy Old Style" panose="02020502050305020303" pitchFamily="18" charset="77"/>
              </a:rPr>
              <a:t> di </a:t>
            </a:r>
            <a:r>
              <a:rPr lang="en-GB" dirty="0" err="1">
                <a:latin typeface="Goudy Old Style" panose="02020502050305020303" pitchFamily="18" charset="77"/>
              </a:rPr>
              <a:t>potere</a:t>
            </a:r>
            <a:r>
              <a:rPr lang="en-GB" dirty="0">
                <a:latin typeface="Goudy Old Style" panose="02020502050305020303" pitchFamily="18" charset="77"/>
              </a:rPr>
              <a:t> </a:t>
            </a:r>
            <a:r>
              <a:rPr lang="en-GB" dirty="0" err="1">
                <a:latin typeface="Goudy Old Style" panose="02020502050305020303" pitchFamily="18" charset="77"/>
              </a:rPr>
              <a:t>della</a:t>
            </a:r>
            <a:r>
              <a:rPr lang="en-GB" dirty="0">
                <a:latin typeface="Goudy Old Style" panose="02020502050305020303" pitchFamily="18" charset="77"/>
              </a:rPr>
              <a:t> Lega (</a:t>
            </a:r>
            <a:r>
              <a:rPr lang="en-GB" dirty="0" err="1">
                <a:latin typeface="Goudy Old Style" panose="02020502050305020303" pitchFamily="18" charset="77"/>
              </a:rPr>
              <a:t>Lombardia</a:t>
            </a:r>
            <a:r>
              <a:rPr lang="en-GB" dirty="0">
                <a:latin typeface="Goudy Old Style" panose="02020502050305020303" pitchFamily="18" charset="77"/>
              </a:rPr>
              <a:t>); </a:t>
            </a:r>
          </a:p>
          <a:p>
            <a:pPr marL="285750" indent="-285750" algn="just">
              <a:buFont typeface="Arial" panose="020B0604020202020204" pitchFamily="34" charset="0"/>
              <a:buChar char="•"/>
            </a:pPr>
            <a:r>
              <a:rPr lang="en-GB" dirty="0">
                <a:latin typeface="Goudy Old Style" panose="02020502050305020303" pitchFamily="18" charset="77"/>
              </a:rPr>
              <a:t>la </a:t>
            </a:r>
            <a:r>
              <a:rPr lang="en-GB" dirty="0" err="1">
                <a:latin typeface="Goudy Old Style" panose="02020502050305020303" pitchFamily="18" charset="77"/>
              </a:rPr>
              <a:t>sua</a:t>
            </a:r>
            <a:r>
              <a:rPr lang="en-GB" dirty="0">
                <a:latin typeface="Goudy Old Style" panose="02020502050305020303" pitchFamily="18" charset="77"/>
              </a:rPr>
              <a:t> </a:t>
            </a:r>
            <a:r>
              <a:rPr lang="en-GB" dirty="0" err="1">
                <a:latin typeface="Goudy Old Style" panose="02020502050305020303" pitchFamily="18" charset="77"/>
              </a:rPr>
              <a:t>attuale</a:t>
            </a:r>
            <a:r>
              <a:rPr lang="en-GB" dirty="0">
                <a:latin typeface="Goudy Old Style" panose="02020502050305020303" pitchFamily="18" charset="77"/>
              </a:rPr>
              <a:t> </a:t>
            </a:r>
            <a:r>
              <a:rPr lang="en-GB" dirty="0" err="1">
                <a:latin typeface="Goudy Old Style" panose="02020502050305020303" pitchFamily="18" charset="77"/>
              </a:rPr>
              <a:t>roccaforte</a:t>
            </a:r>
            <a:r>
              <a:rPr lang="en-GB" dirty="0">
                <a:latin typeface="Goudy Old Style" panose="02020502050305020303" pitchFamily="18" charset="77"/>
              </a:rPr>
              <a:t> </a:t>
            </a:r>
            <a:r>
              <a:rPr lang="en-GB" dirty="0" err="1">
                <a:latin typeface="Goudy Old Style" panose="02020502050305020303" pitchFamily="18" charset="77"/>
              </a:rPr>
              <a:t>elettorale</a:t>
            </a:r>
            <a:r>
              <a:rPr lang="en-GB" dirty="0">
                <a:latin typeface="Goudy Old Style" panose="02020502050305020303" pitchFamily="18" charset="77"/>
              </a:rPr>
              <a:t> (Veneto);</a:t>
            </a:r>
          </a:p>
          <a:p>
            <a:pPr marL="285750" indent="-285750" algn="just">
              <a:buFont typeface="Arial" panose="020B0604020202020204" pitchFamily="34" charset="0"/>
              <a:buChar char="•"/>
            </a:pPr>
            <a:r>
              <a:rPr lang="en-GB" dirty="0" err="1">
                <a:latin typeface="Goudy Old Style" panose="02020502050305020303" pitchFamily="18" charset="77"/>
              </a:rPr>
              <a:t>un'area</a:t>
            </a:r>
            <a:r>
              <a:rPr lang="en-GB" dirty="0">
                <a:latin typeface="Goudy Old Style" panose="02020502050305020303" pitchFamily="18" charset="77"/>
              </a:rPr>
              <a:t> in cui la sinistra </a:t>
            </a:r>
            <a:r>
              <a:rPr lang="en-GB" dirty="0" err="1">
                <a:latin typeface="Goudy Old Style" panose="02020502050305020303" pitchFamily="18" charset="77"/>
              </a:rPr>
              <a:t>è</a:t>
            </a:r>
            <a:r>
              <a:rPr lang="en-GB" dirty="0">
                <a:latin typeface="Goudy Old Style" panose="02020502050305020303" pitchFamily="18" charset="77"/>
              </a:rPr>
              <a:t> </a:t>
            </a:r>
            <a:r>
              <a:rPr lang="en-GB" dirty="0" err="1">
                <a:latin typeface="Goudy Old Style" panose="02020502050305020303" pitchFamily="18" charset="77"/>
              </a:rPr>
              <a:t>stata</a:t>
            </a:r>
            <a:r>
              <a:rPr lang="en-GB" dirty="0">
                <a:latin typeface="Goudy Old Style" panose="02020502050305020303" pitchFamily="18" charset="77"/>
              </a:rPr>
              <a:t> </a:t>
            </a:r>
            <a:r>
              <a:rPr lang="en-GB" dirty="0" err="1">
                <a:latin typeface="Goudy Old Style" panose="02020502050305020303" pitchFamily="18" charset="77"/>
              </a:rPr>
              <a:t>storicamente</a:t>
            </a:r>
            <a:r>
              <a:rPr lang="en-GB" dirty="0">
                <a:latin typeface="Goudy Old Style" panose="02020502050305020303" pitchFamily="18" charset="77"/>
              </a:rPr>
              <a:t> </a:t>
            </a:r>
            <a:r>
              <a:rPr lang="en-GB" dirty="0" err="1">
                <a:latin typeface="Goudy Old Style" panose="02020502050305020303" pitchFamily="18" charset="77"/>
              </a:rPr>
              <a:t>dominante</a:t>
            </a:r>
            <a:r>
              <a:rPr lang="en-GB" dirty="0">
                <a:latin typeface="Goudy Old Style" panose="02020502050305020303" pitchFamily="18" charset="77"/>
              </a:rPr>
              <a:t> (Emilia-Romagna);</a:t>
            </a:r>
          </a:p>
          <a:p>
            <a:pPr marL="285750" indent="-285750" algn="just">
              <a:buFont typeface="Arial" panose="020B0604020202020204" pitchFamily="34" charset="0"/>
              <a:buChar char="•"/>
            </a:pPr>
            <a:r>
              <a:rPr lang="en-GB" dirty="0">
                <a:latin typeface="Goudy Old Style" panose="02020502050305020303" pitchFamily="18" charset="77"/>
              </a:rPr>
              <a:t>una </a:t>
            </a:r>
            <a:r>
              <a:rPr lang="en-GB" dirty="0" err="1">
                <a:latin typeface="Goudy Old Style" panose="02020502050305020303" pitchFamily="18" charset="77"/>
              </a:rPr>
              <a:t>regione</a:t>
            </a:r>
            <a:r>
              <a:rPr lang="en-GB" dirty="0">
                <a:latin typeface="Goudy Old Style" panose="02020502050305020303" pitchFamily="18" charset="77"/>
              </a:rPr>
              <a:t> del Sud dove la Lega ha </a:t>
            </a:r>
            <a:r>
              <a:rPr lang="en-GB" dirty="0" err="1">
                <a:latin typeface="Goudy Old Style" panose="02020502050305020303" pitchFamily="18" charset="77"/>
              </a:rPr>
              <a:t>tentato</a:t>
            </a:r>
            <a:r>
              <a:rPr lang="en-GB" dirty="0">
                <a:latin typeface="Goudy Old Style" panose="02020502050305020303" pitchFamily="18" charset="77"/>
              </a:rPr>
              <a:t> di </a:t>
            </a:r>
            <a:r>
              <a:rPr lang="en-GB" dirty="0" err="1">
                <a:latin typeface="Goudy Old Style" panose="02020502050305020303" pitchFamily="18" charset="77"/>
              </a:rPr>
              <a:t>esportare</a:t>
            </a:r>
            <a:r>
              <a:rPr lang="en-GB" dirty="0">
                <a:latin typeface="Goudy Old Style" panose="02020502050305020303" pitchFamily="18" charset="77"/>
              </a:rPr>
              <a:t> il </a:t>
            </a:r>
            <a:r>
              <a:rPr lang="en-GB" dirty="0" err="1">
                <a:latin typeface="Goudy Old Style" panose="02020502050305020303" pitchFamily="18" charset="77"/>
              </a:rPr>
              <a:t>suo</a:t>
            </a:r>
            <a:r>
              <a:rPr lang="en-GB" dirty="0">
                <a:latin typeface="Goudy Old Style" panose="02020502050305020303" pitchFamily="18" charset="77"/>
              </a:rPr>
              <a:t> </a:t>
            </a:r>
            <a:r>
              <a:rPr lang="en-GB" dirty="0" err="1">
                <a:latin typeface="Goudy Old Style" panose="02020502050305020303" pitchFamily="18" charset="77"/>
              </a:rPr>
              <a:t>modello</a:t>
            </a:r>
            <a:r>
              <a:rPr lang="en-GB" dirty="0">
                <a:latin typeface="Goudy Old Style" panose="02020502050305020303" pitchFamily="18" charset="77"/>
              </a:rPr>
              <a:t> </a:t>
            </a:r>
            <a:r>
              <a:rPr lang="en-GB" dirty="0" err="1">
                <a:latin typeface="Goudy Old Style" panose="02020502050305020303" pitchFamily="18" charset="77"/>
              </a:rPr>
              <a:t>organizzativo</a:t>
            </a:r>
            <a:r>
              <a:rPr lang="en-GB" dirty="0">
                <a:latin typeface="Goudy Old Style" panose="02020502050305020303" pitchFamily="18" charset="77"/>
              </a:rPr>
              <a:t> (Calabria).</a:t>
            </a:r>
            <a:endParaRPr lang="en-US" dirty="0">
              <a:latin typeface="Goudy Old Style" panose="02020502050305020303" pitchFamily="18" charset="77"/>
            </a:endParaRPr>
          </a:p>
        </p:txBody>
      </p:sp>
    </p:spTree>
    <p:extLst>
      <p:ext uri="{BB962C8B-B14F-4D97-AF65-F5344CB8AC3E}">
        <p14:creationId xmlns:p14="http://schemas.microsoft.com/office/powerpoint/2010/main" val="2337947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0807-0147-1446-ABAB-3496AAE372FE}"/>
              </a:ext>
            </a:extLst>
          </p:cNvPr>
          <p:cNvSpPr>
            <a:spLocks noGrp="1"/>
          </p:cNvSpPr>
          <p:nvPr>
            <p:ph type="title"/>
          </p:nvPr>
        </p:nvSpPr>
        <p:spPr/>
        <p:txBody>
          <a:bodyPr/>
          <a:lstStyle/>
          <a:p>
            <a:r>
              <a:rPr lang="en-US" b="1" dirty="0" err="1">
                <a:latin typeface="Goudy Old Style" panose="02020502050305020303" pitchFamily="18" charset="77"/>
              </a:rPr>
              <a:t>Struttura</a:t>
            </a:r>
            <a:r>
              <a:rPr lang="en-US" b="1" dirty="0">
                <a:latin typeface="Goudy Old Style" panose="02020502050305020303" pitchFamily="18" charset="77"/>
              </a:rPr>
              <a:t> </a:t>
            </a:r>
            <a:r>
              <a:rPr lang="en-US" b="1" dirty="0" err="1">
                <a:latin typeface="Goudy Old Style" panose="02020502050305020303" pitchFamily="18" charset="77"/>
              </a:rPr>
              <a:t>organizzativa</a:t>
            </a:r>
            <a:endParaRPr lang="en-US" b="1" dirty="0">
              <a:latin typeface="Goudy Old Style" panose="02020502050305020303" pitchFamily="18" charset="77"/>
            </a:endParaRPr>
          </a:p>
        </p:txBody>
      </p:sp>
      <p:sp>
        <p:nvSpPr>
          <p:cNvPr id="3" name="Content Placeholder 2">
            <a:extLst>
              <a:ext uri="{FF2B5EF4-FFF2-40B4-BE49-F238E27FC236}">
                <a16:creationId xmlns:a16="http://schemas.microsoft.com/office/drawing/2014/main" id="{B8E54212-7C1A-4944-BCC2-4A262E23A87C}"/>
              </a:ext>
            </a:extLst>
          </p:cNvPr>
          <p:cNvSpPr>
            <a:spLocks noGrp="1"/>
          </p:cNvSpPr>
          <p:nvPr>
            <p:ph idx="1"/>
          </p:nvPr>
        </p:nvSpPr>
        <p:spPr/>
        <p:txBody>
          <a:bodyPr>
            <a:normAutofit/>
          </a:bodyPr>
          <a:lstStyle/>
          <a:p>
            <a:pPr marL="0" indent="0" algn="just">
              <a:buNone/>
            </a:pPr>
            <a:r>
              <a:rPr lang="it-IT" dirty="0">
                <a:latin typeface="Goudy Old Style" panose="02020502050305020303" pitchFamily="18" charset="77"/>
              </a:rPr>
              <a:t>La Lega di </a:t>
            </a:r>
            <a:r>
              <a:rPr lang="it-IT" dirty="0" err="1">
                <a:latin typeface="Goudy Old Style" panose="02020502050305020303" pitchFamily="18" charset="77"/>
              </a:rPr>
              <a:t>Salvini</a:t>
            </a:r>
            <a:r>
              <a:rPr lang="it-IT" dirty="0">
                <a:latin typeface="Goudy Old Style" panose="02020502050305020303" pitchFamily="18" charset="77"/>
              </a:rPr>
              <a:t> è caratterizzata da un notevole "grado di organizzazione", per usare la terminologia di Kenneth </a:t>
            </a:r>
            <a:r>
              <a:rPr lang="it-IT" dirty="0" err="1">
                <a:latin typeface="Goudy Old Style" panose="02020502050305020303" pitchFamily="18" charset="77"/>
              </a:rPr>
              <a:t>Janda</a:t>
            </a:r>
            <a:r>
              <a:rPr lang="it-IT" dirty="0">
                <a:latin typeface="Goudy Old Style" panose="02020502050305020303" pitchFamily="18" charset="77"/>
              </a:rPr>
              <a:t> (1980). </a:t>
            </a:r>
          </a:p>
          <a:p>
            <a:pPr marL="0" indent="0" algn="just">
              <a:buNone/>
            </a:pPr>
            <a:r>
              <a:rPr lang="it-IT" dirty="0">
                <a:latin typeface="Goudy Old Style" panose="02020502050305020303" pitchFamily="18" charset="77"/>
              </a:rPr>
              <a:t>Le strutture, le risorse, i membri (di maggioranza) della vecchia LN sono stati riversati nella nuova organizzazione statale.</a:t>
            </a:r>
          </a:p>
          <a:p>
            <a:pPr marL="0" indent="0" algn="just">
              <a:buNone/>
            </a:pPr>
            <a:r>
              <a:rPr lang="it-IT">
                <a:latin typeface="Goudy Old Style" panose="02020502050305020303" pitchFamily="18" charset="77"/>
              </a:rPr>
              <a:t>Lo statuto della Lega di </a:t>
            </a:r>
            <a:r>
              <a:rPr lang="it-IT" dirty="0" err="1">
                <a:latin typeface="Goudy Old Style" panose="02020502050305020303" pitchFamily="18" charset="77"/>
              </a:rPr>
              <a:t>Salvini</a:t>
            </a:r>
            <a:r>
              <a:rPr lang="it-IT" dirty="0">
                <a:latin typeface="Goudy Old Style" panose="02020502050305020303" pitchFamily="18" charset="77"/>
              </a:rPr>
              <a:t> (Lega per </a:t>
            </a:r>
            <a:r>
              <a:rPr lang="it-IT" dirty="0" err="1">
                <a:latin typeface="Goudy Old Style" panose="02020502050305020303" pitchFamily="18" charset="77"/>
              </a:rPr>
              <a:t>Salvini</a:t>
            </a:r>
            <a:r>
              <a:rPr lang="it-IT" dirty="0">
                <a:latin typeface="Goudy Old Style" panose="02020502050305020303" pitchFamily="18" charset="77"/>
              </a:rPr>
              <a:t> Premier 2018) è molto simile a quello della LN prima della sua trasformazione in </a:t>
            </a:r>
            <a:r>
              <a:rPr lang="it-IT" dirty="0" err="1">
                <a:latin typeface="Goudy Old Style" panose="02020502050305020303" pitchFamily="18" charset="77"/>
              </a:rPr>
              <a:t>bad</a:t>
            </a:r>
            <a:r>
              <a:rPr lang="it-IT" dirty="0">
                <a:latin typeface="Goudy Old Style" panose="02020502050305020303" pitchFamily="18" charset="77"/>
              </a:rPr>
              <a:t> company (Lega Nord 2015): ciò rende evidente che il partito ha cercato di esportare il suo modello organizzativo in tutta la penisola. </a:t>
            </a:r>
            <a:endParaRPr lang="it-IT" dirty="0"/>
          </a:p>
        </p:txBody>
      </p:sp>
    </p:spTree>
    <p:extLst>
      <p:ext uri="{BB962C8B-B14F-4D97-AF65-F5344CB8AC3E}">
        <p14:creationId xmlns:p14="http://schemas.microsoft.com/office/powerpoint/2010/main" val="1212993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0807-0147-1446-ABAB-3496AAE372FE}"/>
              </a:ext>
            </a:extLst>
          </p:cNvPr>
          <p:cNvSpPr>
            <a:spLocks noGrp="1"/>
          </p:cNvSpPr>
          <p:nvPr>
            <p:ph type="title"/>
          </p:nvPr>
        </p:nvSpPr>
        <p:spPr>
          <a:xfrm>
            <a:off x="838200" y="365125"/>
            <a:ext cx="10515600" cy="1460500"/>
          </a:xfrm>
        </p:spPr>
        <p:txBody>
          <a:bodyPr>
            <a:normAutofit/>
          </a:bodyPr>
          <a:lstStyle/>
          <a:p>
            <a:r>
              <a:rPr lang="en-US" sz="4000" b="1" dirty="0" err="1">
                <a:latin typeface="Goudy Old Style" panose="02020502050305020303" pitchFamily="18" charset="77"/>
              </a:rPr>
              <a:t>L’organigramma</a:t>
            </a:r>
            <a:r>
              <a:rPr lang="en-US" sz="4000" b="1" dirty="0">
                <a:latin typeface="Goudy Old Style" panose="02020502050305020303" pitchFamily="18" charset="77"/>
              </a:rPr>
              <a:t> </a:t>
            </a:r>
            <a:r>
              <a:rPr lang="en-US" sz="4000" b="1" dirty="0" err="1">
                <a:latin typeface="Goudy Old Style" panose="02020502050305020303" pitchFamily="18" charset="77"/>
              </a:rPr>
              <a:t>della</a:t>
            </a:r>
            <a:r>
              <a:rPr lang="en-US" sz="4000" b="1" dirty="0">
                <a:latin typeface="Goudy Old Style" panose="02020502050305020303" pitchFamily="18" charset="77"/>
              </a:rPr>
              <a:t> Lega (per </a:t>
            </a:r>
            <a:r>
              <a:rPr lang="en-US" sz="4000" b="1" dirty="0" err="1">
                <a:latin typeface="Goudy Old Style" panose="02020502050305020303" pitchFamily="18" charset="77"/>
              </a:rPr>
              <a:t>Salvini</a:t>
            </a:r>
            <a:r>
              <a:rPr lang="en-US" sz="4000" b="1" dirty="0">
                <a:latin typeface="Goudy Old Style" panose="02020502050305020303" pitchFamily="18" charset="77"/>
              </a:rPr>
              <a:t> Premier)</a:t>
            </a:r>
          </a:p>
        </p:txBody>
      </p:sp>
      <p:sp>
        <p:nvSpPr>
          <p:cNvPr id="3" name="Content Placeholder 2">
            <a:extLst>
              <a:ext uri="{FF2B5EF4-FFF2-40B4-BE49-F238E27FC236}">
                <a16:creationId xmlns:a16="http://schemas.microsoft.com/office/drawing/2014/main" id="{B8E54212-7C1A-4944-BCC2-4A262E23A87C}"/>
              </a:ext>
            </a:extLst>
          </p:cNvPr>
          <p:cNvSpPr>
            <a:spLocks noGrp="1"/>
          </p:cNvSpPr>
          <p:nvPr>
            <p:ph idx="1"/>
          </p:nvPr>
        </p:nvSpPr>
        <p:spPr/>
        <p:txBody>
          <a:bodyPr>
            <a:normAutofit/>
          </a:bodyPr>
          <a:lstStyle/>
          <a:p>
            <a:pPr marL="0" indent="0">
              <a:buNone/>
            </a:pPr>
            <a:endParaRPr lang="en-GB" dirty="0"/>
          </a:p>
          <a:p>
            <a:endParaRPr lang="en-US" dirty="0"/>
          </a:p>
        </p:txBody>
      </p:sp>
      <p:pic>
        <p:nvPicPr>
          <p:cNvPr id="5" name="Picture 4">
            <a:extLst>
              <a:ext uri="{FF2B5EF4-FFF2-40B4-BE49-F238E27FC236}">
                <a16:creationId xmlns:a16="http://schemas.microsoft.com/office/drawing/2014/main" id="{A1D2318A-A6F5-0B43-8731-A312FD8F041C}"/>
              </a:ext>
            </a:extLst>
          </p:cNvPr>
          <p:cNvPicPr>
            <a:picLocks noChangeAspect="1"/>
          </p:cNvPicPr>
          <p:nvPr/>
        </p:nvPicPr>
        <p:blipFill>
          <a:blip r:embed="rId2"/>
          <a:stretch>
            <a:fillRect/>
          </a:stretch>
        </p:blipFill>
        <p:spPr>
          <a:xfrm>
            <a:off x="1760382" y="1492624"/>
            <a:ext cx="8150100" cy="5236033"/>
          </a:xfrm>
          <a:prstGeom prst="rect">
            <a:avLst/>
          </a:prstGeom>
        </p:spPr>
      </p:pic>
    </p:spTree>
    <p:extLst>
      <p:ext uri="{BB962C8B-B14F-4D97-AF65-F5344CB8AC3E}">
        <p14:creationId xmlns:p14="http://schemas.microsoft.com/office/powerpoint/2010/main" val="1421289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0807-0147-1446-ABAB-3496AAE372FE}"/>
              </a:ext>
            </a:extLst>
          </p:cNvPr>
          <p:cNvSpPr>
            <a:spLocks noGrp="1"/>
          </p:cNvSpPr>
          <p:nvPr>
            <p:ph type="title"/>
          </p:nvPr>
        </p:nvSpPr>
        <p:spPr/>
        <p:txBody>
          <a:bodyPr/>
          <a:lstStyle/>
          <a:p>
            <a:r>
              <a:rPr lang="en-US" b="1" dirty="0">
                <a:latin typeface="Goudy Old Style" panose="02020502050305020303" pitchFamily="18" charset="77"/>
              </a:rPr>
              <a:t>Un </a:t>
            </a:r>
            <a:r>
              <a:rPr lang="en-US" b="1" dirty="0" err="1">
                <a:latin typeface="Goudy Old Style" panose="02020502050305020303" pitchFamily="18" charset="77"/>
              </a:rPr>
              <a:t>moderno</a:t>
            </a:r>
            <a:r>
              <a:rPr lang="en-US" b="1" dirty="0">
                <a:latin typeface="Goudy Old Style" panose="02020502050305020303" pitchFamily="18" charset="77"/>
              </a:rPr>
              <a:t> </a:t>
            </a:r>
            <a:r>
              <a:rPr lang="en-US" b="1" dirty="0" err="1">
                <a:latin typeface="Goudy Old Style" panose="02020502050305020303" pitchFamily="18" charset="77"/>
              </a:rPr>
              <a:t>partito</a:t>
            </a:r>
            <a:r>
              <a:rPr lang="en-US" b="1" dirty="0">
                <a:latin typeface="Goudy Old Style" panose="02020502050305020303" pitchFamily="18" charset="77"/>
              </a:rPr>
              <a:t> di </a:t>
            </a:r>
            <a:r>
              <a:rPr lang="en-US" b="1" dirty="0" err="1">
                <a:latin typeface="Goudy Old Style" panose="02020502050305020303" pitchFamily="18" charset="77"/>
              </a:rPr>
              <a:t>massa</a:t>
            </a:r>
            <a:r>
              <a:rPr lang="en-US" b="1" dirty="0">
                <a:latin typeface="Goudy Old Style" panose="02020502050305020303" pitchFamily="18" charset="77"/>
              </a:rPr>
              <a:t> al Nord</a:t>
            </a:r>
          </a:p>
        </p:txBody>
      </p:sp>
      <p:sp>
        <p:nvSpPr>
          <p:cNvPr id="3" name="Content Placeholder 2">
            <a:extLst>
              <a:ext uri="{FF2B5EF4-FFF2-40B4-BE49-F238E27FC236}">
                <a16:creationId xmlns:a16="http://schemas.microsoft.com/office/drawing/2014/main" id="{B8E54212-7C1A-4944-BCC2-4A262E23A87C}"/>
              </a:ext>
            </a:extLst>
          </p:cNvPr>
          <p:cNvSpPr>
            <a:spLocks noGrp="1"/>
          </p:cNvSpPr>
          <p:nvPr>
            <p:ph idx="1"/>
          </p:nvPr>
        </p:nvSpPr>
        <p:spPr/>
        <p:txBody>
          <a:bodyPr>
            <a:normAutofit fontScale="85000" lnSpcReduction="20000"/>
          </a:bodyPr>
          <a:lstStyle/>
          <a:p>
            <a:pPr algn="just"/>
            <a:r>
              <a:rPr lang="it-IT">
                <a:latin typeface="Goudy Old Style" panose="02020502050305020303" pitchFamily="18" charset="77"/>
              </a:rPr>
              <a:t>Al Nord, la Lega di Salvini ha ereditato l'eredità organizzativa della LN, e svolge ancora le funzioni e le attività tradizionali che caratterizzano il modello di partito di massa reinterpretandolo in chiave moderna.</a:t>
            </a:r>
          </a:p>
          <a:p>
            <a:pPr algn="just"/>
            <a:r>
              <a:rPr lang="it-IT">
                <a:latin typeface="Goudy Old Style" panose="02020502050305020303" pitchFamily="18" charset="77"/>
              </a:rPr>
              <a:t>La logica organizzativa complessiva del Lega rimane plasmata dall'interpretazione molto specifica di Bossi del modello di partito di massa: quella di "un partito di stampo marxista" (intervista 31). </a:t>
            </a:r>
          </a:p>
          <a:p>
            <a:pPr algn="just"/>
            <a:r>
              <a:rPr lang="it-IT">
                <a:latin typeface="Goudy Old Style" panose="02020502050305020303" pitchFamily="18" charset="77"/>
              </a:rPr>
              <a:t>L'attivismo e l'ideologia incapsulano i membri in quella che viene solitamente percepita come una "famiglia" o una "squadra", che rendono la base attivista di base un'arma competitiva che può essere mobilitata in qualsiasi momento, almeno nelle regioni del Nord. La presenza di una base attivista di base è considerata come "ciò che ti salva politicamente" (intervista 18), una risorsa competitiva che rende la Lega "molto più resistente quando perde sostegno" e la aiuta a "crescere molto più velocemente" quando le condizioni sono favorevoli (intervista 24). </a:t>
            </a:r>
          </a:p>
          <a:p>
            <a:pPr algn="just"/>
            <a:r>
              <a:rPr lang="it-IT">
                <a:latin typeface="Goudy Old Style" panose="02020502050305020303" pitchFamily="18" charset="77"/>
              </a:rPr>
              <a:t>La Lega ha approfittato dell'economicità e dell'immediatezza delle nuove tecnologie per svolgere in modo moderno le funzioni tipiche dei partiti di massa.</a:t>
            </a:r>
          </a:p>
          <a:p>
            <a:endParaRPr lang="en-US" dirty="0"/>
          </a:p>
        </p:txBody>
      </p:sp>
    </p:spTree>
    <p:extLst>
      <p:ext uri="{BB962C8B-B14F-4D97-AF65-F5344CB8AC3E}">
        <p14:creationId xmlns:p14="http://schemas.microsoft.com/office/powerpoint/2010/main" val="2226326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18E75-72EC-E342-8B82-DCC149EE513B}"/>
              </a:ext>
            </a:extLst>
          </p:cNvPr>
          <p:cNvSpPr>
            <a:spLocks noGrp="1"/>
          </p:cNvSpPr>
          <p:nvPr>
            <p:ph type="title"/>
          </p:nvPr>
        </p:nvSpPr>
        <p:spPr/>
        <p:txBody>
          <a:bodyPr/>
          <a:lstStyle/>
          <a:p>
            <a:r>
              <a:rPr lang="it-IT" b="1" dirty="0">
                <a:latin typeface="Goudy Old Style" panose="02020502050305020303" pitchFamily="18" charset="77"/>
              </a:rPr>
              <a:t>Un moderno partito di massa al Nord</a:t>
            </a:r>
          </a:p>
        </p:txBody>
      </p:sp>
      <p:sp>
        <p:nvSpPr>
          <p:cNvPr id="3" name="Content Placeholder 2">
            <a:extLst>
              <a:ext uri="{FF2B5EF4-FFF2-40B4-BE49-F238E27FC236}">
                <a16:creationId xmlns:a16="http://schemas.microsoft.com/office/drawing/2014/main" id="{6E11D54C-3BA1-7546-92AC-1B6EE5C878F8}"/>
              </a:ext>
            </a:extLst>
          </p:cNvPr>
          <p:cNvSpPr>
            <a:spLocks noGrp="1"/>
          </p:cNvSpPr>
          <p:nvPr>
            <p:ph idx="1"/>
          </p:nvPr>
        </p:nvSpPr>
        <p:spPr/>
        <p:txBody>
          <a:bodyPr/>
          <a:lstStyle/>
          <a:p>
            <a:r>
              <a:rPr lang="it-IT" dirty="0">
                <a:latin typeface="Goudy Old Style" panose="02020502050305020303" pitchFamily="18" charset="77"/>
              </a:rPr>
              <a:t>Mentre la LN aveva una pletora di organizzazioni ausiliarie, questo universo era già scomparso prima dell'elezione di </a:t>
            </a:r>
            <a:r>
              <a:rPr lang="it-IT" dirty="0" err="1">
                <a:latin typeface="Goudy Old Style" panose="02020502050305020303" pitchFamily="18" charset="77"/>
              </a:rPr>
              <a:t>Salvini</a:t>
            </a:r>
            <a:r>
              <a:rPr lang="it-IT" dirty="0">
                <a:latin typeface="Goudy Old Style" panose="02020502050305020303" pitchFamily="18" charset="77"/>
              </a:rPr>
              <a:t> a leader del partito (intervista 4). Tuttavia, la Lega di oggi presenta ancora la più importante ed energica delle sue organizzazioni ausiliarie del passato: la Lega Giovani, erede diretta del Movimento dei Giovani Padani (MGP), che è essenziale per svolgere attività sul terreno e serve come canale privilegiato per il reclutamento dei (futuri) rappresentanti del partito, almeno al Nord (intervista 37).</a:t>
            </a:r>
          </a:p>
        </p:txBody>
      </p:sp>
    </p:spTree>
    <p:extLst>
      <p:ext uri="{BB962C8B-B14F-4D97-AF65-F5344CB8AC3E}">
        <p14:creationId xmlns:p14="http://schemas.microsoft.com/office/powerpoint/2010/main" val="3729867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0807-0147-1446-ABAB-3496AAE372FE}"/>
              </a:ext>
            </a:extLst>
          </p:cNvPr>
          <p:cNvSpPr>
            <a:spLocks noGrp="1"/>
          </p:cNvSpPr>
          <p:nvPr>
            <p:ph type="title"/>
          </p:nvPr>
        </p:nvSpPr>
        <p:spPr/>
        <p:txBody>
          <a:bodyPr/>
          <a:lstStyle/>
          <a:p>
            <a:r>
              <a:rPr lang="en-US" b="1" dirty="0" err="1">
                <a:latin typeface="Goudy Old Style" panose="02020502050305020303" pitchFamily="18" charset="77"/>
              </a:rPr>
              <a:t>Attivismo</a:t>
            </a:r>
            <a:r>
              <a:rPr lang="en-US" b="1" dirty="0">
                <a:latin typeface="Goudy Old Style" panose="02020502050305020303" pitchFamily="18" charset="77"/>
              </a:rPr>
              <a:t> ‘</a:t>
            </a:r>
            <a:r>
              <a:rPr lang="en-US" b="1" dirty="0" err="1">
                <a:latin typeface="Goudy Old Style" panose="02020502050305020303" pitchFamily="18" charset="77"/>
              </a:rPr>
              <a:t>phygital</a:t>
            </a:r>
            <a:r>
              <a:rPr lang="en-US" b="1" dirty="0">
                <a:latin typeface="Goudy Old Style" panose="02020502050305020303" pitchFamily="18" charset="77"/>
              </a:rPr>
              <a:t>' per </a:t>
            </a:r>
            <a:r>
              <a:rPr lang="en-US" b="1" dirty="0" err="1">
                <a:latin typeface="Goudy Old Style" panose="02020502050305020303" pitchFamily="18" charset="77"/>
              </a:rPr>
              <a:t>modernizzare</a:t>
            </a:r>
            <a:r>
              <a:rPr lang="en-US" b="1" dirty="0">
                <a:latin typeface="Goudy Old Style" panose="02020502050305020303" pitchFamily="18" charset="77"/>
              </a:rPr>
              <a:t> il </a:t>
            </a:r>
            <a:r>
              <a:rPr lang="en-US" b="1" dirty="0" err="1">
                <a:latin typeface="Goudy Old Style" panose="02020502050305020303" pitchFamily="18" charset="77"/>
              </a:rPr>
              <a:t>partito</a:t>
            </a:r>
            <a:r>
              <a:rPr lang="en-US" b="1" dirty="0">
                <a:latin typeface="Goudy Old Style" panose="02020502050305020303" pitchFamily="18" charset="77"/>
              </a:rPr>
              <a:t> di </a:t>
            </a:r>
            <a:r>
              <a:rPr lang="en-US" b="1" dirty="0" err="1">
                <a:latin typeface="Goudy Old Style" panose="02020502050305020303" pitchFamily="18" charset="77"/>
              </a:rPr>
              <a:t>massa</a:t>
            </a:r>
            <a:endParaRPr lang="en-US" b="1" dirty="0">
              <a:latin typeface="Goudy Old Style" panose="02020502050305020303" pitchFamily="18" charset="77"/>
            </a:endParaRPr>
          </a:p>
        </p:txBody>
      </p:sp>
      <p:sp>
        <p:nvSpPr>
          <p:cNvPr id="3" name="Content Placeholder 2">
            <a:extLst>
              <a:ext uri="{FF2B5EF4-FFF2-40B4-BE49-F238E27FC236}">
                <a16:creationId xmlns:a16="http://schemas.microsoft.com/office/drawing/2014/main" id="{B8E54212-7C1A-4944-BCC2-4A262E23A87C}"/>
              </a:ext>
            </a:extLst>
          </p:cNvPr>
          <p:cNvSpPr>
            <a:spLocks noGrp="1"/>
          </p:cNvSpPr>
          <p:nvPr>
            <p:ph idx="1"/>
          </p:nvPr>
        </p:nvSpPr>
        <p:spPr>
          <a:xfrm>
            <a:off x="838200" y="1619078"/>
            <a:ext cx="10515600" cy="4791306"/>
          </a:xfrm>
        </p:spPr>
        <p:txBody>
          <a:bodyPr>
            <a:noAutofit/>
          </a:bodyPr>
          <a:lstStyle/>
          <a:p>
            <a:pPr algn="just"/>
            <a:r>
              <a:rPr lang="it-IT" sz="2300" dirty="0">
                <a:latin typeface="Goudy Old Style" panose="02020502050305020303" pitchFamily="18" charset="77"/>
              </a:rPr>
              <a:t>La nuova Lega sta promuovendo un'interpretazione moderna del modello di partito di massa attraverso l'uso sistematico della "formula TRT" (TV, Rete, Territorio). La formula TRT è un modo di collegare l'attivismo fisico e digitale; questo principio è chiaramente ispirato al marketing, in cui la fusione del mondo fisico e digitale è comunemente indicata con il termine '</a:t>
            </a:r>
            <a:r>
              <a:rPr lang="it-IT" sz="2300" dirty="0" err="1">
                <a:latin typeface="Goudy Old Style" panose="02020502050305020303" pitchFamily="18" charset="77"/>
              </a:rPr>
              <a:t>phygital</a:t>
            </a:r>
            <a:r>
              <a:rPr lang="it-IT" sz="2300" dirty="0">
                <a:latin typeface="Goudy Old Style" panose="02020502050305020303" pitchFamily="18" charset="77"/>
              </a:rPr>
              <a:t>'.</a:t>
            </a:r>
          </a:p>
          <a:p>
            <a:pPr algn="just"/>
            <a:r>
              <a:rPr lang="it-IT" sz="2300" dirty="0">
                <a:latin typeface="Goudy Old Style" panose="02020502050305020303" pitchFamily="18" charset="77"/>
              </a:rPr>
              <a:t>La Lega è stata pioniera di una forma moderna di partito di massa, basata sull'attivismo </a:t>
            </a:r>
            <a:r>
              <a:rPr lang="it-IT" sz="2300" dirty="0" err="1">
                <a:latin typeface="Goudy Old Style" panose="02020502050305020303" pitchFamily="18" charset="77"/>
              </a:rPr>
              <a:t>phygital</a:t>
            </a:r>
            <a:r>
              <a:rPr lang="it-IT" sz="2300" dirty="0">
                <a:latin typeface="Goudy Old Style" panose="02020502050305020303" pitchFamily="18" charset="77"/>
              </a:rPr>
              <a:t>, attraverso la quale è in grado di svolgere le funzioni chiave e le attività del tradizionale partito di massa in modo più efficiente e immediato. L'attivismo fisico e quello digitale si rafforzano a vicenda, producendo un effetto amplificatore che aumenta la visibilità del partito a livello di massa, dando l'immagine che la Lega, i suoi rappresentanti e attivisti sono incessantemente sul terreno. </a:t>
            </a:r>
          </a:p>
          <a:p>
            <a:pPr algn="just"/>
            <a:r>
              <a:rPr lang="it-IT" sz="2300" dirty="0">
                <a:latin typeface="Goudy Old Style" panose="02020502050305020303" pitchFamily="18" charset="77"/>
              </a:rPr>
              <a:t>La formula del TRT richiede attivisti locali impegnati sia per ragioni logistiche (per esempio l'organizzazione concreta di un gazebo) che di credibilità (per esempio il volantinaggio è più efficace se fatto dalla gente del posto), perché "nessuna agenzia di comunicazione né alcuna somma di denaro ti darebbe lo stesso risultato" (intervista 18).</a:t>
            </a:r>
          </a:p>
          <a:p>
            <a:pPr algn="just"/>
            <a:endParaRPr lang="en-GB" sz="2300" dirty="0">
              <a:latin typeface="Goudy Old Style" panose="02020502050305020303" pitchFamily="18" charset="77"/>
            </a:endParaRPr>
          </a:p>
        </p:txBody>
      </p:sp>
    </p:spTree>
    <p:extLst>
      <p:ext uri="{BB962C8B-B14F-4D97-AF65-F5344CB8AC3E}">
        <p14:creationId xmlns:p14="http://schemas.microsoft.com/office/powerpoint/2010/main" val="1776019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9769-87B0-574E-8E59-ACA5B2645A84}"/>
              </a:ext>
            </a:extLst>
          </p:cNvPr>
          <p:cNvSpPr>
            <a:spLocks noGrp="1"/>
          </p:cNvSpPr>
          <p:nvPr>
            <p:ph type="title"/>
          </p:nvPr>
        </p:nvSpPr>
        <p:spPr/>
        <p:txBody>
          <a:bodyPr/>
          <a:lstStyle/>
          <a:p>
            <a:r>
              <a:rPr lang="en-US" b="1" dirty="0" err="1">
                <a:latin typeface="Goudy Old Style" panose="02020502050305020303" pitchFamily="18" charset="77"/>
              </a:rPr>
              <a:t>Attivismo</a:t>
            </a:r>
            <a:r>
              <a:rPr lang="en-US" b="1" dirty="0">
                <a:latin typeface="Goudy Old Style" panose="02020502050305020303" pitchFamily="18" charset="77"/>
              </a:rPr>
              <a:t> ‘</a:t>
            </a:r>
            <a:r>
              <a:rPr lang="en-US" b="1" dirty="0" err="1">
                <a:latin typeface="Goudy Old Style" panose="02020502050305020303" pitchFamily="18" charset="77"/>
              </a:rPr>
              <a:t>phygital</a:t>
            </a:r>
            <a:r>
              <a:rPr lang="en-US" b="1" dirty="0">
                <a:latin typeface="Goudy Old Style" panose="02020502050305020303" pitchFamily="18" charset="77"/>
              </a:rPr>
              <a:t>' per </a:t>
            </a:r>
            <a:r>
              <a:rPr lang="en-US" b="1" dirty="0" err="1">
                <a:latin typeface="Goudy Old Style" panose="02020502050305020303" pitchFamily="18" charset="77"/>
              </a:rPr>
              <a:t>modernizzare</a:t>
            </a:r>
            <a:r>
              <a:rPr lang="en-US" b="1" dirty="0">
                <a:latin typeface="Goudy Old Style" panose="02020502050305020303" pitchFamily="18" charset="77"/>
              </a:rPr>
              <a:t> il </a:t>
            </a:r>
            <a:r>
              <a:rPr lang="en-US" b="1" dirty="0" err="1">
                <a:latin typeface="Goudy Old Style" panose="02020502050305020303" pitchFamily="18" charset="77"/>
              </a:rPr>
              <a:t>partito</a:t>
            </a:r>
            <a:r>
              <a:rPr lang="en-US" b="1" dirty="0">
                <a:latin typeface="Goudy Old Style" panose="02020502050305020303" pitchFamily="18" charset="77"/>
              </a:rPr>
              <a:t> di </a:t>
            </a:r>
            <a:r>
              <a:rPr lang="en-US" b="1" dirty="0" err="1">
                <a:latin typeface="Goudy Old Style" panose="02020502050305020303" pitchFamily="18" charset="77"/>
              </a:rPr>
              <a:t>massa</a:t>
            </a:r>
            <a:endParaRPr lang="it-IT" dirty="0"/>
          </a:p>
        </p:txBody>
      </p:sp>
      <p:sp>
        <p:nvSpPr>
          <p:cNvPr id="3" name="Content Placeholder 2">
            <a:extLst>
              <a:ext uri="{FF2B5EF4-FFF2-40B4-BE49-F238E27FC236}">
                <a16:creationId xmlns:a16="http://schemas.microsoft.com/office/drawing/2014/main" id="{AD11E104-3670-F947-A04C-64BD6A0D7409}"/>
              </a:ext>
            </a:extLst>
          </p:cNvPr>
          <p:cNvSpPr>
            <a:spLocks noGrp="1"/>
          </p:cNvSpPr>
          <p:nvPr>
            <p:ph idx="1"/>
          </p:nvPr>
        </p:nvSpPr>
        <p:spPr/>
        <p:txBody>
          <a:bodyPr/>
          <a:lstStyle/>
          <a:p>
            <a:r>
              <a:rPr lang="it-IT" dirty="0">
                <a:latin typeface="Goudy Old Style" panose="02020502050305020303" pitchFamily="18" charset="77"/>
              </a:rPr>
              <a:t>la formula TRT è insegnata nelle scuole dei quadri e regolarmente adottata dai rappresentanti del partito a tutti i livelli, come spiegato nell'intervista 18: </a:t>
            </a:r>
          </a:p>
          <a:p>
            <a:pPr marL="0" indent="0">
              <a:buNone/>
            </a:pPr>
            <a:r>
              <a:rPr lang="it-IT" dirty="0">
                <a:latin typeface="Goudy Old Style" panose="02020502050305020303" pitchFamily="18" charset="77"/>
              </a:rPr>
              <a:t>"Sono un piccolo ingranaggio in una grande macchina, ma stasera sarò in una TV locale, metterò il mio banner sui social network....Il giorno dopo trasmetterò il video della mia intervista in TV usando un nuovo media....Al mattino farò un gazebo sul territorio, quindi: TV-rete-territorio in modo continuo"</a:t>
            </a:r>
          </a:p>
        </p:txBody>
      </p:sp>
    </p:spTree>
    <p:extLst>
      <p:ext uri="{BB962C8B-B14F-4D97-AF65-F5344CB8AC3E}">
        <p14:creationId xmlns:p14="http://schemas.microsoft.com/office/powerpoint/2010/main" val="1739482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0807-0147-1446-ABAB-3496AAE372FE}"/>
              </a:ext>
            </a:extLst>
          </p:cNvPr>
          <p:cNvSpPr>
            <a:spLocks noGrp="1"/>
          </p:cNvSpPr>
          <p:nvPr>
            <p:ph type="title"/>
          </p:nvPr>
        </p:nvSpPr>
        <p:spPr/>
        <p:txBody>
          <a:bodyPr/>
          <a:lstStyle/>
          <a:p>
            <a:r>
              <a:rPr lang="en-US" b="1" dirty="0">
                <a:latin typeface="Goudy Old Style" panose="02020502050305020303" pitchFamily="18" charset="77"/>
              </a:rPr>
              <a:t>Un </a:t>
            </a:r>
            <a:r>
              <a:rPr lang="en-US" b="1" dirty="0" err="1">
                <a:latin typeface="Goudy Old Style" panose="02020502050305020303" pitchFamily="18" charset="77"/>
              </a:rPr>
              <a:t>stadio</a:t>
            </a:r>
            <a:r>
              <a:rPr lang="en-US" b="1" dirty="0">
                <a:latin typeface="Goudy Old Style" panose="02020502050305020303" pitchFamily="18" charset="77"/>
              </a:rPr>
              <a:t> </a:t>
            </a:r>
            <a:r>
              <a:rPr lang="en-US" b="1" dirty="0" err="1">
                <a:latin typeface="Goudy Old Style" panose="02020502050305020303" pitchFamily="18" charset="77"/>
              </a:rPr>
              <a:t>embrionale</a:t>
            </a:r>
            <a:r>
              <a:rPr lang="en-US" b="1" dirty="0">
                <a:latin typeface="Goudy Old Style" panose="02020502050305020303" pitchFamily="18" charset="77"/>
              </a:rPr>
              <a:t> di </a:t>
            </a:r>
            <a:r>
              <a:rPr lang="en-US" b="1" dirty="0" err="1">
                <a:latin typeface="Goudy Old Style" panose="02020502050305020303" pitchFamily="18" charset="77"/>
              </a:rPr>
              <a:t>sviluppo</a:t>
            </a:r>
            <a:r>
              <a:rPr lang="en-US" b="1" dirty="0">
                <a:latin typeface="Goudy Old Style" panose="02020502050305020303" pitchFamily="18" charset="77"/>
              </a:rPr>
              <a:t> al Sud</a:t>
            </a:r>
          </a:p>
        </p:txBody>
      </p:sp>
      <p:sp>
        <p:nvSpPr>
          <p:cNvPr id="3" name="Content Placeholder 2">
            <a:extLst>
              <a:ext uri="{FF2B5EF4-FFF2-40B4-BE49-F238E27FC236}">
                <a16:creationId xmlns:a16="http://schemas.microsoft.com/office/drawing/2014/main" id="{B8E54212-7C1A-4944-BCC2-4A262E23A87C}"/>
              </a:ext>
            </a:extLst>
          </p:cNvPr>
          <p:cNvSpPr>
            <a:spLocks noGrp="1"/>
          </p:cNvSpPr>
          <p:nvPr>
            <p:ph idx="1"/>
          </p:nvPr>
        </p:nvSpPr>
        <p:spPr/>
        <p:txBody>
          <a:bodyPr>
            <a:normAutofit fontScale="92500" lnSpcReduction="20000"/>
          </a:bodyPr>
          <a:lstStyle/>
          <a:p>
            <a:pPr algn="just"/>
            <a:r>
              <a:rPr lang="it-IT" dirty="0">
                <a:latin typeface="Goudy Old Style" panose="02020502050305020303" pitchFamily="18" charset="77"/>
              </a:rPr>
              <a:t>Al Sud, la Lega è meglio intesa come un 'aspirante' partito di massa in una fase embrionale di sviluppo, poiché sta cercando di replicare le caratteristiche e le pratiche organizzative che ha consolidato nel Nord.</a:t>
            </a:r>
          </a:p>
          <a:p>
            <a:pPr algn="just"/>
            <a:r>
              <a:rPr lang="it-IT" dirty="0">
                <a:latin typeface="Goudy Old Style" panose="02020502050305020303" pitchFamily="18" charset="77"/>
              </a:rPr>
              <a:t>Esportare, instillare e routinizzare gli imperativi organizzativi di lealtà, attivismo e dedizione sarà un'impresa molto impegnativa e che richiederà molto tempo. </a:t>
            </a:r>
          </a:p>
          <a:p>
            <a:pPr algn="just"/>
            <a:r>
              <a:rPr lang="it-IT" dirty="0">
                <a:latin typeface="Goudy Old Style" panose="02020502050305020303" pitchFamily="18" charset="77"/>
              </a:rPr>
              <a:t>A differenza del Nord, dato il disomogeneo e discontinuo sviluppo organizzativo della Lega nel Sud, in tale contesto la formula TRT è ancora sproporzionatamente concentrata sulla persona di Matteo </a:t>
            </a:r>
            <a:r>
              <a:rPr lang="it-IT" dirty="0" err="1">
                <a:latin typeface="Goudy Old Style" panose="02020502050305020303" pitchFamily="18" charset="77"/>
              </a:rPr>
              <a:t>Salvini</a:t>
            </a:r>
            <a:r>
              <a:rPr lang="it-IT" dirty="0">
                <a:latin typeface="Goudy Old Style" panose="02020502050305020303" pitchFamily="18" charset="77"/>
              </a:rPr>
              <a:t>, che mira a compensare la mancanza di presenza territoriale con la sua presenza.</a:t>
            </a:r>
          </a:p>
          <a:p>
            <a:pPr algn="just"/>
            <a:r>
              <a:rPr lang="it-IT" dirty="0">
                <a:latin typeface="Goudy Old Style" panose="02020502050305020303" pitchFamily="18" charset="77"/>
              </a:rPr>
              <a:t>Seguendo i principi della formula TRT, </a:t>
            </a:r>
            <a:r>
              <a:rPr lang="it-IT" dirty="0" err="1">
                <a:latin typeface="Goudy Old Style" panose="02020502050305020303" pitchFamily="18" charset="77"/>
              </a:rPr>
              <a:t>Salvini</a:t>
            </a:r>
            <a:r>
              <a:rPr lang="it-IT" dirty="0">
                <a:latin typeface="Goudy Old Style" panose="02020502050305020303" pitchFamily="18" charset="77"/>
              </a:rPr>
              <a:t> viaggia regolarmente attraverso la penisola per partecipare a vari eventi, e la sua visibilità è amplificata attraverso l'uso dei media tradizionali e sociali. </a:t>
            </a:r>
            <a:endParaRPr lang="it-IT" dirty="0"/>
          </a:p>
          <a:p>
            <a:endParaRPr lang="en-GB" dirty="0"/>
          </a:p>
        </p:txBody>
      </p:sp>
    </p:spTree>
    <p:extLst>
      <p:ext uri="{BB962C8B-B14F-4D97-AF65-F5344CB8AC3E}">
        <p14:creationId xmlns:p14="http://schemas.microsoft.com/office/powerpoint/2010/main" val="2584528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79BC-BE8A-824F-AC98-4BA56D42056A}"/>
              </a:ext>
            </a:extLst>
          </p:cNvPr>
          <p:cNvSpPr>
            <a:spLocks noGrp="1"/>
          </p:cNvSpPr>
          <p:nvPr>
            <p:ph type="title"/>
          </p:nvPr>
        </p:nvSpPr>
        <p:spPr/>
        <p:txBody>
          <a:bodyPr/>
          <a:lstStyle/>
          <a:p>
            <a:r>
              <a:rPr lang="it-IT" b="1" dirty="0">
                <a:latin typeface="Goudy Old Style" panose="02020502050305020303" pitchFamily="18" charset="77"/>
              </a:rPr>
              <a:t>Uno stadio embrionale di sviluppo al Sud</a:t>
            </a:r>
          </a:p>
        </p:txBody>
      </p:sp>
      <p:sp>
        <p:nvSpPr>
          <p:cNvPr id="3" name="Content Placeholder 2">
            <a:extLst>
              <a:ext uri="{FF2B5EF4-FFF2-40B4-BE49-F238E27FC236}">
                <a16:creationId xmlns:a16="http://schemas.microsoft.com/office/drawing/2014/main" id="{16B8D931-54E0-4B4B-8723-C856ACADB02F}"/>
              </a:ext>
            </a:extLst>
          </p:cNvPr>
          <p:cNvSpPr>
            <a:spLocks noGrp="1"/>
          </p:cNvSpPr>
          <p:nvPr>
            <p:ph idx="1"/>
          </p:nvPr>
        </p:nvSpPr>
        <p:spPr/>
        <p:txBody>
          <a:bodyPr>
            <a:normAutofit lnSpcReduction="10000"/>
          </a:bodyPr>
          <a:lstStyle/>
          <a:p>
            <a:r>
              <a:rPr lang="it-IT" dirty="0">
                <a:latin typeface="Goudy Old Style" panose="02020502050305020303" pitchFamily="18" charset="77"/>
              </a:rPr>
              <a:t>Ci sono buone ragioni per considerare la Lega come il "partito politico più strutturato d'Italia" (intervista 17), almeno per quanto riguarda le roccaforti storiche della LN, ma i rappresentanti del partito sottolineano che, nonostante gli sforzi del partito, la strutturazione organizzativa e il radicamento territoriale al Sud siano ancora in fase embrionale. </a:t>
            </a:r>
          </a:p>
          <a:p>
            <a:r>
              <a:rPr lang="it-IT" dirty="0">
                <a:latin typeface="Goudy Old Style" panose="02020502050305020303" pitchFamily="18" charset="77"/>
              </a:rPr>
              <a:t>Gli intervistati sostengono che Lega ha la "volontà di radicarsi" e di "essere presente sul territorio" sia in Calabria che nel più ampio Sud, dove ha "importato un modello dal Nord" (intervista 37). Tuttavia, la presenza organizzativa della Lega è finora "disomogenea" (intervista 27) e solo alcune aree hanno un "gruppo ben strutturato" (intervista 40). </a:t>
            </a:r>
          </a:p>
        </p:txBody>
      </p:sp>
    </p:spTree>
    <p:extLst>
      <p:ext uri="{BB962C8B-B14F-4D97-AF65-F5344CB8AC3E}">
        <p14:creationId xmlns:p14="http://schemas.microsoft.com/office/powerpoint/2010/main" val="188608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E88B-4696-C745-ABF8-0C7EACB2FB5A}"/>
              </a:ext>
            </a:extLst>
          </p:cNvPr>
          <p:cNvSpPr>
            <a:spLocks noGrp="1"/>
          </p:cNvSpPr>
          <p:nvPr>
            <p:ph type="title"/>
          </p:nvPr>
        </p:nvSpPr>
        <p:spPr/>
        <p:txBody>
          <a:bodyPr/>
          <a:lstStyle/>
          <a:p>
            <a:r>
              <a:rPr lang="it-IT" b="1" dirty="0">
                <a:latin typeface="Goudy Old Style" panose="02020502050305020303" pitchFamily="18" charset="77"/>
              </a:rPr>
              <a:t>L’uomo (forte) populista</a:t>
            </a:r>
          </a:p>
        </p:txBody>
      </p:sp>
      <p:sp>
        <p:nvSpPr>
          <p:cNvPr id="3" name="Content Placeholder 2">
            <a:extLst>
              <a:ext uri="{FF2B5EF4-FFF2-40B4-BE49-F238E27FC236}">
                <a16:creationId xmlns:a16="http://schemas.microsoft.com/office/drawing/2014/main" id="{FB27BB96-80AB-EC45-96CA-DB50D217DF1B}"/>
              </a:ext>
            </a:extLst>
          </p:cNvPr>
          <p:cNvSpPr>
            <a:spLocks noGrp="1"/>
          </p:cNvSpPr>
          <p:nvPr>
            <p:ph idx="1"/>
          </p:nvPr>
        </p:nvSpPr>
        <p:spPr/>
        <p:txBody>
          <a:bodyPr>
            <a:normAutofit fontScale="85000" lnSpcReduction="20000"/>
          </a:bodyPr>
          <a:lstStyle/>
          <a:p>
            <a:r>
              <a:rPr lang="it-IT" dirty="0">
                <a:latin typeface="Goudy Old Style" panose="02020502050305020303" pitchFamily="18" charset="77"/>
              </a:rPr>
              <a:t>Nei dibattiti accademici e a livello di massa il leader populista è implicitamente o esplicitamente definito come un uomo “forte” e carismatico. </a:t>
            </a:r>
          </a:p>
          <a:p>
            <a:r>
              <a:rPr lang="it-IT" dirty="0">
                <a:latin typeface="Goudy Old Style" panose="02020502050305020303" pitchFamily="18" charset="77"/>
              </a:rPr>
              <a:t>In America Latina lo stereotipo è costituito dal caudillo, e ciò allude quindi ad un leader granitico, capace di esercitare il potere in modo indipendente e libero da vincoli. L’uomo forte populista tende a governare sulla base del “culto del leader”, che lo ritrae come una figura virile e potenzialmente violenta.</a:t>
            </a:r>
          </a:p>
          <a:p>
            <a:r>
              <a:rPr lang="it-IT" dirty="0">
                <a:latin typeface="Goudy Old Style" panose="02020502050305020303" pitchFamily="18" charset="77"/>
              </a:rPr>
              <a:t>I leader populisti in generale, e gli “uomini forti” in particolare, inoltre, fanno ricorso ad un linguaggio semplice e persino volgare, il cosiddetto “</a:t>
            </a:r>
            <a:r>
              <a:rPr lang="it-IT" dirty="0" err="1">
                <a:latin typeface="Goudy Old Style" panose="02020502050305020303" pitchFamily="18" charset="77"/>
              </a:rPr>
              <a:t>Stammtisch</a:t>
            </a:r>
            <a:r>
              <a:rPr lang="it-IT" dirty="0">
                <a:latin typeface="Goudy Old Style" panose="02020502050305020303" pitchFamily="18" charset="77"/>
              </a:rPr>
              <a:t>” (un discorso da bar). In altre parole, il tipico leader con tali caratteristiche presenta se stesso come “uno dei ragazzi”, il maschio alfa che parla di sport e di donne piuttosto che di politica, e che si mette in relazione con “l’uomo comune” giocando su stereotipi sessisti e utilizzando un linguaggio scurrile. </a:t>
            </a:r>
          </a:p>
          <a:p>
            <a:r>
              <a:rPr lang="it-IT" dirty="0">
                <a:latin typeface="Goudy Old Style" panose="02020502050305020303" pitchFamily="18" charset="77"/>
              </a:rPr>
              <a:t>Un esempio paradigmatico in questo senso è Umberto Bossi, l’ex leader della Lega Nord [LN, oggi Lega], che aizzava la folla dichiarando che “la Lega ce l’ha duro” e rivolgendo il dito medio contro Roma (ossia l’élite).</a:t>
            </a:r>
          </a:p>
          <a:p>
            <a:endParaRPr lang="it-IT" dirty="0"/>
          </a:p>
        </p:txBody>
      </p:sp>
    </p:spTree>
    <p:extLst>
      <p:ext uri="{BB962C8B-B14F-4D97-AF65-F5344CB8AC3E}">
        <p14:creationId xmlns:p14="http://schemas.microsoft.com/office/powerpoint/2010/main" val="1105478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0807-0147-1446-ABAB-3496AAE372FE}"/>
              </a:ext>
            </a:extLst>
          </p:cNvPr>
          <p:cNvSpPr>
            <a:spLocks noGrp="1"/>
          </p:cNvSpPr>
          <p:nvPr>
            <p:ph type="title"/>
          </p:nvPr>
        </p:nvSpPr>
        <p:spPr/>
        <p:txBody>
          <a:bodyPr/>
          <a:lstStyle/>
          <a:p>
            <a:r>
              <a:rPr lang="en-US" b="1" dirty="0" err="1">
                <a:latin typeface="Goudy Old Style" panose="02020502050305020303" pitchFamily="18" charset="77"/>
              </a:rPr>
              <a:t>Centralizzazione</a:t>
            </a:r>
            <a:r>
              <a:rPr lang="en-US" b="1" dirty="0">
                <a:latin typeface="Goudy Old Style" panose="02020502050305020303" pitchFamily="18" charset="77"/>
              </a:rPr>
              <a:t> e </a:t>
            </a:r>
            <a:r>
              <a:rPr lang="en-US" b="1" dirty="0" err="1">
                <a:latin typeface="Goudy Old Style" panose="02020502050305020303" pitchFamily="18" charset="77"/>
              </a:rPr>
              <a:t>democrazia</a:t>
            </a:r>
            <a:r>
              <a:rPr lang="en-US" b="1" dirty="0">
                <a:latin typeface="Goudy Old Style" panose="02020502050305020303" pitchFamily="18" charset="77"/>
              </a:rPr>
              <a:t> interna</a:t>
            </a:r>
          </a:p>
        </p:txBody>
      </p:sp>
      <p:sp>
        <p:nvSpPr>
          <p:cNvPr id="3" name="Content Placeholder 2">
            <a:extLst>
              <a:ext uri="{FF2B5EF4-FFF2-40B4-BE49-F238E27FC236}">
                <a16:creationId xmlns:a16="http://schemas.microsoft.com/office/drawing/2014/main" id="{B8E54212-7C1A-4944-BCC2-4A262E23A87C}"/>
              </a:ext>
            </a:extLst>
          </p:cNvPr>
          <p:cNvSpPr>
            <a:spLocks noGrp="1"/>
          </p:cNvSpPr>
          <p:nvPr>
            <p:ph idx="1"/>
          </p:nvPr>
        </p:nvSpPr>
        <p:spPr/>
        <p:txBody>
          <a:bodyPr>
            <a:normAutofit lnSpcReduction="10000"/>
          </a:bodyPr>
          <a:lstStyle/>
          <a:p>
            <a:pPr algn="just">
              <a:buClr>
                <a:schemeClr val="accent1"/>
              </a:buClr>
            </a:pPr>
            <a:r>
              <a:rPr lang="it-IT" dirty="0">
                <a:latin typeface="Goudy Old Style" panose="02020502050305020303" pitchFamily="18" charset="77"/>
              </a:rPr>
              <a:t>Bossi ha abbracciato un'interpretazione leninista del modello di partito di massa costruito sull'imperativo del centralismo democratico.  </a:t>
            </a:r>
          </a:p>
          <a:p>
            <a:pPr algn="just">
              <a:buClr>
                <a:schemeClr val="accent1"/>
              </a:buClr>
            </a:pPr>
            <a:r>
              <a:rPr lang="it-IT" dirty="0">
                <a:latin typeface="Goudy Old Style" panose="02020502050305020303" pitchFamily="18" charset="77"/>
              </a:rPr>
              <a:t>La logica di funzionamento della Lega oggi è ancora fondata sul principio di fondo del centralismo democratico, l'imperativo organizzativo centrale dei partiti </a:t>
            </a:r>
            <a:r>
              <a:rPr lang="it-IT" dirty="0" err="1">
                <a:latin typeface="Goudy Old Style" panose="02020502050305020303" pitchFamily="18" charset="77"/>
              </a:rPr>
              <a:t>marxisti-leninisti</a:t>
            </a:r>
            <a:r>
              <a:rPr lang="it-IT" dirty="0">
                <a:latin typeface="Goudy Old Style" panose="02020502050305020303" pitchFamily="18" charset="77"/>
              </a:rPr>
              <a:t> tradizionali, ed è ancora più centralizzata dei tempi di Bossi. </a:t>
            </a:r>
          </a:p>
          <a:p>
            <a:pPr algn="just">
              <a:buClr>
                <a:schemeClr val="accent1"/>
              </a:buClr>
            </a:pPr>
            <a:r>
              <a:rPr lang="it-IT" dirty="0">
                <a:latin typeface="Goudy Old Style" panose="02020502050305020303" pitchFamily="18" charset="77"/>
              </a:rPr>
              <a:t>Il partito, ai vari livelli territoriali, è guidato da commissari nominati direttamente da </a:t>
            </a:r>
            <a:r>
              <a:rPr lang="it-IT" dirty="0" err="1">
                <a:latin typeface="Goudy Old Style" panose="02020502050305020303" pitchFamily="18" charset="77"/>
              </a:rPr>
              <a:t>Salvini</a:t>
            </a:r>
            <a:r>
              <a:rPr lang="it-IT" dirty="0">
                <a:latin typeface="Goudy Old Style" panose="02020502050305020303" pitchFamily="18" charset="77"/>
              </a:rPr>
              <a:t> e dai suoi più fedeli collaboratori [l’organigramma visto in precedenza è valido solo sulla carta, per ora]. I congressi del partito sono stati rinviati a causa del passaggio dalla vecchia LN alla nuova Lega, e poi ancora a causa della pandemia. </a:t>
            </a:r>
          </a:p>
          <a:p>
            <a:endParaRPr lang="en-GB" dirty="0"/>
          </a:p>
        </p:txBody>
      </p:sp>
    </p:spTree>
    <p:extLst>
      <p:ext uri="{BB962C8B-B14F-4D97-AF65-F5344CB8AC3E}">
        <p14:creationId xmlns:p14="http://schemas.microsoft.com/office/powerpoint/2010/main" val="448387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0807-0147-1446-ABAB-3496AAE372FE}"/>
              </a:ext>
            </a:extLst>
          </p:cNvPr>
          <p:cNvSpPr>
            <a:spLocks noGrp="1"/>
          </p:cNvSpPr>
          <p:nvPr>
            <p:ph type="title"/>
          </p:nvPr>
        </p:nvSpPr>
        <p:spPr/>
        <p:txBody>
          <a:bodyPr/>
          <a:lstStyle/>
          <a:p>
            <a:r>
              <a:rPr lang="en-US" b="1" dirty="0" err="1">
                <a:latin typeface="Goudy Old Style" panose="02020502050305020303" pitchFamily="18" charset="77"/>
              </a:rPr>
              <a:t>Centralizzazione</a:t>
            </a:r>
            <a:r>
              <a:rPr lang="en-US" b="1" dirty="0">
                <a:latin typeface="Goudy Old Style" panose="02020502050305020303" pitchFamily="18" charset="77"/>
              </a:rPr>
              <a:t> e </a:t>
            </a:r>
            <a:r>
              <a:rPr lang="en-US" b="1" dirty="0" err="1">
                <a:latin typeface="Goudy Old Style" panose="02020502050305020303" pitchFamily="18" charset="77"/>
              </a:rPr>
              <a:t>democrazia</a:t>
            </a:r>
            <a:r>
              <a:rPr lang="en-US" b="1" dirty="0">
                <a:latin typeface="Goudy Old Style" panose="02020502050305020303" pitchFamily="18" charset="77"/>
              </a:rPr>
              <a:t> interna</a:t>
            </a:r>
          </a:p>
        </p:txBody>
      </p:sp>
      <p:sp>
        <p:nvSpPr>
          <p:cNvPr id="3" name="Content Placeholder 2">
            <a:extLst>
              <a:ext uri="{FF2B5EF4-FFF2-40B4-BE49-F238E27FC236}">
                <a16:creationId xmlns:a16="http://schemas.microsoft.com/office/drawing/2014/main" id="{B8E54212-7C1A-4944-BCC2-4A262E23A87C}"/>
              </a:ext>
            </a:extLst>
          </p:cNvPr>
          <p:cNvSpPr>
            <a:spLocks noGrp="1"/>
          </p:cNvSpPr>
          <p:nvPr>
            <p:ph idx="1"/>
          </p:nvPr>
        </p:nvSpPr>
        <p:spPr/>
        <p:txBody>
          <a:bodyPr>
            <a:normAutofit fontScale="85000" lnSpcReduction="20000"/>
          </a:bodyPr>
          <a:lstStyle/>
          <a:p>
            <a:pPr marL="285750" indent="-285750" algn="just">
              <a:buClr>
                <a:schemeClr val="accent1">
                  <a:lumMod val="75000"/>
                </a:schemeClr>
              </a:buClr>
            </a:pPr>
            <a:r>
              <a:rPr lang="it-IT" dirty="0">
                <a:latin typeface="Goudy Old Style" panose="02020502050305020303" pitchFamily="18" charset="77"/>
              </a:rPr>
              <a:t>L'imperativo del centralismo democratico lascia pochissimo spazio alle voci dissenzienti e alla democrazia interna. Mentre i doveri dei membri attivisti sono ampi, le loro prospettive di avere voce in capitolo sono scarse in tutte le dimensioni chiave della vita e del funzionamento del partito.</a:t>
            </a:r>
          </a:p>
          <a:p>
            <a:pPr marL="285750" indent="-285750" algn="just">
              <a:buClr>
                <a:schemeClr val="accent1">
                  <a:lumMod val="75000"/>
                </a:schemeClr>
              </a:buClr>
            </a:pPr>
            <a:r>
              <a:rPr lang="it-IT" dirty="0">
                <a:latin typeface="Goudy Old Style" panose="02020502050305020303" pitchFamily="18" charset="77"/>
              </a:rPr>
              <a:t>Nel Nord, le riunioni locali di partito sono importanti per assicurare il dibattito interno e il coinvolgimento degli attivisti, almeno nel Nord. Tuttavia, il centralismo democratico lascia "l'ultima parola" ai segretari di partito a tutti i livelli. L'unico strumento che può essere usato dai membri attivisti per influenzare il corso generale del partito è l'elezione dei segretari di partito ai vari livelli. </a:t>
            </a:r>
          </a:p>
          <a:p>
            <a:pPr marL="285750" indent="-285750" algn="just">
              <a:buClr>
                <a:schemeClr val="accent1">
                  <a:lumMod val="75000"/>
                </a:schemeClr>
              </a:buClr>
            </a:pPr>
            <a:r>
              <a:rPr lang="it-IT" dirty="0">
                <a:latin typeface="Goudy Old Style" panose="02020502050305020303" pitchFamily="18" charset="77"/>
              </a:rPr>
              <a:t>La costruzione del partito nel Sud è stata perseguita in modo verticistico e centralizzato dall'élite del Nord e dai commissari. </a:t>
            </a:r>
          </a:p>
          <a:p>
            <a:pPr marL="285750" indent="-285750" algn="just">
              <a:buClr>
                <a:schemeClr val="accent1">
                  <a:lumMod val="75000"/>
                </a:schemeClr>
              </a:buClr>
            </a:pPr>
            <a:r>
              <a:rPr lang="it-IT" dirty="0">
                <a:latin typeface="Goudy Old Style" panose="02020502050305020303" pitchFamily="18" charset="77"/>
              </a:rPr>
              <a:t>Ai commissari (soprattutto lombardi) sono stati concessi pieni poteri nell'area di loro competenza e gli è stato dato il compito di esportare al Sud le caratteristiche chiave e i meccanismi interni che caratterizzavano la vecchia LN, mentre si cercava di proteggere il processo di costruzione del partito da infiltrati e carrieristi. </a:t>
            </a:r>
          </a:p>
          <a:p>
            <a:endParaRPr lang="en-GB" dirty="0"/>
          </a:p>
          <a:p>
            <a:endParaRPr lang="en-GB" dirty="0"/>
          </a:p>
        </p:txBody>
      </p:sp>
    </p:spTree>
    <p:extLst>
      <p:ext uri="{BB962C8B-B14F-4D97-AF65-F5344CB8AC3E}">
        <p14:creationId xmlns:p14="http://schemas.microsoft.com/office/powerpoint/2010/main" val="4281647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323E-4A90-4845-A6F2-97ACF61F03E8}"/>
              </a:ext>
            </a:extLst>
          </p:cNvPr>
          <p:cNvSpPr>
            <a:spLocks noGrp="1"/>
          </p:cNvSpPr>
          <p:nvPr>
            <p:ph type="title"/>
          </p:nvPr>
        </p:nvSpPr>
        <p:spPr/>
        <p:txBody>
          <a:bodyPr/>
          <a:lstStyle/>
          <a:p>
            <a:r>
              <a:rPr lang="en-US" b="1" dirty="0" err="1">
                <a:latin typeface="Goudy Old Style" panose="02020502050305020303" pitchFamily="18" charset="77"/>
              </a:rPr>
              <a:t>Centralizzazione</a:t>
            </a:r>
            <a:r>
              <a:rPr lang="en-US" b="1" dirty="0">
                <a:latin typeface="Goudy Old Style" panose="02020502050305020303" pitchFamily="18" charset="77"/>
              </a:rPr>
              <a:t> e </a:t>
            </a:r>
            <a:r>
              <a:rPr lang="en-US" b="1" dirty="0" err="1">
                <a:latin typeface="Goudy Old Style" panose="02020502050305020303" pitchFamily="18" charset="77"/>
              </a:rPr>
              <a:t>democrazia</a:t>
            </a:r>
            <a:r>
              <a:rPr lang="en-US" b="1" dirty="0">
                <a:latin typeface="Goudy Old Style" panose="02020502050305020303" pitchFamily="18" charset="77"/>
              </a:rPr>
              <a:t> interna</a:t>
            </a:r>
            <a:endParaRPr lang="it-IT" dirty="0"/>
          </a:p>
        </p:txBody>
      </p:sp>
      <p:sp>
        <p:nvSpPr>
          <p:cNvPr id="3" name="Content Placeholder 2">
            <a:extLst>
              <a:ext uri="{FF2B5EF4-FFF2-40B4-BE49-F238E27FC236}">
                <a16:creationId xmlns:a16="http://schemas.microsoft.com/office/drawing/2014/main" id="{6F65C707-EF3C-3949-B7C6-6CDEDA531A7B}"/>
              </a:ext>
            </a:extLst>
          </p:cNvPr>
          <p:cNvSpPr>
            <a:spLocks noGrp="1"/>
          </p:cNvSpPr>
          <p:nvPr>
            <p:ph idx="1"/>
          </p:nvPr>
        </p:nvSpPr>
        <p:spPr/>
        <p:txBody>
          <a:bodyPr/>
          <a:lstStyle/>
          <a:p>
            <a:r>
              <a:rPr lang="it-IT" dirty="0">
                <a:latin typeface="Goudy Old Style" panose="02020502050305020303" pitchFamily="18" charset="77"/>
              </a:rPr>
              <a:t>Il funzionamento complessivo della macchina del partito è informato dal principio del "centralismo democratico" (intervista 18), l'imperativo organizzativo centrale dei partiti </a:t>
            </a:r>
            <a:r>
              <a:rPr lang="it-IT" dirty="0" err="1">
                <a:latin typeface="Goudy Old Style" panose="02020502050305020303" pitchFamily="18" charset="77"/>
              </a:rPr>
              <a:t>marxisti-leninisti</a:t>
            </a:r>
            <a:r>
              <a:rPr lang="it-IT" dirty="0">
                <a:latin typeface="Goudy Old Style" panose="02020502050305020303" pitchFamily="18" charset="77"/>
              </a:rPr>
              <a:t> tradizionali. Come spiega un influente rappresentante (intervista 30):</a:t>
            </a:r>
          </a:p>
          <a:p>
            <a:pPr marL="0" indent="0">
              <a:buNone/>
            </a:pPr>
            <a:r>
              <a:rPr lang="it-IT" dirty="0">
                <a:latin typeface="Goudy Old Style" panose="02020502050305020303" pitchFamily="18" charset="77"/>
              </a:rPr>
              <a:t>«Si discute, poi il segretario fa la sintesi....Il Consiglio Federale della Lega è compatto, unito, non ci sono anime diverse....C'è un dibattito interno, ma appena finisce la riunione siamo tutti compatti e uniti.»</a:t>
            </a:r>
          </a:p>
        </p:txBody>
      </p:sp>
    </p:spTree>
    <p:extLst>
      <p:ext uri="{BB962C8B-B14F-4D97-AF65-F5344CB8AC3E}">
        <p14:creationId xmlns:p14="http://schemas.microsoft.com/office/powerpoint/2010/main" val="1630657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0807-0147-1446-ABAB-3496AAE372FE}"/>
              </a:ext>
            </a:extLst>
          </p:cNvPr>
          <p:cNvSpPr>
            <a:spLocks noGrp="1"/>
          </p:cNvSpPr>
          <p:nvPr>
            <p:ph type="title"/>
          </p:nvPr>
        </p:nvSpPr>
        <p:spPr/>
        <p:txBody>
          <a:bodyPr/>
          <a:lstStyle/>
          <a:p>
            <a:r>
              <a:rPr lang="en-US" b="1" dirty="0" err="1">
                <a:latin typeface="Goudy Old Style" panose="02020502050305020303" pitchFamily="18" charset="77"/>
              </a:rPr>
              <a:t>Centralizzazione</a:t>
            </a:r>
            <a:r>
              <a:rPr lang="en-US" b="1" dirty="0">
                <a:latin typeface="Goudy Old Style" panose="02020502050305020303" pitchFamily="18" charset="77"/>
              </a:rPr>
              <a:t> e </a:t>
            </a:r>
            <a:r>
              <a:rPr lang="en-US" b="1" dirty="0" err="1">
                <a:latin typeface="Goudy Old Style" panose="02020502050305020303" pitchFamily="18" charset="77"/>
              </a:rPr>
              <a:t>democrazia</a:t>
            </a:r>
            <a:r>
              <a:rPr lang="en-US" b="1" dirty="0">
                <a:latin typeface="Goudy Old Style" panose="02020502050305020303" pitchFamily="18" charset="77"/>
              </a:rPr>
              <a:t> interna</a:t>
            </a:r>
          </a:p>
        </p:txBody>
      </p:sp>
      <p:sp>
        <p:nvSpPr>
          <p:cNvPr id="3" name="Content Placeholder 2">
            <a:extLst>
              <a:ext uri="{FF2B5EF4-FFF2-40B4-BE49-F238E27FC236}">
                <a16:creationId xmlns:a16="http://schemas.microsoft.com/office/drawing/2014/main" id="{B8E54212-7C1A-4944-BCC2-4A262E23A87C}"/>
              </a:ext>
            </a:extLst>
          </p:cNvPr>
          <p:cNvSpPr>
            <a:spLocks noGrp="1"/>
          </p:cNvSpPr>
          <p:nvPr>
            <p:ph idx="1"/>
          </p:nvPr>
        </p:nvSpPr>
        <p:spPr/>
        <p:txBody>
          <a:bodyPr>
            <a:normAutofit fontScale="92500" lnSpcReduction="20000"/>
          </a:bodyPr>
          <a:lstStyle/>
          <a:p>
            <a:pPr marL="285750" indent="-285750" algn="just">
              <a:buClr>
                <a:schemeClr val="accent1">
                  <a:lumMod val="75000"/>
                </a:schemeClr>
              </a:buClr>
            </a:pPr>
            <a:r>
              <a:rPr lang="it-IT" dirty="0">
                <a:latin typeface="Goudy Old Style" panose="02020502050305020303" pitchFamily="18" charset="77"/>
              </a:rPr>
              <a:t>I commissari del Nord al Sud devono "favorire la mentalità leghista" nella zona (intervista 40).</a:t>
            </a:r>
          </a:p>
          <a:p>
            <a:pPr marL="285750" indent="-285750" algn="just">
              <a:buClr>
                <a:schemeClr val="accent1">
                  <a:lumMod val="75000"/>
                </a:schemeClr>
              </a:buClr>
            </a:pPr>
            <a:r>
              <a:rPr lang="it-IT" dirty="0">
                <a:latin typeface="Goudy Old Style" panose="02020502050305020303" pitchFamily="18" charset="77"/>
              </a:rPr>
              <a:t>Più in generale, la Lega cerca, al Sud, "di proteggere il brand, in un certo senso. Se si fa eleggere un criminale perché non si è controllato prima... il danno principale lo subisce il brand", al punto di essere "anche paranoici a volte" (intervista 31). </a:t>
            </a:r>
          </a:p>
          <a:p>
            <a:pPr marL="285750" indent="-285750" algn="just">
              <a:buClr>
                <a:schemeClr val="accent1">
                  <a:lumMod val="75000"/>
                </a:schemeClr>
              </a:buClr>
            </a:pPr>
            <a:r>
              <a:rPr lang="it-IT" dirty="0">
                <a:latin typeface="Goudy Old Style" panose="02020502050305020303" pitchFamily="18" charset="77"/>
              </a:rPr>
              <a:t>Questo fa sì, però, che la Lega venga spesso percepita come "distaccata dai bisogni reali del territorio" (intervista 38). Il difficile compito di proteggere il brand da individui che utilizzano il partito come un "treno" solo per perseguire una carriera politica (intervista 40) viene perseguito in particolare grazie all'azione dei commissari che supervisionano le candidature e controllano le nomine alle cariche interne al partito (interviste 15, 25, 27, 31, 32, 39)</a:t>
            </a:r>
          </a:p>
          <a:p>
            <a:endParaRPr lang="en-GB" dirty="0"/>
          </a:p>
          <a:p>
            <a:endParaRPr lang="en-GB" dirty="0"/>
          </a:p>
        </p:txBody>
      </p:sp>
    </p:spTree>
    <p:extLst>
      <p:ext uri="{BB962C8B-B14F-4D97-AF65-F5344CB8AC3E}">
        <p14:creationId xmlns:p14="http://schemas.microsoft.com/office/powerpoint/2010/main" val="35802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6821-B557-8E4C-ADAD-C0B28E9C4CFA}"/>
              </a:ext>
            </a:extLst>
          </p:cNvPr>
          <p:cNvSpPr>
            <a:spLocks noGrp="1"/>
          </p:cNvSpPr>
          <p:nvPr>
            <p:ph type="title"/>
          </p:nvPr>
        </p:nvSpPr>
        <p:spPr/>
        <p:txBody>
          <a:bodyPr/>
          <a:lstStyle/>
          <a:p>
            <a:r>
              <a:rPr lang="en-US" b="1" dirty="0" err="1">
                <a:latin typeface="Goudy Old Style" panose="02020502050305020303" pitchFamily="18" charset="77"/>
              </a:rPr>
              <a:t>Centralizzazione</a:t>
            </a:r>
            <a:r>
              <a:rPr lang="en-US" b="1" dirty="0">
                <a:latin typeface="Goudy Old Style" panose="02020502050305020303" pitchFamily="18" charset="77"/>
              </a:rPr>
              <a:t> e </a:t>
            </a:r>
            <a:r>
              <a:rPr lang="en-US" b="1" dirty="0" err="1">
                <a:latin typeface="Goudy Old Style" panose="02020502050305020303" pitchFamily="18" charset="77"/>
              </a:rPr>
              <a:t>democrazia</a:t>
            </a:r>
            <a:r>
              <a:rPr lang="en-US" b="1" dirty="0">
                <a:latin typeface="Goudy Old Style" panose="02020502050305020303" pitchFamily="18" charset="77"/>
              </a:rPr>
              <a:t> interna</a:t>
            </a:r>
            <a:endParaRPr lang="it-IT" dirty="0"/>
          </a:p>
        </p:txBody>
      </p:sp>
      <p:sp>
        <p:nvSpPr>
          <p:cNvPr id="3" name="Content Placeholder 2">
            <a:extLst>
              <a:ext uri="{FF2B5EF4-FFF2-40B4-BE49-F238E27FC236}">
                <a16:creationId xmlns:a16="http://schemas.microsoft.com/office/drawing/2014/main" id="{1223E231-1ED1-254F-A3E5-512BF883F273}"/>
              </a:ext>
            </a:extLst>
          </p:cNvPr>
          <p:cNvSpPr>
            <a:spLocks noGrp="1"/>
          </p:cNvSpPr>
          <p:nvPr>
            <p:ph idx="1"/>
          </p:nvPr>
        </p:nvSpPr>
        <p:spPr/>
        <p:txBody>
          <a:bodyPr/>
          <a:lstStyle/>
          <a:p>
            <a:endParaRPr lang="it-IT" dirty="0">
              <a:latin typeface="Goudy Old Style" panose="02020502050305020303" pitchFamily="18" charset="77"/>
            </a:endParaRPr>
          </a:p>
          <a:p>
            <a:pPr marL="0" indent="0">
              <a:buNone/>
            </a:pPr>
            <a:r>
              <a:rPr lang="it-IT" dirty="0">
                <a:latin typeface="Goudy Old Style" panose="02020502050305020303" pitchFamily="18" charset="77"/>
              </a:rPr>
              <a:t>«Nel complesso, l'organizzazione della Lega sembra un po' militare....Noi </a:t>
            </a:r>
            <a:r>
              <a:rPr lang="it-IT" dirty="0" err="1">
                <a:latin typeface="Goudy Old Style" panose="02020502050305020303" pitchFamily="18" charset="77"/>
              </a:rPr>
              <a:t>dciamo</a:t>
            </a:r>
            <a:r>
              <a:rPr lang="it-IT" dirty="0">
                <a:latin typeface="Goudy Old Style" panose="02020502050305020303" pitchFamily="18" charset="77"/>
              </a:rPr>
              <a:t> chiaramente che c'è una gerarchia e che questa gerarchia non può essere messa in discussione in nessun modo, ma abbiamo qualche difficoltà a costruire la struttura nel Sud, perché cerchiamo di trasmettere... il concetto di gerarchia... ma lì tutti vogliono essere protagonisti» (Intervista 31)</a:t>
            </a:r>
          </a:p>
        </p:txBody>
      </p:sp>
    </p:spTree>
    <p:extLst>
      <p:ext uri="{BB962C8B-B14F-4D97-AF65-F5344CB8AC3E}">
        <p14:creationId xmlns:p14="http://schemas.microsoft.com/office/powerpoint/2010/main" val="3440908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0807-0147-1446-ABAB-3496AAE372FE}"/>
              </a:ext>
            </a:extLst>
          </p:cNvPr>
          <p:cNvSpPr>
            <a:spLocks noGrp="1"/>
          </p:cNvSpPr>
          <p:nvPr>
            <p:ph type="title"/>
          </p:nvPr>
        </p:nvSpPr>
        <p:spPr/>
        <p:txBody>
          <a:bodyPr/>
          <a:lstStyle/>
          <a:p>
            <a:r>
              <a:rPr lang="en-US" b="1" dirty="0" err="1">
                <a:latin typeface="Goudy Old Style" panose="02020502050305020303" pitchFamily="18" charset="77"/>
              </a:rPr>
              <a:t>Conclusioni</a:t>
            </a:r>
            <a:endParaRPr lang="en-US" b="1" dirty="0">
              <a:latin typeface="Goudy Old Style" panose="02020502050305020303" pitchFamily="18" charset="77"/>
            </a:endParaRPr>
          </a:p>
        </p:txBody>
      </p:sp>
      <p:sp>
        <p:nvSpPr>
          <p:cNvPr id="3" name="Content Placeholder 2">
            <a:extLst>
              <a:ext uri="{FF2B5EF4-FFF2-40B4-BE49-F238E27FC236}">
                <a16:creationId xmlns:a16="http://schemas.microsoft.com/office/drawing/2014/main" id="{B8E54212-7C1A-4944-BCC2-4A262E23A87C}"/>
              </a:ext>
            </a:extLst>
          </p:cNvPr>
          <p:cNvSpPr>
            <a:spLocks noGrp="1"/>
          </p:cNvSpPr>
          <p:nvPr>
            <p:ph idx="1"/>
          </p:nvPr>
        </p:nvSpPr>
        <p:spPr/>
        <p:txBody>
          <a:bodyPr>
            <a:normAutofit fontScale="85000" lnSpcReduction="20000"/>
          </a:bodyPr>
          <a:lstStyle/>
          <a:p>
            <a:pPr algn="just"/>
            <a:r>
              <a:rPr lang="it-IT" dirty="0">
                <a:latin typeface="Goudy Old Style" panose="02020502050305020303" pitchFamily="18" charset="77"/>
              </a:rPr>
              <a:t>La Lega di </a:t>
            </a:r>
            <a:r>
              <a:rPr lang="it-IT" dirty="0" err="1">
                <a:latin typeface="Goudy Old Style" panose="02020502050305020303" pitchFamily="18" charset="77"/>
              </a:rPr>
              <a:t>Salvini</a:t>
            </a:r>
            <a:r>
              <a:rPr lang="it-IT" dirty="0">
                <a:latin typeface="Goudy Old Style" panose="02020502050305020303" pitchFamily="18" charset="77"/>
              </a:rPr>
              <a:t> è caratterizzata dalla vocazione ad agire ed essere percepita come un partito di massa: tuttavia, è stata pioniera di un'interpretazione innovativa di quest'ultimo modello organizzativo.</a:t>
            </a:r>
          </a:p>
          <a:p>
            <a:pPr algn="just"/>
            <a:r>
              <a:rPr lang="it-IT" dirty="0">
                <a:latin typeface="Goudy Old Style" panose="02020502050305020303" pitchFamily="18" charset="77"/>
              </a:rPr>
              <a:t>La sua caratteristica principale è l'incessante attivismo </a:t>
            </a:r>
            <a:r>
              <a:rPr lang="it-IT" dirty="0" err="1">
                <a:latin typeface="Goudy Old Style" panose="02020502050305020303" pitchFamily="18" charset="77"/>
              </a:rPr>
              <a:t>phygital</a:t>
            </a:r>
            <a:r>
              <a:rPr lang="it-IT" dirty="0">
                <a:latin typeface="Goudy Old Style" panose="02020502050305020303" pitchFamily="18" charset="77"/>
              </a:rPr>
              <a:t>, che è una miscela di attivismo digitale e fisico che è ben lungi dall'essere limitata al periodo elettorale. L'attivismo </a:t>
            </a:r>
            <a:r>
              <a:rPr lang="it-IT" dirty="0" err="1">
                <a:latin typeface="Goudy Old Style" panose="02020502050305020303" pitchFamily="18" charset="77"/>
              </a:rPr>
              <a:t>phygital</a:t>
            </a:r>
            <a:r>
              <a:rPr lang="it-IT" dirty="0">
                <a:latin typeface="Goudy Old Style" panose="02020502050305020303" pitchFamily="18" charset="77"/>
              </a:rPr>
              <a:t> è ricercato su base continua, e mira ad aumentare la visibilità del partito a livello di massa grazie ad una sinergia tra il tradizionale attivismo in persona e faccia a faccia, svolto da una base di base, e il moderno attivismo online, portato avanti attraverso i social media e i sistemi di messaggistica istantanea. </a:t>
            </a:r>
          </a:p>
          <a:p>
            <a:pPr algn="just"/>
            <a:r>
              <a:rPr lang="it-IT" dirty="0">
                <a:latin typeface="Goudy Old Style" panose="02020502050305020303" pitchFamily="18" charset="77"/>
              </a:rPr>
              <a:t>Un moderno partito di massa fondato sull'attivismo </a:t>
            </a:r>
            <a:r>
              <a:rPr lang="it-IT" dirty="0" err="1">
                <a:latin typeface="Goudy Old Style" panose="02020502050305020303" pitchFamily="18" charset="77"/>
              </a:rPr>
              <a:t>phygital</a:t>
            </a:r>
            <a:r>
              <a:rPr lang="it-IT" dirty="0">
                <a:latin typeface="Goudy Old Style" panose="02020502050305020303" pitchFamily="18" charset="77"/>
              </a:rPr>
              <a:t> mira a fornire l'immagine che il partito è incessantemente sul campo per raccogliere le preoccupazioni dei cittadini, e la continua interazione tra attivismo fisico e digitale favorisce anche lo sviluppo di una comunità politica, che incapsula i membri attraverso l'ideologia.</a:t>
            </a:r>
          </a:p>
        </p:txBody>
      </p:sp>
    </p:spTree>
    <p:extLst>
      <p:ext uri="{BB962C8B-B14F-4D97-AF65-F5344CB8AC3E}">
        <p14:creationId xmlns:p14="http://schemas.microsoft.com/office/powerpoint/2010/main" val="4164861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0807-0147-1446-ABAB-3496AAE372FE}"/>
              </a:ext>
            </a:extLst>
          </p:cNvPr>
          <p:cNvSpPr>
            <a:spLocks noGrp="1"/>
          </p:cNvSpPr>
          <p:nvPr>
            <p:ph type="title"/>
          </p:nvPr>
        </p:nvSpPr>
        <p:spPr/>
        <p:txBody>
          <a:bodyPr/>
          <a:lstStyle/>
          <a:p>
            <a:r>
              <a:rPr lang="en-US" b="1" dirty="0" err="1">
                <a:latin typeface="Goudy Old Style" panose="02020502050305020303" pitchFamily="18" charset="77"/>
              </a:rPr>
              <a:t>Conclusioni</a:t>
            </a:r>
            <a:endParaRPr lang="en-US" b="1" dirty="0">
              <a:latin typeface="Goudy Old Style" panose="02020502050305020303" pitchFamily="18" charset="77"/>
            </a:endParaRPr>
          </a:p>
        </p:txBody>
      </p:sp>
      <p:sp>
        <p:nvSpPr>
          <p:cNvPr id="3" name="Content Placeholder 2">
            <a:extLst>
              <a:ext uri="{FF2B5EF4-FFF2-40B4-BE49-F238E27FC236}">
                <a16:creationId xmlns:a16="http://schemas.microsoft.com/office/drawing/2014/main" id="{B8E54212-7C1A-4944-BCC2-4A262E23A87C}"/>
              </a:ext>
            </a:extLst>
          </p:cNvPr>
          <p:cNvSpPr>
            <a:spLocks noGrp="1"/>
          </p:cNvSpPr>
          <p:nvPr>
            <p:ph idx="1"/>
          </p:nvPr>
        </p:nvSpPr>
        <p:spPr/>
        <p:txBody>
          <a:bodyPr>
            <a:normAutofit fontScale="85000" lnSpcReduction="20000"/>
          </a:bodyPr>
          <a:lstStyle/>
          <a:p>
            <a:pPr algn="just"/>
            <a:r>
              <a:rPr lang="it-IT" dirty="0">
                <a:latin typeface="Goudy Old Style" panose="02020502050305020303" pitchFamily="18" charset="77"/>
              </a:rPr>
              <a:t>Tuttavia, la Lega di oggi è caratterizzata da una sorta di "discrasia territoriale". </a:t>
            </a:r>
          </a:p>
          <a:p>
            <a:pPr algn="just"/>
            <a:r>
              <a:rPr lang="it-IT" dirty="0">
                <a:latin typeface="Goudy Old Style" panose="02020502050305020303" pitchFamily="18" charset="77"/>
              </a:rPr>
              <a:t>Al Nord, la Lega di </a:t>
            </a:r>
            <a:r>
              <a:rPr lang="it-IT" dirty="0" err="1">
                <a:latin typeface="Goudy Old Style" panose="02020502050305020303" pitchFamily="18" charset="77"/>
              </a:rPr>
              <a:t>Salvini</a:t>
            </a:r>
            <a:r>
              <a:rPr lang="it-IT" dirty="0">
                <a:latin typeface="Goudy Old Style" panose="02020502050305020303" pitchFamily="18" charset="77"/>
              </a:rPr>
              <a:t> ha ereditato il capitale organizzativo della vecchia LN, e lo sfrutta per svolgere le funzioni e le attività tradizionali del modello di partito di massa in modo moderno. </a:t>
            </a:r>
          </a:p>
          <a:p>
            <a:pPr algn="just"/>
            <a:r>
              <a:rPr lang="it-IT" dirty="0">
                <a:latin typeface="Goudy Old Style" panose="02020502050305020303" pitchFamily="18" charset="77"/>
              </a:rPr>
              <a:t>Al Sud, la Lega è meglio intesa come un aspirante partito di massa, poiché cerca attivamente di replicare le caratteristiche organizzative e le pratiche che ha consolidato al Nord. Tuttavia, esportare, instillare e routinizzare gli imperativi organizzativi di lealtà, attivismo e dedizione sarà un'impresa molto impegnativa e lunga. </a:t>
            </a:r>
          </a:p>
          <a:p>
            <a:pPr algn="just"/>
            <a:r>
              <a:rPr lang="it-IT" dirty="0">
                <a:latin typeface="Goudy Old Style" panose="02020502050305020303" pitchFamily="18" charset="77"/>
              </a:rPr>
              <a:t>Lo sviluppo organizzativo nel Sud rimane ad uno stadio embrionale, e la strategia di nazionalizzazione della Lega ha prodotto finora una struttura 'quasi-coloniale' dominata da, e dipendente da, l'</a:t>
            </a:r>
            <a:r>
              <a:rPr lang="it-IT" dirty="0" err="1">
                <a:latin typeface="Goudy Old Style" panose="02020502050305020303" pitchFamily="18" charset="77"/>
              </a:rPr>
              <a:t>elite</a:t>
            </a:r>
            <a:r>
              <a:rPr lang="it-IT" dirty="0">
                <a:latin typeface="Goudy Old Style" panose="02020502050305020303" pitchFamily="18" charset="77"/>
              </a:rPr>
              <a:t> del Nord.  </a:t>
            </a:r>
          </a:p>
          <a:p>
            <a:pPr algn="just"/>
            <a:r>
              <a:rPr lang="it-IT" dirty="0">
                <a:latin typeface="Goudy Old Style" panose="02020502050305020303" pitchFamily="18" charset="77"/>
              </a:rPr>
              <a:t>Questa discrasia probabilmente persisterà negli anni a venire, con conseguenze imprevedibili per il partito federale, così come per le sue roccaforti del Nord. </a:t>
            </a:r>
          </a:p>
        </p:txBody>
      </p:sp>
    </p:spTree>
    <p:extLst>
      <p:ext uri="{BB962C8B-B14F-4D97-AF65-F5344CB8AC3E}">
        <p14:creationId xmlns:p14="http://schemas.microsoft.com/office/powerpoint/2010/main" val="177817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8E09E-C6FB-D243-9EF3-1A50652035A6}"/>
              </a:ext>
            </a:extLst>
          </p:cNvPr>
          <p:cNvSpPr>
            <a:spLocks noGrp="1"/>
          </p:cNvSpPr>
          <p:nvPr>
            <p:ph type="title"/>
          </p:nvPr>
        </p:nvSpPr>
        <p:spPr/>
        <p:txBody>
          <a:bodyPr/>
          <a:lstStyle/>
          <a:p>
            <a:r>
              <a:rPr lang="it-IT" b="1" dirty="0">
                <a:latin typeface="Goudy Old Style" panose="02020502050305020303" pitchFamily="18" charset="77"/>
              </a:rPr>
              <a:t>La donna (forte) populista</a:t>
            </a:r>
          </a:p>
        </p:txBody>
      </p:sp>
      <p:sp>
        <p:nvSpPr>
          <p:cNvPr id="3" name="Content Placeholder 2">
            <a:extLst>
              <a:ext uri="{FF2B5EF4-FFF2-40B4-BE49-F238E27FC236}">
                <a16:creationId xmlns:a16="http://schemas.microsoft.com/office/drawing/2014/main" id="{07E856B2-749B-794C-B686-2D8F840F84CA}"/>
              </a:ext>
            </a:extLst>
          </p:cNvPr>
          <p:cNvSpPr>
            <a:spLocks noGrp="1"/>
          </p:cNvSpPr>
          <p:nvPr>
            <p:ph idx="1"/>
          </p:nvPr>
        </p:nvSpPr>
        <p:spPr/>
        <p:txBody>
          <a:bodyPr>
            <a:normAutofit fontScale="92500" lnSpcReduction="20000"/>
          </a:bodyPr>
          <a:lstStyle/>
          <a:p>
            <a:r>
              <a:rPr lang="it-IT" dirty="0">
                <a:latin typeface="Goudy Old Style" panose="02020502050305020303" pitchFamily="18" charset="77"/>
              </a:rPr>
              <a:t>Così come “l’uomo forte” populista, le leader populiste di sesso femminile attingono dalle nozioni di genere prevalenti nella società per costruire la loro immagine della </a:t>
            </a:r>
            <a:r>
              <a:rPr lang="it-IT" dirty="0" err="1">
                <a:latin typeface="Goudy Old Style" panose="02020502050305020303" pitchFamily="18" charset="77"/>
              </a:rPr>
              <a:t>vox</a:t>
            </a:r>
            <a:r>
              <a:rPr lang="it-IT" dirty="0">
                <a:latin typeface="Goudy Old Style" panose="02020502050305020303" pitchFamily="18" charset="77"/>
              </a:rPr>
              <a:t> </a:t>
            </a:r>
            <a:r>
              <a:rPr lang="it-IT" dirty="0" err="1">
                <a:latin typeface="Goudy Old Style" panose="02020502050305020303" pitchFamily="18" charset="77"/>
              </a:rPr>
              <a:t>populi</a:t>
            </a:r>
            <a:r>
              <a:rPr lang="it-IT" dirty="0">
                <a:latin typeface="Goudy Old Style" panose="02020502050305020303" pitchFamily="18" charset="77"/>
              </a:rPr>
              <a:t>. In particolare, esse usano il loro genere per raffigurarsi come outsider.</a:t>
            </a:r>
          </a:p>
          <a:p>
            <a:r>
              <a:rPr lang="it-IT" dirty="0">
                <a:latin typeface="Goudy Old Style" panose="02020502050305020303" pitchFamily="18" charset="77"/>
              </a:rPr>
              <a:t>Infatti, in un quadro generale caratterizzato dalla predominanza degli uomini nell’élite (politica), il semplice fatto di essere donna rafforza un’immagine di </a:t>
            </a:r>
            <a:r>
              <a:rPr lang="it-IT" dirty="0" err="1">
                <a:latin typeface="Goudy Old Style" panose="02020502050305020303" pitchFamily="18" charset="77"/>
              </a:rPr>
              <a:t>distintività</a:t>
            </a:r>
            <a:r>
              <a:rPr lang="it-IT" dirty="0">
                <a:latin typeface="Goudy Old Style" panose="02020502050305020303" pitchFamily="18" charset="77"/>
              </a:rPr>
              <a:t> e distanza dal “palazzo”: ad esempio, </a:t>
            </a:r>
            <a:r>
              <a:rPr lang="it-IT" dirty="0" err="1">
                <a:latin typeface="Goudy Old Style" panose="02020502050305020303" pitchFamily="18" charset="77"/>
              </a:rPr>
              <a:t>Palin</a:t>
            </a:r>
            <a:r>
              <a:rPr lang="it-IT" dirty="0">
                <a:latin typeface="Goudy Old Style" panose="02020502050305020303" pitchFamily="18" charset="77"/>
              </a:rPr>
              <a:t> sottolineò la sua opposizione nei confronti del network dei “vecchi buoni ragazzi” della politica dell’Alaska e degli Stati Uniti. </a:t>
            </a:r>
          </a:p>
          <a:p>
            <a:r>
              <a:rPr lang="it-IT" dirty="0">
                <a:latin typeface="Goudy Old Style" panose="02020502050305020303" pitchFamily="18" charset="77"/>
              </a:rPr>
              <a:t>Inoltre, le nozioni di genere prevalenti nella società aiutano le leader populiste a presentare se stesse sì come donne in politica, ma riluttanti. Ad esempio, quando </a:t>
            </a:r>
            <a:r>
              <a:rPr lang="it-IT" dirty="0" err="1">
                <a:latin typeface="Goudy Old Style" panose="02020502050305020303" pitchFamily="18" charset="77"/>
              </a:rPr>
              <a:t>Hanson</a:t>
            </a:r>
            <a:r>
              <a:rPr lang="it-IT" dirty="0">
                <a:latin typeface="Goudy Old Style" panose="02020502050305020303" pitchFamily="18" charset="77"/>
              </a:rPr>
              <a:t> entrò nella scena, dichiarò: “Non giungo qui come un politico raffinato, ma come una donna che ha avuto la sua buona dose di batoste nella vita”.</a:t>
            </a:r>
          </a:p>
          <a:p>
            <a:endParaRPr lang="it-IT" dirty="0"/>
          </a:p>
        </p:txBody>
      </p:sp>
    </p:spTree>
    <p:extLst>
      <p:ext uri="{BB962C8B-B14F-4D97-AF65-F5344CB8AC3E}">
        <p14:creationId xmlns:p14="http://schemas.microsoft.com/office/powerpoint/2010/main" val="1570238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021F-3324-174F-BA62-F0C494B739B0}"/>
              </a:ext>
            </a:extLst>
          </p:cNvPr>
          <p:cNvSpPr>
            <a:spLocks noGrp="1"/>
          </p:cNvSpPr>
          <p:nvPr>
            <p:ph type="title"/>
          </p:nvPr>
        </p:nvSpPr>
        <p:spPr/>
        <p:txBody>
          <a:bodyPr/>
          <a:lstStyle/>
          <a:p>
            <a:r>
              <a:rPr lang="it-IT" b="1" dirty="0">
                <a:latin typeface="Goudy Old Style" panose="02020502050305020303" pitchFamily="18" charset="77"/>
              </a:rPr>
              <a:t>La leadership al «femminile»</a:t>
            </a:r>
          </a:p>
        </p:txBody>
      </p:sp>
      <p:sp>
        <p:nvSpPr>
          <p:cNvPr id="3" name="Content Placeholder 2">
            <a:extLst>
              <a:ext uri="{FF2B5EF4-FFF2-40B4-BE49-F238E27FC236}">
                <a16:creationId xmlns:a16="http://schemas.microsoft.com/office/drawing/2014/main" id="{44942B84-1D0F-9B4D-87C9-42DB94138197}"/>
              </a:ext>
            </a:extLst>
          </p:cNvPr>
          <p:cNvSpPr>
            <a:spLocks noGrp="1"/>
          </p:cNvSpPr>
          <p:nvPr>
            <p:ph idx="1"/>
          </p:nvPr>
        </p:nvSpPr>
        <p:spPr/>
        <p:txBody>
          <a:bodyPr>
            <a:normAutofit lnSpcReduction="10000"/>
          </a:bodyPr>
          <a:lstStyle/>
          <a:p>
            <a:r>
              <a:rPr lang="en-GB" dirty="0">
                <a:latin typeface="Goudy Old Style" panose="02020502050305020303" pitchFamily="18" charset="77"/>
              </a:rPr>
              <a:t>Il modus operandi </a:t>
            </a:r>
            <a:r>
              <a:rPr lang="en-GB" dirty="0" err="1">
                <a:latin typeface="Goudy Old Style" panose="02020502050305020303" pitchFamily="18" charset="77"/>
              </a:rPr>
              <a:t>altamente</a:t>
            </a:r>
            <a:r>
              <a:rPr lang="en-GB" dirty="0">
                <a:latin typeface="Goudy Old Style" panose="02020502050305020303" pitchFamily="18" charset="77"/>
              </a:rPr>
              <a:t> </a:t>
            </a:r>
            <a:r>
              <a:rPr lang="en-GB" dirty="0" err="1">
                <a:latin typeface="Goudy Old Style" panose="02020502050305020303" pitchFamily="18" charset="77"/>
              </a:rPr>
              <a:t>disciplinato</a:t>
            </a:r>
            <a:r>
              <a:rPr lang="en-GB" dirty="0">
                <a:latin typeface="Goudy Old Style" panose="02020502050305020303" pitchFamily="18" charset="77"/>
              </a:rPr>
              <a:t> e lo stile </a:t>
            </a:r>
            <a:r>
              <a:rPr lang="en-GB" dirty="0" err="1">
                <a:latin typeface="Goudy Old Style" panose="02020502050305020303" pitchFamily="18" charset="77"/>
              </a:rPr>
              <a:t>deliberatamente</a:t>
            </a:r>
            <a:r>
              <a:rPr lang="en-GB" dirty="0">
                <a:latin typeface="Goudy Old Style" panose="02020502050305020303" pitchFamily="18" charset="77"/>
              </a:rPr>
              <a:t> </a:t>
            </a:r>
            <a:r>
              <a:rPr lang="en-GB" dirty="0" err="1">
                <a:latin typeface="Goudy Old Style" panose="02020502050305020303" pitchFamily="18" charset="77"/>
              </a:rPr>
              <a:t>materno</a:t>
            </a:r>
            <a:r>
              <a:rPr lang="en-GB" dirty="0">
                <a:latin typeface="Goudy Old Style" panose="02020502050305020303" pitchFamily="18" charset="77"/>
              </a:rPr>
              <a:t> e con </a:t>
            </a:r>
            <a:r>
              <a:rPr lang="en-GB" dirty="0" err="1">
                <a:latin typeface="Goudy Old Style" panose="02020502050305020303" pitchFamily="18" charset="77"/>
              </a:rPr>
              <a:t>i</a:t>
            </a:r>
            <a:r>
              <a:rPr lang="en-GB" dirty="0">
                <a:latin typeface="Goudy Old Style" panose="02020502050305020303" pitchFamily="18" charset="77"/>
              </a:rPr>
              <a:t> </a:t>
            </a:r>
            <a:r>
              <a:rPr lang="en-GB" dirty="0" err="1">
                <a:latin typeface="Goudy Old Style" panose="02020502050305020303" pitchFamily="18" charset="77"/>
              </a:rPr>
              <a:t>piedi</a:t>
            </a:r>
            <a:r>
              <a:rPr lang="en-GB" dirty="0">
                <a:latin typeface="Goudy Old Style" panose="02020502050305020303" pitchFamily="18" charset="77"/>
              </a:rPr>
              <a:t> per terra </a:t>
            </a:r>
            <a:r>
              <a:rPr lang="en-GB" dirty="0" err="1">
                <a:latin typeface="Goudy Old Style" panose="02020502050305020303" pitchFamily="18" charset="77"/>
              </a:rPr>
              <a:t>dell’ex</a:t>
            </a:r>
            <a:r>
              <a:rPr lang="en-GB" dirty="0">
                <a:latin typeface="Goudy Old Style" panose="02020502050305020303" pitchFamily="18" charset="77"/>
              </a:rPr>
              <a:t> leader del DFP.</a:t>
            </a:r>
          </a:p>
          <a:p>
            <a:r>
              <a:rPr lang="it-IT" dirty="0">
                <a:latin typeface="Goudy Old Style" panose="02020502050305020303" pitchFamily="18" charset="77"/>
              </a:rPr>
              <a:t>La mascolinità, l'obiettività, l'egoismo, la determinazione e la virilità, così come con i tratti autoritari sono principalmente attribuiti a leader maschili e spesso vengo associati a una visione stereotipata di carisma.</a:t>
            </a:r>
          </a:p>
          <a:p>
            <a:r>
              <a:rPr lang="it-IT" dirty="0">
                <a:latin typeface="Goudy Old Style" panose="02020502050305020303" pitchFamily="18" charset="77"/>
              </a:rPr>
              <a:t>Inoltre, sono costruiti in diretta opposizione a quelle che sono percepite come qualità, tratti e virtù femminili secondo gli archetipi tradizionali e convenzionalmente accettate (ma percepite come non carismatiche): emotività, empatia sociale, impulsività, soggettività, comportamento relazionale, vulnerabilità, onestà, modestia e maternità, con un'enfasi sulla sfera privata come la casa, le relazioni e gli ambienti familiari.</a:t>
            </a:r>
          </a:p>
        </p:txBody>
      </p:sp>
    </p:spTree>
    <p:extLst>
      <p:ext uri="{BB962C8B-B14F-4D97-AF65-F5344CB8AC3E}">
        <p14:creationId xmlns:p14="http://schemas.microsoft.com/office/powerpoint/2010/main" val="4254243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B3CD6-BB4E-474E-B703-14AF86097844}"/>
              </a:ext>
            </a:extLst>
          </p:cNvPr>
          <p:cNvSpPr>
            <a:spLocks noGrp="1"/>
          </p:cNvSpPr>
          <p:nvPr>
            <p:ph type="title"/>
          </p:nvPr>
        </p:nvSpPr>
        <p:spPr/>
        <p:txBody>
          <a:bodyPr/>
          <a:lstStyle/>
          <a:p>
            <a:r>
              <a:rPr lang="it-IT" dirty="0">
                <a:latin typeface="Goudy Old Style" panose="02020502050305020303" pitchFamily="18" charset="77"/>
                <a:cs typeface="Times New Roman" panose="02020603050405020304" pitchFamily="18" charset="0"/>
              </a:rPr>
              <a:t>Una questione </a:t>
            </a:r>
            <a:r>
              <a:rPr lang="it-IT" i="1" dirty="0">
                <a:latin typeface="Goudy Old Style" panose="02020502050305020303" pitchFamily="18" charset="77"/>
                <a:cs typeface="Times New Roman" panose="02020603050405020304" pitchFamily="18" charset="0"/>
              </a:rPr>
              <a:t>per</a:t>
            </a:r>
            <a:r>
              <a:rPr lang="it-IT" dirty="0">
                <a:latin typeface="Goudy Old Style" panose="02020502050305020303" pitchFamily="18" charset="77"/>
                <a:cs typeface="Times New Roman" panose="02020603050405020304" pitchFamily="18" charset="0"/>
              </a:rPr>
              <a:t> leader?</a:t>
            </a:r>
          </a:p>
        </p:txBody>
      </p:sp>
      <p:sp>
        <p:nvSpPr>
          <p:cNvPr id="3" name="Content Placeholder 2">
            <a:extLst>
              <a:ext uri="{FF2B5EF4-FFF2-40B4-BE49-F238E27FC236}">
                <a16:creationId xmlns:a16="http://schemas.microsoft.com/office/drawing/2014/main" id="{7B126B08-EDD7-FE47-BFFB-136D176E40DE}"/>
              </a:ext>
            </a:extLst>
          </p:cNvPr>
          <p:cNvSpPr>
            <a:spLocks noGrp="1"/>
          </p:cNvSpPr>
          <p:nvPr>
            <p:ph idx="1"/>
          </p:nvPr>
        </p:nvSpPr>
        <p:spPr>
          <a:xfrm>
            <a:off x="838200" y="1825625"/>
            <a:ext cx="10515600" cy="4351338"/>
          </a:xfrm>
        </p:spPr>
        <p:txBody>
          <a:bodyPr vert="horz" lIns="91440" tIns="45720" rIns="91440" bIns="45720" rtlCol="0" anchor="t">
            <a:normAutofit fontScale="92500" lnSpcReduction="20000"/>
          </a:bodyPr>
          <a:lstStyle/>
          <a:p>
            <a:pPr algn="just"/>
            <a:r>
              <a:rPr lang="it-IT" dirty="0">
                <a:latin typeface="Goudy Old Style"/>
                <a:cs typeface="Times New Roman"/>
              </a:rPr>
              <a:t>La leadership è una funzione di gruppo, una “relazione sociale, ineguale, asimmetrica” di cui il leader è protagonista (Regalia 2012)</a:t>
            </a:r>
          </a:p>
          <a:p>
            <a:pPr algn="just"/>
            <a:r>
              <a:rPr lang="it-IT" dirty="0">
                <a:latin typeface="Goudy Old Style"/>
                <a:cs typeface="Times New Roman"/>
              </a:rPr>
              <a:t>La leadership è una relazione sociale che prende forma in una situazione che richiede scelte di principio e di comportamento (Cavalli 1996)</a:t>
            </a:r>
          </a:p>
          <a:p>
            <a:pPr algn="just"/>
            <a:r>
              <a:rPr lang="it-IT" dirty="0">
                <a:latin typeface="Goudy Old Style"/>
                <a:cs typeface="Times New Roman"/>
              </a:rPr>
              <a:t>Il leader assume una funzione di essenziale rilevanza nella formazione e conservazione del gruppo</a:t>
            </a:r>
          </a:p>
          <a:p>
            <a:pPr algn="just"/>
            <a:r>
              <a:rPr lang="it-IT" dirty="0">
                <a:latin typeface="Goudy Old Style"/>
                <a:cs typeface="Times New Roman"/>
              </a:rPr>
              <a:t>Il leader ha una volontà motivata di scelta (+ mezzi per farla valere presso gli altri partecipanti alla relazione sociale)</a:t>
            </a:r>
          </a:p>
          <a:p>
            <a:pPr algn="just"/>
            <a:r>
              <a:rPr lang="it-IT" dirty="0">
                <a:latin typeface="Goudy Old Style"/>
                <a:cs typeface="Times New Roman"/>
              </a:rPr>
              <a:t>Il leader è visto dai seguaci come un “paladino”, che protegge la collettività dai suoi «nemici» (+ esempio morale da seguire), sia in situazioni normali che di crisi.</a:t>
            </a:r>
          </a:p>
          <a:p>
            <a:pPr algn="just"/>
            <a:r>
              <a:rPr lang="it-IT" dirty="0">
                <a:latin typeface="Goudy Old Style"/>
                <a:cs typeface="Times New Roman"/>
              </a:rPr>
              <a:t>I tratti della personali sono importanti perché consentono  un uso creativo del potere e delle altre risorse personali e sociali (Cavalli 2000)</a:t>
            </a:r>
          </a:p>
        </p:txBody>
      </p:sp>
      <p:sp>
        <p:nvSpPr>
          <p:cNvPr id="4" name="TextBox 3">
            <a:extLst>
              <a:ext uri="{FF2B5EF4-FFF2-40B4-BE49-F238E27FC236}">
                <a16:creationId xmlns:a16="http://schemas.microsoft.com/office/drawing/2014/main" id="{CEAD4A07-65F0-094E-A326-D61D85D858A1}"/>
              </a:ext>
            </a:extLst>
          </p:cNvPr>
          <p:cNvSpPr txBox="1"/>
          <p:nvPr/>
        </p:nvSpPr>
        <p:spPr>
          <a:xfrm>
            <a:off x="4049486" y="2598057"/>
            <a:ext cx="184731" cy="369332"/>
          </a:xfrm>
          <a:prstGeom prst="rect">
            <a:avLst/>
          </a:prstGeom>
          <a:noFill/>
        </p:spPr>
        <p:txBody>
          <a:bodyPr wrap="none" rtlCol="0">
            <a:spAutoFit/>
          </a:bodyPr>
          <a:lstStyle/>
          <a:p>
            <a:endParaRPr lang="it-IT" dirty="0"/>
          </a:p>
        </p:txBody>
      </p:sp>
      <p:sp>
        <p:nvSpPr>
          <p:cNvPr id="5" name="TextBox 4">
            <a:extLst>
              <a:ext uri="{FF2B5EF4-FFF2-40B4-BE49-F238E27FC236}">
                <a16:creationId xmlns:a16="http://schemas.microsoft.com/office/drawing/2014/main" id="{387AB3DF-9B24-C245-8916-6ED3C215EA46}"/>
              </a:ext>
            </a:extLst>
          </p:cNvPr>
          <p:cNvSpPr txBox="1"/>
          <p:nvPr/>
        </p:nvSpPr>
        <p:spPr>
          <a:xfrm>
            <a:off x="5080000" y="1074057"/>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8806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B3CD6-BB4E-474E-B703-14AF86097844}"/>
              </a:ext>
            </a:extLst>
          </p:cNvPr>
          <p:cNvSpPr>
            <a:spLocks noGrp="1"/>
          </p:cNvSpPr>
          <p:nvPr>
            <p:ph type="title"/>
          </p:nvPr>
        </p:nvSpPr>
        <p:spPr/>
        <p:txBody>
          <a:bodyPr/>
          <a:lstStyle/>
          <a:p>
            <a:r>
              <a:rPr lang="it-IT" dirty="0">
                <a:latin typeface="Goudy Old Style" panose="02020502050305020303" pitchFamily="18" charset="77"/>
                <a:cs typeface="Times New Roman" panose="02020603050405020304" pitchFamily="18" charset="0"/>
              </a:rPr>
              <a:t>Una questione </a:t>
            </a:r>
            <a:r>
              <a:rPr lang="it-IT" i="1" dirty="0">
                <a:latin typeface="Goudy Old Style" panose="02020502050305020303" pitchFamily="18" charset="77"/>
                <a:cs typeface="Times New Roman" panose="02020603050405020304" pitchFamily="18" charset="0"/>
              </a:rPr>
              <a:t>per</a:t>
            </a:r>
            <a:r>
              <a:rPr lang="it-IT" dirty="0">
                <a:latin typeface="Goudy Old Style" panose="02020502050305020303" pitchFamily="18" charset="77"/>
                <a:cs typeface="Times New Roman" panose="02020603050405020304" pitchFamily="18" charset="0"/>
              </a:rPr>
              <a:t> leader?</a:t>
            </a:r>
          </a:p>
        </p:txBody>
      </p:sp>
      <p:sp>
        <p:nvSpPr>
          <p:cNvPr id="3" name="Content Placeholder 2">
            <a:extLst>
              <a:ext uri="{FF2B5EF4-FFF2-40B4-BE49-F238E27FC236}">
                <a16:creationId xmlns:a16="http://schemas.microsoft.com/office/drawing/2014/main" id="{7B126B08-EDD7-FE47-BFFB-136D176E40DE}"/>
              </a:ext>
            </a:extLst>
          </p:cNvPr>
          <p:cNvSpPr>
            <a:spLocks noGrp="1"/>
          </p:cNvSpPr>
          <p:nvPr>
            <p:ph idx="1"/>
          </p:nvPr>
        </p:nvSpPr>
        <p:spPr>
          <a:xfrm>
            <a:off x="838200" y="1825625"/>
            <a:ext cx="10515600" cy="4351338"/>
          </a:xfrm>
        </p:spPr>
        <p:txBody>
          <a:bodyPr>
            <a:normAutofit fontScale="77500" lnSpcReduction="20000"/>
          </a:bodyPr>
          <a:lstStyle/>
          <a:p>
            <a:pPr algn="just"/>
            <a:r>
              <a:rPr lang="it-IT" dirty="0">
                <a:solidFill>
                  <a:srgbClr val="000000"/>
                </a:solidFill>
                <a:latin typeface="Goudy Old Style" panose="02020502050305020303" pitchFamily="18" charset="77"/>
                <a:cs typeface="Times New Roman" panose="02020603050405020304" pitchFamily="18" charset="0"/>
              </a:rPr>
              <a:t>Il leader populista non è semplicemente un rappresentante politico: si propone come espressione della </a:t>
            </a:r>
            <a:r>
              <a:rPr lang="it-IT" dirty="0" err="1">
                <a:solidFill>
                  <a:srgbClr val="000000"/>
                </a:solidFill>
                <a:latin typeface="Goudy Old Style" panose="02020502050305020303" pitchFamily="18" charset="77"/>
                <a:cs typeface="Times New Roman" panose="02020603050405020304" pitchFamily="18" charset="0"/>
              </a:rPr>
              <a:t>vox</a:t>
            </a:r>
            <a:r>
              <a:rPr lang="it-IT" dirty="0">
                <a:solidFill>
                  <a:srgbClr val="000000"/>
                </a:solidFill>
                <a:latin typeface="Goudy Old Style" panose="02020502050305020303" pitchFamily="18" charset="77"/>
                <a:cs typeface="Times New Roman" panose="02020603050405020304" pitchFamily="18" charset="0"/>
              </a:rPr>
              <a:t> </a:t>
            </a:r>
            <a:r>
              <a:rPr lang="it-IT" dirty="0" err="1">
                <a:solidFill>
                  <a:srgbClr val="000000"/>
                </a:solidFill>
                <a:latin typeface="Goudy Old Style" panose="02020502050305020303" pitchFamily="18" charset="77"/>
                <a:cs typeface="Times New Roman" panose="02020603050405020304" pitchFamily="18" charset="0"/>
              </a:rPr>
              <a:t>populi</a:t>
            </a:r>
            <a:r>
              <a:rPr lang="it-IT" dirty="0">
                <a:solidFill>
                  <a:srgbClr val="000000"/>
                </a:solidFill>
                <a:latin typeface="Goudy Old Style" panose="02020502050305020303" pitchFamily="18" charset="77"/>
                <a:cs typeface="Times New Roman" panose="02020603050405020304" pitchFamily="18" charset="0"/>
              </a:rPr>
              <a:t>.</a:t>
            </a:r>
          </a:p>
          <a:p>
            <a:pPr algn="just"/>
            <a:r>
              <a:rPr lang="it-IT" dirty="0">
                <a:solidFill>
                  <a:srgbClr val="000000"/>
                </a:solidFill>
                <a:latin typeface="Goudy Old Style" panose="02020502050305020303" pitchFamily="18" charset="77"/>
                <a:cs typeface="Times New Roman" panose="02020603050405020304" pitchFamily="18" charset="0"/>
              </a:rPr>
              <a:t>Il leader non è semplicemente il (solo) rappresentante legittimo del popolo, ma anche la fonte di gerarchia e di ordine nella società. </a:t>
            </a:r>
          </a:p>
          <a:p>
            <a:pPr algn="just"/>
            <a:r>
              <a:rPr lang="it-IT" i="1" dirty="0">
                <a:solidFill>
                  <a:srgbClr val="000000"/>
                </a:solidFill>
                <a:latin typeface="Goudy Old Style" panose="02020502050305020303" pitchFamily="18" charset="77"/>
                <a:cs typeface="Times New Roman" panose="02020603050405020304" pitchFamily="18" charset="0"/>
              </a:rPr>
              <a:t>Assicura simultaneamente la funzione di trasmissione delle (vere) esigenze dei governati verso le arene istituzionali e quella di (in)formazione su temi e politiche resi incomprensibili dall’establishment. </a:t>
            </a:r>
          </a:p>
          <a:p>
            <a:pPr algn="just"/>
            <a:r>
              <a:rPr lang="it-IT" dirty="0">
                <a:solidFill>
                  <a:srgbClr val="000000"/>
                </a:solidFill>
                <a:latin typeface="Goudy Old Style" panose="02020502050305020303" pitchFamily="18" charset="77"/>
                <a:cs typeface="Times New Roman" panose="02020603050405020304" pitchFamily="18" charset="0"/>
              </a:rPr>
              <a:t>Il quadro argomentativo esalta simultaneamente l’ordinarietà del leader (in quanto parte della comunità organica legittima) e la sua straordinarietà (la capacità di capire gli intrecci della politica e condannare le cospirazioni/collusioni delle </a:t>
            </a:r>
            <a:r>
              <a:rPr lang="it-IT" dirty="0" err="1">
                <a:solidFill>
                  <a:srgbClr val="000000"/>
                </a:solidFill>
                <a:latin typeface="Goudy Old Style" panose="02020502050305020303" pitchFamily="18" charset="77"/>
                <a:cs typeface="Times New Roman" panose="02020603050405020304" pitchFamily="18" charset="0"/>
              </a:rPr>
              <a:t>èlite</a:t>
            </a:r>
            <a:r>
              <a:rPr lang="it-IT" dirty="0">
                <a:solidFill>
                  <a:srgbClr val="000000"/>
                </a:solidFill>
                <a:latin typeface="Goudy Old Style" panose="02020502050305020303" pitchFamily="18" charset="77"/>
                <a:cs typeface="Times New Roman" panose="02020603050405020304" pitchFamily="18" charset="0"/>
              </a:rPr>
              <a:t>) (</a:t>
            </a:r>
            <a:r>
              <a:rPr lang="it-IT" dirty="0" err="1">
                <a:solidFill>
                  <a:srgbClr val="000000"/>
                </a:solidFill>
                <a:latin typeface="Goudy Old Style" panose="02020502050305020303" pitchFamily="18" charset="77"/>
                <a:cs typeface="Times New Roman" panose="02020603050405020304" pitchFamily="18" charset="0"/>
              </a:rPr>
              <a:t>Taggart</a:t>
            </a:r>
            <a:r>
              <a:rPr lang="it-IT" dirty="0">
                <a:solidFill>
                  <a:srgbClr val="000000"/>
                </a:solidFill>
                <a:latin typeface="Goudy Old Style" panose="02020502050305020303" pitchFamily="18" charset="77"/>
                <a:cs typeface="Times New Roman" panose="02020603050405020304" pitchFamily="18" charset="0"/>
              </a:rPr>
              <a:t> 2002, Tarchi 2015)</a:t>
            </a:r>
          </a:p>
          <a:p>
            <a:pPr algn="just"/>
            <a:r>
              <a:rPr lang="it-IT" dirty="0">
                <a:solidFill>
                  <a:srgbClr val="000000"/>
                </a:solidFill>
                <a:latin typeface="Goudy Old Style" panose="02020502050305020303" pitchFamily="18" charset="77"/>
                <a:cs typeface="Times New Roman" panose="02020603050405020304" pitchFamily="18" charset="0"/>
              </a:rPr>
              <a:t> </a:t>
            </a:r>
            <a:r>
              <a:rPr lang="it-IT" i="1" dirty="0">
                <a:solidFill>
                  <a:srgbClr val="000000"/>
                </a:solidFill>
                <a:latin typeface="Goudy Old Style" panose="02020502050305020303" pitchFamily="18" charset="77"/>
                <a:cs typeface="Times New Roman" panose="02020603050405020304" pitchFamily="18" charset="0"/>
              </a:rPr>
              <a:t>fa leva sul buonsenso e la generosità dell’uomo comune in opposizione alla politica di professione/oligarchia politica, cercando di presentarsi come outsider.</a:t>
            </a:r>
            <a:endParaRPr lang="it-IT" dirty="0">
              <a:solidFill>
                <a:srgbClr val="000000"/>
              </a:solidFill>
              <a:latin typeface="Goudy Old Style" panose="02020502050305020303" pitchFamily="18" charset="77"/>
              <a:cs typeface="Times New Roman" panose="02020603050405020304" pitchFamily="18" charset="0"/>
            </a:endParaRPr>
          </a:p>
          <a:p>
            <a:pPr algn="just"/>
            <a:r>
              <a:rPr lang="it-IT" b="1" i="1" dirty="0">
                <a:solidFill>
                  <a:srgbClr val="000000"/>
                </a:solidFill>
                <a:latin typeface="Goudy Old Style" panose="02020502050305020303" pitchFamily="18" charset="77"/>
                <a:cs typeface="Times New Roman" panose="02020603050405020304" pitchFamily="18" charset="0"/>
              </a:rPr>
              <a:t>[Il populismo] richiede che gli individui più straordinari guidino la più comune della gente (</a:t>
            </a:r>
            <a:r>
              <a:rPr lang="it-IT" b="1" i="1" dirty="0" err="1">
                <a:solidFill>
                  <a:srgbClr val="000000"/>
                </a:solidFill>
                <a:latin typeface="Goudy Old Style" panose="02020502050305020303" pitchFamily="18" charset="77"/>
                <a:cs typeface="Times New Roman" panose="02020603050405020304" pitchFamily="18" charset="0"/>
              </a:rPr>
              <a:t>Taggart</a:t>
            </a:r>
            <a:r>
              <a:rPr lang="it-IT" b="1" i="1" dirty="0">
                <a:solidFill>
                  <a:srgbClr val="000000"/>
                </a:solidFill>
                <a:latin typeface="Goudy Old Style" panose="02020502050305020303" pitchFamily="18" charset="77"/>
                <a:cs typeface="Times New Roman" panose="02020603050405020304" pitchFamily="18" charset="0"/>
              </a:rPr>
              <a:t> 2002, 9)</a:t>
            </a:r>
            <a:endParaRPr lang="it-IT" b="1" dirty="0">
              <a:solidFill>
                <a:srgbClr val="000000"/>
              </a:solidFill>
              <a:latin typeface="Goudy Old Style" panose="02020502050305020303" pitchFamily="18" charset="77"/>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EAD4A07-65F0-094E-A326-D61D85D858A1}"/>
              </a:ext>
            </a:extLst>
          </p:cNvPr>
          <p:cNvSpPr txBox="1"/>
          <p:nvPr/>
        </p:nvSpPr>
        <p:spPr>
          <a:xfrm>
            <a:off x="4049486" y="2598057"/>
            <a:ext cx="184731" cy="369332"/>
          </a:xfrm>
          <a:prstGeom prst="rect">
            <a:avLst/>
          </a:prstGeom>
          <a:noFill/>
        </p:spPr>
        <p:txBody>
          <a:bodyPr wrap="none" rtlCol="0">
            <a:spAutoFit/>
          </a:bodyPr>
          <a:lstStyle/>
          <a:p>
            <a:endParaRPr lang="it-IT" dirty="0"/>
          </a:p>
        </p:txBody>
      </p:sp>
      <p:sp>
        <p:nvSpPr>
          <p:cNvPr id="5" name="TextBox 4">
            <a:extLst>
              <a:ext uri="{FF2B5EF4-FFF2-40B4-BE49-F238E27FC236}">
                <a16:creationId xmlns:a16="http://schemas.microsoft.com/office/drawing/2014/main" id="{387AB3DF-9B24-C245-8916-6ED3C215EA46}"/>
              </a:ext>
            </a:extLst>
          </p:cNvPr>
          <p:cNvSpPr txBox="1"/>
          <p:nvPr/>
        </p:nvSpPr>
        <p:spPr>
          <a:xfrm>
            <a:off x="5080000" y="1074057"/>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93437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1754-2958-D24E-A6A8-479C9C6B9562}"/>
              </a:ext>
            </a:extLst>
          </p:cNvPr>
          <p:cNvSpPr>
            <a:spLocks noGrp="1"/>
          </p:cNvSpPr>
          <p:nvPr>
            <p:ph type="title"/>
          </p:nvPr>
        </p:nvSpPr>
        <p:spPr/>
        <p:txBody>
          <a:bodyPr/>
          <a:lstStyle/>
          <a:p>
            <a:r>
              <a:rPr lang="it-IT" b="1" dirty="0">
                <a:latin typeface="Goudy Old Style" panose="02020502050305020303" pitchFamily="18" charset="77"/>
              </a:rPr>
              <a:t>Che cos’è il carisma?</a:t>
            </a:r>
          </a:p>
        </p:txBody>
      </p:sp>
      <p:sp>
        <p:nvSpPr>
          <p:cNvPr id="3" name="Content Placeholder 2">
            <a:extLst>
              <a:ext uri="{FF2B5EF4-FFF2-40B4-BE49-F238E27FC236}">
                <a16:creationId xmlns:a16="http://schemas.microsoft.com/office/drawing/2014/main" id="{6F86F6D1-7B35-5842-ADCA-30F2CEF4F33F}"/>
              </a:ext>
            </a:extLst>
          </p:cNvPr>
          <p:cNvSpPr>
            <a:spLocks noGrp="1"/>
          </p:cNvSpPr>
          <p:nvPr>
            <p:ph idx="1"/>
          </p:nvPr>
        </p:nvSpPr>
        <p:spPr/>
        <p:txBody>
          <a:bodyPr>
            <a:normAutofit fontScale="92500" lnSpcReduction="10000"/>
          </a:bodyPr>
          <a:lstStyle/>
          <a:p>
            <a:r>
              <a:rPr lang="it-IT" dirty="0">
                <a:latin typeface="Goudy Old Style" panose="02020502050305020303" pitchFamily="18" charset="77"/>
              </a:rPr>
              <a:t>Il problema degli approcci prevalenti al "carisma" è che si incentrano sulle caratteristiche del messaggero [populista] e del suo messaggio [populista], piuttosto che sulle "reazioni" dei destinatari. Stando così le cose, non ci dicono - e, in effetti, non possono - se i leader populisti hanno di fatto relazioni carismatiche con i loro seguaci, almeno secondo una comprensione weberiana del carisma. </a:t>
            </a:r>
          </a:p>
          <a:p>
            <a:r>
              <a:rPr lang="it-IT" dirty="0">
                <a:latin typeface="Goudy Old Style" panose="02020502050305020303" pitchFamily="18" charset="77"/>
              </a:rPr>
              <a:t>Come ha spiegato Weber (1978, p. 242), è il riconoscimento da parte di coloro che sono soggetti agli appelli carismatici ciò che "è decisivo" per la determinazione del carisma. Allo stesso modo, </a:t>
            </a:r>
            <a:r>
              <a:rPr lang="it-IT" dirty="0" err="1">
                <a:latin typeface="Goudy Old Style" panose="02020502050305020303" pitchFamily="18" charset="77"/>
              </a:rPr>
              <a:t>Willner</a:t>
            </a:r>
            <a:r>
              <a:rPr lang="it-IT" dirty="0">
                <a:latin typeface="Goudy Old Style" panose="02020502050305020303" pitchFamily="18" charset="77"/>
              </a:rPr>
              <a:t> (1984, p. 15) sostiene che il carisma "può essere rintracciato non tanto nella personalità del leader quanto, piuttosto, nelle percezioni delle persone che guida". Dobbiamo quindi "guardare alle risposte dei seguaci, non al leader [in sé], per sapere se si è stabilita una relazione carismatica" (</a:t>
            </a:r>
            <a:r>
              <a:rPr lang="it-IT" dirty="0" err="1">
                <a:latin typeface="Goudy Old Style" panose="02020502050305020303" pitchFamily="18" charset="77"/>
              </a:rPr>
              <a:t>Willner</a:t>
            </a:r>
            <a:r>
              <a:rPr lang="it-IT" dirty="0">
                <a:latin typeface="Goudy Old Style" panose="02020502050305020303" pitchFamily="18" charset="77"/>
              </a:rPr>
              <a:t>, 1984, p. 18).</a:t>
            </a:r>
          </a:p>
        </p:txBody>
      </p:sp>
    </p:spTree>
    <p:extLst>
      <p:ext uri="{BB962C8B-B14F-4D97-AF65-F5344CB8AC3E}">
        <p14:creationId xmlns:p14="http://schemas.microsoft.com/office/powerpoint/2010/main" val="281140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B3CD6-BB4E-474E-B703-14AF86097844}"/>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Una questione </a:t>
            </a:r>
            <a:r>
              <a:rPr lang="it-IT" i="1" dirty="0">
                <a:latin typeface="Times New Roman" panose="02020603050405020304" pitchFamily="18" charset="0"/>
                <a:cs typeface="Times New Roman" panose="02020603050405020304" pitchFamily="18" charset="0"/>
              </a:rPr>
              <a:t>per</a:t>
            </a:r>
            <a:r>
              <a:rPr lang="it-IT" dirty="0">
                <a:latin typeface="Times New Roman" panose="02020603050405020304" pitchFamily="18" charset="0"/>
                <a:cs typeface="Times New Roman" panose="02020603050405020304" pitchFamily="18" charset="0"/>
              </a:rPr>
              <a:t> leader?</a:t>
            </a:r>
          </a:p>
        </p:txBody>
      </p:sp>
      <p:sp>
        <p:nvSpPr>
          <p:cNvPr id="3" name="Content Placeholder 2">
            <a:extLst>
              <a:ext uri="{FF2B5EF4-FFF2-40B4-BE49-F238E27FC236}">
                <a16:creationId xmlns:a16="http://schemas.microsoft.com/office/drawing/2014/main" id="{7B126B08-EDD7-FE47-BFFB-136D176E40DE}"/>
              </a:ext>
            </a:extLst>
          </p:cNvPr>
          <p:cNvSpPr>
            <a:spLocks noGrp="1"/>
          </p:cNvSpPr>
          <p:nvPr>
            <p:ph idx="1"/>
          </p:nvPr>
        </p:nvSpPr>
        <p:spPr>
          <a:xfrm>
            <a:off x="838200" y="1825625"/>
            <a:ext cx="10515600" cy="4351338"/>
          </a:xfrm>
        </p:spPr>
        <p:txBody>
          <a:bodyPr>
            <a:normAutofit fontScale="85000" lnSpcReduction="20000"/>
          </a:bodyPr>
          <a:lstStyle/>
          <a:p>
            <a:r>
              <a:rPr lang="it-IT" dirty="0" err="1">
                <a:solidFill>
                  <a:srgbClr val="000000"/>
                </a:solidFill>
                <a:latin typeface="Goudy Old Style" panose="02020502050305020303" pitchFamily="18" charset="77"/>
                <a:cs typeface="Times New Roman" panose="02020603050405020304" pitchFamily="18" charset="0"/>
              </a:rPr>
              <a:t>McDonnell</a:t>
            </a:r>
            <a:r>
              <a:rPr lang="it-IT" dirty="0">
                <a:solidFill>
                  <a:srgbClr val="000000"/>
                </a:solidFill>
                <a:latin typeface="Goudy Old Style" panose="02020502050305020303" pitchFamily="18" charset="77"/>
                <a:cs typeface="Times New Roman" panose="02020603050405020304" pitchFamily="18" charset="0"/>
              </a:rPr>
              <a:t> (2017), in un’analisi basata su interviste condotte in Italia tra il 2009 e il 2011 = Umberto Bossi  emerse come indiscutibile caso di un leader populista carismatico.</a:t>
            </a:r>
          </a:p>
          <a:p>
            <a:r>
              <a:rPr lang="it-IT" dirty="0">
                <a:solidFill>
                  <a:srgbClr val="000000"/>
                </a:solidFill>
                <a:latin typeface="Goudy Old Style" panose="02020502050305020303" pitchFamily="18" charset="77"/>
                <a:cs typeface="Times New Roman" panose="02020603050405020304" pitchFamily="18" charset="0"/>
              </a:rPr>
              <a:t> un forte legame emotivo e una credenza nei poteri trasformativi e straordinari</a:t>
            </a:r>
          </a:p>
          <a:p>
            <a:pPr marL="0" indent="0">
              <a:buNone/>
            </a:pPr>
            <a:r>
              <a:rPr lang="it-IT" i="1" dirty="0">
                <a:solidFill>
                  <a:srgbClr val="000000"/>
                </a:solidFill>
                <a:latin typeface="Goudy Old Style" panose="02020502050305020303" pitchFamily="18" charset="77"/>
                <a:cs typeface="Times New Roman" panose="02020603050405020304" pitchFamily="18" charset="0"/>
              </a:rPr>
              <a:t>“(Ha) fondamentalmente ha cambiato la mia visione della vita ", un membro che ricorda la prima volta che aveva sentito parlare Bossi in pubblico. </a:t>
            </a:r>
            <a:endParaRPr lang="it-IT" dirty="0">
              <a:solidFill>
                <a:srgbClr val="000000"/>
              </a:solidFill>
              <a:latin typeface="Goudy Old Style" panose="02020502050305020303" pitchFamily="18" charset="77"/>
              <a:cs typeface="Times New Roman" panose="02020603050405020304" pitchFamily="18" charset="0"/>
            </a:endParaRPr>
          </a:p>
          <a:p>
            <a:pPr marL="0" indent="0">
              <a:buNone/>
            </a:pPr>
            <a:r>
              <a:rPr lang="it-IT" i="1" dirty="0">
                <a:solidFill>
                  <a:srgbClr val="000000"/>
                </a:solidFill>
                <a:latin typeface="Goudy Old Style" panose="02020502050305020303" pitchFamily="18" charset="77"/>
                <a:cs typeface="Times New Roman" panose="02020603050405020304" pitchFamily="18" charset="0"/>
              </a:rPr>
              <a:t>Bossi è "l'unico leader ad essere amato ... completamente amato”, un rappresentante regionale. </a:t>
            </a:r>
            <a:endParaRPr lang="it-IT" dirty="0">
              <a:solidFill>
                <a:srgbClr val="000000"/>
              </a:solidFill>
              <a:latin typeface="Goudy Old Style" panose="02020502050305020303" pitchFamily="18" charset="77"/>
              <a:cs typeface="Times New Roman" panose="02020603050405020304" pitchFamily="18" charset="0"/>
            </a:endParaRPr>
          </a:p>
          <a:p>
            <a:pPr marL="0" indent="0">
              <a:buNone/>
            </a:pPr>
            <a:r>
              <a:rPr lang="it-IT" i="1" dirty="0">
                <a:solidFill>
                  <a:srgbClr val="000000"/>
                </a:solidFill>
                <a:latin typeface="Goudy Old Style" panose="02020502050305020303" pitchFamily="18" charset="77"/>
                <a:cs typeface="Times New Roman" panose="02020603050405020304" pitchFamily="18" charset="0"/>
              </a:rPr>
              <a:t>"Abbiamo cieca fiducia in lui. Qualunque cosa lui decida, va bene anche a noi”, un attivista.</a:t>
            </a:r>
            <a:endParaRPr lang="it-IT" dirty="0">
              <a:solidFill>
                <a:srgbClr val="000000"/>
              </a:solidFill>
              <a:latin typeface="Goudy Old Style" panose="02020502050305020303" pitchFamily="18" charset="77"/>
              <a:cs typeface="Times New Roman" panose="02020603050405020304" pitchFamily="18" charset="0"/>
            </a:endParaRPr>
          </a:p>
          <a:p>
            <a:pPr marL="0" indent="0">
              <a:buNone/>
            </a:pPr>
            <a:r>
              <a:rPr lang="it-IT" i="1" dirty="0">
                <a:solidFill>
                  <a:srgbClr val="000000"/>
                </a:solidFill>
                <a:latin typeface="Goudy Old Style" panose="02020502050305020303" pitchFamily="18" charset="77"/>
                <a:cs typeface="Times New Roman" panose="02020603050405020304" pitchFamily="18" charset="0"/>
              </a:rPr>
              <a:t>"quello che ci ha dato speranza, che ci ha dato le idee e che ha ancora quella grande capacità di leggere il futuro".</a:t>
            </a:r>
            <a:endParaRPr lang="it-IT" dirty="0">
              <a:solidFill>
                <a:srgbClr val="000000"/>
              </a:solidFill>
              <a:latin typeface="Goudy Old Style" panose="02020502050305020303" pitchFamily="18" charset="77"/>
              <a:cs typeface="Times New Roman" panose="02020603050405020304" pitchFamily="18" charset="0"/>
            </a:endParaRPr>
          </a:p>
          <a:p>
            <a:r>
              <a:rPr lang="it-IT" i="1" dirty="0">
                <a:solidFill>
                  <a:srgbClr val="000000"/>
                </a:solidFill>
                <a:latin typeface="Goudy Old Style" panose="02020502050305020303" pitchFamily="18" charset="77"/>
                <a:cs typeface="Times New Roman" panose="02020603050405020304" pitchFamily="18" charset="0"/>
              </a:rPr>
              <a:t>Quasi tutti gli intervistati: Bossi possedeva un "sesto senso" unico che gli ha permesso di anticipare eventi.  Bossi era "un profeta, non solo un politico". </a:t>
            </a:r>
            <a:endParaRPr lang="it-IT" dirty="0">
              <a:solidFill>
                <a:srgbClr val="000000"/>
              </a:solidFill>
              <a:latin typeface="Goudy Old Style" panose="02020502050305020303" pitchFamily="18" charset="77"/>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EAD4A07-65F0-094E-A326-D61D85D858A1}"/>
              </a:ext>
            </a:extLst>
          </p:cNvPr>
          <p:cNvSpPr txBox="1"/>
          <p:nvPr/>
        </p:nvSpPr>
        <p:spPr>
          <a:xfrm>
            <a:off x="4049486" y="2598057"/>
            <a:ext cx="184731" cy="369332"/>
          </a:xfrm>
          <a:prstGeom prst="rect">
            <a:avLst/>
          </a:prstGeom>
          <a:noFill/>
        </p:spPr>
        <p:txBody>
          <a:bodyPr wrap="none" rtlCol="0">
            <a:spAutoFit/>
          </a:bodyPr>
          <a:lstStyle/>
          <a:p>
            <a:endParaRPr lang="it-IT" dirty="0"/>
          </a:p>
        </p:txBody>
      </p:sp>
      <p:sp>
        <p:nvSpPr>
          <p:cNvPr id="5" name="TextBox 4">
            <a:extLst>
              <a:ext uri="{FF2B5EF4-FFF2-40B4-BE49-F238E27FC236}">
                <a16:creationId xmlns:a16="http://schemas.microsoft.com/office/drawing/2014/main" id="{387AB3DF-9B24-C245-8916-6ED3C215EA46}"/>
              </a:ext>
            </a:extLst>
          </p:cNvPr>
          <p:cNvSpPr txBox="1"/>
          <p:nvPr/>
        </p:nvSpPr>
        <p:spPr>
          <a:xfrm>
            <a:off x="5080000" y="1074057"/>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8295801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1D5FCF5B64C354FB92999EFD1A77C7A" ma:contentTypeVersion="2" ma:contentTypeDescription="Creare un nuovo documento." ma:contentTypeScope="" ma:versionID="d4fa99e6d91682ea719e7982ce33084f">
  <xsd:schema xmlns:xsd="http://www.w3.org/2001/XMLSchema" xmlns:xs="http://www.w3.org/2001/XMLSchema" xmlns:p="http://schemas.microsoft.com/office/2006/metadata/properties" xmlns:ns2="611b50a5-24d2-421e-8e8d-981ee1a47357" targetNamespace="http://schemas.microsoft.com/office/2006/metadata/properties" ma:root="true" ma:fieldsID="1e9f69d172dad2471dbc282f96c174d5" ns2:_="">
    <xsd:import namespace="611b50a5-24d2-421e-8e8d-981ee1a4735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b50a5-24d2-421e-8e8d-981ee1a473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C2941C-BE27-4C9B-BC28-7627A7F1EAF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C275F29-00D7-4727-BEFD-7D98ABBC21B6}">
  <ds:schemaRefs>
    <ds:schemaRef ds:uri="http://schemas.microsoft.com/sharepoint/v3/contenttype/forms"/>
  </ds:schemaRefs>
</ds:datastoreItem>
</file>

<file path=customXml/itemProps3.xml><?xml version="1.0" encoding="utf-8"?>
<ds:datastoreItem xmlns:ds="http://schemas.openxmlformats.org/officeDocument/2006/customXml" ds:itemID="{61BBC4D9-C1BA-4B2E-98BE-95B4CC1A8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b50a5-24d2-421e-8e8d-981ee1a473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2002</TotalTime>
  <Words>4533</Words>
  <Application>Microsoft Office PowerPoint</Application>
  <PresentationFormat>Widescreen</PresentationFormat>
  <Paragraphs>166</Paragraphs>
  <Slides>36</Slides>
  <Notes>4</Notes>
  <HiddenSlides>0</HiddenSlides>
  <MMClips>0</MMClips>
  <ScaleCrop>false</ScaleCrop>
  <HeadingPairs>
    <vt:vector size="4" baseType="variant">
      <vt:variant>
        <vt:lpstr>Tema</vt:lpstr>
      </vt:variant>
      <vt:variant>
        <vt:i4>1</vt:i4>
      </vt:variant>
      <vt:variant>
        <vt:lpstr>Titoli diapositive</vt:lpstr>
      </vt:variant>
      <vt:variant>
        <vt:i4>36</vt:i4>
      </vt:variant>
    </vt:vector>
  </HeadingPairs>
  <TitlesOfParts>
    <vt:vector size="37" baseType="lpstr">
      <vt:lpstr>Office Theme</vt:lpstr>
      <vt:lpstr>La leadership populista: cenni</vt:lpstr>
      <vt:lpstr>Una questione per leader?</vt:lpstr>
      <vt:lpstr>L’uomo (forte) populista</vt:lpstr>
      <vt:lpstr>La donna (forte) populista</vt:lpstr>
      <vt:lpstr>La leadership al «femminile»</vt:lpstr>
      <vt:lpstr>Una questione per leader?</vt:lpstr>
      <vt:lpstr>Una questione per leader?</vt:lpstr>
      <vt:lpstr>Che cos’è il carisma?</vt:lpstr>
      <vt:lpstr>Una questione per leader?</vt:lpstr>
      <vt:lpstr>L’istituzionalizzazione del populismo</vt:lpstr>
      <vt:lpstr>L’importanza delle scelte e qualità dei leader per la persistenza dei populisti nel lungo periodo</vt:lpstr>
      <vt:lpstr>     Istituzionalizzazione, socializzazione e routine nelle organizzazioni complesse:  il caso della Lega </vt:lpstr>
      <vt:lpstr>Cose da tenere a mente nel corso della presentazione che segue:</vt:lpstr>
      <vt:lpstr>Una storia brevissima della Lega (Nord)</vt:lpstr>
      <vt:lpstr>La vecchia Lega Nord (e anche prima)</vt:lpstr>
      <vt:lpstr>La Lega (oggi)</vt:lpstr>
      <vt:lpstr>La Lega (Nord) come un partito di massa tradizionale</vt:lpstr>
      <vt:lpstr>La distinzione tra soci sostenitori e soci militanti</vt:lpstr>
      <vt:lpstr>Le tessere</vt:lpstr>
      <vt:lpstr>Ancora un partito di massa?</vt:lpstr>
      <vt:lpstr>Presentazione standard di PowerPoint</vt:lpstr>
      <vt:lpstr>Struttura organizzativa</vt:lpstr>
      <vt:lpstr>L’organigramma della Lega (per Salvini Premier)</vt:lpstr>
      <vt:lpstr>Un moderno partito di massa al Nord</vt:lpstr>
      <vt:lpstr>Un moderno partito di massa al Nord</vt:lpstr>
      <vt:lpstr>Attivismo ‘phygital' per modernizzare il partito di massa</vt:lpstr>
      <vt:lpstr>Attivismo ‘phygital' per modernizzare il partito di massa</vt:lpstr>
      <vt:lpstr>Un stadio embrionale di sviluppo al Sud</vt:lpstr>
      <vt:lpstr>Uno stadio embrionale di sviluppo al Sud</vt:lpstr>
      <vt:lpstr>Centralizzazione e democrazia interna</vt:lpstr>
      <vt:lpstr>Centralizzazione e democrazia interna</vt:lpstr>
      <vt:lpstr>Centralizzazione e democrazia interna</vt:lpstr>
      <vt:lpstr>Centralizzazione e democrazia interna</vt:lpstr>
      <vt:lpstr>Centralizzazione e democrazia interna</vt:lpstr>
      <vt:lpstr>Conclusioni</vt:lpstr>
      <vt:lpstr>Conclusioni</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Rootedness, Activism and Centralisation:  The Case of the Swiss People’s Party</dc:title>
  <dc:creator>Adrian Favero (Government)</dc:creator>
  <cp:lastModifiedBy>Mattia Zulianello</cp:lastModifiedBy>
  <cp:revision>113</cp:revision>
  <cp:lastPrinted>2021-03-30T14:53:37Z</cp:lastPrinted>
  <dcterms:created xsi:type="dcterms:W3CDTF">2021-03-24T14:38:18Z</dcterms:created>
  <dcterms:modified xsi:type="dcterms:W3CDTF">2021-12-03T19:53:46Z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0x010100C1D5FCF5B64C354FB92999EFD1A77C7A</vt:lpwstr>
  </property>
</Properties>
</file>