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62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636"/>
  </p:normalViewPr>
  <p:slideViewPr>
    <p:cSldViewPr snapToGrid="0" snapToObjects="1">
      <p:cViewPr varScale="1">
        <p:scale>
          <a:sx n="88" d="100"/>
          <a:sy n="88" d="100"/>
        </p:scale>
        <p:origin x="14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27DA8-8ABB-444D-A0D5-153C005B4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2CABF-655F-834E-8C57-0F3D5177F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11416-C7B5-C346-B1A0-5C7544964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6ED33-D1CC-1F4F-BEB9-A2D703EBC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B118B-0BE8-E14E-91A6-1BE7D1404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15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076F-209B-384A-84D9-52FFE17FA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ED813-07DC-1649-9DF8-780E5CFD6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8DD14-1F9D-EB45-B3E3-BDFD3E50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9F0D5-5052-3C42-B71F-CDCFEE5F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723CA-7C65-5445-9F7D-38F7D5F17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02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AED754-3609-C14E-9263-3597202B0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0E4865-79FB-674B-A614-FFFEDAA0C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20F56-8ED6-B14F-8048-ACAE02FAB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16610-DD15-2F49-BFED-550B8742B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92D7F-7758-8E4D-8DA5-9317FB7B7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60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BB92F-E66D-D345-9113-28F983A5F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C4EDA-75EC-A740-B0BA-80FEA725C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3CEA3-BBAD-6D49-BDAE-F3F12AEC6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AAF80-B42E-FF41-AED9-21F4665EA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324A4-CE7E-C64C-B77F-5EA5FA79D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41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7C01A-92CE-F941-B100-70D6EC2A8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46AA9-2E86-E94B-8D4D-BF9DE691B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57F37-1320-F040-9115-4A1225B8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CE095-CA28-3942-9F74-3304678D3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B3F5B-47D6-4740-B90D-44375BE8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19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F2506-EC39-5148-88DD-D262D08B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B3BF2-BB9F-424B-9E88-85ADAF61C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68657-1C68-E44D-A23F-B181F84A9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94309-9155-C54F-91D7-334F2D269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76DE5-9272-3942-A9A2-B74C4180C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97114-5864-DB40-906D-DACB594F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80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27D66-660B-894B-B058-A9E7353CE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A7C29-C8E9-B248-8D6D-CCDBAFB49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DAA0D-E911-3C48-858E-4DE5FB0C3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BCB544-3408-A54C-A51D-2069C1F49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7D3FF8-F2FC-2648-8129-D7D8D140A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383468-8FD6-2544-88FD-2FF6C7C86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927677-2AAD-2A46-827C-275EFC7E8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714965-B4C0-CF45-BDE7-0F1892223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56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E7431-61B2-5545-8DB6-C5B99A9C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736CF0-09B3-B845-A934-C47E1EF63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75AED-6079-3947-8317-27713C73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36C4D-2D79-E845-B7D2-A7A97E0CB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77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8002D5-7E24-524B-A1FC-47155326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958480-D265-BE4C-BBD9-99B43F45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D13CF4-8C9C-C345-A861-F107FD8D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92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7E85-0F4D-CC4C-B825-B4F2DFE2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6165A-D147-154D-A57A-FBA7643D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C49F9-CA21-7148-8EF6-5E1B3F78D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C4B15-6A3D-0044-A8E3-9AC229B7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57477-6EF8-1F42-BE1C-2B880BD09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9F80D3-F322-E941-925E-962C1E775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916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F6F1F-1FA8-1B43-95A0-1F1500683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04F46A-4CC2-0B44-9ABC-B959FB007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47A6A-A657-254E-8AB1-A57C386AF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2AA80-1686-5E4F-A0A8-516C3081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DF6044-592B-4645-8D26-83E39176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A1535-6DD6-6042-98F7-273C40E8C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20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D9A13-26C1-AC47-AA13-4C951911D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CBE910-E082-714F-B060-61491B6AB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60FF6-477B-EE4D-93FC-19190716B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9839E-7E98-E346-80E8-14198B83AEA0}" type="datetimeFigureOut">
              <a:rPr lang="it-IT" smtClean="0"/>
              <a:t>09/12/21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1F198-882A-E84A-9D73-E9097AEC3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EE11E-8088-E844-9812-F3CE7D672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69964-477B-B143-8C43-978C3CD22EB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83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B732-9538-5049-8FA5-2084210F62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Populismo, democrazia e amministrazione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F1455A-3AA4-1C44-A2FF-18C31F9DCB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0157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A0B0A-E29F-F047-8489-66BA8BBE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Come i governi populisti possono trasformare l’apparato amministrativo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D85C3-9158-304C-9FF9-574307FA2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Struttura</a:t>
            </a:r>
          </a:p>
          <a:p>
            <a:r>
              <a:rPr lang="it-IT" dirty="0"/>
              <a:t>Risorse</a:t>
            </a:r>
          </a:p>
          <a:p>
            <a:r>
              <a:rPr lang="it-IT" dirty="0"/>
              <a:t>Personale</a:t>
            </a:r>
          </a:p>
          <a:p>
            <a:r>
              <a:rPr lang="it-IT" dirty="0"/>
              <a:t>Norme</a:t>
            </a:r>
          </a:p>
          <a:p>
            <a:r>
              <a:rPr lang="it-IT" i="1" dirty="0" err="1"/>
              <a:t>Accountability</a:t>
            </a:r>
            <a:endParaRPr lang="it-IT" i="1" dirty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Queste sono le implicazioni amministrative dell’arretramento democratico</a:t>
            </a:r>
          </a:p>
        </p:txBody>
      </p:sp>
    </p:spTree>
    <p:extLst>
      <p:ext uri="{BB962C8B-B14F-4D97-AF65-F5344CB8AC3E}">
        <p14:creationId xmlns:p14="http://schemas.microsoft.com/office/powerpoint/2010/main" val="2672090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59918-BCFD-C849-840B-452720795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Struttura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61085-C62E-D941-A658-ACDF7930E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Centralizzare il potere formale rafforzando le dinamiche top-down e il controllo da parte del governo centrale, riducendo la dispersione orizzontale dispersione orizzontale del potere e limitando l'autonomia dei livelli inferiori e delle agenzie, dove, altrimenti si avrebbe un contrappeso al governo centrale</a:t>
            </a:r>
          </a:p>
        </p:txBody>
      </p:sp>
    </p:spTree>
    <p:extLst>
      <p:ext uri="{BB962C8B-B14F-4D97-AF65-F5344CB8AC3E}">
        <p14:creationId xmlns:p14="http://schemas.microsoft.com/office/powerpoint/2010/main" val="4265830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9C2-7B5F-6047-8399-0A1BF8518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Risorse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1D90D-2F94-0F41-8F88-8E4B7E2C6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Orientare la condotta amministrativa attraverso l'assegnazione dei fondi e delle risorse amministrative e informative – per esempio, indebolendo unità specifiche riducendo i fondi e il personale, lasciandole fuori dai circuiti di informazione, o compromettendo il loro lavoro imponendo richieste amministrative eccessive.</a:t>
            </a:r>
          </a:p>
        </p:txBody>
      </p:sp>
    </p:spTree>
    <p:extLst>
      <p:ext uri="{BB962C8B-B14F-4D97-AF65-F5344CB8AC3E}">
        <p14:creationId xmlns:p14="http://schemas.microsoft.com/office/powerpoint/2010/main" val="4180533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C29EE-DCCE-434D-BBC0-EC11D57A4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Personale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BE3BF-8041-9040-8203-B8134DC09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"Ripulitura" ideologica del personale intensificando il patronage nel reclutamento e nella progressione di carriera, ben oltre il "normale" </a:t>
            </a:r>
            <a:r>
              <a:rPr lang="it-IT" dirty="0" err="1"/>
              <a:t>spoil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 [letteralmente: sistema del bottino; meno letteralmente e più correttamente: spartizione delle cariche], indebolendo i fattori meritocratici e rappresentativi nella politica di reclutamento e gestione del personale, attraverso l’esaurimento dei meccanismi esistenti e/o attraverso l'introduzione di nuovi strumenti di politicizzazione.</a:t>
            </a:r>
          </a:p>
        </p:txBody>
      </p:sp>
    </p:spTree>
    <p:extLst>
      <p:ext uri="{BB962C8B-B14F-4D97-AF65-F5344CB8AC3E}">
        <p14:creationId xmlns:p14="http://schemas.microsoft.com/office/powerpoint/2010/main" val="1148603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91756-0245-134A-95F1-668B255BA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Norme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C54C6-1F9A-6249-A755-E334D38AB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Impegnando completamente la cultura amministrativa al nuovo ordine ideologico minando la neutralità ufficiale della burocrazia o enfatizzando il suo carattere strumentale, per esempio, tramite l’esercizio di una pressione informale sullo staff.</a:t>
            </a:r>
          </a:p>
        </p:txBody>
      </p:sp>
    </p:spTree>
    <p:extLst>
      <p:ext uri="{BB962C8B-B14F-4D97-AF65-F5344CB8AC3E}">
        <p14:creationId xmlns:p14="http://schemas.microsoft.com/office/powerpoint/2010/main" val="4068491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BB339-FE13-504A-B990-7CFE1F9C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>
                <a:latin typeface="Palatino" pitchFamily="2" charset="77"/>
                <a:ea typeface="Palatino" pitchFamily="2" charset="77"/>
              </a:rPr>
              <a:t>Accountability</a:t>
            </a:r>
            <a:endParaRPr lang="it-IT" b="1" i="1" dirty="0">
              <a:latin typeface="Palatino" pitchFamily="2" charset="77"/>
              <a:ea typeface="Palatino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4D57C-0B51-9E49-8EB6-3EBD295AE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Ridurre la partecipazione sociale e le responsabilità delle agenzie di servizio nei confronti del parlamento e di altri controlli esterni controlli esterni, riducendo la trasparenza e lo scambio di informazioni con terzi e limitando l'accesso ai media.</a:t>
            </a:r>
          </a:p>
        </p:txBody>
      </p:sp>
    </p:spTree>
    <p:extLst>
      <p:ext uri="{BB962C8B-B14F-4D97-AF65-F5344CB8AC3E}">
        <p14:creationId xmlns:p14="http://schemas.microsoft.com/office/powerpoint/2010/main" val="2572904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F1C4-8EAC-6540-BEF8-004EB2D72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Le possibili reazioni dell’apparato amministrativo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C65AF-BB32-824D-9D70-8B7FF051C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Tuttavia, le burocrazie moderne non sono strutture passive e permeabili; sono attori nel processo decisionale.</a:t>
            </a:r>
          </a:p>
          <a:p>
            <a:r>
              <a:rPr lang="it-IT" dirty="0"/>
              <a:t>Le reazioni burocratiche sono quindi cruciali per il destino delle iniziative populiste.</a:t>
            </a:r>
          </a:p>
          <a:p>
            <a:r>
              <a:rPr lang="it-IT" dirty="0"/>
              <a:t>Quando si trovano di fronte a sfide alle loro politiche preferite, o al loro modo di amministrarle, i burocrati hanno diverse opzioni. </a:t>
            </a:r>
          </a:p>
        </p:txBody>
      </p:sp>
    </p:spTree>
    <p:extLst>
      <p:ext uri="{BB962C8B-B14F-4D97-AF65-F5344CB8AC3E}">
        <p14:creationId xmlns:p14="http://schemas.microsoft.com/office/powerpoint/2010/main" val="2691392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1646D-E81A-5443-B4BB-B3163AD36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Le possibili reazioni dell’apparato amministrativo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AACE8-3C7F-DC4F-8A36-4E0E703E0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8514"/>
            <a:ext cx="10515600" cy="5065485"/>
          </a:xfrm>
        </p:spPr>
        <p:txBody>
          <a:bodyPr>
            <a:noAutofit/>
          </a:bodyPr>
          <a:lstStyle/>
          <a:p>
            <a:pPr algn="just"/>
            <a:r>
              <a:rPr lang="it-IT" sz="2450" dirty="0"/>
              <a:t>L'opzione più semplice è che i burocrati accettino le direttive del governo del giorno e implementino i cambiamenti nelle loro modalità di lavorare (</a:t>
            </a:r>
            <a:r>
              <a:rPr lang="it-IT" sz="2450" i="1" dirty="0"/>
              <a:t>cooperare</a:t>
            </a:r>
            <a:r>
              <a:rPr lang="it-IT" sz="2450" dirty="0"/>
              <a:t>).</a:t>
            </a:r>
          </a:p>
          <a:p>
            <a:pPr algn="just"/>
            <a:r>
              <a:rPr lang="it-IT" sz="2450" dirty="0"/>
              <a:t>Possono anche scegliere di lavorare il più lentamente possibile, seguendo tutte le regole procedurali e cercando di rallentare l’implementazione dei programmi (</a:t>
            </a:r>
            <a:r>
              <a:rPr lang="it-IT" sz="2450" i="1" dirty="0"/>
              <a:t>eludere</a:t>
            </a:r>
            <a:r>
              <a:rPr lang="it-IT" sz="2450" dirty="0"/>
              <a:t>).</a:t>
            </a:r>
          </a:p>
          <a:p>
            <a:pPr algn="just"/>
            <a:r>
              <a:rPr lang="it-IT" sz="2450" dirty="0"/>
              <a:t>La terza opzione a disposizione è il </a:t>
            </a:r>
            <a:r>
              <a:rPr lang="it-IT" sz="2450" i="1" dirty="0"/>
              <a:t>sabotaggio, </a:t>
            </a:r>
            <a:r>
              <a:rPr lang="it-IT" sz="2450" dirty="0"/>
              <a:t>la più interessante e la più insolita. Se i burocrati credono che i valori legali o morali siano violati dalle politiche del loro governo, possono scegliere di trovare modi per impedire che ciò accada. Scegliere il sabotaggio come risposta significa scegliere i propri impegni legali e forse costituzionali rispetto alle loro abituali responsabilità di servire il governo del giorno e di lavorare fedelmente nel loro lavoro. Di fronte a ciò che possono essere considerati ordini illegali da parte dei loro superiori, il sabotaggio è per alcuni dipendenti pubblici l'unica alternativa accettabile oltre alle dimissioni.</a:t>
            </a:r>
          </a:p>
        </p:txBody>
      </p:sp>
    </p:spTree>
    <p:extLst>
      <p:ext uri="{BB962C8B-B14F-4D97-AF65-F5344CB8AC3E}">
        <p14:creationId xmlns:p14="http://schemas.microsoft.com/office/powerpoint/2010/main" val="3021294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91AFB-D737-474D-9FB4-0EF766E41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Democrazia ideale e democrazia reale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4405-F407-2149-9E0E-8DB4914C2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sz="3300" dirty="0"/>
              <a:t>Un conto sono le democrazie reali [</a:t>
            </a:r>
            <a:r>
              <a:rPr lang="it-IT" sz="3300" dirty="0" err="1"/>
              <a:t>Allum</a:t>
            </a:r>
            <a:r>
              <a:rPr lang="it-IT" sz="3300" dirty="0"/>
              <a:t> 1991], un conto alquanto diverso sono le teorizzazioni sulla democrazia [Sartori 1987; 2007]. La distanza fra le teorizzazioni e le realtà misura lo spazio che, di volta in volta, tenendo conto dei tempi e dei sistemi politici, si deve ed, eventualmente, si può tentare di colmare. Questa distanza indica, altresì, le ragioni, spesso comprensibili e giustificate, dell’insoddisfazione nei confronti delle democrazie esistenti, e spiega perché è nei regimi democratici che si assiste ai tentativi più frequenti e più incisivi di riforme istituzionali, politiche e socioeconomiche. </a:t>
            </a:r>
          </a:p>
          <a:p>
            <a:pPr algn="just"/>
            <a:r>
              <a:rPr lang="it-IT" sz="3300" dirty="0"/>
              <a:t>La tensione – talvolta considerata costitutiva delle democrazie realmente esistite ed esistenti – fra la democrazia cosiddetta formale, poiché basata sul rispetto delle regole e delle procedure, e la democrazia cosiddetta sostanziale, poiché interessata agli esiti dei procedimenti formali in termini di eguaglianza e di benessere per i cittadini, rappresenta la linfa del discorso filosofico, teorico, politico, empirico sulla democrazia.</a:t>
            </a:r>
          </a:p>
          <a:p>
            <a:pPr algn="just"/>
            <a:r>
              <a:rPr lang="it-IT" sz="3300" dirty="0"/>
              <a:t>Oltre alla distanza tra democrazia formale e democrazia sostanziale, un punto irrisolvibile è la distanza tra democrazia ideale e democrazia reale.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679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2E46F-66DF-CC49-A8E1-4D2391810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Populismo e democrazia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EB38E-64FF-B740-9FD0-2C42CFAD5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Il rapporto tra populismo e democrazia è, da sempre, oggetto di intenso dibattito.</a:t>
            </a:r>
          </a:p>
          <a:p>
            <a:pPr algn="just"/>
            <a:r>
              <a:rPr lang="it-IT" dirty="0"/>
              <a:t> A seconda del suo peso elettorale e del contesto in cui si manifesta, manifesta, il populismo può rappresentare una minaccia oppure un correttivo per la democrazia. </a:t>
            </a:r>
          </a:p>
          <a:p>
            <a:pPr algn="just"/>
            <a:r>
              <a:rPr lang="it-IT" dirty="0"/>
              <a:t>Ciò significa che il populismo, di per sé, non è né un bene né un male per il sistema democratico. Infatti, così come altre ideologie possono avere un impatto positivo e negativo sulla democrazia (ad esempio, il liberalismo, il nazionalismo o il socialismo), lo stesso vale per il populismo.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330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09D0-090C-164B-99B9-95B9F1C8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Populismo e democrazia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8A0C7-3C99-7B42-84D3-ECC4BA8FC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Il populismo è essenzialmente democratico, ma è in contrasto con la democrazia liberale, ossia il modello dominante nel mondo contemporaneo.</a:t>
            </a:r>
          </a:p>
          <a:p>
            <a:pPr algn="just"/>
            <a:r>
              <a:rPr lang="it-IT" dirty="0"/>
              <a:t>Infatti, il populismo sostiene che nulla dovrebbe limitare la volontà del popolo (puro) e rifiuta fondamentalmente la nozione di pluralismo, ivi inclusi i diritti delle minoranze e le “garanzie istituzionali” che dovrebbero tutelarli.</a:t>
            </a:r>
          </a:p>
          <a:p>
            <a:pPr algn="just"/>
            <a:r>
              <a:rPr lang="it-IT" dirty="0"/>
              <a:t>Nella pratica, i populisti spesso invocano il principio della sovranità popolare per criticare le istituzioni indipendenti che si prefiggono di proteggere i diritti fondamentali, i quali, a loro volta, sono intrinseci al modello democratico liberale. Tra le istituzioni maggiormente prese di mira troviamo la magistratura e I media.</a:t>
            </a:r>
          </a:p>
          <a:p>
            <a:endParaRPr lang="en-GB" dirty="0"/>
          </a:p>
          <a:p>
            <a:endParaRPr lang="en-GB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6841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B97A5-FB75-6840-B4A1-F59942CD4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Populismo e democrazia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82846-0978-F64D-B959-5CB6C1DBA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300" dirty="0"/>
              <a:t>Il populismo sfrutta le tensioni inerenti alla democrazia liberale, la quale cerca di trovare un equilibrio armonioso tra il principio di maggioranza e la tutela dei diritti delle minoranze. E sfrutta il divario, inesauribile, tra democrazia ideale e democrazie reale. </a:t>
            </a:r>
          </a:p>
          <a:p>
            <a:pPr algn="just"/>
            <a:r>
              <a:rPr lang="it-IT" sz="2300" dirty="0"/>
              <a:t>L’equilibrio tra principio di maggioranza e tutela delle minoranze è quasi impossibile da conseguire nel mondo reale, perché i due elementi spesso si sovrappongono quando si tratta di questioni importanti.</a:t>
            </a:r>
          </a:p>
          <a:p>
            <a:pPr algn="just"/>
            <a:r>
              <a:rPr lang="it-IT" sz="2300" dirty="0"/>
              <a:t>I populisti criticheranno le violazioni al principio di maggioranza come infrazioni della nozione stessa di democrazia, sostenendo che la fonte ultima dell’autorità politica risieda nel popolo e non negli organi non elettivi. </a:t>
            </a:r>
          </a:p>
          <a:p>
            <a:pPr algn="just"/>
            <a:r>
              <a:rPr lang="it-IT" sz="2300" dirty="0"/>
              <a:t>In sostanza, i populisti sollevano la domanda: “Chi controllerà i controllori?”; ma il populismo tende anche a vedere con sospetto le istituzioni non elettive che limitano il potere del </a:t>
            </a:r>
            <a:r>
              <a:rPr lang="it-IT" sz="2300" dirty="0" err="1"/>
              <a:t>demos</a:t>
            </a:r>
            <a:r>
              <a:rPr lang="it-IT" sz="2300" dirty="0"/>
              <a:t> e può evolversi in una forma di estremismo democratico o, più correttamente, in democrazia illiberale.</a:t>
            </a:r>
          </a:p>
        </p:txBody>
      </p:sp>
    </p:spTree>
    <p:extLst>
      <p:ext uri="{BB962C8B-B14F-4D97-AF65-F5344CB8AC3E}">
        <p14:creationId xmlns:p14="http://schemas.microsoft.com/office/powerpoint/2010/main" val="2509911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7FF3-2594-9645-910B-93F76A77F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Le democrazie esistenti sono liberali…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5C1F4-2758-4E49-B79F-8DA8F9F61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“Nei processi potestativi dei regimi liberal-democratici lo stretto elemento «democrazia» –come tale – è solo il più vistoso, il più appariscente: ma di per sé non è certo il più importante” (Sartori 1985, 176-177)</a:t>
            </a:r>
          </a:p>
          <a:p>
            <a:pPr algn="just"/>
            <a:r>
              <a:rPr lang="it-IT" dirty="0"/>
              <a:t>Sartori [1985, 176-177] spiega che sebbene la deontologia della democrazia faccia puntare l’attenzione sulla sovranità popolare «nessuno di noi pensa fino in fondo che la democrazia sia tutta qui[...]. Altrimenti dovremmo accettare per democratico qualsiasi regime al quale il popolo mostra di consentire». </a:t>
            </a:r>
          </a:p>
          <a:p>
            <a:pPr algn="just"/>
            <a:r>
              <a:rPr lang="it-IT" dirty="0"/>
              <a:t>La tendenza è quella di dare maggiore prevalenza al termine “democrazia” rispetto al termine “liberale”, quando in realtà l’importanza è invertita: il fatto che la nostra democrazia sia una democrazia liberale passa troppe volte sottinteso. </a:t>
            </a:r>
          </a:p>
        </p:txBody>
      </p:sp>
    </p:spTree>
    <p:extLst>
      <p:ext uri="{BB962C8B-B14F-4D97-AF65-F5344CB8AC3E}">
        <p14:creationId xmlns:p14="http://schemas.microsoft.com/office/powerpoint/2010/main" val="386798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2E46F-66DF-CC49-A8E1-4D239181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72" y="205468"/>
            <a:ext cx="10515600" cy="1325563"/>
          </a:xfrm>
        </p:spPr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Populismo e democrazia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30A051B-7D80-4C45-A58B-0DD2B95B3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227270"/>
              </p:ext>
            </p:extLst>
          </p:nvPr>
        </p:nvGraphicFramePr>
        <p:xfrm>
          <a:off x="428171" y="1278517"/>
          <a:ext cx="11335658" cy="5579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7829">
                  <a:extLst>
                    <a:ext uri="{9D8B030D-6E8A-4147-A177-3AD203B41FA5}">
                      <a16:colId xmlns:a16="http://schemas.microsoft.com/office/drawing/2014/main" val="1905884465"/>
                    </a:ext>
                  </a:extLst>
                </a:gridCol>
                <a:gridCol w="5667829">
                  <a:extLst>
                    <a:ext uri="{9D8B030D-6E8A-4147-A177-3AD203B41FA5}">
                      <a16:colId xmlns:a16="http://schemas.microsoft.com/office/drawing/2014/main" val="664997519"/>
                    </a:ext>
                  </a:extLst>
                </a:gridCol>
              </a:tblGrid>
              <a:tr h="658383">
                <a:tc>
                  <a:txBody>
                    <a:bodyPr/>
                    <a:lstStyle/>
                    <a:p>
                      <a:r>
                        <a:rPr lang="it-IT" noProof="0"/>
                        <a:t>Effetti positivi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/>
                        <a:t>Effetti negativi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922817"/>
                  </a:ext>
                </a:extLst>
              </a:tr>
              <a:tr h="1131922">
                <a:tc>
                  <a:txBody>
                    <a:bodyPr/>
                    <a:lstStyle/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populismo può dare voce ai gruppi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 non si sentono rappresentati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dall’élite politica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populismo può usare la nozione e la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prassi del principio di maggioranza per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circumnavigare i diritti delle minoranze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82390"/>
                  </a:ext>
                </a:extLst>
              </a:tr>
              <a:tr h="1131922">
                <a:tc>
                  <a:txBody>
                    <a:bodyPr/>
                    <a:lstStyle/>
                    <a:p>
                      <a:r>
                        <a:rPr lang="it-IT" sz="180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populismo può mobilitare i settori</a:t>
                      </a:r>
                    </a:p>
                    <a:p>
                      <a:r>
                        <a:rPr lang="it-IT" sz="180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esclusi della società, migliorando la</a:t>
                      </a:r>
                    </a:p>
                    <a:p>
                      <a:r>
                        <a:rPr lang="it-IT" sz="180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loro integrazione nel sistema politico.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populismo può usare la nozione e la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prassi della sovranità popolare per erodere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istituzioni specializzate nella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protezione dei diritti fondamentali.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347106"/>
                  </a:ext>
                </a:extLst>
              </a:tr>
              <a:tr h="1393135">
                <a:tc>
                  <a:txBody>
                    <a:bodyPr/>
                    <a:lstStyle/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populismo può migliorare la</a:t>
                      </a:r>
                    </a:p>
                    <a:p>
                      <a:r>
                        <a:rPr lang="it-IT" sz="180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responsiveness</a:t>
                      </a:r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sistema politico,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incoraggiando l’attuazione delle politiche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 ai settori esclusi della società.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populismo può promuovere la formazione</a:t>
                      </a:r>
                    </a:p>
                    <a:p>
                      <a:r>
                        <a:rPr lang="it-IT" sz="180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una nuova frattura (cleavage),</a:t>
                      </a:r>
                    </a:p>
                    <a:p>
                      <a:r>
                        <a:rPr lang="it-IT" sz="180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 può impedire la formazione di</a:t>
                      </a:r>
                    </a:p>
                    <a:p>
                      <a:r>
                        <a:rPr lang="it-IT" sz="180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coalizioni politiche stabili.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399102"/>
                  </a:ext>
                </a:extLst>
              </a:tr>
              <a:tr h="1207323">
                <a:tc>
                  <a:txBody>
                    <a:bodyPr/>
                    <a:lstStyle/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populismo può accrescere l’</a:t>
                      </a:r>
                      <a:r>
                        <a:rPr lang="it-IT" sz="180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accountability</a:t>
                      </a:r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democratica, introducendo alcuni temi e provvedimenti nella sfera politica</a:t>
                      </a:r>
                    </a:p>
                    <a:p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populismo può condurre ad una moralizzazione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della politica, ad un punto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tale da rendere difficile, se non impossibile,</a:t>
                      </a:r>
                    </a:p>
                    <a:p>
                      <a:r>
                        <a:rPr lang="it-IT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raggiungimento di un accordo.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903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677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6BBCC-DBF4-A947-8F2F-2F9BF3370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Populismo e amministrazione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E323A-5EEA-C547-BE02-BAD53E029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Il ruolo dell’amministrazione è essenziale nei processi di arretramento democratico (</a:t>
            </a:r>
            <a:r>
              <a:rPr lang="it-IT" i="1" dirty="0" err="1"/>
              <a:t>democratic</a:t>
            </a:r>
            <a:r>
              <a:rPr lang="it-IT" i="1" dirty="0"/>
              <a:t> </a:t>
            </a:r>
            <a:r>
              <a:rPr lang="it-IT" i="1" dirty="0" err="1"/>
              <a:t>backsliding</a:t>
            </a:r>
            <a:r>
              <a:rPr lang="it-IT" dirty="0"/>
              <a:t>). Per arretramento democratico si intende un declino graduale ma costante della qualità delle istituzioni o delle pratiche associate alla democrazia come elezioni libere e corrette, rappresentanze istituzionali attraverso un’autonoma società civile, un sistema parlamentare multipartitico e controlli e valutazioni sul governo da parte di tribunali indipendenti e media.</a:t>
            </a:r>
          </a:p>
          <a:p>
            <a:pPr algn="just"/>
            <a:r>
              <a:rPr lang="it-IT" dirty="0"/>
              <a:t>A livello molto generale, per arretramento democratico si può intendere la debilitazione o eliminazione, su iniziativa dello Stato, di una qualsiasi istituzione che sostenga una democrazia esistente (</a:t>
            </a:r>
            <a:r>
              <a:rPr lang="it-IT" dirty="0" err="1"/>
              <a:t>Bermeo</a:t>
            </a:r>
            <a:r>
              <a:rPr lang="it-IT" dirty="0"/>
              <a:t> 2016).</a:t>
            </a:r>
          </a:p>
          <a:p>
            <a:pPr algn="just"/>
            <a:r>
              <a:rPr lang="it-IT" dirty="0"/>
              <a:t>Il ruolo dell’amministrazione è cruciale perché contribuisce alla produzione delle politiche e le implementa. </a:t>
            </a:r>
          </a:p>
          <a:p>
            <a:pPr algn="just"/>
            <a:r>
              <a:rPr lang="it-IT" dirty="0"/>
              <a:t>Come Weber (1978: 220) sottolinea «L’esercizio dell’autorità consiste precisamente nell’amministrazione».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790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6BBCC-DBF4-A947-8F2F-2F9BF3370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Palatino" pitchFamily="2" charset="77"/>
                <a:ea typeface="Palatino" pitchFamily="2" charset="77"/>
              </a:rPr>
              <a:t>Populismo e amministrazione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E323A-5EEA-C547-BE02-BAD53E029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L’apparato amministrativo è solitamente la roccaforte naturale delle autocrazie quando si trovano al potere, ed è una delle ultime a «cedere» in caso di cambio di regime</a:t>
            </a:r>
          </a:p>
          <a:p>
            <a:pPr algn="just"/>
            <a:r>
              <a:rPr lang="it-IT" dirty="0"/>
              <a:t>Nelle transizioni da democrazie a regimi autoritari, invece, la pubblica amministrazione diventa uno dei primissimi bersagli delle azioni finalizzate all’arretramento democratico</a:t>
            </a:r>
          </a:p>
        </p:txBody>
      </p:sp>
    </p:spTree>
    <p:extLst>
      <p:ext uri="{BB962C8B-B14F-4D97-AF65-F5344CB8AC3E}">
        <p14:creationId xmlns:p14="http://schemas.microsoft.com/office/powerpoint/2010/main" val="1315881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1D5FCF5B64C354FB92999EFD1A77C7A" ma:contentTypeVersion="2" ma:contentTypeDescription="Creare un nuovo documento." ma:contentTypeScope="" ma:versionID="d4fa99e6d91682ea719e7982ce33084f">
  <xsd:schema xmlns:xsd="http://www.w3.org/2001/XMLSchema" xmlns:xs="http://www.w3.org/2001/XMLSchema" xmlns:p="http://schemas.microsoft.com/office/2006/metadata/properties" xmlns:ns2="611b50a5-24d2-421e-8e8d-981ee1a47357" targetNamespace="http://schemas.microsoft.com/office/2006/metadata/properties" ma:root="true" ma:fieldsID="1e9f69d172dad2471dbc282f96c174d5" ns2:_="">
    <xsd:import namespace="611b50a5-24d2-421e-8e8d-981ee1a473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b50a5-24d2-421e-8e8d-981ee1a473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4AABA7-C4A5-4E01-921D-B5F381BB7AD5}"/>
</file>

<file path=customXml/itemProps2.xml><?xml version="1.0" encoding="utf-8"?>
<ds:datastoreItem xmlns:ds="http://schemas.openxmlformats.org/officeDocument/2006/customXml" ds:itemID="{B207A3E3-85C8-4CF6-A1FB-D147AA427A8E}"/>
</file>

<file path=customXml/itemProps3.xml><?xml version="1.0" encoding="utf-8"?>
<ds:datastoreItem xmlns:ds="http://schemas.openxmlformats.org/officeDocument/2006/customXml" ds:itemID="{CC5D33A2-54FB-436A-BD5A-0200BD2533BB}"/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1587</Words>
  <Application>Microsoft Macintosh PowerPoint</Application>
  <PresentationFormat>Widescreen</PresentationFormat>
  <Paragraphs>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Palatino</vt:lpstr>
      <vt:lpstr>Palatino Linotype</vt:lpstr>
      <vt:lpstr>Office Theme</vt:lpstr>
      <vt:lpstr>Populismo, democrazia e amministrazione</vt:lpstr>
      <vt:lpstr>Democrazia ideale e democrazia reale</vt:lpstr>
      <vt:lpstr>Populismo e democrazia</vt:lpstr>
      <vt:lpstr>Populismo e democrazia</vt:lpstr>
      <vt:lpstr>Populismo e democrazia</vt:lpstr>
      <vt:lpstr>Le democrazie esistenti sono liberali…</vt:lpstr>
      <vt:lpstr>Populismo e democrazia</vt:lpstr>
      <vt:lpstr>Populismo e amministrazione</vt:lpstr>
      <vt:lpstr>Populismo e amministrazione</vt:lpstr>
      <vt:lpstr>Come i governi populisti possono trasformare l’apparato amministrativo</vt:lpstr>
      <vt:lpstr>Struttura</vt:lpstr>
      <vt:lpstr>Risorse</vt:lpstr>
      <vt:lpstr>Personale</vt:lpstr>
      <vt:lpstr>Norme</vt:lpstr>
      <vt:lpstr>Accountability</vt:lpstr>
      <vt:lpstr>Le possibili reazioni dell’apparato amministrativo</vt:lpstr>
      <vt:lpstr>Le possibili reazioni dell’apparato amministrativo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Mattia Zulianello</dc:creator>
  <cp:lastModifiedBy>Mattia Zulianello</cp:lastModifiedBy>
  <cp:revision>12</cp:revision>
  <dcterms:created xsi:type="dcterms:W3CDTF">2021-12-06T16:47:15Z</dcterms:created>
  <dcterms:modified xsi:type="dcterms:W3CDTF">2021-12-09T12:28:58Z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0x010100C1D5FCF5B64C354FB92999EFD1A77C7A</vt:lpwstr>
  </property>
</Properties>
</file>