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52"/>
  </p:notesMasterIdLst>
  <p:sldIdLst>
    <p:sldId id="296" r:id="rId3"/>
    <p:sldId id="297" r:id="rId4"/>
    <p:sldId id="258" r:id="rId5"/>
    <p:sldId id="257" r:id="rId6"/>
    <p:sldId id="298" r:id="rId7"/>
    <p:sldId id="301" r:id="rId8"/>
    <p:sldId id="260" r:id="rId9"/>
    <p:sldId id="300" r:id="rId10"/>
    <p:sldId id="323" r:id="rId11"/>
    <p:sldId id="324" r:id="rId12"/>
    <p:sldId id="328" r:id="rId13"/>
    <p:sldId id="329" r:id="rId14"/>
    <p:sldId id="302" r:id="rId15"/>
    <p:sldId id="262" r:id="rId16"/>
    <p:sldId id="264" r:id="rId17"/>
    <p:sldId id="266" r:id="rId18"/>
    <p:sldId id="267" r:id="rId19"/>
    <p:sldId id="308" r:id="rId20"/>
    <p:sldId id="303" r:id="rId21"/>
    <p:sldId id="272" r:id="rId22"/>
    <p:sldId id="273" r:id="rId23"/>
    <p:sldId id="274" r:id="rId24"/>
    <p:sldId id="309" r:id="rId25"/>
    <p:sldId id="310" r:id="rId26"/>
    <p:sldId id="280" r:id="rId27"/>
    <p:sldId id="279" r:id="rId28"/>
    <p:sldId id="311" r:id="rId29"/>
    <p:sldId id="312" r:id="rId30"/>
    <p:sldId id="313" r:id="rId31"/>
    <p:sldId id="282" r:id="rId32"/>
    <p:sldId id="315" r:id="rId33"/>
    <p:sldId id="316" r:id="rId34"/>
    <p:sldId id="284" r:id="rId35"/>
    <p:sldId id="317" r:id="rId36"/>
    <p:sldId id="286" r:id="rId37"/>
    <p:sldId id="288" r:id="rId38"/>
    <p:sldId id="319" r:id="rId39"/>
    <p:sldId id="320" r:id="rId40"/>
    <p:sldId id="289" r:id="rId41"/>
    <p:sldId id="290" r:id="rId42"/>
    <p:sldId id="291" r:id="rId43"/>
    <p:sldId id="334" r:id="rId44"/>
    <p:sldId id="335" r:id="rId45"/>
    <p:sldId id="336" r:id="rId46"/>
    <p:sldId id="337" r:id="rId47"/>
    <p:sldId id="338" r:id="rId48"/>
    <p:sldId id="294" r:id="rId49"/>
    <p:sldId id="322" r:id="rId50"/>
    <p:sldId id="321" r:id="rId5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867"/>
  </p:normalViewPr>
  <p:slideViewPr>
    <p:cSldViewPr>
      <p:cViewPr varScale="1">
        <p:scale>
          <a:sx n="91" d="100"/>
          <a:sy n="91" d="100"/>
        </p:scale>
        <p:origin x="187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19</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10</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11</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12</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899593" y="1196752"/>
            <a:ext cx="7632848" cy="5661248"/>
          </a:xfrm>
        </p:spPr>
        <p:txBody>
          <a:bodyPr/>
          <a:lstStyle/>
          <a:p>
            <a:r>
              <a:rPr lang="it-IT" sz="2200" b="1" dirty="0">
                <a:solidFill>
                  <a:schemeClr val="tx1"/>
                </a:solidFill>
                <a:latin typeface="Comic Sans MS" panose="030F0902030302020204" pitchFamily="66" charset="0"/>
              </a:rPr>
              <a:t>Si studia mediante SEZIONI TRASVERSE dell’ organo.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A livello dei </a:t>
            </a:r>
            <a:r>
              <a:rPr lang="it-IT" sz="2200" b="1" dirty="0" err="1">
                <a:solidFill>
                  <a:schemeClr val="tx1"/>
                </a:solidFill>
                <a:latin typeface="Comic Sans MS" panose="030F0902030302020204" pitchFamily="66" charset="0"/>
              </a:rPr>
              <a:t>Mielomeri</a:t>
            </a:r>
            <a:r>
              <a:rPr lang="it-IT" sz="22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2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200" b="1" dirty="0">
              <a:solidFill>
                <a:schemeClr val="tx1"/>
              </a:solidFill>
              <a:latin typeface="Comic Sans MS" panose="030F0902030302020204" pitchFamily="66" charset="0"/>
            </a:endParaRPr>
          </a:p>
          <a:p>
            <a:r>
              <a:rPr lang="it-IT" sz="22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7620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a:solidFill>
                  <a:srgbClr val="FFFFFF"/>
                </a:solidFill>
                <a:latin typeface="Arial Black" panose="020B0A04020102020204" pitchFamily="34" charset="0"/>
              </a:rPr>
              <a:t>Midollo spinale: sezione trasversa in cui si nota il canale centrale midollare, la sostanza grigia con la caratteristica forma a farfalla internamente e la sostanza bianca esternamente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90600"/>
            <a:ext cx="4357688" cy="586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76475"/>
            <a:ext cx="4140200" cy="368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255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107504" y="1412776"/>
            <a:ext cx="9036496"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600"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827584" y="980728"/>
            <a:ext cx="7848872" cy="5610225"/>
          </a:xfrm>
        </p:spPr>
        <p:txBody>
          <a:bodyPr/>
          <a:lstStyle/>
          <a:p>
            <a:r>
              <a:rPr lang="it-IT" sz="2600" b="1" dirty="0">
                <a:solidFill>
                  <a:schemeClr val="tx1"/>
                </a:solidFill>
                <a:latin typeface="Chalkboard SE" panose="03050602040202020205" pitchFamily="66" charset="77"/>
              </a:rPr>
              <a:t>È un organo del SNC localizzato nel Canale Vertebrale per una lunghezza di circa 45 cm, dove risulta avvolto dagli Involucri Meningei.</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46" y="1277938"/>
            <a:ext cx="8587122" cy="4849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ANTERIORE</a:t>
            </a:r>
          </a:p>
        </p:txBody>
      </p:sp>
      <p:sp>
        <p:nvSpPr>
          <p:cNvPr id="2" name="Rettangolo 1">
            <a:extLst>
              <a:ext uri="{FF2B5EF4-FFF2-40B4-BE49-F238E27FC236}">
                <a16:creationId xmlns:a16="http://schemas.microsoft.com/office/drawing/2014/main" id="{626D6C9E-0D93-BF45-8BF6-AB5505F8662B}"/>
              </a:ext>
            </a:extLst>
          </p:cNvPr>
          <p:cNvSpPr/>
          <p:nvPr/>
        </p:nvSpPr>
        <p:spPr bwMode="auto">
          <a:xfrm>
            <a:off x="323528" y="5589240"/>
            <a:ext cx="8517632" cy="504056"/>
          </a:xfrm>
          <a:prstGeom prst="rect">
            <a:avLst/>
          </a:prstGeom>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a:reflection endPos="65000" dist="50800" dir="5400000" sy="-100000" algn="bl" rotWithShape="0"/>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3" name="Rettangolo 2">
            <a:extLst>
              <a:ext uri="{FF2B5EF4-FFF2-40B4-BE49-F238E27FC236}">
                <a16:creationId xmlns:a16="http://schemas.microsoft.com/office/drawing/2014/main" id="{56D8981B-EDA2-7147-8D31-E13CC5B46FA0}"/>
              </a:ext>
            </a:extLst>
          </p:cNvPr>
          <p:cNvSpPr/>
          <p:nvPr/>
        </p:nvSpPr>
        <p:spPr bwMode="auto">
          <a:xfrm>
            <a:off x="264746" y="2417763"/>
            <a:ext cx="8576414" cy="29115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0648FB95-5E24-2E45-9A1B-3956044B5D69}"/>
              </a:ext>
            </a:extLst>
          </p:cNvPr>
          <p:cNvSpPr/>
          <p:nvPr/>
        </p:nvSpPr>
        <p:spPr bwMode="auto">
          <a:xfrm>
            <a:off x="283793" y="2862608"/>
            <a:ext cx="8576414" cy="41960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8" name="Rettangolo 7">
            <a:extLst>
              <a:ext uri="{FF2B5EF4-FFF2-40B4-BE49-F238E27FC236}">
                <a16:creationId xmlns:a16="http://schemas.microsoft.com/office/drawing/2014/main" id="{27C75CF3-E319-664B-9504-4C5A8E945B3A}"/>
              </a:ext>
            </a:extLst>
          </p:cNvPr>
          <p:cNvSpPr/>
          <p:nvPr/>
        </p:nvSpPr>
        <p:spPr bwMode="auto">
          <a:xfrm>
            <a:off x="264746" y="3272544"/>
            <a:ext cx="8667620" cy="43650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9" name="Rettangolo 8">
            <a:extLst>
              <a:ext uri="{FF2B5EF4-FFF2-40B4-BE49-F238E27FC236}">
                <a16:creationId xmlns:a16="http://schemas.microsoft.com/office/drawing/2014/main" id="{784A3ECC-242B-D64E-B0B4-60C138A530C2}"/>
              </a:ext>
            </a:extLst>
          </p:cNvPr>
          <p:cNvSpPr/>
          <p:nvPr/>
        </p:nvSpPr>
        <p:spPr bwMode="auto">
          <a:xfrm>
            <a:off x="283793" y="3702756"/>
            <a:ext cx="8662725" cy="416226"/>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344714" y="260648"/>
            <a:ext cx="8229600" cy="77492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6" y="1484784"/>
            <a:ext cx="8721916" cy="508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ttangolo 3">
            <a:extLst>
              <a:ext uri="{FF2B5EF4-FFF2-40B4-BE49-F238E27FC236}">
                <a16:creationId xmlns:a16="http://schemas.microsoft.com/office/drawing/2014/main" id="{0127DD62-F4A8-0F43-89CF-34A4D086E34D}"/>
              </a:ext>
            </a:extLst>
          </p:cNvPr>
          <p:cNvSpPr/>
          <p:nvPr/>
        </p:nvSpPr>
        <p:spPr bwMode="auto">
          <a:xfrm>
            <a:off x="264746" y="2060849"/>
            <a:ext cx="8576414" cy="57606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5" name="Rettangolo 4">
            <a:extLst>
              <a:ext uri="{FF2B5EF4-FFF2-40B4-BE49-F238E27FC236}">
                <a16:creationId xmlns:a16="http://schemas.microsoft.com/office/drawing/2014/main" id="{AC55922B-85D5-5A4E-AA33-6EB882496F47}"/>
              </a:ext>
            </a:extLst>
          </p:cNvPr>
          <p:cNvSpPr/>
          <p:nvPr/>
        </p:nvSpPr>
        <p:spPr bwMode="auto">
          <a:xfrm>
            <a:off x="254402" y="2852936"/>
            <a:ext cx="8576414" cy="6480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78DEA742-2E8D-6947-8BE4-DE459E29E896}"/>
              </a:ext>
            </a:extLst>
          </p:cNvPr>
          <p:cNvSpPr/>
          <p:nvPr/>
        </p:nvSpPr>
        <p:spPr bwMode="auto">
          <a:xfrm>
            <a:off x="264746" y="3950220"/>
            <a:ext cx="8576414" cy="558899"/>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8723F657-038A-A04E-AF2F-CE7E9C5376AA}"/>
              </a:ext>
            </a:extLst>
          </p:cNvPr>
          <p:cNvSpPr/>
          <p:nvPr/>
        </p:nvSpPr>
        <p:spPr bwMode="auto">
          <a:xfrm>
            <a:off x="244058" y="4525055"/>
            <a:ext cx="8597102" cy="704145"/>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9286"/>
            <a:ext cx="8579296" cy="41317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5" name="Rettangolo 4">
            <a:extLst>
              <a:ext uri="{FF2B5EF4-FFF2-40B4-BE49-F238E27FC236}">
                <a16:creationId xmlns:a16="http://schemas.microsoft.com/office/drawing/2014/main" id="{13AB97A4-2041-B941-B0FA-ADCDDA0E613C}"/>
              </a:ext>
            </a:extLst>
          </p:cNvPr>
          <p:cNvSpPr/>
          <p:nvPr/>
        </p:nvSpPr>
        <p:spPr bwMode="auto">
          <a:xfrm>
            <a:off x="283793" y="2564904"/>
            <a:ext cx="8576414" cy="136815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827584" y="1196752"/>
            <a:ext cx="7992888"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611560" y="1442922"/>
            <a:ext cx="8136904"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Oculomotori).</a:t>
            </a:r>
          </a:p>
        </p:txBody>
      </p:sp>
    </p:spTree>
    <p:extLst>
      <p:ext uri="{BB962C8B-B14F-4D97-AF65-F5344CB8AC3E}">
        <p14:creationId xmlns:p14="http://schemas.microsoft.com/office/powerpoint/2010/main" val="191393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79740" y="1268760"/>
            <a:ext cx="9036496" cy="5415078"/>
          </a:xfrm>
        </p:spPr>
        <p:txBody>
          <a:bodyPr/>
          <a:lstStyle/>
          <a:p>
            <a:r>
              <a:rPr lang="it-IT" sz="2600"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Più </a:t>
            </a:r>
            <a:r>
              <a:rPr lang="it-IT" sz="2600" b="1" dirty="0" err="1">
                <a:solidFill>
                  <a:schemeClr val="tx1"/>
                </a:solidFill>
                <a:latin typeface="Comic Sans MS" panose="030F0902030302020204" pitchFamily="66" charset="0"/>
              </a:rPr>
              <a:t>rostralmente</a:t>
            </a:r>
            <a:r>
              <a:rPr lang="it-IT" sz="2600"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Dal SOLCO PONTO-MESENCEFALICO emerge il IV paio (Nervo TROCLEARE, uno degli Oculomotori)</a:t>
            </a:r>
          </a:p>
        </p:txBody>
      </p:sp>
    </p:spTree>
    <p:extLst>
      <p:ext uri="{BB962C8B-B14F-4D97-AF65-F5344CB8AC3E}">
        <p14:creationId xmlns:p14="http://schemas.microsoft.com/office/powerpoint/2010/main" val="394535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259632" y="1340768"/>
            <a:ext cx="7056784" cy="5415078"/>
          </a:xfrm>
        </p:spPr>
        <p:txBody>
          <a:bodyPr/>
          <a:lstStyle/>
          <a:p>
            <a:r>
              <a:rPr lang="it-IT" sz="28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Vi si osserva anche l’ Emergenza del Nervo OCULOMOTORE (III paio).</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827583" y="1772816"/>
            <a:ext cx="7632849"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755574" y="1614215"/>
            <a:ext cx="7632849" cy="5415078"/>
          </a:xfrm>
        </p:spPr>
        <p:txBody>
          <a:bodyPr/>
          <a:lstStyle/>
          <a:p>
            <a:r>
              <a:rPr lang="it-IT" sz="2800" b="1" dirty="0">
                <a:solidFill>
                  <a:schemeClr val="tx1"/>
                </a:solidFill>
                <a:latin typeface="Chalkboard SE" panose="03050602040202020205" pitchFamily="66" charset="77"/>
              </a:rPr>
              <a:t>Al limite tra Ponte e Mesencefalo è osservabile il Nervo TROCLEARE (IV paio).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Nella Porzione MESENCEFALICA si apprezza la LAMINA QUADRIGEMINA (TETTO MESENCEFALICO)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[1]</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395536" y="1043608"/>
            <a:ext cx="8352928"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4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 consentire il passaggio (e l'elaborazione) degli impulsi convogliati dalle vie ascendenti e discendenti rispettivamente diretti a e/o provenienti da cervello, cervelletto e midollo spinale; </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 prendere parte ad una serie di attività neurologiche, quali il mantenimento dello stato di coscienza, il ciclo sonno-veglia, il controllo respiratorio e cardiovascolare, tramite la Formazione Reticolare;</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400" b="1" dirty="0">
              <a:solidFill>
                <a:schemeClr val="tx1"/>
              </a:solidFill>
              <a:latin typeface="Comic Sans MS" panose="030F0902030302020204" pitchFamily="66" charset="0"/>
            </a:endParaRPr>
          </a:p>
          <a:p>
            <a:pPr indent="-330200" algn="just" hangingPunct="1">
              <a:lnSpc>
                <a:spcPct val="80000"/>
              </a:lnSpc>
              <a:spcBef>
                <a:spcPts val="5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b="1" dirty="0">
                <a:solidFill>
                  <a:schemeClr val="tx1"/>
                </a:solidFill>
                <a:latin typeface="Comic Sans MS" panose="030F0902030302020204" pitchFamily="66" charset="0"/>
              </a:rPr>
              <a:t>	§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07504" y="1340768"/>
            <a:ext cx="9036496" cy="5349874"/>
          </a:xfrm>
        </p:spPr>
        <p:txBody>
          <a:bodyPr/>
          <a:lstStyle/>
          <a:p>
            <a:r>
              <a:rPr lang="it-IT" sz="28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800" b="1" dirty="0">
                <a:solidFill>
                  <a:schemeClr val="tx1"/>
                </a:solidFill>
                <a:latin typeface="Comic Sans MS" panose="030F0902030302020204" pitchFamily="66" charset="0"/>
              </a:rPr>
              <a:t>In particolare, nel MESENCEFALO si ricordino:</a:t>
            </a:r>
          </a:p>
          <a:p>
            <a:pPr marL="457200" indent="-457200">
              <a:buFontTx/>
              <a:buChar char="-"/>
            </a:pPr>
            <a:r>
              <a:rPr lang="it-IT" sz="2800" b="1" dirty="0">
                <a:solidFill>
                  <a:schemeClr val="tx1"/>
                </a:solidFill>
                <a:latin typeface="Comic Sans MS" panose="030F0902030302020204" pitchFamily="66" charset="0"/>
              </a:rPr>
              <a:t>SUBSTANTIA NIGRA (Sostanza Nera): così denominata per la presenza del pigmento </a:t>
            </a:r>
            <a:r>
              <a:rPr lang="it-IT" sz="2800" b="1" dirty="0" err="1">
                <a:solidFill>
                  <a:schemeClr val="tx1"/>
                </a:solidFill>
                <a:latin typeface="Comic Sans MS" panose="030F0902030302020204" pitchFamily="66" charset="0"/>
              </a:rPr>
              <a:t>Neuromelanina</a:t>
            </a:r>
            <a:r>
              <a:rPr lang="it-IT" sz="2800" b="1" dirty="0">
                <a:solidFill>
                  <a:schemeClr val="tx1"/>
                </a:solidFill>
                <a:latin typeface="Comic Sans MS" panose="030F0902030302020204" pitchFamily="66" charset="0"/>
              </a:rPr>
              <a:t>. È coinvolta nei circuiti dei Nuclei della Base;</a:t>
            </a:r>
          </a:p>
          <a:p>
            <a:pPr marL="457200" indent="-457200">
              <a:buFontTx/>
              <a:buChar char="-"/>
            </a:pPr>
            <a:r>
              <a:rPr lang="it-IT" sz="28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800" dirty="0">
                <a:solidFill>
                  <a:schemeClr val="tx1"/>
                </a:solidFill>
                <a:latin typeface="Comic Sans MS" panose="030F0902030302020204" pitchFamily="66" charset="0"/>
              </a:rPr>
              <a:t>.</a:t>
            </a:r>
          </a:p>
        </p:txBody>
      </p:sp>
      <p:sp>
        <p:nvSpPr>
          <p:cNvPr id="4" name="Rectangle 1">
            <a:extLst>
              <a:ext uri="{FF2B5EF4-FFF2-40B4-BE49-F238E27FC236}">
                <a16:creationId xmlns:a16="http://schemas.microsoft.com/office/drawing/2014/main" id="{71AC9A50-1C38-F74D-9E14-945F9D12FB31}"/>
              </a:ext>
            </a:extLst>
          </p:cNvPr>
          <p:cNvSpPr>
            <a:spLocks noGrp="1" noChangeArrowheads="1"/>
          </p:cNvSpPr>
          <p:nvPr>
            <p:ph type="title"/>
          </p:nvPr>
        </p:nvSpPr>
        <p:spPr>
          <a:xfrm>
            <a:off x="0" y="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[2]</a:t>
            </a:r>
            <a:endParaRPr lang="it-IT" altLang="it-IT" sz="3200" i="0" dirty="0">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108903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260648"/>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647564" y="1240705"/>
            <a:ext cx="7848872" cy="5616624"/>
          </a:xfrm>
        </p:spPr>
        <p:txBody>
          <a:bodyPr/>
          <a:lstStyle/>
          <a:p>
            <a:r>
              <a:rPr lang="it-IT" sz="3000" b="1" dirty="0">
                <a:solidFill>
                  <a:schemeClr val="tx1"/>
                </a:solidFill>
                <a:latin typeface="Chalkboard SE" panose="03050602040202020205" pitchFamily="66" charset="77"/>
              </a:rPr>
              <a:t>Costituisce un insieme di pirenofori «immersi» in una «rete» di fibre nervose </a:t>
            </a:r>
            <a:r>
              <a:rPr lang="it-IT" sz="3000" b="1" dirty="0" err="1">
                <a:solidFill>
                  <a:schemeClr val="tx1"/>
                </a:solidFill>
                <a:latin typeface="Chalkboard SE" panose="03050602040202020205" pitchFamily="66" charset="77"/>
              </a:rPr>
              <a:t>amieliniche</a:t>
            </a:r>
            <a:r>
              <a:rPr lang="it-IT" sz="3000" b="1" dirty="0">
                <a:solidFill>
                  <a:schemeClr val="tx1"/>
                </a:solidFill>
                <a:latin typeface="Chalkboard SE" panose="03050602040202020205" pitchFamily="66" charset="77"/>
              </a:rPr>
              <a:t>.</a:t>
            </a:r>
          </a:p>
          <a:p>
            <a:endParaRPr lang="it-IT" sz="3000" b="1" dirty="0">
              <a:solidFill>
                <a:schemeClr val="tx1"/>
              </a:solidFill>
              <a:latin typeface="Chalkboard SE" panose="03050602040202020205" pitchFamily="66" charset="77"/>
            </a:endParaRPr>
          </a:p>
          <a:p>
            <a:r>
              <a:rPr lang="it-IT" sz="3000" b="1" dirty="0">
                <a:solidFill>
                  <a:schemeClr val="tx1"/>
                </a:solidFill>
                <a:latin typeface="Chalkboard SE" panose="03050602040202020205" pitchFamily="66" charset="77"/>
              </a:rPr>
              <a:t>Si organizza in diverse formazioni nucleari</a:t>
            </a:r>
            <a:endParaRPr lang="it-IT" sz="3000"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4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400" i="0" baseline="-25000" dirty="0">
                <a:solidFill>
                  <a:schemeClr val="tx1"/>
                </a:solidFill>
                <a:latin typeface="Comic Sans MS" panose="030F0902030302020204" pitchFamily="66" charset="0"/>
              </a:rPr>
              <a:t>2 </a:t>
            </a:r>
            <a:r>
              <a:rPr lang="it-IT" altLang="it-IT" sz="24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107503" y="692696"/>
            <a:ext cx="9036496" cy="5733256"/>
          </a:xfrm>
        </p:spPr>
        <p:txBody>
          <a:bodyPr/>
          <a:lstStyle/>
          <a:p>
            <a:r>
              <a:rPr lang="it-IT" sz="2500" b="1" dirty="0">
                <a:solidFill>
                  <a:schemeClr val="tx1"/>
                </a:solidFill>
                <a:latin typeface="Comic Sans MS" panose="030F0902030302020204" pitchFamily="66" charset="0"/>
              </a:rPr>
              <a:t>Veicolano informazioni SENSITIVE e SENSORIALI al SNC</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AFFERENTI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(Sensitive): per la SENSIBILITA’ GENERALE</a:t>
            </a:r>
          </a:p>
          <a:p>
            <a:pPr>
              <a:buFontTx/>
              <a:buChar char="-"/>
            </a:pPr>
            <a:r>
              <a:rPr lang="it-IT" sz="2500" b="1" dirty="0">
                <a:solidFill>
                  <a:schemeClr val="tx1"/>
                </a:solidFill>
                <a:latin typeface="Comic Sans MS" panose="030F0902030302020204" pitchFamily="66" charset="0"/>
              </a:rPr>
              <a:t>SPECIALI (Sensoriali): Vista, Udito, Equilibrio</a:t>
            </a:r>
          </a:p>
          <a:p>
            <a:pPr>
              <a:buFontTx/>
              <a:buChar char="-"/>
            </a:pPr>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AFFERENTI VISCERALI:</a:t>
            </a:r>
          </a:p>
          <a:p>
            <a:pPr marL="0" indent="0"/>
            <a:r>
              <a:rPr lang="it-IT" sz="25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5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107503" y="692696"/>
            <a:ext cx="9036496"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4" y="1247774"/>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200" b="1" dirty="0">
                <a:solidFill>
                  <a:schemeClr val="tx1"/>
                </a:solidFill>
                <a:latin typeface="Comic Sans MS" panose="030F0902030302020204" pitchFamily="66" charset="0"/>
              </a:rPr>
              <a:t>VII Paio NERVO FACIALE e NERVO INTERMEDIO (o Intermediario di </a:t>
            </a:r>
            <a:r>
              <a:rPr lang="it-IT" sz="2200" b="1" dirty="0" err="1">
                <a:solidFill>
                  <a:schemeClr val="tx1"/>
                </a:solidFill>
                <a:latin typeface="Comic Sans MS" panose="030F0902030302020204" pitchFamily="66" charset="0"/>
              </a:rPr>
              <a:t>Wrisberg</a:t>
            </a:r>
            <a:r>
              <a:rPr lang="it-IT" sz="2200" b="1" dirty="0">
                <a:solidFill>
                  <a:schemeClr val="tx1"/>
                </a:solidFill>
                <a:latin typeface="Comic Sans MS" panose="030F0902030302020204" pitchFamily="66" charset="0"/>
              </a:rPr>
              <a:t>): </a:t>
            </a:r>
          </a:p>
          <a:p>
            <a:r>
              <a:rPr lang="it-IT" sz="2200" b="1" dirty="0">
                <a:solidFill>
                  <a:schemeClr val="tx1"/>
                </a:solidFill>
                <a:latin typeface="Comic Sans MS" panose="030F0902030302020204" pitchFamily="66" charset="0"/>
              </a:rPr>
              <a:t>   Fibre Efferenti Viscerali Speciali (Muscoli MIMICI)</a:t>
            </a:r>
          </a:p>
          <a:p>
            <a:r>
              <a:rPr lang="it-IT" sz="2200" b="1" dirty="0">
                <a:solidFill>
                  <a:schemeClr val="tx1"/>
                </a:solidFill>
                <a:latin typeface="Comic Sans MS" panose="030F0902030302020204" pitchFamily="66" charset="0"/>
              </a:rPr>
              <a:t>   Fibre Efferenti Viscerali Generali (Ghiandole SALIVARI e </a:t>
            </a:r>
          </a:p>
          <a:p>
            <a:r>
              <a:rPr lang="it-IT" sz="2200" b="1" dirty="0">
                <a:solidFill>
                  <a:schemeClr val="tx1"/>
                </a:solidFill>
                <a:latin typeface="Comic Sans MS" panose="030F0902030302020204" pitchFamily="66" charset="0"/>
              </a:rPr>
              <a:t>                                                          LACRIMALI)</a:t>
            </a:r>
          </a:p>
          <a:p>
            <a:r>
              <a:rPr lang="it-IT" sz="2200" b="1" dirty="0">
                <a:solidFill>
                  <a:schemeClr val="tx1"/>
                </a:solidFill>
                <a:latin typeface="Comic Sans MS" panose="030F0902030302020204" pitchFamily="66" charset="0"/>
              </a:rPr>
              <a:t>   Fibre Afferenti Viscerali Speciali (GUSTO)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VIII Paio NERVO ACUSTICO con Branca Cocleare (UDITO) e Branca Vestibolare (EQUILIBRIO): </a:t>
            </a:r>
          </a:p>
          <a:p>
            <a:r>
              <a:rPr lang="it-IT" sz="2200" b="1" dirty="0">
                <a:solidFill>
                  <a:schemeClr val="tx1"/>
                </a:solidFill>
                <a:latin typeface="Comic Sans MS" panose="030F0902030302020204" pitchFamily="66" charset="0"/>
              </a:rPr>
              <a:t>   Fibre Afferenti Somatiche Speciali</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IX Paio NERVO GLOSSOFARINGEO: </a:t>
            </a:r>
          </a:p>
          <a:p>
            <a:r>
              <a:rPr lang="it-IT" sz="2200" b="1" dirty="0">
                <a:solidFill>
                  <a:schemeClr val="tx1"/>
                </a:solidFill>
                <a:latin typeface="Comic Sans MS" panose="030F0902030302020204" pitchFamily="66" charset="0"/>
              </a:rPr>
              <a:t>   Fibre Afferenti Somatiche Generali</a:t>
            </a:r>
          </a:p>
          <a:p>
            <a:r>
              <a:rPr lang="it-IT" sz="2200" b="1" dirty="0">
                <a:solidFill>
                  <a:schemeClr val="tx1"/>
                </a:solidFill>
                <a:latin typeface="Comic Sans MS" panose="030F0902030302020204" pitchFamily="66" charset="0"/>
              </a:rPr>
              <a:t>   Fibre Afferenti Viscerali Generali</a:t>
            </a:r>
          </a:p>
          <a:p>
            <a:r>
              <a:rPr lang="it-IT" sz="2200" b="1" dirty="0">
                <a:solidFill>
                  <a:schemeClr val="tx1"/>
                </a:solidFill>
                <a:latin typeface="Comic Sans MS" panose="030F0902030302020204" pitchFamily="66" charset="0"/>
              </a:rPr>
              <a:t>	Fibre Afferenti Viscerali Speciali (GUSTO)</a:t>
            </a:r>
          </a:p>
          <a:p>
            <a:r>
              <a:rPr lang="it-IT" sz="2200" b="1" dirty="0">
                <a:solidFill>
                  <a:schemeClr val="tx1"/>
                </a:solidFill>
                <a:latin typeface="Comic Sans MS" panose="030F0902030302020204" pitchFamily="66" charset="0"/>
              </a:rPr>
              <a:t>	Fibre Efferenti Viscerali Generali</a:t>
            </a:r>
          </a:p>
          <a:p>
            <a:r>
              <a:rPr lang="it-IT" sz="22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500" b="1" dirty="0">
                <a:solidFill>
                  <a:schemeClr val="tx1"/>
                </a:solidFill>
                <a:latin typeface="Copperplate Gothic Bold" panose="020E0705020206020404" pitchFamily="34" charset="77"/>
              </a:rPr>
              <a:t>X Paio NERVO VAGO: </a:t>
            </a:r>
          </a:p>
          <a:p>
            <a:r>
              <a:rPr lang="it-IT" sz="2500" b="1" dirty="0">
                <a:solidFill>
                  <a:schemeClr val="tx1"/>
                </a:solidFill>
                <a:latin typeface="Copperplate Gothic Bold" panose="020E0705020206020404" pitchFamily="34" charset="77"/>
              </a:rPr>
              <a:t>   Fibre Afferenti Somatiche Generali</a:t>
            </a:r>
          </a:p>
          <a:p>
            <a:r>
              <a:rPr lang="it-IT" sz="2500" b="1" dirty="0">
                <a:solidFill>
                  <a:schemeClr val="tx1"/>
                </a:solidFill>
                <a:latin typeface="Copperplate Gothic Bold" panose="020E0705020206020404" pitchFamily="34" charset="77"/>
              </a:rPr>
              <a:t>   Fibre Afferenti Viscerali Generali</a:t>
            </a:r>
          </a:p>
          <a:p>
            <a:r>
              <a:rPr lang="it-IT" sz="2500" b="1" dirty="0">
                <a:solidFill>
                  <a:schemeClr val="tx1"/>
                </a:solidFill>
                <a:latin typeface="Copperplate Gothic Bold" panose="020E0705020206020404" pitchFamily="34" charset="77"/>
              </a:rPr>
              <a:t>   Fibre Afferenti Viscerali Speciali (GUSTO)</a:t>
            </a:r>
          </a:p>
          <a:p>
            <a:r>
              <a:rPr lang="it-IT" sz="2500" b="1" dirty="0">
                <a:solidFill>
                  <a:schemeClr val="tx1"/>
                </a:solidFill>
                <a:latin typeface="Copperplate Gothic Bold" panose="020E0705020206020404" pitchFamily="34" charset="77"/>
              </a:rPr>
              <a:t>   Fibre Efferenti Viscerali Generali</a:t>
            </a:r>
          </a:p>
          <a:p>
            <a:r>
              <a:rPr lang="it-IT" sz="2500" b="1" dirty="0">
                <a:solidFill>
                  <a:schemeClr val="tx1"/>
                </a:solidFill>
                <a:latin typeface="Copperplate Gothic Bold" panose="020E0705020206020404" pitchFamily="34" charset="77"/>
              </a:rPr>
              <a:t>   Fibre Efferenti Viscerali Speciali (Muscoli LARINGEI e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 Paio NERVO ACCESSORIO: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pperplate Gothic Bold" panose="020E0705020206020404" pitchFamily="34" charset="77"/>
              </a:rPr>
              <a:t>   Fibre Efferenti Viscerali Speciali (Muscoli FARINGEI)</a:t>
            </a:r>
          </a:p>
          <a:p>
            <a:endParaRPr lang="it-IT" sz="2500" b="1" dirty="0">
              <a:solidFill>
                <a:schemeClr val="tx1"/>
              </a:solidFill>
              <a:latin typeface="Copperplate Gothic Bold" panose="020E0705020206020404" pitchFamily="34" charset="77"/>
            </a:endParaRPr>
          </a:p>
          <a:p>
            <a:r>
              <a:rPr lang="it-IT" sz="2500" b="1" dirty="0">
                <a:solidFill>
                  <a:schemeClr val="tx1"/>
                </a:solidFill>
                <a:latin typeface="Copperplate Gothic Bold" panose="020E0705020206020404" pitchFamily="34" charset="77"/>
              </a:rPr>
              <a:t>XII Paio NERVO IPOGLOSSO: </a:t>
            </a:r>
          </a:p>
          <a:p>
            <a:r>
              <a:rPr lang="it-IT" sz="25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691680" y="16874"/>
            <a:ext cx="6516216" cy="6830754"/>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88E3D-AED1-CC44-BB97-8E82D531D58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75839" y="483710"/>
            <a:ext cx="9068161" cy="5859962"/>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rotWithShape="1">
          <a:blip r:embed="rId2">
            <a:lum/>
            <a:extLst>
              <a:ext uri="{28A0092B-C50C-407E-A947-70E740481C1C}">
                <a14:useLocalDpi xmlns:a14="http://schemas.microsoft.com/office/drawing/2010/main" val="0"/>
              </a:ext>
            </a:extLst>
          </a:blip>
          <a:srcRect l="1724" t="3800" b="2751"/>
          <a:stretch/>
        </p:blipFill>
        <p:spPr>
          <a:xfrm>
            <a:off x="323529" y="-17952"/>
            <a:ext cx="8820472" cy="6886159"/>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algn="l"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a:t>		</a:t>
            </a:r>
            <a:r>
              <a:rPr lang="it-IT" altLang="it-IT" sz="2800">
                <a:solidFill>
                  <a:srgbClr val="FFFFFF"/>
                </a:solidFill>
                <a:latin typeface="Arial Black" panose="020B0A04020102020204" pitchFamily="34" charset="0"/>
              </a:rPr>
              <a:t>Neuromeri midollari e </a:t>
            </a:r>
            <a:br>
              <a:rPr lang="it-IT" altLang="it-IT" sz="2800">
                <a:solidFill>
                  <a:srgbClr val="FFFFFF"/>
                </a:solidFill>
                <a:latin typeface="Arial Black" panose="020B0A04020102020204" pitchFamily="34" charset="0"/>
              </a:rPr>
            </a:br>
            <a:r>
              <a:rPr lang="it-IT" altLang="it-IT" sz="2800">
                <a:solidFill>
                  <a:srgbClr val="FFFFFF"/>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95536" y="836712"/>
            <a:ext cx="8496944"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1" y="1247775"/>
            <a:ext cx="9143999"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18900</TotalTime>
  <Words>1816</Words>
  <Application>Microsoft Macintosh PowerPoint</Application>
  <PresentationFormat>Presentazione su schermo (4:3)</PresentationFormat>
  <Paragraphs>216</Paragraphs>
  <Slides>49</Slides>
  <Notes>25</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49</vt:i4>
      </vt:variant>
    </vt:vector>
  </HeadingPairs>
  <TitlesOfParts>
    <vt:vector size="65" baseType="lpstr">
      <vt:lpstr>ＭＳ Ｐゴシック</vt:lpstr>
      <vt:lpstr>SimSun</vt:lpstr>
      <vt:lpstr>Arial</vt:lpstr>
      <vt:lpstr>Arial Black</vt:lpstr>
      <vt:lpstr>Chalkboard</vt:lpstr>
      <vt:lpstr>Chalkboard SE</vt:lpstr>
      <vt:lpstr>Chalkduster</vt:lpstr>
      <vt:lpstr>Comic Sans MS</vt:lpstr>
      <vt:lpstr>Copperplate Gothic Bold</vt:lpstr>
      <vt:lpstr>Gurmukhi MN</vt:lpstr>
      <vt:lpstr>Lucida Sans Unicode</vt:lpstr>
      <vt:lpstr>New York</vt:lpstr>
      <vt:lpstr>Times New Roman</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SCHEMA DEL PLESSO CERVICALE  (da Moore – Daley)</vt:lpstr>
      <vt:lpstr>PLESSO BRACHIALE (da Moore – Daley)</vt:lpstr>
      <vt:lpstr>Presentazione standard di PowerPoint</vt:lpstr>
      <vt:lpstr>CONFORMAZIONE INTERNA del  MIDOLLO SPINALE: SOSTANZA GRIGIA</vt:lpstr>
      <vt:lpstr>Midollo spinale: sezione trasversa in cui si nota il canale centrale midollare, la sostanza grigia con la caratteristica forma a farfalla internamente e la sostanza bianca esternamente</vt:lpstr>
      <vt:lpstr>CONFORMAZIONE INTERNA del MIDOLLO SPINALE: SOSTANZA BIANCA</vt:lpstr>
      <vt:lpstr>Presentazione standard di PowerPoint</vt:lpstr>
      <vt:lpstr>Lamine di Rexed </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 [1]</vt:lpstr>
      <vt:lpstr>Presentazione standard di PowerPoint</vt:lpstr>
      <vt:lpstr>CONFORMAZIONE INTERNA DEL  TRONCO ENCEFALICO [2]</vt:lpstr>
      <vt:lpstr>FORMAZIONE  RETICOLARE</vt:lpstr>
      <vt:lpstr>NUCLEI FORMAZIONE RETICOLARE</vt:lpstr>
      <vt:lpstr>Presentazione standard di PowerPoint</vt:lpstr>
      <vt:lpstr>NERVI  CRANICI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374</cp:revision>
  <cp:lastPrinted>2019-11-19T15:11:43Z</cp:lastPrinted>
  <dcterms:created xsi:type="dcterms:W3CDTF">2003-10-27T08:43:16Z</dcterms:created>
  <dcterms:modified xsi:type="dcterms:W3CDTF">2021-11-28T17:34:31Z</dcterms:modified>
</cp:coreProperties>
</file>