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60"/>
  </p:notesMasterIdLst>
  <p:sldIdLst>
    <p:sldId id="256" r:id="rId3"/>
    <p:sldId id="257" r:id="rId4"/>
    <p:sldId id="296" r:id="rId5"/>
    <p:sldId id="297" r:id="rId6"/>
    <p:sldId id="276" r:id="rId7"/>
    <p:sldId id="300" r:id="rId8"/>
    <p:sldId id="301" r:id="rId9"/>
    <p:sldId id="302" r:id="rId10"/>
    <p:sldId id="267" r:id="rId11"/>
    <p:sldId id="298" r:id="rId12"/>
    <p:sldId id="299" r:id="rId13"/>
    <p:sldId id="265" r:id="rId14"/>
    <p:sldId id="304" r:id="rId15"/>
    <p:sldId id="305" r:id="rId16"/>
    <p:sldId id="308" r:id="rId17"/>
    <p:sldId id="306" r:id="rId18"/>
    <p:sldId id="307" r:id="rId19"/>
    <p:sldId id="309" r:id="rId20"/>
    <p:sldId id="310" r:id="rId21"/>
    <p:sldId id="287" r:id="rId22"/>
    <p:sldId id="286" r:id="rId23"/>
    <p:sldId id="311" r:id="rId24"/>
    <p:sldId id="312" r:id="rId25"/>
    <p:sldId id="313" r:id="rId26"/>
    <p:sldId id="314" r:id="rId27"/>
    <p:sldId id="317" r:id="rId28"/>
    <p:sldId id="320" r:id="rId29"/>
    <p:sldId id="279" r:id="rId30"/>
    <p:sldId id="323" r:id="rId31"/>
    <p:sldId id="321" r:id="rId32"/>
    <p:sldId id="278" r:id="rId33"/>
    <p:sldId id="322" r:id="rId34"/>
    <p:sldId id="315" r:id="rId35"/>
    <p:sldId id="324" r:id="rId36"/>
    <p:sldId id="273" r:id="rId37"/>
    <p:sldId id="325" r:id="rId38"/>
    <p:sldId id="326" r:id="rId39"/>
    <p:sldId id="292" r:id="rId40"/>
    <p:sldId id="327" r:id="rId41"/>
    <p:sldId id="330" r:id="rId42"/>
    <p:sldId id="328" r:id="rId43"/>
    <p:sldId id="293" r:id="rId44"/>
    <p:sldId id="258" r:id="rId45"/>
    <p:sldId id="268" r:id="rId46"/>
    <p:sldId id="283" r:id="rId47"/>
    <p:sldId id="269" r:id="rId48"/>
    <p:sldId id="271" r:id="rId49"/>
    <p:sldId id="331" r:id="rId50"/>
    <p:sldId id="272" r:id="rId51"/>
    <p:sldId id="332" r:id="rId52"/>
    <p:sldId id="281" r:id="rId53"/>
    <p:sldId id="294" r:id="rId54"/>
    <p:sldId id="277" r:id="rId55"/>
    <p:sldId id="333" r:id="rId56"/>
    <p:sldId id="334" r:id="rId57"/>
    <p:sldId id="335" r:id="rId58"/>
    <p:sldId id="274" r:id="rId5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2"/>
    <p:restoredTop sz="94513"/>
  </p:normalViewPr>
  <p:slideViewPr>
    <p:cSldViewPr>
      <p:cViewPr varScale="1">
        <p:scale>
          <a:sx n="91" d="100"/>
          <a:sy n="91" d="100"/>
        </p:scale>
        <p:origin x="1888"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780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Rectangle 3"/>
          <p:cNvSpPr>
            <a:spLocks noGrp="1" noChangeArrowheads="1"/>
          </p:cNvSpPr>
          <p:nvPr>
            <p:ph type="hdr"/>
          </p:nvPr>
        </p:nvSpPr>
        <p:spPr bwMode="auto">
          <a:xfrm>
            <a:off x="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6" name="Rectangle 4"/>
          <p:cNvSpPr>
            <a:spLocks noGrp="1" noChangeArrowheads="1"/>
          </p:cNvSpPr>
          <p:nvPr>
            <p:ph type="dt"/>
          </p:nvPr>
        </p:nvSpPr>
        <p:spPr bwMode="auto">
          <a:xfrm>
            <a:off x="388620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7"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8" name="Rectangle 6"/>
          <p:cNvSpPr>
            <a:spLocks noGrp="1" noChangeArrowheads="1"/>
          </p:cNvSpPr>
          <p:nvPr>
            <p:ph type="body"/>
          </p:nvPr>
        </p:nvSpPr>
        <p:spPr bwMode="auto">
          <a:xfrm>
            <a:off x="914400" y="4343400"/>
            <a:ext cx="50260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9" name="Rectangle 7"/>
          <p:cNvSpPr>
            <a:spLocks noGrp="1" noChangeArrowheads="1"/>
          </p:cNvSpPr>
          <p:nvPr>
            <p:ph type="ftr"/>
          </p:nvPr>
        </p:nvSpPr>
        <p:spPr bwMode="auto">
          <a:xfrm>
            <a:off x="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80" name="Rectangle 8"/>
          <p:cNvSpPr>
            <a:spLocks noGrp="1" noChangeArrowheads="1"/>
          </p:cNvSpPr>
          <p:nvPr>
            <p:ph type="sldNum"/>
          </p:nvPr>
        </p:nvSpPr>
        <p:spPr bwMode="auto">
          <a:xfrm>
            <a:off x="388620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fld id="{6A94FD0E-8F85-47F7-942B-DB3485B2D66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3280A60-FEC2-4DE5-8EA6-97548D89312C}" type="slidenum">
              <a:rPr lang="it-IT" altLang="it-IT"/>
              <a:pPr/>
              <a:t>1</a:t>
            </a:fld>
            <a:endParaRPr lang="it-IT" altLang="it-IT"/>
          </a:p>
        </p:txBody>
      </p:sp>
      <p:sp>
        <p:nvSpPr>
          <p:cNvPr id="30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20</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547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55B82FF-0450-3841-9368-D7D29B4E259A}"/>
              </a:ext>
            </a:extLst>
          </p:cNvPr>
          <p:cNvSpPr>
            <a:spLocks noGrp="1" noChangeArrowheads="1"/>
          </p:cNvSpPr>
          <p:nvPr>
            <p:ph type="sldNum"/>
          </p:nvPr>
        </p:nvSpPr>
        <p:spPr>
          <a:ln/>
        </p:spPr>
        <p:txBody>
          <a:bodyPr/>
          <a:lstStyle/>
          <a:p>
            <a:fld id="{BC39B36A-0D4A-4948-B181-50139710AC36}" type="slidenum">
              <a:rPr lang="it-IT" altLang="it-IT"/>
              <a:pPr/>
              <a:t>21</a:t>
            </a:fld>
            <a:endParaRPr lang="it-IT" altLang="it-IT"/>
          </a:p>
        </p:txBody>
      </p:sp>
      <p:sp>
        <p:nvSpPr>
          <p:cNvPr id="48129" name="Text Box 1">
            <a:extLst>
              <a:ext uri="{FF2B5EF4-FFF2-40B4-BE49-F238E27FC236}">
                <a16:creationId xmlns:a16="http://schemas.microsoft.com/office/drawing/2014/main" id="{E5DB1A8E-FE3D-5344-ADD8-57FE2024AF9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F4DC7BF6-758C-0247-8BF7-FCE61F4982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3895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23</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489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35</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113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37</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6796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CB0C13C-79B6-C243-8D21-0E991ACCB116}"/>
              </a:ext>
            </a:extLst>
          </p:cNvPr>
          <p:cNvSpPr>
            <a:spLocks noGrp="1" noChangeArrowheads="1"/>
          </p:cNvSpPr>
          <p:nvPr>
            <p:ph type="sldNum"/>
          </p:nvPr>
        </p:nvSpPr>
        <p:spPr>
          <a:ln/>
        </p:spPr>
        <p:txBody>
          <a:bodyPr/>
          <a:lstStyle/>
          <a:p>
            <a:fld id="{AB492A07-44BD-9F4D-9100-988AC335B250}" type="slidenum">
              <a:rPr lang="it-IT" altLang="it-IT"/>
              <a:pPr/>
              <a:t>38</a:t>
            </a:fld>
            <a:endParaRPr lang="it-IT" altLang="it-IT"/>
          </a:p>
        </p:txBody>
      </p:sp>
      <p:sp>
        <p:nvSpPr>
          <p:cNvPr id="55297" name="Text Box 1">
            <a:extLst>
              <a:ext uri="{FF2B5EF4-FFF2-40B4-BE49-F238E27FC236}">
                <a16:creationId xmlns:a16="http://schemas.microsoft.com/office/drawing/2014/main" id="{6102B74D-D456-C641-BB3D-73FDC32F57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Text Box 2">
            <a:extLst>
              <a:ext uri="{FF2B5EF4-FFF2-40B4-BE49-F238E27FC236}">
                <a16:creationId xmlns:a16="http://schemas.microsoft.com/office/drawing/2014/main" id="{6B489511-DC63-1041-B8C8-91008CF0B9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172335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41</a:t>
            </a:fld>
            <a:endParaRPr lang="it-IT" altLang="it-IT"/>
          </a:p>
        </p:txBody>
      </p:sp>
    </p:spTree>
    <p:extLst>
      <p:ext uri="{BB962C8B-B14F-4D97-AF65-F5344CB8AC3E}">
        <p14:creationId xmlns:p14="http://schemas.microsoft.com/office/powerpoint/2010/main" val="113826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7BCEE57-3AD9-BB47-B87F-1B8A1A3231A4}"/>
              </a:ext>
            </a:extLst>
          </p:cNvPr>
          <p:cNvSpPr>
            <a:spLocks noGrp="1" noChangeArrowheads="1"/>
          </p:cNvSpPr>
          <p:nvPr>
            <p:ph type="sldNum"/>
          </p:nvPr>
        </p:nvSpPr>
        <p:spPr>
          <a:ln/>
        </p:spPr>
        <p:txBody>
          <a:bodyPr/>
          <a:lstStyle/>
          <a:p>
            <a:fld id="{F7FC29B7-F872-164D-8A89-97C8ADAEDC46}" type="slidenum">
              <a:rPr lang="it-IT" altLang="it-IT"/>
              <a:pPr/>
              <a:t>42</a:t>
            </a:fld>
            <a:endParaRPr lang="it-IT" altLang="it-IT"/>
          </a:p>
        </p:txBody>
      </p:sp>
      <p:sp>
        <p:nvSpPr>
          <p:cNvPr id="56321" name="Text Box 1">
            <a:extLst>
              <a:ext uri="{FF2B5EF4-FFF2-40B4-BE49-F238E27FC236}">
                <a16:creationId xmlns:a16="http://schemas.microsoft.com/office/drawing/2014/main" id="{9803C7D5-C370-5E44-8C36-38327B67146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21775124-3EAE-F140-AEAF-56CBD0EF261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3996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3BC858F-590B-41D8-BF5F-4C5474FFEADE}" type="slidenum">
              <a:rPr lang="it-IT" altLang="it-IT"/>
              <a:pPr/>
              <a:t>43</a:t>
            </a:fld>
            <a:endParaRPr lang="it-IT" altLang="it-IT"/>
          </a:p>
        </p:txBody>
      </p:sp>
      <p:sp>
        <p:nvSpPr>
          <p:cNvPr id="32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28090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5F6815F-5CB2-4618-8441-9D3EFB7FC1FA}" type="slidenum">
              <a:rPr lang="it-IT" altLang="it-IT"/>
              <a:pPr/>
              <a:t>44</a:t>
            </a:fld>
            <a:endParaRPr lang="it-IT" altLang="it-IT"/>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E972F95-60E3-4A52-A003-97B092122A1E}" type="slidenum">
              <a:rPr lang="it-IT" altLang="it-IT"/>
              <a:pPr/>
              <a:t>2</a:t>
            </a:fld>
            <a:endParaRPr lang="it-IT" altLang="it-IT"/>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8732B04-C918-4E9C-A6C1-7433EB60E51A}" type="slidenum">
              <a:rPr lang="it-IT" altLang="it-IT"/>
              <a:pPr/>
              <a:t>46</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47</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48</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3441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060CFD3-22EF-4A23-9515-8D72759B55F3}" type="slidenum">
              <a:rPr lang="it-IT" altLang="it-IT"/>
              <a:pPr/>
              <a:t>49</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CD3BEC7-0FC5-42D3-B703-2A624DA30FEF}" type="slidenum">
              <a:rPr lang="it-IT" altLang="it-IT"/>
              <a:pPr/>
              <a:t>51</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B534D72-566B-0145-8E3C-D19817EC4A9D}"/>
              </a:ext>
            </a:extLst>
          </p:cNvPr>
          <p:cNvSpPr>
            <a:spLocks noGrp="1" noChangeArrowheads="1"/>
          </p:cNvSpPr>
          <p:nvPr>
            <p:ph type="sldNum"/>
          </p:nvPr>
        </p:nvSpPr>
        <p:spPr>
          <a:ln/>
        </p:spPr>
        <p:txBody>
          <a:bodyPr/>
          <a:lstStyle/>
          <a:p>
            <a:fld id="{24310392-42AA-EB42-B3E4-FCA6DFE10739}" type="slidenum">
              <a:rPr lang="it-IT" altLang="it-IT"/>
              <a:pPr/>
              <a:t>52</a:t>
            </a:fld>
            <a:endParaRPr lang="it-IT" altLang="it-IT"/>
          </a:p>
        </p:txBody>
      </p:sp>
      <p:sp>
        <p:nvSpPr>
          <p:cNvPr id="67585" name="Text Box 1">
            <a:extLst>
              <a:ext uri="{FF2B5EF4-FFF2-40B4-BE49-F238E27FC236}">
                <a16:creationId xmlns:a16="http://schemas.microsoft.com/office/drawing/2014/main" id="{15361A2A-8B21-684F-89ED-BC012818AF8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Text Box 2">
            <a:extLst>
              <a:ext uri="{FF2B5EF4-FFF2-40B4-BE49-F238E27FC236}">
                <a16:creationId xmlns:a16="http://schemas.microsoft.com/office/drawing/2014/main" id="{2DA03D63-AC16-6D4D-AAE3-4E300D44D87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8055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983BC79-258E-47A8-A8B0-48DB194C26E3}" type="slidenum">
              <a:rPr lang="it-IT" altLang="it-IT"/>
              <a:pPr/>
              <a:t>53</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9650C25-6CBB-4831-BBCC-F5055DDB67FC}" type="slidenum">
              <a:rPr lang="it-IT" altLang="it-IT"/>
              <a:pPr/>
              <a:t>57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6</a:t>
            </a:fld>
            <a:endParaRPr lang="it-IT" altLang="it-IT"/>
          </a:p>
        </p:txBody>
      </p:sp>
    </p:spTree>
    <p:extLst>
      <p:ext uri="{BB962C8B-B14F-4D97-AF65-F5344CB8AC3E}">
        <p14:creationId xmlns:p14="http://schemas.microsoft.com/office/powerpoint/2010/main" val="280230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7</a:t>
            </a:fld>
            <a:endParaRPr lang="it-IT" altLang="it-IT"/>
          </a:p>
        </p:txBody>
      </p:sp>
    </p:spTree>
    <p:extLst>
      <p:ext uri="{BB962C8B-B14F-4D97-AF65-F5344CB8AC3E}">
        <p14:creationId xmlns:p14="http://schemas.microsoft.com/office/powerpoint/2010/main" val="188964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8</a:t>
            </a:fld>
            <a:endParaRPr lang="it-IT" altLang="it-IT"/>
          </a:p>
        </p:txBody>
      </p:sp>
    </p:spTree>
    <p:extLst>
      <p:ext uri="{BB962C8B-B14F-4D97-AF65-F5344CB8AC3E}">
        <p14:creationId xmlns:p14="http://schemas.microsoft.com/office/powerpoint/2010/main" val="202549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0C178A-7328-1B43-AD8E-B3927BC159FB}"/>
              </a:ext>
            </a:extLst>
          </p:cNvPr>
          <p:cNvSpPr>
            <a:spLocks noGrp="1" noChangeArrowheads="1"/>
          </p:cNvSpPr>
          <p:nvPr>
            <p:ph type="sldNum"/>
          </p:nvPr>
        </p:nvSpPr>
        <p:spPr>
          <a:ln/>
        </p:spPr>
        <p:txBody>
          <a:bodyPr/>
          <a:lstStyle/>
          <a:p>
            <a:fld id="{68C09910-5B86-FC4F-8896-27240393CDE5}" type="slidenum">
              <a:rPr lang="it-IT" altLang="it-IT"/>
              <a:pPr/>
              <a:t>9</a:t>
            </a:fld>
            <a:endParaRPr lang="it-IT" altLang="it-IT"/>
          </a:p>
        </p:txBody>
      </p:sp>
      <p:sp>
        <p:nvSpPr>
          <p:cNvPr id="71681" name="Text Box 1">
            <a:extLst>
              <a:ext uri="{FF2B5EF4-FFF2-40B4-BE49-F238E27FC236}">
                <a16:creationId xmlns:a16="http://schemas.microsoft.com/office/drawing/2014/main" id="{1D6FA038-C74D-6D4F-833F-CB0BD1A85AA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Text Box 2">
            <a:extLst>
              <a:ext uri="{FF2B5EF4-FFF2-40B4-BE49-F238E27FC236}">
                <a16:creationId xmlns:a16="http://schemas.microsoft.com/office/drawing/2014/main" id="{6CA8083B-8AC1-4C40-AB0C-C62B07BCF63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8295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62E0D2-3109-B941-96A3-A911DABAAC01}"/>
              </a:ext>
            </a:extLst>
          </p:cNvPr>
          <p:cNvSpPr>
            <a:spLocks noGrp="1" noChangeArrowheads="1"/>
          </p:cNvSpPr>
          <p:nvPr>
            <p:ph type="sldNum"/>
          </p:nvPr>
        </p:nvSpPr>
        <p:spPr>
          <a:ln/>
        </p:spPr>
        <p:txBody>
          <a:bodyPr/>
          <a:lstStyle/>
          <a:p>
            <a:fld id="{2F1DCCC1-1DA3-7C45-8907-7CEB4B470441}" type="slidenum">
              <a:rPr lang="it-IT" altLang="it-IT"/>
              <a:pPr/>
              <a:t>10</a:t>
            </a:fld>
            <a:endParaRPr lang="it-IT" altLang="it-IT"/>
          </a:p>
        </p:txBody>
      </p:sp>
      <p:sp>
        <p:nvSpPr>
          <p:cNvPr id="72705" name="Text Box 1">
            <a:extLst>
              <a:ext uri="{FF2B5EF4-FFF2-40B4-BE49-F238E27FC236}">
                <a16:creationId xmlns:a16="http://schemas.microsoft.com/office/drawing/2014/main" id="{87EB3372-BA62-DE48-9A75-E8BBE7636B9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2EB7AE8B-359E-6E46-B32C-CEDEC05976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020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205E8D-EA3A-C243-90BC-21CFCF2F2990}"/>
              </a:ext>
            </a:extLst>
          </p:cNvPr>
          <p:cNvSpPr>
            <a:spLocks noGrp="1" noChangeArrowheads="1"/>
          </p:cNvSpPr>
          <p:nvPr>
            <p:ph type="sldNum"/>
          </p:nvPr>
        </p:nvSpPr>
        <p:spPr>
          <a:ln/>
        </p:spPr>
        <p:txBody>
          <a:bodyPr/>
          <a:lstStyle/>
          <a:p>
            <a:fld id="{6660EF42-A7A5-F948-8A90-C52070D8B2FE}" type="slidenum">
              <a:rPr lang="it-IT" altLang="it-IT"/>
              <a:pPr/>
              <a:t>11</a:t>
            </a:fld>
            <a:endParaRPr lang="it-IT" altLang="it-IT"/>
          </a:p>
        </p:txBody>
      </p:sp>
      <p:sp>
        <p:nvSpPr>
          <p:cNvPr id="73729" name="Text Box 1">
            <a:extLst>
              <a:ext uri="{FF2B5EF4-FFF2-40B4-BE49-F238E27FC236}">
                <a16:creationId xmlns:a16="http://schemas.microsoft.com/office/drawing/2014/main" id="{DC867FC5-F9B0-CA45-8F20-629FC3695B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a:extLst>
              <a:ext uri="{FF2B5EF4-FFF2-40B4-BE49-F238E27FC236}">
                <a16:creationId xmlns:a16="http://schemas.microsoft.com/office/drawing/2014/main" id="{C280CDA6-727F-FF42-810C-608589D01ED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730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4D00A9D9-CBF1-C74E-B5DF-FC8505F05345}"/>
              </a:ext>
            </a:extLst>
          </p:cNvPr>
          <p:cNvSpPr>
            <a:spLocks noGrp="1" noChangeArrowheads="1"/>
          </p:cNvSpPr>
          <p:nvPr>
            <p:ph type="sldNum"/>
          </p:nvPr>
        </p:nvSpPr>
        <p:spPr>
          <a:ln/>
        </p:spPr>
        <p:txBody>
          <a:bodyPr/>
          <a:lstStyle/>
          <a:p>
            <a:fld id="{CD03AA74-2FD5-5240-B0D4-1423D8CF08A6}" type="slidenum">
              <a:rPr lang="it-IT" altLang="it-IT"/>
              <a:pPr/>
              <a:t>12</a:t>
            </a:fld>
            <a:endParaRPr lang="it-IT" altLang="it-IT"/>
          </a:p>
        </p:txBody>
      </p:sp>
      <p:sp>
        <p:nvSpPr>
          <p:cNvPr id="46081" name="Text Box 1">
            <a:extLst>
              <a:ext uri="{FF2B5EF4-FFF2-40B4-BE49-F238E27FC236}">
                <a16:creationId xmlns:a16="http://schemas.microsoft.com/office/drawing/2014/main" id="{38C78FEC-86DD-234A-90AC-94189E73128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F3D477BF-C13D-D74B-BAE6-9AC600BE392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261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8688EB9-4D67-4E31-A33E-5F7288D2E1B1}" type="slidenum">
              <a:rPr lang="it-IT" altLang="it-IT"/>
              <a:pPr/>
              <a:t>‹N›</a:t>
            </a:fld>
            <a:endParaRPr lang="it-IT" altLang="it-IT"/>
          </a:p>
        </p:txBody>
      </p:sp>
    </p:spTree>
    <p:extLst>
      <p:ext uri="{BB962C8B-B14F-4D97-AF65-F5344CB8AC3E}">
        <p14:creationId xmlns:p14="http://schemas.microsoft.com/office/powerpoint/2010/main" val="317310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8E9405C-736E-4F67-93FA-D1D566752B76}" type="slidenum">
              <a:rPr lang="it-IT" altLang="it-IT"/>
              <a:pPr/>
              <a:t>‹N›</a:t>
            </a:fld>
            <a:endParaRPr lang="it-IT" altLang="it-IT"/>
          </a:p>
        </p:txBody>
      </p:sp>
    </p:spTree>
    <p:extLst>
      <p:ext uri="{BB962C8B-B14F-4D97-AF65-F5344CB8AC3E}">
        <p14:creationId xmlns:p14="http://schemas.microsoft.com/office/powerpoint/2010/main" val="143453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31763"/>
            <a:ext cx="2055812" cy="59959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31763"/>
            <a:ext cx="6018213" cy="59959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650994C-E6D5-4478-823E-81F122C8A755}" type="slidenum">
              <a:rPr lang="it-IT" altLang="it-IT"/>
              <a:pPr/>
              <a:t>‹N›</a:t>
            </a:fld>
            <a:endParaRPr lang="it-IT" altLang="it-IT"/>
          </a:p>
        </p:txBody>
      </p:sp>
    </p:spTree>
    <p:extLst>
      <p:ext uri="{BB962C8B-B14F-4D97-AF65-F5344CB8AC3E}">
        <p14:creationId xmlns:p14="http://schemas.microsoft.com/office/powerpoint/2010/main" val="123384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0D160FD-8AAC-4C86-825D-CC54B4DEC4F8}" type="slidenum">
              <a:rPr lang="it-IT" altLang="it-IT"/>
              <a:pPr/>
              <a:t>‹N›</a:t>
            </a:fld>
            <a:endParaRPr lang="it-IT" altLang="it-IT"/>
          </a:p>
        </p:txBody>
      </p:sp>
    </p:spTree>
    <p:extLst>
      <p:ext uri="{BB962C8B-B14F-4D97-AF65-F5344CB8AC3E}">
        <p14:creationId xmlns:p14="http://schemas.microsoft.com/office/powerpoint/2010/main" val="350122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921720-F2BB-4B55-96A3-574C524DE6D0}" type="slidenum">
              <a:rPr lang="it-IT" altLang="it-IT"/>
              <a:pPr/>
              <a:t>‹N›</a:t>
            </a:fld>
            <a:endParaRPr lang="it-IT" altLang="it-IT"/>
          </a:p>
        </p:txBody>
      </p:sp>
    </p:spTree>
    <p:extLst>
      <p:ext uri="{BB962C8B-B14F-4D97-AF65-F5344CB8AC3E}">
        <p14:creationId xmlns:p14="http://schemas.microsoft.com/office/powerpoint/2010/main" val="1965641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E2DF247-1B00-4A73-BE57-9C8496528914}" type="slidenum">
              <a:rPr lang="it-IT" altLang="it-IT"/>
              <a:pPr/>
              <a:t>‹N›</a:t>
            </a:fld>
            <a:endParaRPr lang="it-IT" altLang="it-IT"/>
          </a:p>
        </p:txBody>
      </p:sp>
    </p:spTree>
    <p:extLst>
      <p:ext uri="{BB962C8B-B14F-4D97-AF65-F5344CB8AC3E}">
        <p14:creationId xmlns:p14="http://schemas.microsoft.com/office/powerpoint/2010/main" val="221032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7013"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4963"/>
            <a:ext cx="4037012"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A9C09BB9-2FF3-478E-922A-A2933921ADAB}" type="slidenum">
              <a:rPr lang="it-IT" altLang="it-IT"/>
              <a:pPr/>
              <a:t>‹N›</a:t>
            </a:fld>
            <a:endParaRPr lang="it-IT" altLang="it-IT"/>
          </a:p>
        </p:txBody>
      </p:sp>
    </p:spTree>
    <p:extLst>
      <p:ext uri="{BB962C8B-B14F-4D97-AF65-F5344CB8AC3E}">
        <p14:creationId xmlns:p14="http://schemas.microsoft.com/office/powerpoint/2010/main" val="1233168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0A7C6C96-1929-4C67-93A8-6AF6F5287C5C}" type="slidenum">
              <a:rPr lang="it-IT" altLang="it-IT"/>
              <a:pPr/>
              <a:t>‹N›</a:t>
            </a:fld>
            <a:endParaRPr lang="it-IT" altLang="it-IT"/>
          </a:p>
        </p:txBody>
      </p:sp>
    </p:spTree>
    <p:extLst>
      <p:ext uri="{BB962C8B-B14F-4D97-AF65-F5344CB8AC3E}">
        <p14:creationId xmlns:p14="http://schemas.microsoft.com/office/powerpoint/2010/main" val="1680073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7B0ACA0-DE61-4591-BE1B-FEFDDD848E7B}" type="slidenum">
              <a:rPr lang="it-IT" altLang="it-IT"/>
              <a:pPr/>
              <a:t>‹N›</a:t>
            </a:fld>
            <a:endParaRPr lang="it-IT" altLang="it-IT"/>
          </a:p>
        </p:txBody>
      </p:sp>
    </p:spTree>
    <p:extLst>
      <p:ext uri="{BB962C8B-B14F-4D97-AF65-F5344CB8AC3E}">
        <p14:creationId xmlns:p14="http://schemas.microsoft.com/office/powerpoint/2010/main" val="1423183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E2920574-4170-4655-9851-8709626FB298}" type="slidenum">
              <a:rPr lang="it-IT" altLang="it-IT"/>
              <a:pPr/>
              <a:t>‹N›</a:t>
            </a:fld>
            <a:endParaRPr lang="it-IT" altLang="it-IT"/>
          </a:p>
        </p:txBody>
      </p:sp>
    </p:spTree>
    <p:extLst>
      <p:ext uri="{BB962C8B-B14F-4D97-AF65-F5344CB8AC3E}">
        <p14:creationId xmlns:p14="http://schemas.microsoft.com/office/powerpoint/2010/main" val="424322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B4893A0-F64F-462E-9A0E-1E36866E291F}" type="slidenum">
              <a:rPr lang="it-IT" altLang="it-IT"/>
              <a:pPr/>
              <a:t>‹N›</a:t>
            </a:fld>
            <a:endParaRPr lang="it-IT" altLang="it-IT"/>
          </a:p>
        </p:txBody>
      </p:sp>
    </p:spTree>
    <p:extLst>
      <p:ext uri="{BB962C8B-B14F-4D97-AF65-F5344CB8AC3E}">
        <p14:creationId xmlns:p14="http://schemas.microsoft.com/office/powerpoint/2010/main" val="222927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B2BE771-C5A1-4ACF-A2A7-E6080E0BC063}" type="slidenum">
              <a:rPr lang="it-IT" altLang="it-IT"/>
              <a:pPr/>
              <a:t>‹N›</a:t>
            </a:fld>
            <a:endParaRPr lang="it-IT" altLang="it-IT"/>
          </a:p>
        </p:txBody>
      </p:sp>
    </p:spTree>
    <p:extLst>
      <p:ext uri="{BB962C8B-B14F-4D97-AF65-F5344CB8AC3E}">
        <p14:creationId xmlns:p14="http://schemas.microsoft.com/office/powerpoint/2010/main" val="346382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E4799C06-A875-4A63-8F2A-3DDD260E81B6}" type="slidenum">
              <a:rPr lang="it-IT" altLang="it-IT"/>
              <a:pPr/>
              <a:t>‹N›</a:t>
            </a:fld>
            <a:endParaRPr lang="it-IT" altLang="it-IT"/>
          </a:p>
        </p:txBody>
      </p:sp>
    </p:spTree>
    <p:extLst>
      <p:ext uri="{BB962C8B-B14F-4D97-AF65-F5344CB8AC3E}">
        <p14:creationId xmlns:p14="http://schemas.microsoft.com/office/powerpoint/2010/main" val="3333776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D3027B5-62FE-4EB5-AB36-3C01F8F05106}" type="slidenum">
              <a:rPr lang="it-IT" altLang="it-IT"/>
              <a:pPr/>
              <a:t>‹N›</a:t>
            </a:fld>
            <a:endParaRPr lang="it-IT" altLang="it-IT"/>
          </a:p>
        </p:txBody>
      </p:sp>
    </p:spTree>
    <p:extLst>
      <p:ext uri="{BB962C8B-B14F-4D97-AF65-F5344CB8AC3E}">
        <p14:creationId xmlns:p14="http://schemas.microsoft.com/office/powerpoint/2010/main" val="314170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604963"/>
            <a:ext cx="2055812" cy="45227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8213" cy="45227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4127F44-DC3F-463F-9D34-E9FD1656A6A1}" type="slidenum">
              <a:rPr lang="it-IT" altLang="it-IT"/>
              <a:pPr/>
              <a:t>‹N›</a:t>
            </a:fld>
            <a:endParaRPr lang="it-IT" altLang="it-IT"/>
          </a:p>
        </p:txBody>
      </p:sp>
    </p:spTree>
    <p:extLst>
      <p:ext uri="{BB962C8B-B14F-4D97-AF65-F5344CB8AC3E}">
        <p14:creationId xmlns:p14="http://schemas.microsoft.com/office/powerpoint/2010/main" val="2866653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66888"/>
            <a:ext cx="7769225" cy="1733550"/>
          </a:xfrm>
        </p:spPr>
        <p:txBody>
          <a:bodyPr/>
          <a:lstStyle/>
          <a:p>
            <a:r>
              <a:rPr lang="it-IT"/>
              <a:t>Fare clic per modificare lo stile del titolo</a:t>
            </a:r>
          </a:p>
        </p:txBody>
      </p:sp>
      <p:sp>
        <p:nvSpPr>
          <p:cNvPr id="3" name="Segnaposto data 2"/>
          <p:cNvSpPr>
            <a:spLocks noGrp="1"/>
          </p:cNvSpPr>
          <p:nvPr>
            <p:ph type="dt" idx="10"/>
          </p:nvPr>
        </p:nvSpPr>
        <p:spPr>
          <a:xfrm>
            <a:off x="457200" y="6278563"/>
            <a:ext cx="2130425" cy="454025"/>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278563"/>
            <a:ext cx="2892425" cy="454025"/>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78563"/>
            <a:ext cx="2130425" cy="454025"/>
          </a:xfrm>
        </p:spPr>
        <p:txBody>
          <a:bodyPr/>
          <a:lstStyle>
            <a:lvl1pPr>
              <a:defRPr/>
            </a:lvl1pPr>
          </a:lstStyle>
          <a:p>
            <a:fld id="{81F4DE78-FB9E-4474-B939-EFB26CAB2B01}" type="slidenum">
              <a:rPr lang="it-IT" altLang="it-IT"/>
              <a:pPr/>
              <a:t>‹N›</a:t>
            </a:fld>
            <a:endParaRPr lang="it-IT" altLang="it-IT"/>
          </a:p>
        </p:txBody>
      </p:sp>
    </p:spTree>
    <p:extLst>
      <p:ext uri="{BB962C8B-B14F-4D97-AF65-F5344CB8AC3E}">
        <p14:creationId xmlns:p14="http://schemas.microsoft.com/office/powerpoint/2010/main" val="168436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39F6085-3021-4EE5-A30C-2B06C2828800}" type="slidenum">
              <a:rPr lang="it-IT" altLang="it-IT"/>
              <a:pPr/>
              <a:t>‹N›</a:t>
            </a:fld>
            <a:endParaRPr lang="it-IT" altLang="it-IT"/>
          </a:p>
        </p:txBody>
      </p:sp>
    </p:spTree>
    <p:extLst>
      <p:ext uri="{BB962C8B-B14F-4D97-AF65-F5344CB8AC3E}">
        <p14:creationId xmlns:p14="http://schemas.microsoft.com/office/powerpoint/2010/main" val="260039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7013"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0200"/>
            <a:ext cx="4037012"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00CF122-B614-4A63-8228-3D71A28126F1}" type="slidenum">
              <a:rPr lang="it-IT" altLang="it-IT"/>
              <a:pPr/>
              <a:t>‹N›</a:t>
            </a:fld>
            <a:endParaRPr lang="it-IT" altLang="it-IT"/>
          </a:p>
        </p:txBody>
      </p:sp>
    </p:spTree>
    <p:extLst>
      <p:ext uri="{BB962C8B-B14F-4D97-AF65-F5344CB8AC3E}">
        <p14:creationId xmlns:p14="http://schemas.microsoft.com/office/powerpoint/2010/main" val="283281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9F62745A-9999-4452-AFA8-6C35173C34DE}" type="slidenum">
              <a:rPr lang="it-IT" altLang="it-IT"/>
              <a:pPr/>
              <a:t>‹N›</a:t>
            </a:fld>
            <a:endParaRPr lang="it-IT" altLang="it-IT"/>
          </a:p>
        </p:txBody>
      </p:sp>
    </p:spTree>
    <p:extLst>
      <p:ext uri="{BB962C8B-B14F-4D97-AF65-F5344CB8AC3E}">
        <p14:creationId xmlns:p14="http://schemas.microsoft.com/office/powerpoint/2010/main" val="371802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682D939-40BD-420E-B69A-BC5C84334720}" type="slidenum">
              <a:rPr lang="it-IT" altLang="it-IT"/>
              <a:pPr/>
              <a:t>‹N›</a:t>
            </a:fld>
            <a:endParaRPr lang="it-IT" altLang="it-IT"/>
          </a:p>
        </p:txBody>
      </p:sp>
    </p:spTree>
    <p:extLst>
      <p:ext uri="{BB962C8B-B14F-4D97-AF65-F5344CB8AC3E}">
        <p14:creationId xmlns:p14="http://schemas.microsoft.com/office/powerpoint/2010/main" val="129967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A8B5EA-4425-4BB9-AB41-A51D3C68923B}" type="slidenum">
              <a:rPr lang="it-IT" altLang="it-IT"/>
              <a:pPr/>
              <a:t>‹N›</a:t>
            </a:fld>
            <a:endParaRPr lang="it-IT" altLang="it-IT"/>
          </a:p>
        </p:txBody>
      </p:sp>
    </p:spTree>
    <p:extLst>
      <p:ext uri="{BB962C8B-B14F-4D97-AF65-F5344CB8AC3E}">
        <p14:creationId xmlns:p14="http://schemas.microsoft.com/office/powerpoint/2010/main" val="286983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6F1793E-D4ED-4A43-8650-E8DEED455D6B}" type="slidenum">
              <a:rPr lang="it-IT" altLang="it-IT"/>
              <a:pPr/>
              <a:t>‹N›</a:t>
            </a:fld>
            <a:endParaRPr lang="it-IT" altLang="it-IT"/>
          </a:p>
        </p:txBody>
      </p:sp>
    </p:spTree>
    <p:extLst>
      <p:ext uri="{BB962C8B-B14F-4D97-AF65-F5344CB8AC3E}">
        <p14:creationId xmlns:p14="http://schemas.microsoft.com/office/powerpoint/2010/main" val="256519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A0A6B8-3648-4698-9914-1012A37064A6}" type="slidenum">
              <a:rPr lang="it-IT" altLang="it-IT"/>
              <a:pPr/>
              <a:t>‹N›</a:t>
            </a:fld>
            <a:endParaRPr lang="it-IT" altLang="it-IT"/>
          </a:p>
        </p:txBody>
      </p:sp>
    </p:spTree>
    <p:extLst>
      <p:ext uri="{BB962C8B-B14F-4D97-AF65-F5344CB8AC3E}">
        <p14:creationId xmlns:p14="http://schemas.microsoft.com/office/powerpoint/2010/main" val="20309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3800475" y="1789113"/>
            <a:ext cx="5353050" cy="5054600"/>
            <a:chOff x="2394" y="1127"/>
            <a:chExt cx="3372" cy="3184"/>
          </a:xfrm>
        </p:grpSpPr>
        <p:sp>
          <p:nvSpPr>
            <p:cNvPr id="1026"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3"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6"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7"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8"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9"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60" name="Rectangle 36"/>
          <p:cNvSpPr>
            <a:spLocks noGrp="1" noChangeArrowheads="1"/>
          </p:cNvSpPr>
          <p:nvPr>
            <p:ph type="title"/>
          </p:nvPr>
        </p:nvSpPr>
        <p:spPr bwMode="auto">
          <a:xfrm>
            <a:off x="457200" y="131763"/>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61" name="Rectangle 37"/>
          <p:cNvSpPr>
            <a:spLocks noGrp="1" noChangeArrowheads="1"/>
          </p:cNvSpPr>
          <p:nvPr>
            <p:ph type="body" idx="1"/>
          </p:nvPr>
        </p:nvSpPr>
        <p:spPr bwMode="auto">
          <a:xfrm>
            <a:off x="457200" y="1600200"/>
            <a:ext cx="8226425"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62" name="Rectangle 38"/>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3" name="Rectangle 39"/>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4" name="Rectangle 40"/>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09582C20-69C4-401D-BBE8-1529266EBB0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3800475" y="1789113"/>
            <a:ext cx="5353050" cy="5054600"/>
            <a:chOff x="2394" y="1127"/>
            <a:chExt cx="3372" cy="3184"/>
          </a:xfrm>
        </p:grpSpPr>
        <p:sp>
          <p:nvSpPr>
            <p:cNvPr id="2050"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9"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0"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1"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2"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3"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84" name="Rectangle 36"/>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mn-lt"/>
                <a:cs typeface="Arial Unicode MS" pitchFamily="32" charset="0"/>
              </a:defRPr>
            </a:lvl1pPr>
          </a:lstStyle>
          <a:p>
            <a:endParaRPr lang="it-IT" altLang="it-IT"/>
          </a:p>
        </p:txBody>
      </p:sp>
      <p:sp>
        <p:nvSpPr>
          <p:cNvPr id="2085" name="Rectangle 37"/>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mn-lt"/>
                <a:cs typeface="Arial Unicode MS" pitchFamily="32" charset="0"/>
              </a:defRPr>
            </a:lvl1pPr>
          </a:lstStyle>
          <a:p>
            <a:endParaRPr lang="it-IT" altLang="it-IT"/>
          </a:p>
        </p:txBody>
      </p:sp>
      <p:sp>
        <p:nvSpPr>
          <p:cNvPr id="2086" name="Rectangle 38"/>
          <p:cNvSpPr>
            <a:spLocks noGrp="1" noChangeArrowheads="1"/>
          </p:cNvSpPr>
          <p:nvPr>
            <p:ph type="title"/>
          </p:nvPr>
        </p:nvSpPr>
        <p:spPr bwMode="auto">
          <a:xfrm>
            <a:off x="685800" y="1766888"/>
            <a:ext cx="7769225" cy="173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1" compatLnSpc="1">
            <a:prstTxWarp prst="textNoShape">
              <a:avLst/>
            </a:prstTxWarp>
          </a:bodyPr>
          <a:lstStyle/>
          <a:p>
            <a:pPr lvl="0"/>
            <a:r>
              <a:rPr lang="en-GB" altLang="it-IT"/>
              <a:t>Fate clic per modificare il formato del testo del titolo</a:t>
            </a:r>
          </a:p>
        </p:txBody>
      </p:sp>
      <p:sp>
        <p:nvSpPr>
          <p:cNvPr id="2087" name="Rectangle 39"/>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mn-lt"/>
                <a:cs typeface="Arial Unicode MS" pitchFamily="32" charset="0"/>
              </a:defRPr>
            </a:lvl1pPr>
          </a:lstStyle>
          <a:p>
            <a:fld id="{064FC7C4-303A-460E-AC75-799E52CFD5E2}" type="slidenum">
              <a:rPr lang="it-IT" altLang="it-IT"/>
              <a:pPr/>
              <a:t>‹N›</a:t>
            </a:fld>
            <a:endParaRPr lang="it-IT" altLang="it-IT"/>
          </a:p>
        </p:txBody>
      </p:sp>
      <p:sp>
        <p:nvSpPr>
          <p:cNvPr id="2088" name="Rectangle 40"/>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5800" y="1766888"/>
            <a:ext cx="7772400" cy="17367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rPr>
              <a:t>SISTEMA  UDITIVO</a:t>
            </a:r>
          </a:p>
        </p:txBody>
      </p:sp>
      <p:sp>
        <p:nvSpPr>
          <p:cNvPr id="4098" name="Rectangle 2"/>
          <p:cNvSpPr>
            <a:spLocks noGrp="1" noChangeArrowheads="1"/>
          </p:cNvSpPr>
          <p:nvPr>
            <p:ph type="subTitle" idx="4294967295"/>
          </p:nvPr>
        </p:nvSpPr>
        <p:spPr bwMode="auto">
          <a:xfrm>
            <a:off x="1371600" y="3975100"/>
            <a:ext cx="6400800" cy="175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Object 1">
            <a:extLst>
              <a:ext uri="{FF2B5EF4-FFF2-40B4-BE49-F238E27FC236}">
                <a16:creationId xmlns:a16="http://schemas.microsoft.com/office/drawing/2014/main" id="{2FD17A9B-C6DA-7A4D-AAAE-DC380AFF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4932363" cy="66690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Object 2">
            <a:extLst>
              <a:ext uri="{FF2B5EF4-FFF2-40B4-BE49-F238E27FC236}">
                <a16:creationId xmlns:a16="http://schemas.microsoft.com/office/drawing/2014/main" id="{9A749D3D-ACA5-074E-AA2A-4B012A2A8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689350"/>
            <a:ext cx="4211637" cy="31686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Rectangle 3">
            <a:extLst>
              <a:ext uri="{FF2B5EF4-FFF2-40B4-BE49-F238E27FC236}">
                <a16:creationId xmlns:a16="http://schemas.microsoft.com/office/drawing/2014/main" id="{48C23A28-F952-A145-9AFA-78309A12C8D3}"/>
              </a:ext>
            </a:extLst>
          </p:cNvPr>
          <p:cNvSpPr>
            <a:spLocks noChangeArrowheads="1"/>
          </p:cNvSpPr>
          <p:nvPr/>
        </p:nvSpPr>
        <p:spPr bwMode="auto">
          <a:xfrm>
            <a:off x="0" y="3284538"/>
            <a:ext cx="4932363" cy="360362"/>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6388" name="Rectangle 4">
            <a:extLst>
              <a:ext uri="{FF2B5EF4-FFF2-40B4-BE49-F238E27FC236}">
                <a16:creationId xmlns:a16="http://schemas.microsoft.com/office/drawing/2014/main" id="{BFE63BEF-C6D0-E648-8DD1-2316C7FF9C70}"/>
              </a:ext>
            </a:extLst>
          </p:cNvPr>
          <p:cNvSpPr>
            <a:spLocks noChangeArrowheads="1"/>
          </p:cNvSpPr>
          <p:nvPr/>
        </p:nvSpPr>
        <p:spPr bwMode="auto">
          <a:xfrm>
            <a:off x="5496283" y="1052513"/>
            <a:ext cx="314571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OSSO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TEMPORALE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[2]</a:t>
            </a:r>
          </a:p>
        </p:txBody>
      </p:sp>
      <p:sp>
        <p:nvSpPr>
          <p:cNvPr id="16389" name="Text Box 5">
            <a:extLst>
              <a:ext uri="{FF2B5EF4-FFF2-40B4-BE49-F238E27FC236}">
                <a16:creationId xmlns:a16="http://schemas.microsoft.com/office/drawing/2014/main" id="{50D2AEB9-2852-0149-AB07-991065F649FA}"/>
              </a:ext>
            </a:extLst>
          </p:cNvPr>
          <p:cNvSpPr txBox="1">
            <a:spLocks noChangeArrowheads="1"/>
          </p:cNvSpPr>
          <p:nvPr/>
        </p:nvSpPr>
        <p:spPr bwMode="auto">
          <a:xfrm>
            <a:off x="3349625" y="260350"/>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LATERALE</a:t>
            </a:r>
          </a:p>
        </p:txBody>
      </p:sp>
      <p:sp>
        <p:nvSpPr>
          <p:cNvPr id="16390" name="Text Box 6">
            <a:extLst>
              <a:ext uri="{FF2B5EF4-FFF2-40B4-BE49-F238E27FC236}">
                <a16:creationId xmlns:a16="http://schemas.microsoft.com/office/drawing/2014/main" id="{7A10DED0-84B8-8D45-8EB5-EF0B709FF925}"/>
              </a:ext>
            </a:extLst>
          </p:cNvPr>
          <p:cNvSpPr txBox="1">
            <a:spLocks noChangeArrowheads="1"/>
          </p:cNvSpPr>
          <p:nvPr/>
        </p:nvSpPr>
        <p:spPr bwMode="auto">
          <a:xfrm>
            <a:off x="3062288" y="3716338"/>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POSTERIORE</a:t>
            </a:r>
          </a:p>
        </p:txBody>
      </p:sp>
      <p:sp>
        <p:nvSpPr>
          <p:cNvPr id="16391" name="Text Box 7">
            <a:extLst>
              <a:ext uri="{FF2B5EF4-FFF2-40B4-BE49-F238E27FC236}">
                <a16:creationId xmlns:a16="http://schemas.microsoft.com/office/drawing/2014/main" id="{577ACF35-BD0E-0B43-ADFA-A3133F40F403}"/>
              </a:ext>
            </a:extLst>
          </p:cNvPr>
          <p:cNvSpPr txBox="1">
            <a:spLocks noChangeArrowheads="1"/>
          </p:cNvSpPr>
          <p:nvPr/>
        </p:nvSpPr>
        <p:spPr bwMode="auto">
          <a:xfrm>
            <a:off x="6950075" y="3213100"/>
            <a:ext cx="15763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INFERIORE</a:t>
            </a:r>
          </a:p>
        </p:txBody>
      </p:sp>
    </p:spTree>
    <p:extLst>
      <p:ext uri="{BB962C8B-B14F-4D97-AF65-F5344CB8AC3E}">
        <p14:creationId xmlns:p14="http://schemas.microsoft.com/office/powerpoint/2010/main" val="3306277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68E7F53-815E-E541-A8AD-0B278CDA0DFF}"/>
              </a:ext>
            </a:extLst>
          </p:cNvPr>
          <p:cNvSpPr>
            <a:spLocks noGrp="1" noChangeArrowheads="1"/>
          </p:cNvSpPr>
          <p:nvPr>
            <p:ph type="title" idx="4294967295"/>
          </p:nvPr>
        </p:nvSpPr>
        <p:spPr>
          <a:xfrm>
            <a:off x="457200" y="274638"/>
            <a:ext cx="8229600" cy="11430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latin typeface="Arial Black" panose="020B0604020202020204" pitchFamily="34" charset="0"/>
              </a:rPr>
              <a:t>OSSO TEMPORALE [3]</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PORZIONE ENDOCRANICA</a:t>
            </a:r>
          </a:p>
        </p:txBody>
      </p:sp>
      <p:pic>
        <p:nvPicPr>
          <p:cNvPr id="17410" name="Picture 2">
            <a:extLst>
              <a:ext uri="{FF2B5EF4-FFF2-40B4-BE49-F238E27FC236}">
                <a16:creationId xmlns:a16="http://schemas.microsoft.com/office/drawing/2014/main" id="{8EFFA16A-0E5F-5243-9A39-4AB93CDE32A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2381250"/>
            <a:ext cx="9144000" cy="44767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3">
            <a:extLst>
              <a:ext uri="{FF2B5EF4-FFF2-40B4-BE49-F238E27FC236}">
                <a16:creationId xmlns:a16="http://schemas.microsoft.com/office/drawing/2014/main" id="{9E1F6992-7202-214B-BA15-A59CD2AE8BDA}"/>
              </a:ext>
            </a:extLst>
          </p:cNvPr>
          <p:cNvSpPr txBox="1">
            <a:spLocks noChangeArrowheads="1"/>
          </p:cNvSpPr>
          <p:nvPr/>
        </p:nvSpPr>
        <p:spPr bwMode="auto">
          <a:xfrm>
            <a:off x="6088063" y="1916113"/>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POSTERIORE</a:t>
            </a:r>
          </a:p>
        </p:txBody>
      </p:sp>
      <p:sp>
        <p:nvSpPr>
          <p:cNvPr id="17412" name="Text Box 4">
            <a:extLst>
              <a:ext uri="{FF2B5EF4-FFF2-40B4-BE49-F238E27FC236}">
                <a16:creationId xmlns:a16="http://schemas.microsoft.com/office/drawing/2014/main" id="{105DD3EE-A271-074D-86CD-AC8EDD69B09B}"/>
              </a:ext>
            </a:extLst>
          </p:cNvPr>
          <p:cNvSpPr txBox="1">
            <a:spLocks noChangeArrowheads="1"/>
          </p:cNvSpPr>
          <p:nvPr/>
        </p:nvSpPr>
        <p:spPr bwMode="auto">
          <a:xfrm>
            <a:off x="1620838" y="1916113"/>
            <a:ext cx="16779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ANTERIORE</a:t>
            </a:r>
          </a:p>
        </p:txBody>
      </p:sp>
    </p:spTree>
    <p:extLst>
      <p:ext uri="{BB962C8B-B14F-4D97-AF65-F5344CB8AC3E}">
        <p14:creationId xmlns:p14="http://schemas.microsoft.com/office/powerpoint/2010/main" val="3948413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251226F8-3DB3-4242-AAD0-907218CEC1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t="4144" r="23337"/>
          <a:stretch/>
        </p:blipFill>
        <p:spPr bwMode="auto">
          <a:xfrm>
            <a:off x="0" y="-32789"/>
            <a:ext cx="9144000" cy="6890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2793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1F0E18-E8FC-B441-AA5A-A681BAAE6391}"/>
              </a:ext>
            </a:extLst>
          </p:cNvPr>
          <p:cNvSpPr>
            <a:spLocks noGrp="1"/>
          </p:cNvSpPr>
          <p:nvPr>
            <p:ph type="title"/>
          </p:nvPr>
        </p:nvSpPr>
        <p:spPr>
          <a:xfrm>
            <a:off x="457200" y="-171400"/>
            <a:ext cx="8226425" cy="1433512"/>
          </a:xfrm>
        </p:spPr>
        <p:txBody>
          <a:bodyPr/>
          <a:lstStyle/>
          <a:p>
            <a:r>
              <a:rPr lang="it-IT" dirty="0">
                <a:solidFill>
                  <a:schemeClr val="tx1"/>
                </a:solidFill>
                <a:latin typeface="Cooper Black" panose="0208090404030B020404" pitchFamily="18" charset="77"/>
              </a:rPr>
              <a:t>ORECCHIO</a:t>
            </a:r>
          </a:p>
        </p:txBody>
      </p:sp>
      <p:sp>
        <p:nvSpPr>
          <p:cNvPr id="3" name="Segnaposto contenuto 2">
            <a:extLst>
              <a:ext uri="{FF2B5EF4-FFF2-40B4-BE49-F238E27FC236}">
                <a16:creationId xmlns:a16="http://schemas.microsoft.com/office/drawing/2014/main" id="{B0116121-AC9F-6C46-A2B9-C55BB50226B8}"/>
              </a:ext>
            </a:extLst>
          </p:cNvPr>
          <p:cNvSpPr>
            <a:spLocks noGrp="1"/>
          </p:cNvSpPr>
          <p:nvPr>
            <p:ph idx="1"/>
          </p:nvPr>
        </p:nvSpPr>
        <p:spPr>
          <a:xfrm>
            <a:off x="179512" y="1124744"/>
            <a:ext cx="8856984" cy="5616624"/>
          </a:xfrm>
        </p:spPr>
        <p:txBody>
          <a:bodyPr/>
          <a:lstStyle/>
          <a:p>
            <a:r>
              <a:rPr lang="it-IT" sz="2600" b="1" dirty="0">
                <a:solidFill>
                  <a:schemeClr val="tx1"/>
                </a:solidFill>
                <a:latin typeface="Chalkboard SE" panose="03050602040202020205" pitchFamily="66" charset="77"/>
              </a:rPr>
              <a:t>In direzione LATERO-MEDIALE e POSTERO-ANTERIORE, nella Rupe del Temporale si descrivono:</a:t>
            </a:r>
          </a:p>
          <a:p>
            <a:r>
              <a:rPr lang="it-IT" sz="2600" b="1" dirty="0">
                <a:solidFill>
                  <a:schemeClr val="tx1"/>
                </a:solidFill>
                <a:latin typeface="Chalkboard SE" panose="03050602040202020205" pitchFamily="66" charset="77"/>
              </a:rPr>
              <a:t>- ORECCHIO ESTERNO con PADIGLIONE AURICOLARE, CONDOTTO UDITIVO con il MEATO UDITIVO (ACUSTICO) ESTERNO con limite mediale alla MEMBRANA del TIMPANO ;</a:t>
            </a:r>
          </a:p>
          <a:p>
            <a:pPr marL="457200" indent="-457200">
              <a:buFontTx/>
              <a:buChar char="-"/>
            </a:pPr>
            <a:r>
              <a:rPr lang="it-IT" sz="2600" b="1" dirty="0">
                <a:solidFill>
                  <a:schemeClr val="tx1"/>
                </a:solidFill>
                <a:latin typeface="Chalkboard SE" panose="03050602040202020205" pitchFamily="66" charset="77"/>
              </a:rPr>
              <a:t>ORECCHIO MEDIO:CASSA DEL TIMPANO con OSSICINI dell’ UDITO ;</a:t>
            </a:r>
          </a:p>
          <a:p>
            <a:r>
              <a:rPr lang="it-IT" sz="2600" b="1" dirty="0">
                <a:solidFill>
                  <a:schemeClr val="tx1"/>
                </a:solidFill>
                <a:latin typeface="Chalkboard SE" panose="03050602040202020205" pitchFamily="66" charset="77"/>
              </a:rPr>
              <a:t>ORECCHIO INTERNO con </a:t>
            </a:r>
            <a:r>
              <a:rPr lang="it-IT" sz="2600" dirty="0">
                <a:solidFill>
                  <a:schemeClr val="tx1"/>
                </a:solidFill>
                <a:latin typeface="Chalkboard SE" panose="03050602040202020205" pitchFamily="66" charset="77"/>
              </a:rPr>
              <a:t>PORZIONE VESTIBOLARE, deputata a recepire la SENSIBILITA’ SPECIFICA dell’ EQUILIBRIO, e PORZIONE COCLEARE, deputata a recepire la SENSIBILITA’ SPECIFICA dell’ UDITO</a:t>
            </a:r>
          </a:p>
          <a:p>
            <a:pPr marL="457200" indent="-457200">
              <a:buFontTx/>
              <a:buChar char="-"/>
            </a:pPr>
            <a:endParaRPr lang="it-IT" sz="28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11743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6550"/>
            <a:ext cx="9144000" cy="6184900"/>
          </a:xfrm>
          <a:prstGeom prst="rect">
            <a:avLst/>
          </a:prstGeom>
          <a:noFill/>
          <a:ln>
            <a:noFill/>
          </a:ln>
        </p:spPr>
      </p:pic>
    </p:spTree>
    <p:extLst>
      <p:ext uri="{BB962C8B-B14F-4D97-AF65-F5344CB8AC3E}">
        <p14:creationId xmlns:p14="http://schemas.microsoft.com/office/powerpoint/2010/main" val="369334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30782D-1218-364F-8B5A-28412C055B4F}"/>
              </a:ext>
            </a:extLst>
          </p:cNvPr>
          <p:cNvSpPr>
            <a:spLocks noGrp="1"/>
          </p:cNvSpPr>
          <p:nvPr>
            <p:ph type="title"/>
          </p:nvPr>
        </p:nvSpPr>
        <p:spPr>
          <a:xfrm>
            <a:off x="457200" y="131763"/>
            <a:ext cx="8226425" cy="992981"/>
          </a:xfrm>
        </p:spPr>
        <p:txBody>
          <a:bodyPr/>
          <a:lstStyle/>
          <a:p>
            <a:r>
              <a:rPr lang="it-IT" sz="3600" dirty="0">
                <a:solidFill>
                  <a:schemeClr val="tx1"/>
                </a:solidFill>
                <a:latin typeface="Cooper Black" panose="0208090404030B020404" pitchFamily="18" charset="77"/>
              </a:rPr>
              <a:t>ORECCHIO  ESTERNO</a:t>
            </a:r>
          </a:p>
        </p:txBody>
      </p:sp>
      <p:sp>
        <p:nvSpPr>
          <p:cNvPr id="3" name="Segnaposto contenuto 2">
            <a:extLst>
              <a:ext uri="{FF2B5EF4-FFF2-40B4-BE49-F238E27FC236}">
                <a16:creationId xmlns:a16="http://schemas.microsoft.com/office/drawing/2014/main" id="{E4F9A518-11AC-E643-BAAC-9F41A8270967}"/>
              </a:ext>
            </a:extLst>
          </p:cNvPr>
          <p:cNvSpPr>
            <a:spLocks noGrp="1"/>
          </p:cNvSpPr>
          <p:nvPr>
            <p:ph idx="1"/>
          </p:nvPr>
        </p:nvSpPr>
        <p:spPr>
          <a:xfrm>
            <a:off x="683567" y="1124744"/>
            <a:ext cx="7848873" cy="5733256"/>
          </a:xfrm>
        </p:spPr>
        <p:txBody>
          <a:bodyPr/>
          <a:lstStyle/>
          <a:p>
            <a:r>
              <a:rPr lang="it-IT" sz="2800" dirty="0">
                <a:solidFill>
                  <a:schemeClr val="tx1"/>
                </a:solidFill>
              </a:rPr>
              <a:t>PADIGLIONE AURICOLARE: complessa struttura con impalcatura cartilaginea elastica.</a:t>
            </a:r>
          </a:p>
          <a:p>
            <a:r>
              <a:rPr lang="it-IT" sz="2800" dirty="0">
                <a:solidFill>
                  <a:schemeClr val="tx1"/>
                </a:solidFill>
              </a:rPr>
              <a:t>Presenta numerosi RILIEVI e DEPRESSIONI, che contribuiscono a determinare la provenienza dei diversi suoni.</a:t>
            </a:r>
          </a:p>
          <a:p>
            <a:r>
              <a:rPr lang="it-IT" sz="2800" dirty="0">
                <a:solidFill>
                  <a:schemeClr val="tx1"/>
                </a:solidFill>
              </a:rPr>
              <a:t>Si trova in stretta connessione con il Condotto Uditivo Esterno, che presenta un andamento curvilineo.</a:t>
            </a:r>
          </a:p>
          <a:p>
            <a:r>
              <a:rPr lang="it-IT" sz="2800" dirty="0">
                <a:solidFill>
                  <a:schemeClr val="tx1"/>
                </a:solidFill>
              </a:rPr>
              <a:t>Per l’ osservazione della Membrana del Timpano tramite Otoscopio, la curvatura del Condotto Uditivo viene «rettificata» mediante opportuno spostamento del Padiglione Auricolare.</a:t>
            </a:r>
          </a:p>
        </p:txBody>
      </p:sp>
    </p:spTree>
    <p:extLst>
      <p:ext uri="{BB962C8B-B14F-4D97-AF65-F5344CB8AC3E}">
        <p14:creationId xmlns:p14="http://schemas.microsoft.com/office/powerpoint/2010/main" val="70064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63688" y="0"/>
            <a:ext cx="6015037" cy="6858000"/>
          </a:xfrm>
          <a:prstGeom prst="rect">
            <a:avLst/>
          </a:prstGeom>
          <a:noFill/>
          <a:ln>
            <a:noFill/>
          </a:ln>
        </p:spPr>
      </p:pic>
    </p:spTree>
    <p:extLst>
      <p:ext uri="{BB962C8B-B14F-4D97-AF65-F5344CB8AC3E}">
        <p14:creationId xmlns:p14="http://schemas.microsoft.com/office/powerpoint/2010/main" val="364891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a:extLst>
              <a:ext uri="{FF2B5EF4-FFF2-40B4-BE49-F238E27FC236}">
                <a16:creationId xmlns:a16="http://schemas.microsoft.com/office/drawing/2014/main" id="{C1C152FD-DC1B-A043-AECB-8BA7F550A00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41900" t="18900" r="1" b="44350"/>
          <a:stretch/>
        </p:blipFill>
        <p:spPr>
          <a:xfrm>
            <a:off x="755576" y="836712"/>
            <a:ext cx="8247285" cy="5947615"/>
          </a:xfrm>
          <a:prstGeom prst="rect">
            <a:avLst/>
          </a:prstGeom>
          <a:noFill/>
          <a:ln>
            <a:noFill/>
          </a:ln>
        </p:spPr>
      </p:pic>
      <p:sp>
        <p:nvSpPr>
          <p:cNvPr id="3" name="CasellaDiTesto 2">
            <a:extLst>
              <a:ext uri="{FF2B5EF4-FFF2-40B4-BE49-F238E27FC236}">
                <a16:creationId xmlns:a16="http://schemas.microsoft.com/office/drawing/2014/main" id="{94CC3A25-2102-5944-AAC5-BE33C736C9A9}"/>
              </a:ext>
            </a:extLst>
          </p:cNvPr>
          <p:cNvSpPr txBox="1"/>
          <p:nvPr/>
        </p:nvSpPr>
        <p:spPr>
          <a:xfrm>
            <a:off x="899592" y="188640"/>
            <a:ext cx="7056784" cy="1077218"/>
          </a:xfrm>
          <a:prstGeom prst="rect">
            <a:avLst/>
          </a:prstGeom>
          <a:noFill/>
        </p:spPr>
        <p:txBody>
          <a:bodyPr wrap="square" rtlCol="0">
            <a:spAutoFit/>
          </a:bodyPr>
          <a:lstStyle/>
          <a:p>
            <a:pPr algn="ctr"/>
            <a:r>
              <a:rPr lang="it-IT" sz="3200" dirty="0">
                <a:solidFill>
                  <a:schemeClr val="tx1"/>
                </a:solidFill>
                <a:latin typeface="Cooper Black" panose="0208090404030B020404" pitchFamily="18" charset="77"/>
              </a:rPr>
              <a:t>ORECCHIO MEDIO </a:t>
            </a:r>
          </a:p>
          <a:p>
            <a:pPr algn="ctr"/>
            <a:r>
              <a:rPr lang="it-IT" sz="3200" dirty="0">
                <a:solidFill>
                  <a:schemeClr val="tx1"/>
                </a:solidFill>
                <a:latin typeface="Cooper Black" panose="0208090404030B020404" pitchFamily="18" charset="77"/>
              </a:rPr>
              <a:t>(CASSA DEL TIMPANO)</a:t>
            </a:r>
          </a:p>
        </p:txBody>
      </p:sp>
    </p:spTree>
    <p:extLst>
      <p:ext uri="{BB962C8B-B14F-4D97-AF65-F5344CB8AC3E}">
        <p14:creationId xmlns:p14="http://schemas.microsoft.com/office/powerpoint/2010/main" val="206148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131763"/>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1052736"/>
            <a:ext cx="8226424" cy="5801056"/>
          </a:xfrm>
        </p:spPr>
        <p:txBody>
          <a:bodyPr/>
          <a:lstStyle/>
          <a:p>
            <a:r>
              <a:rPr lang="it-IT" sz="2800" dirty="0">
                <a:solidFill>
                  <a:schemeClr val="tx1"/>
                </a:solidFill>
                <a:latin typeface="Copperplate Gothic Bold" panose="020E0705020206020404" pitchFamily="34" charset="77"/>
              </a:rPr>
              <a:t>La CASSA DEL TIMPANO è limitata Lateralmente dalla MEMBRANA del TIMPANO, Medialmente dalla struttura ossea con la FINESTRA OVALE (che la mantiene separata dall’ Orecchio Interno) e dall’Orificio della TUBA UDITIVA (di Eustachio)</a:t>
            </a:r>
          </a:p>
          <a:p>
            <a:r>
              <a:rPr lang="it-IT" sz="2800" dirty="0">
                <a:solidFill>
                  <a:schemeClr val="tx1"/>
                </a:solidFill>
                <a:latin typeface="Copperplate Gothic Bold" panose="020E0705020206020404" pitchFamily="34" charset="77"/>
              </a:rPr>
              <a:t>Superiormente ed Inferiormente è delimitata dalla Struttura Ossea della Rupe del Temporale</a:t>
            </a:r>
          </a:p>
        </p:txBody>
      </p:sp>
    </p:spTree>
    <p:extLst>
      <p:ext uri="{BB962C8B-B14F-4D97-AF65-F5344CB8AC3E}">
        <p14:creationId xmlns:p14="http://schemas.microsoft.com/office/powerpoint/2010/main" val="311769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131763"/>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1052736"/>
            <a:ext cx="8226424" cy="5801056"/>
          </a:xfrm>
        </p:spPr>
        <p:txBody>
          <a:bodyPr/>
          <a:lstStyle/>
          <a:p>
            <a:r>
              <a:rPr lang="it-IT" sz="2500" dirty="0">
                <a:solidFill>
                  <a:schemeClr val="tx1"/>
                </a:solidFill>
                <a:latin typeface="Copperplate Gothic Bold" panose="020E0705020206020404" pitchFamily="34" charset="77"/>
              </a:rPr>
              <a:t>Vi sono contenuti i 3 OSSICINI dell’ UDITO, in senso LATERO-MEDIALE, MARTELLO (connesso alla Membrana del Timpano), INCUDINE e STAFFA (connessa alla FINESTRA OVALE, a sua volta collegata al LABIRINTO dell’ Orecchio INTERNO).</a:t>
            </a:r>
          </a:p>
          <a:p>
            <a:r>
              <a:rPr lang="it-IT" sz="2500" dirty="0">
                <a:solidFill>
                  <a:schemeClr val="tx1"/>
                </a:solidFill>
                <a:latin typeface="Copperplate Gothic Bold" panose="020E0705020206020404" pitchFamily="34" charset="77"/>
              </a:rPr>
              <a:t>La Membrana del Timpano viene messa in movimento dalle stimolazioni sonore, di conseguenza vengono trasmesse stimolazioni meccaniche agli Ossicini.</a:t>
            </a:r>
          </a:p>
          <a:p>
            <a:r>
              <a:rPr lang="it-IT" sz="2500" dirty="0">
                <a:solidFill>
                  <a:schemeClr val="tx1"/>
                </a:solidFill>
                <a:latin typeface="Copperplate Gothic Bold" panose="020E0705020206020404" pitchFamily="34" charset="77"/>
              </a:rPr>
              <a:t>La STAFFA trasferisce, infine, l’ azione meccanica all’ ENDOLINFA, fluido che è deputato a stimolare le CELLULE UDITIVE</a:t>
            </a:r>
          </a:p>
        </p:txBody>
      </p:sp>
    </p:spTree>
    <p:extLst>
      <p:ext uri="{BB962C8B-B14F-4D97-AF65-F5344CB8AC3E}">
        <p14:creationId xmlns:p14="http://schemas.microsoft.com/office/powerpoint/2010/main" val="314720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251618" y="848356"/>
            <a:ext cx="8640763" cy="44815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4800" dirty="0"/>
            </a:br>
            <a:br>
              <a:rPr lang="it-IT" altLang="it-IT" sz="4800" dirty="0"/>
            </a:br>
            <a:r>
              <a:rPr lang="it-IT" altLang="it-IT" sz="3200" dirty="0">
                <a:solidFill>
                  <a:schemeClr val="tx1"/>
                </a:solidFill>
                <a:latin typeface="Chalkduster" panose="03050602040202020205" pitchFamily="66" charset="77"/>
              </a:rPr>
              <a:t>E’ uno dei fondamentali sistemi di comunicazione in quanto, al di là della funzione di percezione dei suoni, consente la COMPRENSIONE del linguaggio</a:t>
            </a:r>
            <a:r>
              <a:rPr lang="it-IT" altLang="it-IT" sz="4800" u="sng" dirty="0">
                <a:solidFill>
                  <a:schemeClr val="tx1"/>
                </a:solidFill>
                <a:latin typeface="Chalkduster" panose="03050602040202020205" pitchFamily="66" charset="77"/>
              </a:rPr>
              <a:t> </a:t>
            </a:r>
            <a:br>
              <a:rPr lang="it-IT" altLang="it-IT" sz="4800" u="sng" dirty="0">
                <a:solidFill>
                  <a:schemeClr val="tx1"/>
                </a:solidFill>
                <a:latin typeface="Chalkduster" panose="03050602040202020205" pitchFamily="66" charset="77"/>
              </a:rPr>
            </a:br>
            <a:endParaRPr lang="it-IT" altLang="it-IT" sz="4800" u="sng" dirty="0">
              <a:solidFill>
                <a:schemeClr val="tx1"/>
              </a:solidFill>
              <a:latin typeface="Chalkduster" panose="03050602040202020205" pitchFamily="66" charset="77"/>
            </a:endParaRPr>
          </a:p>
        </p:txBody>
      </p:sp>
      <p:sp>
        <p:nvSpPr>
          <p:cNvPr id="5122" name="Rectangle 2"/>
          <p:cNvSpPr>
            <a:spLocks noGrp="1" noChangeArrowheads="1"/>
          </p:cNvSpPr>
          <p:nvPr>
            <p:ph type="subTitle" idx="4294967295"/>
          </p:nvPr>
        </p:nvSpPr>
        <p:spPr bwMode="auto">
          <a:xfrm>
            <a:off x="1371600" y="3886200"/>
            <a:ext cx="6400800" cy="1752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indent="-341313" algn="ctr">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t> </a:t>
            </a:r>
          </a:p>
        </p:txBody>
      </p:sp>
      <p:sp>
        <p:nvSpPr>
          <p:cNvPr id="5123" name="Text Box 3"/>
          <p:cNvSpPr txBox="1">
            <a:spLocks noChangeArrowheads="1"/>
          </p:cNvSpPr>
          <p:nvPr/>
        </p:nvSpPr>
        <p:spPr bwMode="auto">
          <a:xfrm>
            <a:off x="2051720" y="493322"/>
            <a:ext cx="5178639"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4000" dirty="0">
                <a:solidFill>
                  <a:schemeClr val="tx1"/>
                </a:solidFill>
                <a:effectLst>
                  <a:outerShdw blurRad="38100" dist="38100" dir="2700000" algn="tl">
                    <a:srgbClr val="000000"/>
                  </a:outerShdw>
                </a:effectLst>
                <a:latin typeface="Cooper Black" panose="0208090404030B020404" pitchFamily="18" charset="77"/>
                <a:cs typeface="Arial" panose="020B0604020202020204" pitchFamily="34" charset="0"/>
              </a:rPr>
              <a:t>SISTEMA UDITIVO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6" t="2236" r="7411" b="16336"/>
          <a:stretch/>
        </p:blipFill>
        <p:spPr bwMode="auto">
          <a:xfrm>
            <a:off x="0" y="476672"/>
            <a:ext cx="9115088" cy="5852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5845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37D5F4B-DD03-6D47-92D3-1A761FC07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5" t="6283" r="4856" b="14959"/>
          <a:stretch/>
        </p:blipFill>
        <p:spPr bwMode="auto">
          <a:xfrm>
            <a:off x="755576" y="-15440"/>
            <a:ext cx="7795066" cy="686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4160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457200" y="19096"/>
            <a:ext cx="8226425" cy="920973"/>
          </a:xfrm>
        </p:spPr>
        <p:txBody>
          <a:bodyPr/>
          <a:lstStyle/>
          <a:p>
            <a:r>
              <a:rPr lang="it-IT" sz="4000" dirty="0">
                <a:solidFill>
                  <a:schemeClr val="tx1"/>
                </a:solidFill>
                <a:latin typeface="Cooper Black" panose="0208090404030B020404" pitchFamily="18" charset="77"/>
              </a:rPr>
              <a:t>ORECCHIO  INTERNO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57201" y="1124744"/>
            <a:ext cx="8003232" cy="5733256"/>
          </a:xfrm>
        </p:spPr>
        <p:txBody>
          <a:bodyPr/>
          <a:lstStyle/>
          <a:p>
            <a:r>
              <a:rPr lang="it-IT" sz="2800" b="1" dirty="0">
                <a:solidFill>
                  <a:schemeClr val="tx1"/>
                </a:solidFill>
                <a:latin typeface="Chalkboard SE" panose="03050602040202020205" pitchFamily="66" charset="77"/>
              </a:rPr>
              <a:t>Vi è contenuto il cosiddetto LABIRINTO.</a:t>
            </a:r>
          </a:p>
          <a:p>
            <a:r>
              <a:rPr lang="it-IT" sz="2800" b="1" dirty="0">
                <a:solidFill>
                  <a:schemeClr val="tx1"/>
                </a:solidFill>
                <a:latin typeface="Chalkboard SE" panose="03050602040202020205" pitchFamily="66" charset="77"/>
              </a:rPr>
              <a:t>Esso consta di un RIVESTIMENTO SCHELETRICO (LABIRINTO OSSEO) all’ interno del quale si localizza il LABIRINTO MEMBRANOSO. Tra le due suddette strutture si interpone il fluido della PERILINFA.</a:t>
            </a:r>
          </a:p>
          <a:p>
            <a:r>
              <a:rPr lang="it-IT" sz="2800" b="1" dirty="0">
                <a:solidFill>
                  <a:schemeClr val="tx1"/>
                </a:solidFill>
                <a:latin typeface="Chalkboard SE" panose="03050602040202020205" pitchFamily="66" charset="77"/>
              </a:rPr>
              <a:t>All’ interno del Labirinto Membranoso scorre il fluido dell’ ENDOLINFA, coinvolto nei meccanismi di stimolazione degli specifici RECETTORI per l’ Equilibrio e per l’ Udito.</a:t>
            </a:r>
          </a:p>
        </p:txBody>
      </p:sp>
    </p:spTree>
    <p:extLst>
      <p:ext uri="{BB962C8B-B14F-4D97-AF65-F5344CB8AC3E}">
        <p14:creationId xmlns:p14="http://schemas.microsoft.com/office/powerpoint/2010/main" val="335759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7" t="40305" r="52018" b="16336"/>
          <a:stretch/>
        </p:blipFill>
        <p:spPr bwMode="auto">
          <a:xfrm>
            <a:off x="683568" y="1769379"/>
            <a:ext cx="7920880" cy="5064996"/>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5F391CB-AE06-BB49-AD9C-AFEB8843A0EE}"/>
              </a:ext>
            </a:extLst>
          </p:cNvPr>
          <p:cNvSpPr txBox="1"/>
          <p:nvPr/>
        </p:nvSpPr>
        <p:spPr>
          <a:xfrm>
            <a:off x="467544" y="188640"/>
            <a:ext cx="7989688" cy="1077218"/>
          </a:xfrm>
          <a:prstGeom prst="rect">
            <a:avLst/>
          </a:prstGeom>
          <a:noFill/>
        </p:spPr>
        <p:txBody>
          <a:bodyPr wrap="none" rtlCol="0">
            <a:spAutoFit/>
          </a:bodyPr>
          <a:lstStyle/>
          <a:p>
            <a:pPr algn="ctr"/>
            <a:r>
              <a:rPr lang="it-IT" sz="3200" dirty="0">
                <a:solidFill>
                  <a:schemeClr val="tx1"/>
                </a:solidFill>
                <a:latin typeface="Cooper Black" panose="0208090404030B020404" pitchFamily="18" charset="77"/>
              </a:rPr>
              <a:t>LABIRINTO OSSEO e MEMBRANOSO </a:t>
            </a:r>
          </a:p>
          <a:p>
            <a:pPr algn="ctr"/>
            <a:r>
              <a:rPr lang="it-IT" sz="3200" dirty="0">
                <a:solidFill>
                  <a:schemeClr val="tx1"/>
                </a:solidFill>
                <a:latin typeface="Cooper Black" panose="0208090404030B020404" pitchFamily="18" charset="77"/>
              </a:rPr>
              <a:t>PERILINFA ed ENDOLINFA</a:t>
            </a:r>
          </a:p>
        </p:txBody>
      </p:sp>
      <p:sp>
        <p:nvSpPr>
          <p:cNvPr id="3" name="Rettangolo arrotondato 2">
            <a:extLst>
              <a:ext uri="{FF2B5EF4-FFF2-40B4-BE49-F238E27FC236}">
                <a16:creationId xmlns:a16="http://schemas.microsoft.com/office/drawing/2014/main" id="{24DE55F8-05A7-DC46-980E-209FF5E0E9E6}"/>
              </a:ext>
            </a:extLst>
          </p:cNvPr>
          <p:cNvSpPr/>
          <p:nvPr/>
        </p:nvSpPr>
        <p:spPr bwMode="auto">
          <a:xfrm>
            <a:off x="5940152" y="4509120"/>
            <a:ext cx="2880320" cy="2160240"/>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24071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0" y="189331"/>
            <a:ext cx="9144000" cy="920973"/>
          </a:xfrm>
        </p:spPr>
        <p:txBody>
          <a:bodyPr/>
          <a:lstStyle/>
          <a:p>
            <a:r>
              <a:rPr lang="it-IT" sz="4000" dirty="0">
                <a:solidFill>
                  <a:schemeClr val="tx1"/>
                </a:solidFill>
                <a:latin typeface="Cooper Black" panose="0208090404030B020404" pitchFamily="18" charset="77"/>
              </a:rPr>
              <a:t>ORECCHIO  INTERNO</a:t>
            </a:r>
            <a:br>
              <a:rPr lang="it-IT" sz="4000" dirty="0">
                <a:solidFill>
                  <a:schemeClr val="tx1"/>
                </a:solidFill>
                <a:latin typeface="Cooper Black" panose="0208090404030B020404" pitchFamily="18" charset="77"/>
              </a:rPr>
            </a:br>
            <a:r>
              <a:rPr lang="it-IT" sz="4000" dirty="0">
                <a:solidFill>
                  <a:schemeClr val="tx1"/>
                </a:solidFill>
                <a:latin typeface="Cooper Black" panose="0208090404030B020404" pitchFamily="18" charset="77"/>
              </a:rPr>
              <a:t>VESTIBOLO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971600" y="1268760"/>
            <a:ext cx="7632848" cy="5733256"/>
          </a:xfrm>
        </p:spPr>
        <p:txBody>
          <a:bodyPr/>
          <a:lstStyle/>
          <a:p>
            <a:r>
              <a:rPr lang="it-IT" sz="2600" dirty="0">
                <a:solidFill>
                  <a:schemeClr val="tx1"/>
                </a:solidFill>
                <a:latin typeface="Copperplate" panose="02000504000000020004" pitchFamily="2" charset="77"/>
              </a:rPr>
              <a:t>È la porzione del LABIRINTO che è costituita dalle strutture coinvolte nella sensibilità specifica dell’ EQUILIBRIO.</a:t>
            </a:r>
          </a:p>
          <a:p>
            <a:r>
              <a:rPr lang="it-IT" sz="2600" dirty="0">
                <a:solidFill>
                  <a:schemeClr val="tx1"/>
                </a:solidFill>
                <a:latin typeface="Copperplate" panose="02000504000000020004" pitchFamily="2" charset="77"/>
              </a:rPr>
              <a:t>E’ costituito da :</a:t>
            </a:r>
          </a:p>
          <a:p>
            <a:r>
              <a:rPr lang="it-IT" sz="2600" dirty="0">
                <a:solidFill>
                  <a:schemeClr val="tx1"/>
                </a:solidFill>
                <a:latin typeface="Copperplate" panose="02000504000000020004" pitchFamily="2" charset="77"/>
              </a:rPr>
              <a:t>- CANALI SEMICIRCOLARI con relative AMPOLLE, DISPOSTI SECONDO I 3 ASSI DELLO SPAZIO, DEPUTATI ALLA RICEZIONE DEI MOVIMENTI ROTATORI;</a:t>
            </a:r>
          </a:p>
          <a:p>
            <a:r>
              <a:rPr lang="it-IT" sz="2600" dirty="0">
                <a:solidFill>
                  <a:schemeClr val="tx1"/>
                </a:solidFill>
                <a:latin typeface="Copperplate" panose="02000504000000020004" pitchFamily="2" charset="77"/>
              </a:rPr>
              <a:t>- UTRICOLO e SACCULO con relative MACULE, per la ricezione dei Movimenti GRAVITARI e ACCELERAZIONI LINEARI</a:t>
            </a:r>
          </a:p>
          <a:p>
            <a:endParaRPr lang="it-IT" sz="28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23290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2400" y="0"/>
            <a:ext cx="6299200" cy="6858000"/>
          </a:xfrm>
          <a:prstGeom prst="rect">
            <a:avLst/>
          </a:prstGeom>
          <a:noFill/>
          <a:ln>
            <a:noFill/>
          </a:ln>
        </p:spPr>
      </p:pic>
    </p:spTree>
    <p:extLst>
      <p:ext uri="{BB962C8B-B14F-4D97-AF65-F5344CB8AC3E}">
        <p14:creationId xmlns:p14="http://schemas.microsoft.com/office/powerpoint/2010/main" val="359967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4D58F7-8D10-094C-9C02-06F551E86E0C}"/>
              </a:ext>
            </a:extLst>
          </p:cNvPr>
          <p:cNvSpPr>
            <a:spLocks noGrp="1"/>
          </p:cNvSpPr>
          <p:nvPr>
            <p:ph type="title"/>
          </p:nvPr>
        </p:nvSpPr>
        <p:spPr>
          <a:xfrm>
            <a:off x="6472" y="31288"/>
            <a:ext cx="9144000" cy="1064989"/>
          </a:xfrm>
        </p:spPr>
        <p:txBody>
          <a:bodyPr/>
          <a:lstStyle/>
          <a:p>
            <a:r>
              <a:rPr lang="it-IT" sz="4000" dirty="0">
                <a:solidFill>
                  <a:schemeClr val="tx1"/>
                </a:solidFill>
                <a:latin typeface="Cooper Black" panose="0208090404030B020404" pitchFamily="18" charset="77"/>
              </a:rPr>
              <a:t>AMPOLLE e CRESTE AMPOLLARI</a:t>
            </a:r>
          </a:p>
        </p:txBody>
      </p:sp>
      <p:pic>
        <p:nvPicPr>
          <p:cNvPr id="4" name="Picture 1" descr="1813">
            <a:extLst>
              <a:ext uri="{FF2B5EF4-FFF2-40B4-BE49-F238E27FC236}">
                <a16:creationId xmlns:a16="http://schemas.microsoft.com/office/drawing/2014/main" id="{FC6A0B76-4D83-3A4C-9FEE-E8802E4F2E32}"/>
              </a:ext>
            </a:extLst>
          </p:cNvPr>
          <p:cNvPicPr>
            <a:picLocks noGrp="1" noChangeAspect="1"/>
          </p:cNvPicPr>
          <p:nvPr isPhoto="1">
            <p:ph idx="1"/>
          </p:nvPr>
        </p:nvPicPr>
        <p:blipFill rotWithShape="1">
          <a:blip r:embed="rId2">
            <a:lum/>
            <a:extLst>
              <a:ext uri="{28A0092B-C50C-407E-A947-70E740481C1C}">
                <a14:useLocalDpi xmlns:a14="http://schemas.microsoft.com/office/drawing/2010/main" val="0"/>
              </a:ext>
            </a:extLst>
          </a:blip>
          <a:srcRect r="33996" b="32150"/>
          <a:stretch/>
        </p:blipFill>
        <p:spPr>
          <a:xfrm>
            <a:off x="179513" y="908721"/>
            <a:ext cx="4247508" cy="4752528"/>
          </a:xfrm>
          <a:prstGeom prst="rect">
            <a:avLst/>
          </a:prstGeom>
          <a:noFill/>
          <a:ln>
            <a:noFill/>
          </a:ln>
        </p:spPr>
      </p:pic>
      <p:pic>
        <p:nvPicPr>
          <p:cNvPr id="5" name="Picture 1" descr="1813">
            <a:extLst>
              <a:ext uri="{FF2B5EF4-FFF2-40B4-BE49-F238E27FC236}">
                <a16:creationId xmlns:a16="http://schemas.microsoft.com/office/drawing/2014/main" id="{68F237C8-CBFE-714D-BC06-3C10F774755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52584" t="32550" r="548" b="8000"/>
          <a:stretch/>
        </p:blipFill>
        <p:spPr>
          <a:xfrm>
            <a:off x="4932040" y="960078"/>
            <a:ext cx="4186401" cy="5781289"/>
          </a:xfrm>
          <a:prstGeom prst="rect">
            <a:avLst/>
          </a:prstGeom>
          <a:noFill/>
          <a:ln>
            <a:noFill/>
          </a:ln>
        </p:spPr>
      </p:pic>
    </p:spTree>
    <p:extLst>
      <p:ext uri="{BB962C8B-B14F-4D97-AF65-F5344CB8AC3E}">
        <p14:creationId xmlns:p14="http://schemas.microsoft.com/office/powerpoint/2010/main" val="383766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131763"/>
            <a:ext cx="9036496" cy="848965"/>
          </a:xfrm>
        </p:spPr>
        <p:txBody>
          <a:bodyPr/>
          <a:lstStyle/>
          <a:p>
            <a:r>
              <a:rPr lang="it-IT" sz="3600" dirty="0">
                <a:solidFill>
                  <a:schemeClr val="tx1"/>
                </a:solidFill>
                <a:latin typeface="Cooper Black" panose="0208090404030B020404" pitchFamily="18" charset="77"/>
              </a:rPr>
              <a:t>CELLULE CAPELLUTE DELLE CRESTE AMPOLLARI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449288" y="1268760"/>
            <a:ext cx="8352928" cy="5589240"/>
          </a:xfrm>
        </p:spPr>
        <p:txBody>
          <a:bodyPr/>
          <a:lstStyle/>
          <a:p>
            <a:r>
              <a:rPr lang="it-IT" sz="2600" dirty="0">
                <a:solidFill>
                  <a:schemeClr val="tx1"/>
                </a:solidFill>
                <a:latin typeface="Chalkboard SE" panose="03050602040202020205" pitchFamily="66" charset="77"/>
              </a:rPr>
              <a:t>Sono le CELLULE RECETTORIALI classificabili come NEUROEPITELIO. </a:t>
            </a:r>
          </a:p>
          <a:p>
            <a:r>
              <a:rPr lang="it-IT" sz="2600" dirty="0">
                <a:solidFill>
                  <a:schemeClr val="tx1"/>
                </a:solidFill>
                <a:latin typeface="Chalkboard SE" panose="03050602040202020205" pitchFamily="66" charset="77"/>
              </a:rPr>
              <a:t>Presentano APICALMENTE un CHINOCIGLIO e delle STEREOCIGLIA (differiscono dalle Ciglia perché NON dotate di movimenti autonomi).</a:t>
            </a:r>
          </a:p>
          <a:p>
            <a:r>
              <a:rPr lang="it-IT" sz="2600" dirty="0">
                <a:solidFill>
                  <a:schemeClr val="tx1"/>
                </a:solidFill>
                <a:latin typeface="Chalkboard SE" panose="03050602040202020205" pitchFamily="66" charset="77"/>
              </a:rPr>
              <a:t>Questi prolungamenti apicali sono «immersi» in una matrice gelatinosa, che, messa in movimento dall’ Endolinfa in direzione del </a:t>
            </a:r>
            <a:r>
              <a:rPr lang="it-IT" sz="2600" dirty="0" err="1">
                <a:solidFill>
                  <a:schemeClr val="tx1"/>
                </a:solidFill>
                <a:latin typeface="Chalkboard SE" panose="03050602040202020205" pitchFamily="66" charset="77"/>
              </a:rPr>
              <a:t>Chinociglio</a:t>
            </a:r>
            <a:r>
              <a:rPr lang="it-IT" sz="2600" dirty="0">
                <a:solidFill>
                  <a:schemeClr val="tx1"/>
                </a:solidFill>
                <a:latin typeface="Chalkboard SE" panose="03050602040202020205" pitchFamily="66" charset="77"/>
              </a:rPr>
              <a:t>, provoca la DEPOLARIZZAZIONE della Cellula Capelluta e, di conseguenza, la genesi di un Impulso Nervoso. Il movimento in direzione contraria causa, invece, Inibizione della Cellula Capelluta.</a:t>
            </a:r>
          </a:p>
        </p:txBody>
      </p:sp>
    </p:spTree>
    <p:extLst>
      <p:ext uri="{BB962C8B-B14F-4D97-AF65-F5344CB8AC3E}">
        <p14:creationId xmlns:p14="http://schemas.microsoft.com/office/powerpoint/2010/main" val="204585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42913" y="0"/>
            <a:ext cx="8256587" cy="6858000"/>
          </a:xfrm>
          <a:prstGeom prst="rect">
            <a:avLst/>
          </a:prstGeom>
          <a:noFill/>
          <a:ln>
            <a:noFill/>
          </a:ln>
        </p:spPr>
      </p:pic>
    </p:spTree>
    <p:extLst>
      <p:ext uri="{BB962C8B-B14F-4D97-AF65-F5344CB8AC3E}">
        <p14:creationId xmlns:p14="http://schemas.microsoft.com/office/powerpoint/2010/main" val="372735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a:extLst>
              <a:ext uri="{FF2B5EF4-FFF2-40B4-BE49-F238E27FC236}">
                <a16:creationId xmlns:a16="http://schemas.microsoft.com/office/drawing/2014/main" id="{31D47A4D-D7AE-2F41-B507-80B32203B49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36036" b="39500"/>
          <a:stretch/>
        </p:blipFill>
        <p:spPr>
          <a:xfrm>
            <a:off x="442913" y="0"/>
            <a:ext cx="8397533" cy="6597352"/>
          </a:xfrm>
          <a:prstGeom prst="rect">
            <a:avLst/>
          </a:prstGeom>
          <a:noFill/>
          <a:ln>
            <a:noFill/>
          </a:ln>
        </p:spPr>
      </p:pic>
    </p:spTree>
    <p:extLst>
      <p:ext uri="{BB962C8B-B14F-4D97-AF65-F5344CB8AC3E}">
        <p14:creationId xmlns:p14="http://schemas.microsoft.com/office/powerpoint/2010/main" val="28476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651340-4304-9A40-BCAD-331F616E0CE2}"/>
              </a:ext>
            </a:extLst>
          </p:cNvPr>
          <p:cNvSpPr>
            <a:spLocks noGrp="1"/>
          </p:cNvSpPr>
          <p:nvPr>
            <p:ph type="title"/>
          </p:nvPr>
        </p:nvSpPr>
        <p:spPr/>
        <p:txBody>
          <a:bodyPr/>
          <a:lstStyle/>
          <a:p>
            <a:r>
              <a:rPr lang="it-IT" b="1" dirty="0">
                <a:solidFill>
                  <a:schemeClr val="tx1"/>
                </a:solidFill>
              </a:rPr>
              <a:t>SISTEMA </a:t>
            </a:r>
            <a:br>
              <a:rPr lang="it-IT" b="1" dirty="0">
                <a:solidFill>
                  <a:schemeClr val="tx1"/>
                </a:solidFill>
              </a:rPr>
            </a:br>
            <a:r>
              <a:rPr lang="it-IT" b="1" dirty="0">
                <a:solidFill>
                  <a:schemeClr val="tx1"/>
                </a:solidFill>
              </a:rPr>
              <a:t>VESTIBOLO - COCLEARE</a:t>
            </a:r>
          </a:p>
        </p:txBody>
      </p:sp>
    </p:spTree>
    <p:extLst>
      <p:ext uri="{BB962C8B-B14F-4D97-AF65-F5344CB8AC3E}">
        <p14:creationId xmlns:p14="http://schemas.microsoft.com/office/powerpoint/2010/main" val="227276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476672"/>
            <a:ext cx="9036496" cy="848965"/>
          </a:xfrm>
        </p:spPr>
        <p:txBody>
          <a:bodyPr/>
          <a:lstStyle/>
          <a:p>
            <a:r>
              <a:rPr lang="it-IT" sz="3400" dirty="0">
                <a:solidFill>
                  <a:schemeClr val="tx1"/>
                </a:solidFill>
                <a:latin typeface="Cooper Black" panose="0208090404030B020404" pitchFamily="18" charset="77"/>
              </a:rPr>
              <a:t>CELLULE CAPELLUTE DELLE </a:t>
            </a:r>
            <a:br>
              <a:rPr lang="it-IT" sz="3400" dirty="0">
                <a:solidFill>
                  <a:schemeClr val="tx1"/>
                </a:solidFill>
                <a:latin typeface="Cooper Black" panose="0208090404030B020404" pitchFamily="18" charset="77"/>
              </a:rPr>
            </a:br>
            <a:r>
              <a:rPr lang="it-IT" sz="3400" dirty="0">
                <a:solidFill>
                  <a:schemeClr val="tx1"/>
                </a:solidFill>
                <a:latin typeface="Cooper Black" panose="0208090404030B020404" pitchFamily="18" charset="77"/>
              </a:rPr>
              <a:t>MACULE UTRICOLARI e SACCULARI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1043608" y="1628800"/>
            <a:ext cx="7416824" cy="5589240"/>
          </a:xfrm>
        </p:spPr>
        <p:txBody>
          <a:bodyPr/>
          <a:lstStyle/>
          <a:p>
            <a:r>
              <a:rPr lang="it-IT" sz="2600" dirty="0">
                <a:solidFill>
                  <a:schemeClr val="tx1"/>
                </a:solidFill>
                <a:latin typeface="Chalkboard SE" panose="03050602040202020205" pitchFamily="66" charset="77"/>
              </a:rPr>
              <a:t>Le CELLULE CAPELLUTE nelle MACULE sono anche immerse in una Cupola Gelatinosa che è sovrastata da materiale inorganico (OTOLITI).</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Il meccanismo di DEPOLARIZZAZIONE è sempre dipendente dall’ Endolinfa, che mette in moto cupola gelatinosa ed Otoliti.</a:t>
            </a:r>
          </a:p>
        </p:txBody>
      </p:sp>
    </p:spTree>
    <p:extLst>
      <p:ext uri="{BB962C8B-B14F-4D97-AF65-F5344CB8AC3E}">
        <p14:creationId xmlns:p14="http://schemas.microsoft.com/office/powerpoint/2010/main" val="56022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512" y="-17710"/>
            <a:ext cx="5073650" cy="6858000"/>
          </a:xfrm>
          <a:prstGeom prst="rect">
            <a:avLst/>
          </a:prstGeom>
          <a:noFill/>
          <a:ln>
            <a:noFill/>
          </a:ln>
        </p:spPr>
      </p:pic>
      <p:pic>
        <p:nvPicPr>
          <p:cNvPr id="3" name="Picture 1" descr="1813">
            <a:extLst>
              <a:ext uri="{FF2B5EF4-FFF2-40B4-BE49-F238E27FC236}">
                <a16:creationId xmlns:a16="http://schemas.microsoft.com/office/drawing/2014/main" id="{414CCF54-BDA0-E841-99CB-D77927224AAC}"/>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6951"/>
          <a:stretch/>
        </p:blipFill>
        <p:spPr>
          <a:xfrm>
            <a:off x="3923928" y="1916832"/>
            <a:ext cx="6631500" cy="3121401"/>
          </a:xfrm>
          <a:prstGeom prst="rect">
            <a:avLst/>
          </a:prstGeom>
          <a:noFill/>
          <a:ln>
            <a:noFill/>
          </a:ln>
          <a:scene3d>
            <a:camera prst="orthographicFront">
              <a:rot lat="0" lon="0" rev="5400000"/>
            </a:camera>
            <a:lightRig rig="threePt" dir="t"/>
          </a:scene3d>
        </p:spPr>
      </p:pic>
    </p:spTree>
    <p:extLst>
      <p:ext uri="{BB962C8B-B14F-4D97-AF65-F5344CB8AC3E}">
        <p14:creationId xmlns:p14="http://schemas.microsoft.com/office/powerpoint/2010/main" val="3651894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p:cNvPicPr>
            <a:picLocks noGrp="1" noChangeAspect="1"/>
          </p:cNvPicPr>
          <p:nvPr isPhoto="1"/>
        </p:nvPicPr>
        <p:blipFill rotWithShape="1">
          <a:blip r:embed="rId2">
            <a:lum/>
            <a:extLst>
              <a:ext uri="{28A0092B-C50C-407E-A947-70E740481C1C}">
                <a14:useLocalDpi xmlns:a14="http://schemas.microsoft.com/office/drawing/2010/main" val="0"/>
              </a:ext>
            </a:extLst>
          </a:blip>
          <a:srcRect l="85" t="60325" r="10617" b="2701"/>
          <a:stretch/>
        </p:blipFill>
        <p:spPr>
          <a:xfrm>
            <a:off x="153644" y="3738392"/>
            <a:ext cx="9003268" cy="3096344"/>
          </a:xfrm>
          <a:prstGeom prst="rect">
            <a:avLst/>
          </a:prstGeom>
          <a:noFill/>
          <a:ln>
            <a:noFill/>
          </a:ln>
        </p:spPr>
      </p:pic>
      <p:pic>
        <p:nvPicPr>
          <p:cNvPr id="4" name="Picture 1" descr="1813">
            <a:extLst>
              <a:ext uri="{FF2B5EF4-FFF2-40B4-BE49-F238E27FC236}">
                <a16:creationId xmlns:a16="http://schemas.microsoft.com/office/drawing/2014/main" id="{F1362A00-1048-774E-B1C6-92BBF0C67645}"/>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11386"/>
          <a:stretch/>
        </p:blipFill>
        <p:spPr>
          <a:xfrm>
            <a:off x="658834" y="404664"/>
            <a:ext cx="7992888" cy="3039992"/>
          </a:xfrm>
          <a:prstGeom prst="rect">
            <a:avLst/>
          </a:prstGeom>
          <a:noFill/>
          <a:ln>
            <a:noFill/>
          </a:ln>
        </p:spPr>
      </p:pic>
      <p:sp>
        <p:nvSpPr>
          <p:cNvPr id="3" name="CasellaDiTesto 2">
            <a:extLst>
              <a:ext uri="{FF2B5EF4-FFF2-40B4-BE49-F238E27FC236}">
                <a16:creationId xmlns:a16="http://schemas.microsoft.com/office/drawing/2014/main" id="{C52CD64A-08BB-8F47-B741-89DBA638D8D8}"/>
              </a:ext>
            </a:extLst>
          </p:cNvPr>
          <p:cNvSpPr txBox="1"/>
          <p:nvPr/>
        </p:nvSpPr>
        <p:spPr>
          <a:xfrm>
            <a:off x="1162890" y="336362"/>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CRESTE AMPOLLARI</a:t>
            </a:r>
          </a:p>
        </p:txBody>
      </p:sp>
      <p:sp>
        <p:nvSpPr>
          <p:cNvPr id="6" name="CasellaDiTesto 5">
            <a:extLst>
              <a:ext uri="{FF2B5EF4-FFF2-40B4-BE49-F238E27FC236}">
                <a16:creationId xmlns:a16="http://schemas.microsoft.com/office/drawing/2014/main" id="{586FFF2F-79C4-334B-B943-5898F93808B3}"/>
              </a:ext>
            </a:extLst>
          </p:cNvPr>
          <p:cNvSpPr txBox="1"/>
          <p:nvPr/>
        </p:nvSpPr>
        <p:spPr>
          <a:xfrm>
            <a:off x="1043608" y="3477311"/>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MACULE UTRICOLARI e SACCULARI</a:t>
            </a:r>
          </a:p>
        </p:txBody>
      </p:sp>
    </p:spTree>
    <p:extLst>
      <p:ext uri="{BB962C8B-B14F-4D97-AF65-F5344CB8AC3E}">
        <p14:creationId xmlns:p14="http://schemas.microsoft.com/office/powerpoint/2010/main" val="869521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9144000" cy="6153150"/>
          </a:xfrm>
          <a:prstGeom prst="rect">
            <a:avLst/>
          </a:prstGeom>
          <a:noFill/>
          <a:ln>
            <a:noFill/>
          </a:ln>
        </p:spPr>
      </p:pic>
    </p:spTree>
    <p:extLst>
      <p:ext uri="{BB962C8B-B14F-4D97-AF65-F5344CB8AC3E}">
        <p14:creationId xmlns:p14="http://schemas.microsoft.com/office/powerpoint/2010/main" val="829882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VESTIBOLARE del 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412776"/>
            <a:ext cx="8072065" cy="5589240"/>
          </a:xfrm>
        </p:spPr>
        <p:txBody>
          <a:bodyPr/>
          <a:lstStyle/>
          <a:p>
            <a:r>
              <a:rPr lang="it-IT" sz="2600" dirty="0">
                <a:solidFill>
                  <a:schemeClr val="tx1"/>
                </a:solidFill>
                <a:latin typeface="Chalkboard" panose="03050602040202020205" pitchFamily="66" charset="77"/>
              </a:rPr>
              <a:t>Le CELLULE CAPELLUTE delle Creste Ampollari e delle Macule contraggono Giunzione Cito-Neurale con Fibre </a:t>
            </a:r>
            <a:r>
              <a:rPr lang="it-IT" sz="2600" dirty="0" err="1">
                <a:solidFill>
                  <a:schemeClr val="tx1"/>
                </a:solidFill>
                <a:latin typeface="Chalkboard" panose="03050602040202020205" pitchFamily="66" charset="77"/>
              </a:rPr>
              <a:t>Pregangliari</a:t>
            </a:r>
            <a:r>
              <a:rPr lang="it-IT" sz="2600" dirty="0">
                <a:solidFill>
                  <a:schemeClr val="tx1"/>
                </a:solidFill>
                <a:latin typeface="Chalkboard" panose="03050602040202020205" pitchFamily="66" charset="77"/>
              </a:rPr>
              <a:t> che raggiungono i Neuroni (Bipolari) del GANGLIO VESTIBOLARE di SCARPA, da cui si dipartono le Fibre </a:t>
            </a:r>
            <a:r>
              <a:rPr lang="it-IT" sz="2600" dirty="0" err="1">
                <a:solidFill>
                  <a:schemeClr val="tx1"/>
                </a:solidFill>
                <a:latin typeface="Chalkboard" panose="03050602040202020205" pitchFamily="66" charset="77"/>
              </a:rPr>
              <a:t>Postgangliari</a:t>
            </a:r>
            <a:r>
              <a:rPr lang="it-IT" sz="2600" dirty="0">
                <a:solidFill>
                  <a:schemeClr val="tx1"/>
                </a:solidFill>
                <a:latin typeface="Chalkboard" panose="03050602040202020205" pitchFamily="66" charset="77"/>
              </a:rPr>
              <a:t> che formano la BRANCA VESTIBOLARE del Nervo Acustico (8° paio).</a:t>
            </a:r>
          </a:p>
          <a:p>
            <a:r>
              <a:rPr lang="it-IT" sz="2600" dirty="0">
                <a:solidFill>
                  <a:schemeClr val="tx1"/>
                </a:solidFill>
                <a:latin typeface="Chalkboard" panose="03050602040202020205" pitchFamily="66" charset="77"/>
              </a:rPr>
              <a:t>Tali fibre raggiungono i NUCLEI VESTIBOLARI del Tronco Encefalico (Bulbo) per proseguire da qui verso connessioni con Midollo Spinale (Fasci Vestibolo-Spinali), Cervelletto (anche fibre dirette dal Ganglio) e Corteccia Telencefalica </a:t>
            </a:r>
          </a:p>
        </p:txBody>
      </p:sp>
    </p:spTree>
    <p:extLst>
      <p:ext uri="{BB962C8B-B14F-4D97-AF65-F5344CB8AC3E}">
        <p14:creationId xmlns:p14="http://schemas.microsoft.com/office/powerpoint/2010/main" val="2688403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8" r="2995" b="34981"/>
          <a:stretch/>
        </p:blipFill>
        <p:spPr bwMode="auto">
          <a:xfrm>
            <a:off x="-1" y="332656"/>
            <a:ext cx="9144001" cy="63254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12366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6896" y="116632"/>
            <a:ext cx="9144000" cy="920973"/>
          </a:xfrm>
        </p:spPr>
        <p:txBody>
          <a:bodyPr/>
          <a:lstStyle/>
          <a:p>
            <a:r>
              <a:rPr lang="it-IT" sz="3600" dirty="0">
                <a:solidFill>
                  <a:schemeClr val="tx1"/>
                </a:solidFill>
                <a:latin typeface="Cooper Black" panose="0208090404030B020404" pitchFamily="18" charset="77"/>
              </a:rPr>
              <a:t>ORECCHIO  INTERNO</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45332" y="1124744"/>
            <a:ext cx="8159116" cy="6048672"/>
          </a:xfrm>
        </p:spPr>
        <p:txBody>
          <a:bodyPr/>
          <a:lstStyle/>
          <a:p>
            <a:r>
              <a:rPr lang="it-IT" sz="2400" dirty="0">
                <a:solidFill>
                  <a:schemeClr val="tx1"/>
                </a:solidFill>
                <a:latin typeface="Copperplate" panose="02000504000000020004" pitchFamily="2" charset="77"/>
              </a:rPr>
              <a:t>È la porzione del LABIRINTO che è coinvolta nella sensibilità specifica dell’ UDITO.</a:t>
            </a:r>
          </a:p>
          <a:p>
            <a:r>
              <a:rPr lang="it-IT" sz="2400" dirty="0">
                <a:solidFill>
                  <a:schemeClr val="tx1"/>
                </a:solidFill>
                <a:latin typeface="Copperplate" panose="02000504000000020004" pitchFamily="2" charset="77"/>
              </a:rPr>
              <a:t>E’ costituito da :</a:t>
            </a:r>
          </a:p>
          <a:p>
            <a:r>
              <a:rPr lang="it-IT" sz="2400" dirty="0">
                <a:solidFill>
                  <a:schemeClr val="tx1"/>
                </a:solidFill>
                <a:latin typeface="Copperplate" panose="02000504000000020004" pitchFamily="2" charset="77"/>
              </a:rPr>
              <a:t>- CHIOCCIOLA (o COCLEA OSSEA), Involucro Scheletrico, che è caratterizzato da una morfologia a SPIRALE, che compie 2 giri e mezzo attorno ad un Asse Scheletrico (MODIOLO);</a:t>
            </a:r>
          </a:p>
          <a:p>
            <a:r>
              <a:rPr lang="it-IT" sz="2400" dirty="0">
                <a:solidFill>
                  <a:schemeClr val="tx1"/>
                </a:solidFill>
                <a:latin typeface="Copperplate" panose="02000504000000020004" pitchFamily="2" charset="77"/>
              </a:rPr>
              <a:t>- COCLEA, contenuta all’ interno della CHIOCCIOLA. Vi si descrivono il DOTTO VESTIBOLARE nella SCALA VESTIBOLARE  ed il DOTTO TIMPANICO nella SCALA TIMPANICA: contengono PERILINFA. Tra di essi si localizza il DOTTO COCLEARE nella Scala Media contenente ENDOLINFA</a:t>
            </a:r>
            <a:endParaRPr lang="it-IT" sz="24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1938087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0848" r="38511" b="34981"/>
          <a:stretch/>
        </p:blipFill>
        <p:spPr bwMode="auto">
          <a:xfrm>
            <a:off x="17747" y="150684"/>
            <a:ext cx="9036497" cy="6610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arrotondato 1">
            <a:extLst>
              <a:ext uri="{FF2B5EF4-FFF2-40B4-BE49-F238E27FC236}">
                <a16:creationId xmlns:a16="http://schemas.microsoft.com/office/drawing/2014/main" id="{499E0706-861B-9944-8574-4E72B5A8FC8A}"/>
              </a:ext>
            </a:extLst>
          </p:cNvPr>
          <p:cNvSpPr/>
          <p:nvPr/>
        </p:nvSpPr>
        <p:spPr bwMode="auto">
          <a:xfrm>
            <a:off x="1907704" y="2852936"/>
            <a:ext cx="5256584" cy="201622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300000"/>
            </a:camera>
            <a:lightRig rig="threePt" dir="t"/>
          </a:scene3d>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arrotondato 5">
            <a:extLst>
              <a:ext uri="{FF2B5EF4-FFF2-40B4-BE49-F238E27FC236}">
                <a16:creationId xmlns:a16="http://schemas.microsoft.com/office/drawing/2014/main" id="{E2AA9EA2-2A6A-AB4B-BA75-8FC5366C0164}"/>
              </a:ext>
            </a:extLst>
          </p:cNvPr>
          <p:cNvSpPr/>
          <p:nvPr/>
        </p:nvSpPr>
        <p:spPr bwMode="auto">
          <a:xfrm>
            <a:off x="248346" y="197262"/>
            <a:ext cx="1800200" cy="49036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0"/>
            </a:camera>
            <a:lightRig rig="threePt" dir="t"/>
          </a:scene3d>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3" name="CasellaDiTesto 2">
            <a:extLst>
              <a:ext uri="{FF2B5EF4-FFF2-40B4-BE49-F238E27FC236}">
                <a16:creationId xmlns:a16="http://schemas.microsoft.com/office/drawing/2014/main" id="{725088B4-8AB0-2744-B6A6-59EEA7C8CC47}"/>
              </a:ext>
            </a:extLst>
          </p:cNvPr>
          <p:cNvSpPr txBox="1"/>
          <p:nvPr/>
        </p:nvSpPr>
        <p:spPr>
          <a:xfrm>
            <a:off x="248346" y="980728"/>
            <a:ext cx="1512168" cy="923330"/>
          </a:xfrm>
          <a:prstGeom prst="rect">
            <a:avLst/>
          </a:prstGeom>
          <a:noFill/>
        </p:spPr>
        <p:txBody>
          <a:bodyPr wrap="square" rtlCol="0">
            <a:spAutoFit/>
          </a:bodyPr>
          <a:lstStyle/>
          <a:p>
            <a:pPr algn="ctr"/>
            <a:r>
              <a:rPr lang="it-IT" b="1" dirty="0">
                <a:solidFill>
                  <a:srgbClr val="FF0000"/>
                </a:solidFill>
              </a:rPr>
              <a:t>1° GIRO = GIRO BASALE</a:t>
            </a:r>
          </a:p>
        </p:txBody>
      </p:sp>
      <p:sp>
        <p:nvSpPr>
          <p:cNvPr id="7" name="Freccia su 6">
            <a:extLst>
              <a:ext uri="{FF2B5EF4-FFF2-40B4-BE49-F238E27FC236}">
                <a16:creationId xmlns:a16="http://schemas.microsoft.com/office/drawing/2014/main" id="{5F47582E-7A4A-4549-B09F-43D49AEA78FF}"/>
              </a:ext>
            </a:extLst>
          </p:cNvPr>
          <p:cNvSpPr/>
          <p:nvPr/>
        </p:nvSpPr>
        <p:spPr bwMode="auto">
          <a:xfrm>
            <a:off x="1151620" y="764704"/>
            <a:ext cx="45719" cy="216024"/>
          </a:xfrm>
          <a:prstGeom prst="upArrow">
            <a:avLst/>
          </a:prstGeom>
          <a:solidFill>
            <a:srgbClr val="FF0000"/>
          </a:solidFill>
          <a:ln w="635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cxnSp>
        <p:nvCxnSpPr>
          <p:cNvPr id="9" name="Connettore 2 8">
            <a:extLst>
              <a:ext uri="{FF2B5EF4-FFF2-40B4-BE49-F238E27FC236}">
                <a16:creationId xmlns:a16="http://schemas.microsoft.com/office/drawing/2014/main" id="{50C59BC8-8FF5-AD41-8945-20EE83A8E9A3}"/>
              </a:ext>
            </a:extLst>
          </p:cNvPr>
          <p:cNvCxnSpPr/>
          <p:nvPr/>
        </p:nvCxnSpPr>
        <p:spPr bwMode="auto">
          <a:xfrm>
            <a:off x="1004430" y="1904058"/>
            <a:ext cx="756084" cy="1164902"/>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CasellaDiTesto 9">
            <a:extLst>
              <a:ext uri="{FF2B5EF4-FFF2-40B4-BE49-F238E27FC236}">
                <a16:creationId xmlns:a16="http://schemas.microsoft.com/office/drawing/2014/main" id="{39576BB6-49D2-8949-8159-5271E35A1B20}"/>
              </a:ext>
            </a:extLst>
          </p:cNvPr>
          <p:cNvSpPr txBox="1"/>
          <p:nvPr/>
        </p:nvSpPr>
        <p:spPr>
          <a:xfrm>
            <a:off x="7236296" y="2087771"/>
            <a:ext cx="1199367" cy="369332"/>
          </a:xfrm>
          <a:prstGeom prst="rect">
            <a:avLst/>
          </a:prstGeom>
          <a:noFill/>
        </p:spPr>
        <p:txBody>
          <a:bodyPr wrap="none" rtlCol="0">
            <a:spAutoFit/>
          </a:bodyPr>
          <a:lstStyle/>
          <a:p>
            <a:r>
              <a:rPr lang="it-IT" b="1" dirty="0">
                <a:solidFill>
                  <a:srgbClr val="FF0000"/>
                </a:solidFill>
              </a:rPr>
              <a:t>2° GIRO</a:t>
            </a:r>
            <a:endParaRPr lang="it-IT" dirty="0"/>
          </a:p>
        </p:txBody>
      </p:sp>
      <p:sp>
        <p:nvSpPr>
          <p:cNvPr id="11" name="CasellaDiTesto 10">
            <a:extLst>
              <a:ext uri="{FF2B5EF4-FFF2-40B4-BE49-F238E27FC236}">
                <a16:creationId xmlns:a16="http://schemas.microsoft.com/office/drawing/2014/main" id="{66D06449-9C2E-924A-A36C-8BDF38B72316}"/>
              </a:ext>
            </a:extLst>
          </p:cNvPr>
          <p:cNvSpPr txBox="1"/>
          <p:nvPr/>
        </p:nvSpPr>
        <p:spPr>
          <a:xfrm>
            <a:off x="7236296" y="980728"/>
            <a:ext cx="1390124" cy="646331"/>
          </a:xfrm>
          <a:prstGeom prst="rect">
            <a:avLst/>
          </a:prstGeom>
          <a:noFill/>
        </p:spPr>
        <p:txBody>
          <a:bodyPr wrap="none" rtlCol="0">
            <a:spAutoFit/>
          </a:bodyPr>
          <a:lstStyle/>
          <a:p>
            <a:r>
              <a:rPr lang="it-IT" b="1" dirty="0">
                <a:solidFill>
                  <a:srgbClr val="FF0000"/>
                </a:solidFill>
              </a:rPr>
              <a:t>3° GIRO</a:t>
            </a:r>
          </a:p>
          <a:p>
            <a:r>
              <a:rPr lang="it-IT" b="1" dirty="0">
                <a:solidFill>
                  <a:srgbClr val="FF0000"/>
                </a:solidFill>
              </a:rPr>
              <a:t>mezzo giro</a:t>
            </a:r>
            <a:endParaRPr lang="it-IT" dirty="0"/>
          </a:p>
        </p:txBody>
      </p:sp>
    </p:spTree>
    <p:extLst>
      <p:ext uri="{BB962C8B-B14F-4D97-AF65-F5344CB8AC3E}">
        <p14:creationId xmlns:p14="http://schemas.microsoft.com/office/powerpoint/2010/main" val="3509853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538590C-F3FA-6446-86A3-C01A7BA3B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8" t="2489" r="7001" b="37665"/>
          <a:stretch/>
        </p:blipFill>
        <p:spPr bwMode="auto">
          <a:xfrm>
            <a:off x="107504" y="23786"/>
            <a:ext cx="8928992" cy="68342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14D43F6-7B14-B941-AD1C-446F29B280AF}"/>
              </a:ext>
            </a:extLst>
          </p:cNvPr>
          <p:cNvSpPr txBox="1"/>
          <p:nvPr/>
        </p:nvSpPr>
        <p:spPr>
          <a:xfrm>
            <a:off x="2627784" y="1484784"/>
            <a:ext cx="1082348" cy="369332"/>
          </a:xfrm>
          <a:prstGeom prst="rect">
            <a:avLst/>
          </a:prstGeom>
          <a:noFill/>
        </p:spPr>
        <p:txBody>
          <a:bodyPr wrap="none" rtlCol="0">
            <a:spAutoFit/>
          </a:bodyPr>
          <a:lstStyle/>
          <a:p>
            <a:r>
              <a:rPr lang="it-IT" b="1" dirty="0">
                <a:solidFill>
                  <a:schemeClr val="tx1"/>
                </a:solidFill>
              </a:rPr>
              <a:t>perilinfa</a:t>
            </a:r>
          </a:p>
        </p:txBody>
      </p:sp>
      <p:sp>
        <p:nvSpPr>
          <p:cNvPr id="4" name="CasellaDiTesto 3">
            <a:extLst>
              <a:ext uri="{FF2B5EF4-FFF2-40B4-BE49-F238E27FC236}">
                <a16:creationId xmlns:a16="http://schemas.microsoft.com/office/drawing/2014/main" id="{AC453DB8-1689-AC42-943B-C7534AE43B18}"/>
              </a:ext>
            </a:extLst>
          </p:cNvPr>
          <p:cNvSpPr txBox="1"/>
          <p:nvPr/>
        </p:nvSpPr>
        <p:spPr>
          <a:xfrm>
            <a:off x="2411760" y="2564904"/>
            <a:ext cx="1082348" cy="369332"/>
          </a:xfrm>
          <a:prstGeom prst="rect">
            <a:avLst/>
          </a:prstGeom>
          <a:noFill/>
        </p:spPr>
        <p:txBody>
          <a:bodyPr wrap="none" rtlCol="0">
            <a:spAutoFit/>
          </a:bodyPr>
          <a:lstStyle/>
          <a:p>
            <a:r>
              <a:rPr lang="it-IT" b="1" dirty="0">
                <a:solidFill>
                  <a:schemeClr val="tx1"/>
                </a:solidFill>
              </a:rPr>
              <a:t>perilinfa</a:t>
            </a:r>
          </a:p>
        </p:txBody>
      </p:sp>
      <p:sp>
        <p:nvSpPr>
          <p:cNvPr id="3" name="CasellaDiTesto 2">
            <a:extLst>
              <a:ext uri="{FF2B5EF4-FFF2-40B4-BE49-F238E27FC236}">
                <a16:creationId xmlns:a16="http://schemas.microsoft.com/office/drawing/2014/main" id="{3EBC59E4-403A-D449-B566-A75EFF78047F}"/>
              </a:ext>
            </a:extLst>
          </p:cNvPr>
          <p:cNvSpPr txBox="1"/>
          <p:nvPr/>
        </p:nvSpPr>
        <p:spPr>
          <a:xfrm>
            <a:off x="611560" y="1854116"/>
            <a:ext cx="1120820" cy="369332"/>
          </a:xfrm>
          <a:prstGeom prst="rect">
            <a:avLst/>
          </a:prstGeom>
          <a:noFill/>
        </p:spPr>
        <p:txBody>
          <a:bodyPr wrap="none" rtlCol="0">
            <a:spAutoFit/>
          </a:bodyPr>
          <a:lstStyle/>
          <a:p>
            <a:r>
              <a:rPr lang="it-IT" dirty="0">
                <a:solidFill>
                  <a:srgbClr val="00B0F0"/>
                </a:solidFill>
              </a:rPr>
              <a:t>endolinfa</a:t>
            </a:r>
          </a:p>
        </p:txBody>
      </p:sp>
      <p:cxnSp>
        <p:nvCxnSpPr>
          <p:cNvPr id="6" name="Connettore 2 5">
            <a:extLst>
              <a:ext uri="{FF2B5EF4-FFF2-40B4-BE49-F238E27FC236}">
                <a16:creationId xmlns:a16="http://schemas.microsoft.com/office/drawing/2014/main" id="{C5CB18A9-8C9C-F444-9B30-B072EE92749F}"/>
              </a:ext>
            </a:extLst>
          </p:cNvPr>
          <p:cNvCxnSpPr>
            <a:cxnSpLocks/>
          </p:cNvCxnSpPr>
          <p:nvPr/>
        </p:nvCxnSpPr>
        <p:spPr bwMode="auto">
          <a:xfrm>
            <a:off x="1660372" y="2038782"/>
            <a:ext cx="751388" cy="22066"/>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965971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6896" y="116632"/>
            <a:ext cx="9144000" cy="920973"/>
          </a:xfrm>
        </p:spPr>
        <p:txBody>
          <a:bodyPr/>
          <a:lstStyle/>
          <a:p>
            <a:r>
              <a:rPr lang="it-IT" sz="3200" dirty="0">
                <a:solidFill>
                  <a:schemeClr val="tx1"/>
                </a:solidFill>
                <a:latin typeface="Cooper Black" panose="0208090404030B020404" pitchFamily="18" charset="77"/>
              </a:rPr>
              <a:t>ORECCHIO  INTERNO</a:t>
            </a:r>
            <a:br>
              <a:rPr lang="it-IT" sz="3200" dirty="0">
                <a:solidFill>
                  <a:schemeClr val="tx1"/>
                </a:solidFill>
                <a:latin typeface="Cooper Black" panose="0208090404030B020404" pitchFamily="18" charset="77"/>
              </a:rPr>
            </a:br>
            <a:r>
              <a:rPr lang="it-IT" sz="32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45332" y="1124744"/>
            <a:ext cx="8159116" cy="6048672"/>
          </a:xfrm>
        </p:spPr>
        <p:txBody>
          <a:bodyPr/>
          <a:lstStyle/>
          <a:p>
            <a:r>
              <a:rPr lang="it-IT" sz="2300" dirty="0">
                <a:solidFill>
                  <a:schemeClr val="tx1"/>
                </a:solidFill>
                <a:latin typeface="Chalkboard SE" panose="03050602040202020205" pitchFamily="66" charset="77"/>
              </a:rPr>
              <a:t>Nel CONDOTTO COCLEARE la MEMBRANA BASILARE presenta le CELLULE UDITIVE del cosiddetto ORGANO DEL CORTI, molto simili alle Cellule del Vestibolo, con STEREOCIGLIA ed un unico CHINOCIGLIO.</a:t>
            </a:r>
          </a:p>
          <a:p>
            <a:r>
              <a:rPr lang="it-IT" sz="2300" dirty="0">
                <a:solidFill>
                  <a:schemeClr val="tx1"/>
                </a:solidFill>
                <a:latin typeface="Chalkboard SE" panose="03050602040202020205" pitchFamily="66" charset="77"/>
              </a:rPr>
              <a:t>L’ azione della STAFFA degli Ossicini sulla Finestra OVALE della Cassa del Timpano, per effetto delle onde sonore che hanno fatto vibrare la Membrana del Timpano, «smuove» la PERILINFA nel Dotto Vestibolare della Scala Vestibolare, L’ onda pressoria del fluido muove la Membrana Basilare e, di conseguenza, vengono mobilizzati le Ciglia ed il </a:t>
            </a:r>
            <a:r>
              <a:rPr lang="it-IT" sz="2300" dirty="0" err="1">
                <a:solidFill>
                  <a:schemeClr val="tx1"/>
                </a:solidFill>
                <a:latin typeface="Chalkboard SE" panose="03050602040202020205" pitchFamily="66" charset="77"/>
              </a:rPr>
              <a:t>Chinociglio</a:t>
            </a:r>
            <a:r>
              <a:rPr lang="it-IT" sz="2300" dirty="0">
                <a:solidFill>
                  <a:schemeClr val="tx1"/>
                </a:solidFill>
                <a:latin typeface="Chalkboard SE" panose="03050602040202020205" pitchFamily="66" charset="77"/>
              </a:rPr>
              <a:t> delle Cellule Uditive contro la MEMBRANA TETTORIA. Questa stimolazione provoca variazioni funzionali nelle Cellule Uditive con la conseguenza che un IMPULSO NERVOSO viene trasferito alle Fibre </a:t>
            </a:r>
            <a:r>
              <a:rPr lang="it-IT" sz="2300" dirty="0" err="1">
                <a:solidFill>
                  <a:schemeClr val="tx1"/>
                </a:solidFill>
                <a:latin typeface="Chalkboard SE" panose="03050602040202020205" pitchFamily="66" charset="77"/>
              </a:rPr>
              <a:t>Pregangliari</a:t>
            </a:r>
            <a:r>
              <a:rPr lang="it-IT" sz="2300" dirty="0">
                <a:solidFill>
                  <a:schemeClr val="tx1"/>
                </a:solidFill>
                <a:latin typeface="Chalkboard SE" panose="03050602040202020205" pitchFamily="66" charset="77"/>
              </a:rPr>
              <a:t> del Ganglio Cocleare del Corti</a:t>
            </a:r>
          </a:p>
        </p:txBody>
      </p:sp>
    </p:spTree>
    <p:extLst>
      <p:ext uri="{BB962C8B-B14F-4D97-AF65-F5344CB8AC3E}">
        <p14:creationId xmlns:p14="http://schemas.microsoft.com/office/powerpoint/2010/main" val="2808254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8A6DE-4A9A-C843-A323-90E30FF1374C}"/>
              </a:ext>
            </a:extLst>
          </p:cNvPr>
          <p:cNvSpPr>
            <a:spLocks noGrp="1"/>
          </p:cNvSpPr>
          <p:nvPr>
            <p:ph type="title"/>
          </p:nvPr>
        </p:nvSpPr>
        <p:spPr>
          <a:xfrm>
            <a:off x="685798" y="188640"/>
            <a:ext cx="7769225" cy="1152128"/>
          </a:xfrm>
        </p:spPr>
        <p:txBody>
          <a:bodyPr/>
          <a:lstStyle/>
          <a:p>
            <a:r>
              <a:rPr lang="it-IT" sz="3600" dirty="0">
                <a:solidFill>
                  <a:schemeClr val="tx1"/>
                </a:solidFill>
                <a:latin typeface="Cooper Black" panose="0208090404030B020404" pitchFamily="18" charset="77"/>
              </a:rPr>
              <a:t>SISTEMA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VESTIBOLO-COCLEARE</a:t>
            </a:r>
          </a:p>
        </p:txBody>
      </p:sp>
      <p:sp>
        <p:nvSpPr>
          <p:cNvPr id="3" name="Segnaposto contenuto 2">
            <a:extLst>
              <a:ext uri="{FF2B5EF4-FFF2-40B4-BE49-F238E27FC236}">
                <a16:creationId xmlns:a16="http://schemas.microsoft.com/office/drawing/2014/main" id="{ED098DBB-F0C6-644D-824D-7147FCB26E3C}"/>
              </a:ext>
            </a:extLst>
          </p:cNvPr>
          <p:cNvSpPr>
            <a:spLocks noGrp="1"/>
          </p:cNvSpPr>
          <p:nvPr>
            <p:ph idx="1"/>
          </p:nvPr>
        </p:nvSpPr>
        <p:spPr>
          <a:xfrm>
            <a:off x="395537" y="1330512"/>
            <a:ext cx="8424936" cy="5517232"/>
          </a:xfrm>
        </p:spPr>
        <p:txBody>
          <a:bodyPr/>
          <a:lstStyle/>
          <a:p>
            <a:r>
              <a:rPr lang="it-IT" sz="2800" dirty="0">
                <a:solidFill>
                  <a:schemeClr val="tx1"/>
                </a:solidFill>
                <a:latin typeface="Chalkboard SE" panose="03050602040202020205" pitchFamily="66" charset="77"/>
              </a:rPr>
              <a:t>Si localizza nel LABIRINTO nell’ ambito dell’ ORECCHIO INTERNO nella RUPE dell’ OSSO TEMPORALE</a:t>
            </a:r>
          </a:p>
          <a:p>
            <a:r>
              <a:rPr lang="it-IT" sz="2800" dirty="0">
                <a:solidFill>
                  <a:schemeClr val="tx1"/>
                </a:solidFill>
                <a:latin typeface="Chalkboard SE" panose="03050602040202020205" pitchFamily="66" charset="77"/>
              </a:rPr>
              <a:t>Consta di: </a:t>
            </a:r>
          </a:p>
          <a:p>
            <a:r>
              <a:rPr lang="it-IT" sz="2800" dirty="0">
                <a:solidFill>
                  <a:schemeClr val="tx1"/>
                </a:solidFill>
                <a:latin typeface="Chalkboard SE" panose="03050602040202020205" pitchFamily="66" charset="77"/>
              </a:rPr>
              <a:t>PORZIONE VESTIBOLARE, deputata a recepire la SENSIBILITA’ SPECIFICA dell’ EQUILIBRIO ;</a:t>
            </a:r>
          </a:p>
          <a:p>
            <a:r>
              <a:rPr lang="it-IT" sz="2800" dirty="0">
                <a:solidFill>
                  <a:schemeClr val="tx1"/>
                </a:solidFill>
                <a:latin typeface="Chalkboard SE" panose="03050602040202020205" pitchFamily="66" charset="77"/>
              </a:rPr>
              <a:t>PORZIONE COCLEARE, deputata a recepire la SENSIBILITA’ SPECIFICA dell’ UDITO</a:t>
            </a:r>
          </a:p>
          <a:p>
            <a:r>
              <a:rPr lang="it-IT" sz="2800" dirty="0">
                <a:solidFill>
                  <a:schemeClr val="tx1"/>
                </a:solidFill>
                <a:latin typeface="Chalkboard SE" panose="03050602040202020205" pitchFamily="66" charset="77"/>
              </a:rPr>
              <a:t>Globalmente, nell’ ambito del LABIRINTO se ne descrive un LABIRINTO OSSEO, che racchiude un LABIRINTO MEMBRANOSO</a:t>
            </a:r>
          </a:p>
        </p:txBody>
      </p:sp>
    </p:spTree>
    <p:extLst>
      <p:ext uri="{BB962C8B-B14F-4D97-AF65-F5344CB8AC3E}">
        <p14:creationId xmlns:p14="http://schemas.microsoft.com/office/powerpoint/2010/main" val="3520134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64B7F-B4A3-BB43-8BCB-94AE6116FE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59" t="51568" r="4286" b="30062"/>
          <a:stretch/>
        </p:blipFill>
        <p:spPr bwMode="auto">
          <a:xfrm>
            <a:off x="2792254" y="2564904"/>
            <a:ext cx="6207731" cy="42889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79A26F3D-5EF9-9840-A57E-B54505DC50AD}"/>
              </a:ext>
            </a:extLst>
          </p:cNvPr>
          <p:cNvSpPr txBox="1"/>
          <p:nvPr/>
        </p:nvSpPr>
        <p:spPr>
          <a:xfrm>
            <a:off x="1619672" y="0"/>
            <a:ext cx="5256584" cy="2677656"/>
          </a:xfrm>
          <a:prstGeom prst="rect">
            <a:avLst/>
          </a:prstGeom>
          <a:noFill/>
        </p:spPr>
        <p:txBody>
          <a:bodyPr wrap="square" rtlCol="0">
            <a:spAutoFit/>
          </a:bodyPr>
          <a:lstStyle/>
          <a:p>
            <a:r>
              <a:rPr lang="it-IT" sz="2400" b="1" dirty="0">
                <a:solidFill>
                  <a:schemeClr val="tx1"/>
                </a:solidFill>
                <a:latin typeface="Chalkboard" panose="03050602040202020205" pitchFamily="66" charset="77"/>
              </a:rPr>
              <a:t>Nella COCLEA, esiste una Distribuzione </a:t>
            </a:r>
            <a:r>
              <a:rPr lang="it-IT" sz="2400" b="1" dirty="0" err="1">
                <a:solidFill>
                  <a:schemeClr val="tx1"/>
                </a:solidFill>
                <a:latin typeface="Chalkboard" panose="03050602040202020205" pitchFamily="66" charset="77"/>
              </a:rPr>
              <a:t>Tonotopica</a:t>
            </a:r>
            <a:r>
              <a:rPr lang="it-IT" sz="2400" b="1" dirty="0">
                <a:solidFill>
                  <a:schemeClr val="tx1"/>
                </a:solidFill>
                <a:latin typeface="Chalkboard" panose="03050602040202020205" pitchFamily="66" charset="77"/>
              </a:rPr>
              <a:t>: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ACUTI sono recepiti nel GIRO BASALE della spirale, i suoni INTERMEDI nel GIRO MEDIO ed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BASSI nel GIRO APICALE  </a:t>
            </a:r>
          </a:p>
        </p:txBody>
      </p:sp>
    </p:spTree>
    <p:extLst>
      <p:ext uri="{BB962C8B-B14F-4D97-AF65-F5344CB8AC3E}">
        <p14:creationId xmlns:p14="http://schemas.microsoft.com/office/powerpoint/2010/main" val="3318366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COCLEARE del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412776"/>
            <a:ext cx="8072065" cy="5589240"/>
          </a:xfrm>
        </p:spPr>
        <p:txBody>
          <a:bodyPr/>
          <a:lstStyle/>
          <a:p>
            <a:r>
              <a:rPr lang="it-IT" sz="2800" dirty="0">
                <a:solidFill>
                  <a:schemeClr val="tx1"/>
                </a:solidFill>
                <a:latin typeface="Chalkboard" panose="03050602040202020205" pitchFamily="66" charset="77"/>
              </a:rPr>
              <a:t>Le CELLULE CAPELLUTE dell’ Organo del Corti  delle Giunzione Cito-Neurale con Fibre </a:t>
            </a:r>
            <a:r>
              <a:rPr lang="it-IT" sz="2800" dirty="0" err="1">
                <a:solidFill>
                  <a:schemeClr val="tx1"/>
                </a:solidFill>
                <a:latin typeface="Chalkboard" panose="03050602040202020205" pitchFamily="66" charset="77"/>
              </a:rPr>
              <a:t>Pregangliari</a:t>
            </a:r>
            <a:r>
              <a:rPr lang="it-IT" sz="2800" dirty="0">
                <a:solidFill>
                  <a:schemeClr val="tx1"/>
                </a:solidFill>
                <a:latin typeface="Chalkboard" panose="03050602040202020205" pitchFamily="66" charset="77"/>
              </a:rPr>
              <a:t> che raggiungono i Neuroni (Bipolari) del GANGLIO COCLEARE (SPIRALE) del CORTI, da cui si dipartono le Fibre </a:t>
            </a:r>
            <a:r>
              <a:rPr lang="it-IT" sz="2800" dirty="0" err="1">
                <a:solidFill>
                  <a:schemeClr val="tx1"/>
                </a:solidFill>
                <a:latin typeface="Chalkboard" panose="03050602040202020205" pitchFamily="66" charset="77"/>
              </a:rPr>
              <a:t>Postgangliari</a:t>
            </a:r>
            <a:r>
              <a:rPr lang="it-IT" sz="2800" dirty="0">
                <a:solidFill>
                  <a:schemeClr val="tx1"/>
                </a:solidFill>
                <a:latin typeface="Chalkboard" panose="03050602040202020205" pitchFamily="66" charset="77"/>
              </a:rPr>
              <a:t> che formano la BRANCA COCLEARE del Nervo Acustico (8° paio).</a:t>
            </a:r>
          </a:p>
          <a:p>
            <a:r>
              <a:rPr lang="it-IT" sz="2800" dirty="0">
                <a:solidFill>
                  <a:schemeClr val="tx1"/>
                </a:solidFill>
                <a:latin typeface="Chalkboard" panose="03050602040202020205" pitchFamily="66" charset="77"/>
              </a:rPr>
              <a:t>Tali fibre raggiungono i NUCLEI COCLEARI VENTRALE e DORSALE del BULBO</a:t>
            </a:r>
          </a:p>
        </p:txBody>
      </p:sp>
    </p:spTree>
    <p:extLst>
      <p:ext uri="{BB962C8B-B14F-4D97-AF65-F5344CB8AC3E}">
        <p14:creationId xmlns:p14="http://schemas.microsoft.com/office/powerpoint/2010/main" val="2773694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E1AF090-C833-BA49-B34E-EAA8AFC75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9" t="3613" r="8169" b="8284"/>
          <a:stretch/>
        </p:blipFill>
        <p:spPr bwMode="auto">
          <a:xfrm>
            <a:off x="539552" y="0"/>
            <a:ext cx="8416637"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45041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457200" y="149307"/>
            <a:ext cx="8229600" cy="5844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600" b="1" dirty="0">
                <a:solidFill>
                  <a:schemeClr val="tx1"/>
                </a:solidFill>
              </a:rPr>
            </a:br>
            <a:endParaRPr lang="it-IT" altLang="it-IT" sz="3600" b="1" dirty="0">
              <a:solidFill>
                <a:schemeClr val="tx1"/>
              </a:solidFill>
            </a:endParaRPr>
          </a:p>
        </p:txBody>
      </p:sp>
      <p:sp>
        <p:nvSpPr>
          <p:cNvPr id="6146" name="Rectangle 2"/>
          <p:cNvSpPr>
            <a:spLocks noGrp="1" noChangeArrowheads="1"/>
          </p:cNvSpPr>
          <p:nvPr>
            <p:ph type="body" idx="4294967295"/>
          </p:nvPr>
        </p:nvSpPr>
        <p:spPr>
          <a:xfrm>
            <a:off x="827584" y="1534302"/>
            <a:ext cx="7704856" cy="6904038"/>
          </a:xfrm>
          <a:ln/>
        </p:spPr>
        <p:txBody>
          <a:bodyPr/>
          <a:lstStyle/>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 VIE UDITIVE CENTRALI sono caratterizzate da incrociamenti del loro percorso a diversi livelli, che garantiscono una completa rappresentazione BILATERALE dei suoni percepiti.</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err="1">
                <a:solidFill>
                  <a:schemeClr val="tx1"/>
                </a:solidFill>
                <a:latin typeface="Chalkboard SE" panose="03050602040202020205" pitchFamily="66" charset="77"/>
              </a:rPr>
              <a:t>Cio’</a:t>
            </a:r>
            <a:r>
              <a:rPr lang="it-IT" altLang="it-IT" sz="2800" dirty="0">
                <a:solidFill>
                  <a:schemeClr val="tx1"/>
                </a:solidFill>
                <a:latin typeface="Chalkboard SE" panose="03050602040202020205" pitchFamily="66" charset="77"/>
              </a:rPr>
              <a:t> è essenziale per identificare la posizione dello spazio nella quale il suono viene generato e da cui proviene. </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Lesioni delle Vie Uditive Centrali non provocano deficit rilevabili nella funzionalità uditiva.</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Al contrario, lesioni che si verifichino nelle strutture uditive del </a:t>
            </a:r>
            <a:r>
              <a:rPr lang="it-IT" altLang="it-IT" sz="2800" dirty="0" err="1">
                <a:solidFill>
                  <a:schemeClr val="tx1"/>
                </a:solidFill>
                <a:latin typeface="Chalkboard SE" panose="03050602040202020205" pitchFamily="66" charset="77"/>
              </a:rPr>
              <a:t>snp</a:t>
            </a:r>
            <a:r>
              <a:rPr lang="it-IT" altLang="it-IT" sz="2800" dirty="0">
                <a:solidFill>
                  <a:schemeClr val="tx1"/>
                </a:solidFill>
                <a:latin typeface="Chalkboard SE" panose="03050602040202020205" pitchFamily="66" charset="77"/>
              </a:rPr>
              <a:t> provocano deficit di funzionalità uditiva sul lato della lesione.</a:t>
            </a:r>
            <a:endParaRPr lang="it-IT" altLang="it-IT" sz="2400" dirty="0">
              <a:solidFill>
                <a:schemeClr val="tx1"/>
              </a:solidFill>
              <a:latin typeface="Chalkboard SE" panose="03050602040202020205" pitchFamily="66" charset="77"/>
            </a:endParaRPr>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b="1"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p:txBody>
      </p:sp>
      <p:sp>
        <p:nvSpPr>
          <p:cNvPr id="2" name="CasellaDiTesto 1">
            <a:extLst>
              <a:ext uri="{FF2B5EF4-FFF2-40B4-BE49-F238E27FC236}">
                <a16:creationId xmlns:a16="http://schemas.microsoft.com/office/drawing/2014/main" id="{B993D0A0-FA14-6B46-BF56-FBEA26F4BA52}"/>
              </a:ext>
            </a:extLst>
          </p:cNvPr>
          <p:cNvSpPr txBox="1"/>
          <p:nvPr/>
        </p:nvSpPr>
        <p:spPr>
          <a:xfrm>
            <a:off x="530188" y="41294"/>
            <a:ext cx="8083624" cy="1384995"/>
          </a:xfrm>
          <a:prstGeom prst="rect">
            <a:avLst/>
          </a:prstGeom>
          <a:noFill/>
        </p:spPr>
        <p:txBody>
          <a:bodyPr wrap="square" rtlCol="0">
            <a:spAutoFit/>
          </a:bodyPr>
          <a:lstStyle/>
          <a:p>
            <a:pPr algn="ctr"/>
            <a:r>
              <a:rPr lang="it-IT" sz="2800" dirty="0">
                <a:solidFill>
                  <a:schemeClr val="tx1"/>
                </a:solidFill>
                <a:latin typeface="Cooper Black" panose="0208090404030B020404" pitchFamily="18" charset="77"/>
              </a:rPr>
              <a:t>SISTEMA UDITIVO</a:t>
            </a:r>
          </a:p>
          <a:p>
            <a:pPr algn="ctr"/>
            <a:r>
              <a:rPr lang="it-IT" sz="2800" dirty="0">
                <a:solidFill>
                  <a:schemeClr val="tx1"/>
                </a:solidFill>
                <a:latin typeface="Cooper Black" panose="0208090404030B020404" pitchFamily="18" charset="77"/>
              </a:rPr>
              <a:t>CARATTERI ORGANIZZATIVI MORFO-FUNZIONALI CENTRALI</a:t>
            </a:r>
          </a:p>
        </p:txBody>
      </p:sp>
    </p:spTree>
    <p:extLst>
      <p:ext uri="{BB962C8B-B14F-4D97-AF65-F5344CB8AC3E}">
        <p14:creationId xmlns:p14="http://schemas.microsoft.com/office/powerpoint/2010/main" val="3552403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67544" y="1166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oper Black" panose="0208090404030B020404" pitchFamily="18" charset="77"/>
              </a:rPr>
              <a:t>STAZIONI DEL TRONCO ENCEFALICO</a:t>
            </a:r>
          </a:p>
        </p:txBody>
      </p:sp>
      <p:sp>
        <p:nvSpPr>
          <p:cNvPr id="16386" name="Rectangle 2"/>
          <p:cNvSpPr>
            <a:spLocks noGrp="1" noChangeArrowheads="1"/>
          </p:cNvSpPr>
          <p:nvPr>
            <p:ph type="body" idx="4294967295"/>
          </p:nvPr>
        </p:nvSpPr>
        <p:spPr>
          <a:xfrm>
            <a:off x="179388" y="1600200"/>
            <a:ext cx="5667375" cy="4853136"/>
          </a:xfrm>
          <a:ln/>
        </p:spPr>
        <p:txBody>
          <a:bodyPr/>
          <a:lstStyle/>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BULBO: NUCLEI COCLEARI VENTRALE e DORSALE, sede di terminazione del nervo cocleare;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400" dirty="0">
              <a:solidFill>
                <a:schemeClr val="tx1"/>
              </a:solidFill>
            </a:endParaRP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PONTE: COMPLESSO OLIVARE SUPERIORE, riceve una proiezione bilaterale;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rPr>
              <a:t> </a:t>
            </a:r>
          </a:p>
          <a:p>
            <a:pPr marL="609600" indent="-606425">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MESENCEFALO: TUBERCOLO QUADRIGEMELLO INFERIORE, rappresenta una sede di integrazione di proiezioni bilaterali.</a:t>
            </a:r>
          </a:p>
        </p:txBody>
      </p:sp>
      <p:pic>
        <p:nvPicPr>
          <p:cNvPr id="16387" name="Picture 3"/>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846763" y="2060575"/>
            <a:ext cx="3297237" cy="38608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C80B503-95A8-41B6-A6E7-DB1ABA66927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 uri="{28A0092B-C50C-407E-A947-70E740481C1C}">
                <a14:useLocalDpi xmlns:a14="http://schemas.microsoft.com/office/drawing/2010/main" val="0"/>
              </a:ext>
            </a:extLst>
          </a:blip>
          <a:srcRect l="15301" t="1364" r="13139" b="41600"/>
          <a:stretch/>
        </p:blipFill>
        <p:spPr>
          <a:xfrm>
            <a:off x="1115616" y="-30507"/>
            <a:ext cx="7370373" cy="6874365"/>
          </a:xfrm>
          <a:prstGeom prst="rect">
            <a:avLst/>
          </a:prstGeom>
        </p:spPr>
      </p:pic>
    </p:spTree>
    <p:extLst>
      <p:ext uri="{BB962C8B-B14F-4D97-AF65-F5344CB8AC3E}">
        <p14:creationId xmlns:p14="http://schemas.microsoft.com/office/powerpoint/2010/main" val="1463198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193675"/>
            <a:ext cx="8229600" cy="1312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Cooper Black" panose="0208090404030B020404" pitchFamily="18" charset="77"/>
              </a:rPr>
              <a:t>NUCLEI  COCLEARI</a:t>
            </a:r>
            <a:br>
              <a:rPr lang="it-IT" altLang="it-IT" sz="4000" dirty="0">
                <a:solidFill>
                  <a:srgbClr val="FFFFFF"/>
                </a:solidFill>
                <a:latin typeface="Arial Black" panose="020B0A04020102020204" pitchFamily="34" charset="0"/>
              </a:rPr>
            </a:br>
            <a:endParaRPr lang="it-IT" altLang="it-IT" sz="4000" dirty="0">
              <a:solidFill>
                <a:srgbClr val="FFFFFF"/>
              </a:solidFill>
              <a:latin typeface="Arial Black" panose="020B0A04020102020204" pitchFamily="34" charset="0"/>
            </a:endParaRPr>
          </a:p>
        </p:txBody>
      </p:sp>
      <p:sp>
        <p:nvSpPr>
          <p:cNvPr id="17410" name="Rectangle 2"/>
          <p:cNvSpPr>
            <a:spLocks noGrp="1" noChangeArrowheads="1"/>
          </p:cNvSpPr>
          <p:nvPr>
            <p:ph type="body" idx="4294967295"/>
          </p:nvPr>
        </p:nvSpPr>
        <p:spPr>
          <a:xfrm>
            <a:off x="899592" y="1052736"/>
            <a:ext cx="7560841" cy="4530725"/>
          </a:xfrm>
          <a:ln/>
        </p:spPr>
        <p:txBody>
          <a:bodyPr/>
          <a:lstStyle/>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t>- </a:t>
            </a:r>
            <a:r>
              <a:rPr lang="it-IT" altLang="it-IT" sz="2800" b="1" dirty="0">
                <a:solidFill>
                  <a:schemeClr val="tx1"/>
                </a:solidFill>
                <a:latin typeface="Copperplate Gothic Bold" panose="020E0705020206020404" pitchFamily="34" charset="77"/>
              </a:rPr>
              <a:t>NUCLEO COCLEARE VENTRALE: per la LOCALIZZAZIONE «ORIZZONTALE» del suono e per la MODULAZIONE della «sensibilità» delle cellule uditive</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r>
              <a:rPr lang="it-IT" altLang="it-IT" sz="2800" b="1" dirty="0">
                <a:solidFill>
                  <a:schemeClr val="tx1"/>
                </a:solidFill>
                <a:latin typeface="Copperplate Gothic Bold" panose="020E0705020206020404" pitchFamily="34" charset="77"/>
              </a:rPr>
              <a:t>NUCLEO COCLEARE DORSALE: per la LOCALIZZAZIONE «VERTICALE» del suono</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11560" y="274638"/>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oper Black" panose="0208090404030B020404" pitchFamily="18" charset="77"/>
              </a:rPr>
              <a:t>LOCALIZZAZIONE ORIZZONTALE (LATERALE) DELLA SORGENTE DEL SUONO</a:t>
            </a:r>
          </a:p>
        </p:txBody>
      </p:sp>
      <p:sp>
        <p:nvSpPr>
          <p:cNvPr id="19458" name="Rectangle 2"/>
          <p:cNvSpPr>
            <a:spLocks noGrp="1" noChangeArrowheads="1"/>
          </p:cNvSpPr>
          <p:nvPr>
            <p:ph type="body" idx="4294967295"/>
          </p:nvPr>
        </p:nvSpPr>
        <p:spPr>
          <a:xfrm>
            <a:off x="611560" y="1628800"/>
            <a:ext cx="7704856" cy="4968552"/>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Viene rilevata dal NUCLEO COCLEARE VENTRALE e dal NUCLEO (o Complesso)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opperplate Gothic Bold" panose="020E0705020206020404" pitchFamily="34" charset="77"/>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In questi due distretti sono presenti Connessioni BILATERALI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11560" y="274638"/>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oper Black" panose="0208090404030B020404" pitchFamily="18" charset="77"/>
              </a:rPr>
              <a:t>DISCRIMINAZIONE TEMPORALE e di INTENSITA’ del SUONO</a:t>
            </a:r>
          </a:p>
        </p:txBody>
      </p:sp>
      <p:sp>
        <p:nvSpPr>
          <p:cNvPr id="19458" name="Rectangle 2"/>
          <p:cNvSpPr>
            <a:spLocks noGrp="1" noChangeArrowheads="1"/>
          </p:cNvSpPr>
          <p:nvPr>
            <p:ph type="body" idx="4294967295"/>
          </p:nvPr>
        </p:nvSpPr>
        <p:spPr>
          <a:xfrm>
            <a:off x="323528" y="1556792"/>
            <a:ext cx="8424936" cy="5184576"/>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È attuata dal NUCLEO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A questo livello è possibile discriminare la DIFFERENZA TEMPORALE con cui il suono giunge a ciascuna delle COCLEE </a:t>
            </a:r>
            <a:r>
              <a:rPr lang="it-IT" altLang="it-IT" sz="2800" dirty="0" err="1">
                <a:solidFill>
                  <a:schemeClr val="tx1"/>
                </a:solidFill>
              </a:rPr>
              <a:t>eterolaterali</a:t>
            </a:r>
            <a:r>
              <a:rPr lang="it-IT" altLang="it-IT" sz="2800" dirty="0">
                <a:solidFill>
                  <a:schemeClr val="tx1"/>
                </a:solidFill>
              </a:rPr>
              <a:t>, se cioè il suono viene percepito prima a destra che a sinistra, o viceversa.</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Si </a:t>
            </a:r>
            <a:r>
              <a:rPr lang="it-IT" altLang="it-IT" sz="2800" dirty="0" err="1">
                <a:solidFill>
                  <a:schemeClr val="tx1"/>
                </a:solidFill>
              </a:rPr>
              <a:t>puo’</a:t>
            </a:r>
            <a:r>
              <a:rPr lang="it-IT" altLang="it-IT" sz="2800" dirty="0">
                <a:solidFill>
                  <a:schemeClr val="tx1"/>
                </a:solidFill>
              </a:rPr>
              <a:t> anche distinguere la DIVERSA INTENSITA’ con cui il suono raggiunge ciascuna delle COCLEE </a:t>
            </a:r>
            <a:r>
              <a:rPr lang="it-IT" altLang="it-IT" sz="2800" dirty="0" err="1">
                <a:solidFill>
                  <a:schemeClr val="tx1"/>
                </a:solidFill>
              </a:rPr>
              <a:t>eterolaterali</a:t>
            </a:r>
            <a:r>
              <a:rPr lang="it-IT" altLang="it-IT" sz="2800" dirty="0">
                <a:solidFill>
                  <a:schemeClr val="tx1"/>
                </a:solidFill>
              </a:rPr>
              <a:t>.</a:t>
            </a:r>
          </a:p>
        </p:txBody>
      </p:sp>
    </p:spTree>
    <p:extLst>
      <p:ext uri="{BB962C8B-B14F-4D97-AF65-F5344CB8AC3E}">
        <p14:creationId xmlns:p14="http://schemas.microsoft.com/office/powerpoint/2010/main" val="3295171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228600" y="116632"/>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oper Black" panose="0208090404030B020404" pitchFamily="18" charset="77"/>
              </a:rPr>
              <a:t>LOCALIZZAZIONE VERTICALE DELLA SORGENTE DEL SUONO</a:t>
            </a:r>
          </a:p>
        </p:txBody>
      </p:sp>
      <p:sp>
        <p:nvSpPr>
          <p:cNvPr id="20482" name="Rectangle 2"/>
          <p:cNvSpPr>
            <a:spLocks noGrp="1" noChangeArrowheads="1"/>
          </p:cNvSpPr>
          <p:nvPr>
            <p:ph type="body" idx="4294967295"/>
          </p:nvPr>
        </p:nvSpPr>
        <p:spPr>
          <a:xfrm>
            <a:off x="539552" y="1259632"/>
            <a:ext cx="8064896" cy="5553743"/>
          </a:xfrm>
          <a:ln/>
        </p:spPr>
        <p:txBody>
          <a:bodyPr/>
          <a:lstStyle/>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Perifericamente la discriminazione spaziale VERTICALE si attua grazie alla morfologia del Padiglione Auricolare dell’ Orecchio Esterno.</a:t>
            </a:r>
            <a:endParaRPr lang="it-IT" altLang="it-IT" sz="2800" dirty="0">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 livello CENTRALE vi interviene il NUCLEO COCLEARE DORSALE, che però proietta direttamente al Tubercolo </a:t>
            </a:r>
            <a:r>
              <a:rPr lang="it-IT" altLang="it-IT" sz="2800" dirty="0" err="1">
                <a:solidFill>
                  <a:schemeClr val="tx1"/>
                </a:solidFill>
                <a:latin typeface="Chalkboard SE" panose="03050602040202020205" pitchFamily="66" charset="77"/>
              </a:rPr>
              <a:t>Quadrigemello</a:t>
            </a:r>
            <a:r>
              <a:rPr lang="it-IT" altLang="it-IT" sz="2800" dirty="0">
                <a:solidFill>
                  <a:schemeClr val="tx1"/>
                </a:solidFill>
                <a:latin typeface="Chalkboard SE" panose="03050602040202020205" pitchFamily="66" charset="77"/>
              </a:rPr>
              <a:t> Inferiore senza </a:t>
            </a:r>
            <a:r>
              <a:rPr lang="it-IT" altLang="it-IT" sz="2800" dirty="0" err="1">
                <a:solidFill>
                  <a:schemeClr val="tx1"/>
                </a:solidFill>
                <a:latin typeface="Chalkboard SE" panose="03050602040202020205" pitchFamily="66" charset="77"/>
              </a:rPr>
              <a:t>sinaptare</a:t>
            </a:r>
            <a:r>
              <a:rPr lang="it-IT" altLang="it-IT" sz="2800" dirty="0">
                <a:solidFill>
                  <a:schemeClr val="tx1"/>
                </a:solidFill>
                <a:latin typeface="Chalkboard SE" panose="03050602040202020205" pitchFamily="66" charset="77"/>
              </a:rPr>
              <a:t> col Nucleo (Complesso) Olivare Superiore. Inoltre NON sono presenti connessioni bilaterali.</a:t>
            </a: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8200" y="0"/>
            <a:ext cx="7467600" cy="6858000"/>
          </a:xfrm>
          <a:prstGeom prst="rect">
            <a:avLst/>
          </a:prstGeom>
          <a:noFill/>
          <a:ln>
            <a:noFill/>
          </a:ln>
        </p:spPr>
      </p:pic>
    </p:spTree>
    <p:extLst>
      <p:ext uri="{BB962C8B-B14F-4D97-AF65-F5344CB8AC3E}">
        <p14:creationId xmlns:p14="http://schemas.microsoft.com/office/powerpoint/2010/main" val="2522569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133D11-0D87-6644-AB15-8E1550AC2C90}"/>
              </a:ext>
            </a:extLst>
          </p:cNvPr>
          <p:cNvSpPr>
            <a:spLocks noGrp="1"/>
          </p:cNvSpPr>
          <p:nvPr>
            <p:ph type="title"/>
          </p:nvPr>
        </p:nvSpPr>
        <p:spPr/>
        <p:txBody>
          <a:bodyPr/>
          <a:lstStyle/>
          <a:p>
            <a:r>
              <a:rPr lang="it-IT" sz="3600" dirty="0">
                <a:solidFill>
                  <a:schemeClr val="tx1"/>
                </a:solidFill>
                <a:latin typeface="Cooper Black" panose="0208090404030B020404" pitchFamily="18" charset="77"/>
              </a:rPr>
              <a:t>TUBERCOLI QUADRIGEMELLI (COLLICOLI) INFERIORI</a:t>
            </a:r>
          </a:p>
        </p:txBody>
      </p:sp>
      <p:sp>
        <p:nvSpPr>
          <p:cNvPr id="3" name="Segnaposto contenuto 2">
            <a:extLst>
              <a:ext uri="{FF2B5EF4-FFF2-40B4-BE49-F238E27FC236}">
                <a16:creationId xmlns:a16="http://schemas.microsoft.com/office/drawing/2014/main" id="{A0FC90B3-7169-1541-9492-023F4DD7EBD0}"/>
              </a:ext>
            </a:extLst>
          </p:cNvPr>
          <p:cNvSpPr>
            <a:spLocks noGrp="1"/>
          </p:cNvSpPr>
          <p:nvPr>
            <p:ph idx="1"/>
          </p:nvPr>
        </p:nvSpPr>
        <p:spPr/>
        <p:txBody>
          <a:bodyPr/>
          <a:lstStyle/>
          <a:p>
            <a:r>
              <a:rPr lang="it-IT" sz="2800" b="1" dirty="0">
                <a:solidFill>
                  <a:schemeClr val="tx1"/>
                </a:solidFill>
                <a:latin typeface="Chalkboard" panose="03050602040202020205" pitchFamily="66" charset="77"/>
              </a:rPr>
              <a:t>Sono localizzati nel MESENCEFALO.</a:t>
            </a:r>
          </a:p>
          <a:p>
            <a:r>
              <a:rPr lang="it-IT" sz="2800" b="1" dirty="0">
                <a:solidFill>
                  <a:schemeClr val="tx1"/>
                </a:solidFill>
                <a:latin typeface="Chalkboard" panose="03050602040202020205" pitchFamily="66" charset="77"/>
              </a:rPr>
              <a:t>Da essi le Vie :</a:t>
            </a:r>
          </a:p>
          <a:p>
            <a:pPr marL="457200" indent="-457200">
              <a:buFontTx/>
              <a:buChar char="-"/>
            </a:pPr>
            <a:r>
              <a:rPr lang="it-IT" sz="2800" b="1" dirty="0">
                <a:solidFill>
                  <a:schemeClr val="tx1"/>
                </a:solidFill>
                <a:latin typeface="Chalkboard" panose="03050602040202020205" pitchFamily="66" charset="77"/>
              </a:rPr>
              <a:t>Proseguono ROSTRALMENTE verso i CORPI GENICOLATI MEDIALI del Diencefalo e da essi verso la CORTECCIA TELENCEFALICA;</a:t>
            </a:r>
          </a:p>
          <a:p>
            <a:pPr marL="457200" indent="-457200">
              <a:buFontTx/>
              <a:buChar char="-"/>
            </a:pPr>
            <a:r>
              <a:rPr lang="it-IT" sz="2800" b="1" dirty="0">
                <a:solidFill>
                  <a:schemeClr val="tx1"/>
                </a:solidFill>
                <a:latin typeface="Chalkboard" panose="03050602040202020205" pitchFamily="66" charset="77"/>
              </a:rPr>
              <a:t>Danno luogo a VIE (UDITIVE) RIFLESSE che raggiungono Nuclei di Nervi Encefalici e/o Corna Anteriori del Midollo Spinali per movimenti in risposta a stimolazioni uditive.</a:t>
            </a:r>
          </a:p>
          <a:p>
            <a:pPr marL="457200" indent="-457200">
              <a:buFontTx/>
              <a:buChar char="-"/>
            </a:pPr>
            <a:endParaRPr lang="it-IT" sz="2800" b="1" dirty="0">
              <a:solidFill>
                <a:schemeClr val="tx1"/>
              </a:solidFill>
              <a:latin typeface="Chalkboard" panose="03050602040202020205" pitchFamily="66" charset="77"/>
            </a:endParaRPr>
          </a:p>
        </p:txBody>
      </p:sp>
    </p:spTree>
    <p:extLst>
      <p:ext uri="{BB962C8B-B14F-4D97-AF65-F5344CB8AC3E}">
        <p14:creationId xmlns:p14="http://schemas.microsoft.com/office/powerpoint/2010/main" val="2047386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89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636838"/>
            <a:ext cx="4932362" cy="316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4217988" y="765175"/>
            <a:ext cx="49212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a:latin typeface="Arial Black" panose="020B0A04020102020204" pitchFamily="34" charset="0"/>
              </a:rPr>
              <a:t>SINTESI DELLE VIE UDITIVE</a:t>
            </a:r>
          </a:p>
          <a:p>
            <a:pPr algn="ctr">
              <a:buClrTx/>
              <a:buFontTx/>
              <a:buNone/>
            </a:pPr>
            <a:r>
              <a:rPr lang="it-IT" altLang="it-IT" sz="2400">
                <a:latin typeface="Arial Black" panose="020B0A04020102020204" pitchFamily="34" charset="0"/>
              </a:rPr>
              <a:t>(COCLEARI)</a:t>
            </a:r>
          </a:p>
        </p:txBody>
      </p:sp>
      <p:sp>
        <p:nvSpPr>
          <p:cNvPr id="2" name="CasellaDiTesto 1">
            <a:extLst>
              <a:ext uri="{FF2B5EF4-FFF2-40B4-BE49-F238E27FC236}">
                <a16:creationId xmlns:a16="http://schemas.microsoft.com/office/drawing/2014/main" id="{473ADE3B-96EA-4A42-BFBF-B852B1860406}"/>
              </a:ext>
            </a:extLst>
          </p:cNvPr>
          <p:cNvSpPr txBox="1"/>
          <p:nvPr/>
        </p:nvSpPr>
        <p:spPr>
          <a:xfrm>
            <a:off x="3851920" y="404664"/>
            <a:ext cx="4966424" cy="954107"/>
          </a:xfrm>
          <a:prstGeom prst="rect">
            <a:avLst/>
          </a:prstGeom>
          <a:noFill/>
        </p:spPr>
        <p:txBody>
          <a:bodyPr wrap="none" rtlCol="0">
            <a:spAutoFit/>
          </a:bodyPr>
          <a:lstStyle/>
          <a:p>
            <a:pPr algn="ctr"/>
            <a:r>
              <a:rPr lang="it-IT" sz="2800" dirty="0">
                <a:solidFill>
                  <a:schemeClr val="tx1"/>
                </a:solidFill>
                <a:latin typeface="Cooper Black" panose="0208090404030B020404" pitchFamily="18" charset="77"/>
              </a:rPr>
              <a:t>VIE UDITIVE AFFERENTI</a:t>
            </a:r>
          </a:p>
          <a:p>
            <a:pPr algn="ctr"/>
            <a:r>
              <a:rPr lang="it-IT" sz="2800" dirty="0">
                <a:solidFill>
                  <a:schemeClr val="tx1"/>
                </a:solidFill>
                <a:latin typeface="Cooper Black" panose="0208090404030B020404" pitchFamily="18" charset="77"/>
              </a:rPr>
              <a:t>(Centripete)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B8AE4DA9-D8ED-7F4F-A969-DF33D81C4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47664" r="6723" b="12289"/>
          <a:stretch/>
        </p:blipFill>
        <p:spPr bwMode="auto">
          <a:xfrm>
            <a:off x="0" y="1124744"/>
            <a:ext cx="9111043" cy="5157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7522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332656"/>
            <a:ext cx="8959024" cy="5795384"/>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6CB4F-92DA-D342-84D2-34F8D6C461EB}"/>
              </a:ext>
            </a:extLst>
          </p:cNvPr>
          <p:cNvSpPr>
            <a:spLocks noGrp="1"/>
          </p:cNvSpPr>
          <p:nvPr>
            <p:ph type="title"/>
          </p:nvPr>
        </p:nvSpPr>
        <p:spPr>
          <a:xfrm>
            <a:off x="179512" y="131763"/>
            <a:ext cx="8964488" cy="992981"/>
          </a:xfrm>
        </p:spPr>
        <p:txBody>
          <a:bodyPr/>
          <a:lstStyle/>
          <a:p>
            <a:r>
              <a:rPr lang="it-IT" sz="3600" dirty="0">
                <a:solidFill>
                  <a:schemeClr val="tx1"/>
                </a:solidFill>
                <a:latin typeface="Cooper Black" panose="0208090404030B020404" pitchFamily="18" charset="77"/>
              </a:rPr>
              <a:t>CORTECCIA UDITIVA</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(Telencefalica)</a:t>
            </a:r>
          </a:p>
        </p:txBody>
      </p:sp>
      <p:sp>
        <p:nvSpPr>
          <p:cNvPr id="3" name="Segnaposto contenuto 2">
            <a:extLst>
              <a:ext uri="{FF2B5EF4-FFF2-40B4-BE49-F238E27FC236}">
                <a16:creationId xmlns:a16="http://schemas.microsoft.com/office/drawing/2014/main" id="{564EADA8-044A-944A-B416-9951A94536CF}"/>
              </a:ext>
            </a:extLst>
          </p:cNvPr>
          <p:cNvSpPr>
            <a:spLocks noGrp="1"/>
          </p:cNvSpPr>
          <p:nvPr>
            <p:ph idx="1"/>
          </p:nvPr>
        </p:nvSpPr>
        <p:spPr>
          <a:xfrm>
            <a:off x="899592" y="1268760"/>
            <a:ext cx="7848872" cy="5472608"/>
          </a:xfrm>
        </p:spPr>
        <p:txBody>
          <a:bodyPr/>
          <a:lstStyle/>
          <a:p>
            <a:r>
              <a:rPr lang="it-IT" sz="2600" dirty="0">
                <a:solidFill>
                  <a:schemeClr val="tx1"/>
                </a:solidFill>
                <a:latin typeface="Copperplate Gothic Bold" panose="020E0705020206020404" pitchFamily="34" charset="77"/>
              </a:rPr>
              <a:t>È localizzata nel LOBO TEMPORALE del Telencefalo.</a:t>
            </a:r>
          </a:p>
          <a:p>
            <a:r>
              <a:rPr lang="it-IT" sz="2600" dirty="0">
                <a:solidFill>
                  <a:schemeClr val="tx1"/>
                </a:solidFill>
                <a:latin typeface="Copperplate Gothic Bold" panose="020E0705020206020404" pitchFamily="34" charset="77"/>
              </a:rPr>
              <a:t>Corrisponde alle Aree 41 e 42 di </a:t>
            </a:r>
            <a:r>
              <a:rPr lang="it-IT" sz="2600" dirty="0" err="1">
                <a:solidFill>
                  <a:schemeClr val="tx1"/>
                </a:solidFill>
                <a:latin typeface="Copperplate Gothic Bold" panose="020E0705020206020404" pitchFamily="34" charset="77"/>
              </a:rPr>
              <a:t>Brodmann</a:t>
            </a:r>
            <a:endParaRPr lang="it-IT" sz="2600" dirty="0">
              <a:solidFill>
                <a:schemeClr val="tx1"/>
              </a:solidFill>
              <a:latin typeface="Copperplate Gothic Bold" panose="020E0705020206020404" pitchFamily="34" charset="77"/>
            </a:endParaRPr>
          </a:p>
          <a:p>
            <a:r>
              <a:rPr lang="it-IT" sz="2600" dirty="0">
                <a:solidFill>
                  <a:schemeClr val="tx1"/>
                </a:solidFill>
                <a:latin typeface="Copperplate Gothic Bold" panose="020E0705020206020404" pitchFamily="34" charset="77"/>
              </a:rPr>
              <a:t>Sono collegate all’ Area 22, corrispondente al CENTRO per la PERCEZIONE del LINGUAGGIO di WERNICKE .</a:t>
            </a:r>
          </a:p>
          <a:p>
            <a:r>
              <a:rPr lang="it-IT" sz="2600" dirty="0">
                <a:solidFill>
                  <a:schemeClr val="tx1"/>
                </a:solidFill>
                <a:latin typeface="Copperplate Gothic Bold" panose="020E0705020206020404" pitchFamily="34" charset="77"/>
              </a:rPr>
              <a:t>All’ adiacente Area 21 vengono convogliate, per la loro integrazione, informazioni UDITIVE e VISIVE</a:t>
            </a:r>
          </a:p>
        </p:txBody>
      </p:sp>
    </p:spTree>
    <p:extLst>
      <p:ext uri="{BB962C8B-B14F-4D97-AF65-F5344CB8AC3E}">
        <p14:creationId xmlns:p14="http://schemas.microsoft.com/office/powerpoint/2010/main" val="45116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3F884B-F70C-9F4D-9AB5-37EA9FB91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50" y="2165350"/>
            <a:ext cx="3009900" cy="2527300"/>
          </a:xfrm>
          <a:prstGeom prst="rect">
            <a:avLst/>
          </a:prstGeom>
        </p:spPr>
      </p:pic>
      <p:pic>
        <p:nvPicPr>
          <p:cNvPr id="5" name="Immagine 4">
            <a:extLst>
              <a:ext uri="{FF2B5EF4-FFF2-40B4-BE49-F238E27FC236}">
                <a16:creationId xmlns:a16="http://schemas.microsoft.com/office/drawing/2014/main" id="{E09781B1-C75B-014C-9612-63FC157CB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24492"/>
            <a:ext cx="7776864" cy="6529941"/>
          </a:xfrm>
          <a:prstGeom prst="rect">
            <a:avLst/>
          </a:prstGeom>
        </p:spPr>
      </p:pic>
      <p:sp>
        <p:nvSpPr>
          <p:cNvPr id="6" name="Rettangolo 5">
            <a:extLst>
              <a:ext uri="{FF2B5EF4-FFF2-40B4-BE49-F238E27FC236}">
                <a16:creationId xmlns:a16="http://schemas.microsoft.com/office/drawing/2014/main" id="{28E070AE-EB62-6149-BA61-2AE7518C49CF}"/>
              </a:ext>
            </a:extLst>
          </p:cNvPr>
          <p:cNvSpPr/>
          <p:nvPr/>
        </p:nvSpPr>
        <p:spPr bwMode="auto">
          <a:xfrm>
            <a:off x="4644008" y="6237312"/>
            <a:ext cx="1296144" cy="2880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it-IT" sz="20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Wernicke</a:t>
            </a:r>
            <a:endParaRPr kumimoji="0" lang="it-IT" sz="2000" b="0"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28473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7BE24-9143-8845-9648-9F4AD86CBFA7}"/>
              </a:ext>
            </a:extLst>
          </p:cNvPr>
          <p:cNvSpPr>
            <a:spLocks noGrp="1"/>
          </p:cNvSpPr>
          <p:nvPr>
            <p:ph type="title"/>
          </p:nvPr>
        </p:nvSpPr>
        <p:spPr>
          <a:xfrm>
            <a:off x="457200" y="0"/>
            <a:ext cx="8226425" cy="1433512"/>
          </a:xfrm>
        </p:spPr>
        <p:txBody>
          <a:bodyPr/>
          <a:lstStyle/>
          <a:p>
            <a:r>
              <a:rPr lang="it-IT" sz="3600" dirty="0">
                <a:solidFill>
                  <a:schemeClr val="tx1"/>
                </a:solidFill>
                <a:latin typeface="Cooper Black" panose="0208090404030B020404" pitchFamily="18" charset="77"/>
              </a:rPr>
              <a:t>VIE UDITIVE DISCENDENTI (Centrifughe)</a:t>
            </a:r>
          </a:p>
        </p:txBody>
      </p:sp>
      <p:sp>
        <p:nvSpPr>
          <p:cNvPr id="3" name="Segnaposto contenuto 2">
            <a:extLst>
              <a:ext uri="{FF2B5EF4-FFF2-40B4-BE49-F238E27FC236}">
                <a16:creationId xmlns:a16="http://schemas.microsoft.com/office/drawing/2014/main" id="{7266871D-CA19-AE43-B462-D8F774C864BC}"/>
              </a:ext>
            </a:extLst>
          </p:cNvPr>
          <p:cNvSpPr>
            <a:spLocks noGrp="1"/>
          </p:cNvSpPr>
          <p:nvPr>
            <p:ph idx="1"/>
          </p:nvPr>
        </p:nvSpPr>
        <p:spPr>
          <a:xfrm>
            <a:off x="457200" y="1433512"/>
            <a:ext cx="8291264" cy="5424488"/>
          </a:xfrm>
        </p:spPr>
        <p:txBody>
          <a:bodyPr/>
          <a:lstStyle/>
          <a:p>
            <a:r>
              <a:rPr lang="it-IT" sz="2400" dirty="0">
                <a:solidFill>
                  <a:schemeClr val="tx1"/>
                </a:solidFill>
                <a:latin typeface="Chalkboard SE" panose="03050602040202020205" pitchFamily="66" charset="77"/>
              </a:rPr>
              <a:t>Raggiungono:</a:t>
            </a:r>
          </a:p>
          <a:p>
            <a:endParaRPr lang="it-IT" sz="2400" dirty="0">
              <a:solidFill>
                <a:schemeClr val="tx1"/>
              </a:solidFill>
              <a:latin typeface="Chalkboard SE" panose="03050602040202020205" pitchFamily="66" charset="77"/>
            </a:endParaRPr>
          </a:p>
          <a:p>
            <a:pPr>
              <a:buFontTx/>
              <a:buChar char="-"/>
            </a:pPr>
            <a:r>
              <a:rPr lang="it-IT" sz="2400" dirty="0">
                <a:solidFill>
                  <a:schemeClr val="tx1"/>
                </a:solidFill>
                <a:latin typeface="Chalkboard SE" panose="03050602040202020205" pitchFamily="66" charset="77"/>
              </a:rPr>
              <a:t>MUSCOLO TENSORE del TIMPANO tramite fibre del Nervo MADIBOLARE (3a Branca del N. Trigemino, 5°) per «modulare» la percezione della propria voce;</a:t>
            </a:r>
          </a:p>
          <a:p>
            <a:pPr>
              <a:buFontTx/>
              <a:buChar char="-"/>
            </a:pPr>
            <a:r>
              <a:rPr lang="it-IT" sz="2400" dirty="0">
                <a:solidFill>
                  <a:schemeClr val="tx1"/>
                </a:solidFill>
                <a:latin typeface="Chalkboard SE" panose="03050602040202020205" pitchFamily="66" charset="77"/>
              </a:rPr>
              <a:t>MUSCOLO STAPEDIO, tramite fibre del Nervo FACIALE (7° paio) per «smorzare» l’ attività della catena degli Ossicini dell’ Udito;</a:t>
            </a:r>
          </a:p>
          <a:p>
            <a:pPr>
              <a:buFontTx/>
              <a:buChar char="-"/>
            </a:pPr>
            <a:r>
              <a:rPr lang="it-IT" sz="2400" dirty="0">
                <a:solidFill>
                  <a:schemeClr val="tx1"/>
                </a:solidFill>
                <a:latin typeface="Chalkboard SE" panose="03050602040202020205" pitchFamily="66" charset="77"/>
              </a:rPr>
              <a:t>CELLULE UDITIVE dell’ Organo del Corti per «modulare» la percezione di stimolazioni uditive particolarmente intense.</a:t>
            </a:r>
          </a:p>
        </p:txBody>
      </p:sp>
    </p:spTree>
    <p:extLst>
      <p:ext uri="{BB962C8B-B14F-4D97-AF65-F5344CB8AC3E}">
        <p14:creationId xmlns:p14="http://schemas.microsoft.com/office/powerpoint/2010/main" val="3282953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5867400" y="254000"/>
            <a:ext cx="2819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oper Black" panose="0208090404030B020404" pitchFamily="18" charset="77"/>
              </a:rPr>
              <a:t>VIE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UDITIVE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DISCENDENTI</a:t>
            </a:r>
            <a:br>
              <a:rPr lang="it-IT" altLang="it-IT" sz="2400" dirty="0">
                <a:solidFill>
                  <a:schemeClr val="tx1"/>
                </a:solidFill>
                <a:latin typeface="Cooper Black" panose="0208090404030B020404" pitchFamily="18" charset="77"/>
              </a:rPr>
            </a:br>
            <a:r>
              <a:rPr lang="it-IT" altLang="it-IT" sz="2000" dirty="0">
                <a:solidFill>
                  <a:schemeClr val="tx1"/>
                </a:solidFill>
                <a:latin typeface="Cooper Black" panose="0208090404030B020404" pitchFamily="18" charset="77"/>
              </a:rPr>
              <a:t>(CENTRIFUGHE)</a:t>
            </a:r>
          </a:p>
        </p:txBody>
      </p:sp>
      <p:pic>
        <p:nvPicPr>
          <p:cNvPr id="2253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5867400" cy="6858000"/>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700213"/>
            <a:ext cx="3348037" cy="1550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213100"/>
            <a:ext cx="3348037" cy="139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4224"/>
            <a:ext cx="7769225" cy="864096"/>
          </a:xfrm>
        </p:spPr>
        <p:txBody>
          <a:bodyPr/>
          <a:lstStyle/>
          <a:p>
            <a:r>
              <a:rPr lang="it-IT" sz="4000"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941472"/>
            <a:ext cx="7769226" cy="6539011"/>
          </a:xfrm>
        </p:spPr>
        <p:txBody>
          <a:bodyPr/>
          <a:lstStyle/>
          <a:p>
            <a:r>
              <a:rPr lang="it-IT" sz="2900" dirty="0">
                <a:solidFill>
                  <a:schemeClr val="tx1"/>
                </a:solidFill>
                <a:latin typeface="Bradley Hand" pitchFamily="2" charset="77"/>
              </a:rPr>
              <a:t>Osso IRREGOLARE e PNEUMATICO del Cranio.</a:t>
            </a:r>
          </a:p>
          <a:p>
            <a:r>
              <a:rPr lang="it-IT" sz="2900" dirty="0">
                <a:solidFill>
                  <a:schemeClr val="tx1"/>
                </a:solidFill>
                <a:latin typeface="Bradley Hand" pitchFamily="2" charset="77"/>
              </a:rPr>
              <a:t>Consta delle seguenti porzioni costitutive:</a:t>
            </a:r>
          </a:p>
          <a:p>
            <a:r>
              <a:rPr lang="it-IT" sz="2900" dirty="0">
                <a:solidFill>
                  <a:schemeClr val="tx1"/>
                </a:solidFill>
                <a:latin typeface="Bradley Hand" pitchFamily="2" charset="77"/>
              </a:rPr>
              <a:t>SQUAMMA: porzione di Osso Piatto che completa infero-lateralmente la Volta del Neurocranio. Vi si origina il PROCESSO ZIGOMATICO per l’ ARCATA ZIGOMATICA</a:t>
            </a:r>
          </a:p>
          <a:p>
            <a:r>
              <a:rPr lang="it-IT" sz="2900" dirty="0">
                <a:solidFill>
                  <a:schemeClr val="tx1"/>
                </a:solidFill>
                <a:latin typeface="Bradley Hand" pitchFamily="2" charset="77"/>
              </a:rPr>
              <a:t>PROCESSO MASTOIDEO (MASTOIDE): cospicuo rilievo sito postero-inferiormente alla </a:t>
            </a:r>
            <a:r>
              <a:rPr lang="it-IT" sz="2900" dirty="0" err="1">
                <a:solidFill>
                  <a:schemeClr val="tx1"/>
                </a:solidFill>
                <a:latin typeface="Bradley Hand" pitchFamily="2" charset="77"/>
              </a:rPr>
              <a:t>Squamma</a:t>
            </a:r>
            <a:r>
              <a:rPr lang="it-IT" sz="2900" dirty="0">
                <a:solidFill>
                  <a:schemeClr val="tx1"/>
                </a:solidFill>
                <a:latin typeface="Bradley Hand" pitchFamily="2" charset="77"/>
              </a:rPr>
              <a:t>, nell’ ambito del quale si localizzano le CELLETTE MASTOIDEE (contenenti aria)</a:t>
            </a:r>
          </a:p>
        </p:txBody>
      </p:sp>
    </p:spTree>
    <p:extLst>
      <p:ext uri="{BB962C8B-B14F-4D97-AF65-F5344CB8AC3E}">
        <p14:creationId xmlns:p14="http://schemas.microsoft.com/office/powerpoint/2010/main" val="278971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827584" y="1241376"/>
            <a:ext cx="7769226" cy="5616624"/>
          </a:xfrm>
        </p:spPr>
        <p:txBody>
          <a:bodyPr/>
          <a:lstStyle/>
          <a:p>
            <a:r>
              <a:rPr lang="it-IT" sz="2600" dirty="0">
                <a:solidFill>
                  <a:schemeClr val="tx1"/>
                </a:solidFill>
                <a:latin typeface="Copperplate Gothic Bold" panose="020E0705020206020404" pitchFamily="34" charset="77"/>
              </a:rPr>
              <a:t>RUPE (ROCCA PETROSA o PIRAMIDE): contribuisce alla formazione delle Fosse </a:t>
            </a:r>
            <a:r>
              <a:rPr lang="it-IT" sz="2600" dirty="0" err="1">
                <a:solidFill>
                  <a:schemeClr val="tx1"/>
                </a:solidFill>
                <a:latin typeface="Copperplate Gothic Bold" panose="020E0705020206020404" pitchFamily="34" charset="77"/>
              </a:rPr>
              <a:t>Neurocraniche</a:t>
            </a:r>
            <a:r>
              <a:rPr lang="it-IT" sz="2600" dirty="0">
                <a:solidFill>
                  <a:schemeClr val="tx1"/>
                </a:solidFill>
                <a:latin typeface="Copperplate Gothic Bold" panose="020E0705020206020404" pitchFamily="34" charset="77"/>
              </a:rPr>
              <a:t> MEDIA e POSTERIORE. </a:t>
            </a:r>
          </a:p>
          <a:p>
            <a:r>
              <a:rPr lang="it-IT" sz="2600" dirty="0">
                <a:solidFill>
                  <a:schemeClr val="tx1"/>
                </a:solidFill>
                <a:latin typeface="Copperplate Gothic Bold" panose="020E0705020206020404" pitchFamily="34" charset="77"/>
              </a:rPr>
              <a:t>Di forma piramidale, presenta una BASE (dove si osserva il MEATO ACUSTICO ESTERNO) localizzata lateralmente , da cui la struttura ossea si dirige LATERO-MEDIALMENTE e POSTERO-ANTERIORMENTE verso il Corpo dello Sfenoide.</a:t>
            </a:r>
          </a:p>
        </p:txBody>
      </p:sp>
    </p:spTree>
    <p:extLst>
      <p:ext uri="{BB962C8B-B14F-4D97-AF65-F5344CB8AC3E}">
        <p14:creationId xmlns:p14="http://schemas.microsoft.com/office/powerpoint/2010/main" val="202056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1052737"/>
            <a:ext cx="7769226" cy="5616624"/>
          </a:xfrm>
        </p:spPr>
        <p:txBody>
          <a:bodyPr/>
          <a:lstStyle/>
          <a:p>
            <a:r>
              <a:rPr lang="it-IT" sz="2800" dirty="0">
                <a:solidFill>
                  <a:schemeClr val="tx1"/>
                </a:solidFill>
                <a:latin typeface="Chalkboard SE" panose="03050602040202020205" pitchFamily="66" charset="77"/>
              </a:rPr>
              <a:t>Sulla Faccia Superiore della Rupe si possono osservare Rilievi e Depressioni, tra cui il Sito per il GANGLIO TRIGEMINALE di GASSER, dal quale si originano le 3 BRANCHE del 5° Nervo Cranico (TRIGEMINO).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Vi si osserva pure il MEATO ACUSTICO INTERNO per il passaggio dei Nervi FACIALE (7°), ACUSTICO (8°) con le Branche COCLEARE (Udito) e VESTIBOLARE (Equilibrio) e dei Vasi Uditivi Interni.</a:t>
            </a:r>
          </a:p>
        </p:txBody>
      </p:sp>
    </p:spTree>
    <p:extLst>
      <p:ext uri="{BB962C8B-B14F-4D97-AF65-F5344CB8AC3E}">
        <p14:creationId xmlns:p14="http://schemas.microsoft.com/office/powerpoint/2010/main" val="16773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AF5DAC1-354C-784E-9995-FF989AE9E416}"/>
              </a:ext>
            </a:extLst>
          </p:cNvPr>
          <p:cNvSpPr>
            <a:spLocks noGrp="1" noChangeArrowheads="1"/>
          </p:cNvSpPr>
          <p:nvPr>
            <p:ph type="title" idx="4294967295"/>
          </p:nvPr>
        </p:nvSpPr>
        <p:spPr>
          <a:xfrm>
            <a:off x="0" y="127000"/>
            <a:ext cx="2339975"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latin typeface="Arial Black" panose="020B0604020202020204" pitchFamily="34" charset="0"/>
              </a:rPr>
              <a:t>OSSO</a:t>
            </a:r>
            <a:r>
              <a:rPr lang="it-IT" altLang="it-IT" sz="3200" dirty="0">
                <a:solidFill>
                  <a:schemeClr val="tx1"/>
                </a:solidFill>
                <a:latin typeface="Arial Black" panose="020B0604020202020204" pitchFamily="34" charset="0"/>
              </a:rPr>
              <a:t> </a:t>
            </a:r>
            <a:r>
              <a:rPr lang="it-IT" altLang="it-IT" sz="2400" dirty="0">
                <a:solidFill>
                  <a:schemeClr val="tx1"/>
                </a:solidFill>
                <a:latin typeface="Arial Black" panose="020B0604020202020204" pitchFamily="34" charset="0"/>
              </a:rPr>
              <a:t>TEMPORALE</a:t>
            </a:r>
            <a:r>
              <a:rPr lang="it-IT" altLang="it-IT" sz="3200" dirty="0">
                <a:solidFill>
                  <a:schemeClr val="tx1"/>
                </a:solidFill>
                <a:latin typeface="Arial Black" panose="020B0604020202020204" pitchFamily="34" charset="0"/>
              </a:rPr>
              <a:t> [1]</a:t>
            </a:r>
          </a:p>
        </p:txBody>
      </p:sp>
      <p:pic>
        <p:nvPicPr>
          <p:cNvPr id="15363" name="Picture 3">
            <a:extLst>
              <a:ext uri="{FF2B5EF4-FFF2-40B4-BE49-F238E27FC236}">
                <a16:creationId xmlns:a16="http://schemas.microsoft.com/office/drawing/2014/main" id="{33576344-730E-AC43-AFB0-F56244762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038"/>
            <a:ext cx="9144000"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 Box 5">
            <a:extLst>
              <a:ext uri="{FF2B5EF4-FFF2-40B4-BE49-F238E27FC236}">
                <a16:creationId xmlns:a16="http://schemas.microsoft.com/office/drawing/2014/main" id="{695F7477-1998-9843-BDB6-79FB7CB5A5F5}"/>
              </a:ext>
            </a:extLst>
          </p:cNvPr>
          <p:cNvSpPr txBox="1">
            <a:spLocks noChangeArrowheads="1"/>
          </p:cNvSpPr>
          <p:nvPr/>
        </p:nvSpPr>
        <p:spPr bwMode="auto">
          <a:xfrm>
            <a:off x="952500" y="1728788"/>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LATERALE</a:t>
            </a:r>
          </a:p>
        </p:txBody>
      </p:sp>
      <p:sp>
        <p:nvSpPr>
          <p:cNvPr id="15366" name="Text Box 6">
            <a:extLst>
              <a:ext uri="{FF2B5EF4-FFF2-40B4-BE49-F238E27FC236}">
                <a16:creationId xmlns:a16="http://schemas.microsoft.com/office/drawing/2014/main" id="{64B528F2-AD36-7347-A6C3-4203274A112D}"/>
              </a:ext>
            </a:extLst>
          </p:cNvPr>
          <p:cNvSpPr txBox="1">
            <a:spLocks noChangeArrowheads="1"/>
          </p:cNvSpPr>
          <p:nvPr/>
        </p:nvSpPr>
        <p:spPr bwMode="auto">
          <a:xfrm>
            <a:off x="5849938" y="2520950"/>
            <a:ext cx="15763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INFERIORE</a:t>
            </a:r>
          </a:p>
        </p:txBody>
      </p:sp>
      <p:sp>
        <p:nvSpPr>
          <p:cNvPr id="15367" name="Line 7">
            <a:extLst>
              <a:ext uri="{FF2B5EF4-FFF2-40B4-BE49-F238E27FC236}">
                <a16:creationId xmlns:a16="http://schemas.microsoft.com/office/drawing/2014/main" id="{81949247-012D-C745-A6B2-ACBD3AFDBDF5}"/>
              </a:ext>
            </a:extLst>
          </p:cNvPr>
          <p:cNvSpPr>
            <a:spLocks noChangeShapeType="1"/>
          </p:cNvSpPr>
          <p:nvPr/>
        </p:nvSpPr>
        <p:spPr bwMode="auto">
          <a:xfrm>
            <a:off x="4716463" y="2205038"/>
            <a:ext cx="71437" cy="4652962"/>
          </a:xfrm>
          <a:prstGeom prst="line">
            <a:avLst/>
          </a:prstGeom>
          <a:noFill/>
          <a:ln w="57240" cap="sq">
            <a:solidFill>
              <a:srgbClr val="00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15368" name="Picture 8">
            <a:extLst>
              <a:ext uri="{FF2B5EF4-FFF2-40B4-BE49-F238E27FC236}">
                <a16:creationId xmlns:a16="http://schemas.microsoft.com/office/drawing/2014/main" id="{9A54567B-FE4E-6F45-ADAA-CFCB2E00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0"/>
            <a:ext cx="3097212" cy="2359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2370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8309</TotalTime>
  <Words>1896</Words>
  <Application>Microsoft Macintosh PowerPoint</Application>
  <PresentationFormat>Presentazione su schermo (4:3)</PresentationFormat>
  <Paragraphs>182</Paragraphs>
  <Slides>57</Slides>
  <Notes>27</Notes>
  <HiddenSlides>0</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57</vt:i4>
      </vt:variant>
    </vt:vector>
  </HeadingPairs>
  <TitlesOfParts>
    <vt:vector size="74" baseType="lpstr">
      <vt:lpstr>Arial Unicode MS</vt:lpstr>
      <vt:lpstr>Microsoft YaHei</vt:lpstr>
      <vt:lpstr>SimSun</vt:lpstr>
      <vt:lpstr>Arial</vt:lpstr>
      <vt:lpstr>Arial Black</vt:lpstr>
      <vt:lpstr>Bradley Hand</vt:lpstr>
      <vt:lpstr>Chalkboard</vt:lpstr>
      <vt:lpstr>Chalkboard SE</vt:lpstr>
      <vt:lpstr>Chalkboard SE Light</vt:lpstr>
      <vt:lpstr>Chalkduster</vt:lpstr>
      <vt:lpstr>Cooper Black</vt:lpstr>
      <vt:lpstr>Copperplate</vt:lpstr>
      <vt:lpstr>Copperplate Gothic Bold</vt:lpstr>
      <vt:lpstr>Tahoma</vt:lpstr>
      <vt:lpstr>Times New Roman</vt:lpstr>
      <vt:lpstr>Tema di Office</vt:lpstr>
      <vt:lpstr>Tema di Office</vt:lpstr>
      <vt:lpstr>SISTEMA  UDITIVO</vt:lpstr>
      <vt:lpstr>  E’ uno dei fondamentali sistemi di comunicazione in quanto, al di là della funzione di percezione dei suoni, consente la COMPRENSIONE del linguaggio  </vt:lpstr>
      <vt:lpstr>SISTEMA  VESTIBOLO - COCLEARE</vt:lpstr>
      <vt:lpstr>SISTEMA  VESTIBOLO-COCLEARE</vt:lpstr>
      <vt:lpstr>Presentazione standard di PowerPoint</vt:lpstr>
      <vt:lpstr>OSSO  TEMPORALE</vt:lpstr>
      <vt:lpstr>OSSO  TEMPORALE</vt:lpstr>
      <vt:lpstr>OSSO  TEMPORALE</vt:lpstr>
      <vt:lpstr>OSSO TEMPORALE [1]</vt:lpstr>
      <vt:lpstr>Presentazione standard di PowerPoint</vt:lpstr>
      <vt:lpstr>OSSO TEMPORALE [3] PORZIONE ENDOCRANICA</vt:lpstr>
      <vt:lpstr>Presentazione standard di PowerPoint</vt:lpstr>
      <vt:lpstr>ORECCHIO</vt:lpstr>
      <vt:lpstr>Presentazione standard di PowerPoint</vt:lpstr>
      <vt:lpstr>ORECCHIO  ESTERNO</vt:lpstr>
      <vt:lpstr>Presentazione standard di PowerPoint</vt:lpstr>
      <vt:lpstr>Presentazione standard di PowerPoint</vt:lpstr>
      <vt:lpstr>ORECCHIO MEDIO</vt:lpstr>
      <vt:lpstr>ORECCHIO MEDIO</vt:lpstr>
      <vt:lpstr>Presentazione standard di PowerPoint</vt:lpstr>
      <vt:lpstr>Presentazione standard di PowerPoint</vt:lpstr>
      <vt:lpstr>ORECCHIO  INTERNO</vt:lpstr>
      <vt:lpstr>Presentazione standard di PowerPoint</vt:lpstr>
      <vt:lpstr>ORECCHIO  INTERNO VESTIBOLO</vt:lpstr>
      <vt:lpstr>Presentazione standard di PowerPoint</vt:lpstr>
      <vt:lpstr>AMPOLLE e CRESTE AMPOLLARI</vt:lpstr>
      <vt:lpstr>CELLULE CAPELLUTE DELLE CRESTE AMPOLLARI</vt:lpstr>
      <vt:lpstr>Presentazione standard di PowerPoint</vt:lpstr>
      <vt:lpstr>Presentazione standard di PowerPoint</vt:lpstr>
      <vt:lpstr>CELLULE CAPELLUTE DELLE  MACULE UTRICOLARI e SACCULARI</vt:lpstr>
      <vt:lpstr>Presentazione standard di PowerPoint</vt:lpstr>
      <vt:lpstr>Presentazione standard di PowerPoint</vt:lpstr>
      <vt:lpstr>Presentazione standard di PowerPoint</vt:lpstr>
      <vt:lpstr>BRANCA VESTIBOLARE del Nervo Acustico</vt:lpstr>
      <vt:lpstr>Presentazione standard di PowerPoint</vt:lpstr>
      <vt:lpstr>ORECCHIO  INTERNO COCLEA</vt:lpstr>
      <vt:lpstr>Presentazione standard di PowerPoint</vt:lpstr>
      <vt:lpstr>Presentazione standard di PowerPoint</vt:lpstr>
      <vt:lpstr>ORECCHIO  INTERNO COCLEA</vt:lpstr>
      <vt:lpstr>Presentazione standard di PowerPoint</vt:lpstr>
      <vt:lpstr>BRANCA COCLEARE del  Nervo Acustico</vt:lpstr>
      <vt:lpstr>Presentazione standard di PowerPoint</vt:lpstr>
      <vt:lpstr> </vt:lpstr>
      <vt:lpstr>STAZIONI DEL TRONCO ENCEFALICO</vt:lpstr>
      <vt:lpstr>Presentazione standard di PowerPoint</vt:lpstr>
      <vt:lpstr>NUCLEI  COCLEARI </vt:lpstr>
      <vt:lpstr>LOCALIZZAZIONE ORIZZONTALE (LATERALE) DELLA SORGENTE DEL SUONO</vt:lpstr>
      <vt:lpstr>DISCRIMINAZIONE TEMPORALE e di INTENSITA’ del SUONO</vt:lpstr>
      <vt:lpstr>LOCALIZZAZIONE VERTICALE DELLA SORGENTE DEL SUONO</vt:lpstr>
      <vt:lpstr>TUBERCOLI QUADRIGEMELLI (COLLICOLI) INFERIORI</vt:lpstr>
      <vt:lpstr>Presentazione standard di PowerPoint</vt:lpstr>
      <vt:lpstr>Presentazione standard di PowerPoint</vt:lpstr>
      <vt:lpstr>Presentazione standard di PowerPoint</vt:lpstr>
      <vt:lpstr>CORTECCIA UDITIVA (Telencefalica)</vt:lpstr>
      <vt:lpstr>Presentazione standard di PowerPoint</vt:lpstr>
      <vt:lpstr>VIE UDITIVE DISCENDENTI (Centrifughe)</vt:lpstr>
      <vt:lpstr>VIE UDITIVE DISCENDENTI (CENTRIFUGHE)</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UDITIVO</dc:title>
  <dc:creator>unife</dc:creator>
  <cp:lastModifiedBy>Utente di Microsoft Office</cp:lastModifiedBy>
  <cp:revision>222</cp:revision>
  <cp:lastPrinted>1601-01-01T00:00:00Z</cp:lastPrinted>
  <dcterms:created xsi:type="dcterms:W3CDTF">2004-03-22T17:51:34Z</dcterms:created>
  <dcterms:modified xsi:type="dcterms:W3CDTF">2021-11-28T18:41:34Z</dcterms:modified>
</cp:coreProperties>
</file>