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30"/>
  </p:notesMasterIdLst>
  <p:sldIdLst>
    <p:sldId id="256" r:id="rId2"/>
    <p:sldId id="262" r:id="rId3"/>
    <p:sldId id="462" r:id="rId4"/>
    <p:sldId id="461" r:id="rId5"/>
    <p:sldId id="464" r:id="rId6"/>
    <p:sldId id="463" r:id="rId7"/>
    <p:sldId id="452" r:id="rId8"/>
    <p:sldId id="450" r:id="rId9"/>
    <p:sldId id="451" r:id="rId10"/>
    <p:sldId id="468" r:id="rId11"/>
    <p:sldId id="460" r:id="rId12"/>
    <p:sldId id="467" r:id="rId13"/>
    <p:sldId id="469" r:id="rId14"/>
    <p:sldId id="470" r:id="rId15"/>
    <p:sldId id="453" r:id="rId16"/>
    <p:sldId id="449" r:id="rId17"/>
    <p:sldId id="472" r:id="rId18"/>
    <p:sldId id="448" r:id="rId19"/>
    <p:sldId id="447" r:id="rId20"/>
    <p:sldId id="454" r:id="rId21"/>
    <p:sldId id="458" r:id="rId22"/>
    <p:sldId id="457" r:id="rId23"/>
    <p:sldId id="465" r:id="rId24"/>
    <p:sldId id="459" r:id="rId25"/>
    <p:sldId id="455" r:id="rId26"/>
    <p:sldId id="466" r:id="rId27"/>
    <p:sldId id="471" r:id="rId28"/>
    <p:sldId id="443" r:id="rId29"/>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ANDRO MOCAVERO" initials="AM" lastIdx="2" clrIdx="0">
    <p:extLst>
      <p:ext uri="{19B8F6BF-5375-455C-9EA6-DF929625EA0E}">
        <p15:presenceInfo xmlns:p15="http://schemas.microsoft.com/office/powerpoint/2012/main" userId="f2b5943e26bbf2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gridSpacing cx="90001" cy="90001"/>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C5FEA2D-C26A-4A2E-963A-E5CD446CBBC6}" type="datetimeFigureOut">
              <a:rPr lang="it-IT" smtClean="0"/>
              <a:t>29/11/2021</a:t>
            </a:fld>
            <a:endParaRPr lang="it-IT"/>
          </a:p>
        </p:txBody>
      </p:sp>
      <p:sp>
        <p:nvSpPr>
          <p:cNvPr id="4" name="Segnaposto immagin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795B8AD-9D92-48E0-9987-199DBA1B34E8}" type="slidenum">
              <a:rPr lang="it-IT" smtClean="0"/>
              <a:t>‹N›</a:t>
            </a:fld>
            <a:endParaRPr lang="it-IT"/>
          </a:p>
        </p:txBody>
      </p:sp>
    </p:spTree>
    <p:extLst>
      <p:ext uri="{BB962C8B-B14F-4D97-AF65-F5344CB8AC3E}">
        <p14:creationId xmlns:p14="http://schemas.microsoft.com/office/powerpoint/2010/main" val="198516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29/11/2021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3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29/11/2021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413483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29/11/2021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134547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29/11/2021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279330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32CEA48-09C9-4387-9A15-8528687AE703}" type="datetimeFigureOut">
              <a:rPr lang="it-IT" smtClean="0"/>
              <a:t>29/11/2021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32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32CEA48-09C9-4387-9A15-8528687AE703}" type="datetimeFigureOut">
              <a:rPr lang="it-IT" smtClean="0"/>
              <a:t>29/11/2021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350164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5"/>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32CEA48-09C9-4387-9A15-8528687AE703}" type="datetimeFigureOut">
              <a:rPr lang="it-IT" smtClean="0"/>
              <a:t>29/11/2021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16520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32CEA48-09C9-4387-9A15-8528687AE703}" type="datetimeFigureOut">
              <a:rPr lang="it-IT" smtClean="0"/>
              <a:t>29/11/2021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3083453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32CEA48-09C9-4387-9A15-8528687AE703}" type="datetimeFigureOut">
              <a:rPr lang="it-IT" smtClean="0"/>
              <a:t>29/11/2021</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212124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32CEA48-09C9-4387-9A15-8528687AE703}" type="datetimeFigureOut">
              <a:rPr lang="it-IT" smtClean="0"/>
              <a:t>29/11/2021</a:t>
            </a:fld>
            <a:endParaRPr lang="it-IT"/>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3C8266F-3EAA-467C-B304-78E49312E55E}" type="slidenum">
              <a:rPr lang="it-IT" smtClean="0"/>
              <a:t>‹N›</a:t>
            </a:fld>
            <a:endParaRPr lang="it-IT"/>
          </a:p>
        </p:txBody>
      </p:sp>
    </p:spTree>
    <p:extLst>
      <p:ext uri="{BB962C8B-B14F-4D97-AF65-F5344CB8AC3E}">
        <p14:creationId xmlns:p14="http://schemas.microsoft.com/office/powerpoint/2010/main" val="77073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32CEA48-09C9-4387-9A15-8528687AE703}" type="datetimeFigureOut">
              <a:rPr lang="it-IT" smtClean="0"/>
              <a:t>29/11/2021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930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32CEA48-09C9-4387-9A15-8528687AE703}" type="datetimeFigureOut">
              <a:rPr lang="it-IT" smtClean="0"/>
              <a:t>29/11/2021</a:t>
            </a:fld>
            <a:endParaRPr lang="it-IT"/>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3C8266F-3EAA-467C-B304-78E49312E55E}" type="slidenum">
              <a:rPr lang="it-IT" smtClean="0"/>
              <a:t>‹N›</a:t>
            </a:fld>
            <a:endParaRPr lang="it-IT"/>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6562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3C8946-6EB6-4079-876B-112D8809BE60}"/>
              </a:ext>
            </a:extLst>
          </p:cNvPr>
          <p:cNvSpPr>
            <a:spLocks noGrp="1"/>
          </p:cNvSpPr>
          <p:nvPr>
            <p:ph type="ctrTitle"/>
          </p:nvPr>
        </p:nvSpPr>
        <p:spPr>
          <a:xfrm>
            <a:off x="1066800" y="1901952"/>
            <a:ext cx="10058400" cy="2060214"/>
          </a:xfrm>
        </p:spPr>
        <p:txBody>
          <a:bodyPr>
            <a:noAutofit/>
          </a:bodyPr>
          <a:lstStyle/>
          <a:p>
            <a:pPr algn="ctr"/>
            <a:r>
              <a:rPr lang="en" sz="6000" dirty="0"/>
              <a:t>LINGUA E TRADUZIONE PORTOGHESE I</a:t>
            </a:r>
            <a:endParaRPr lang="it-IT" sz="6000" dirty="0"/>
          </a:p>
        </p:txBody>
      </p:sp>
      <p:sp>
        <p:nvSpPr>
          <p:cNvPr id="3" name="Sottotitolo 2">
            <a:extLst>
              <a:ext uri="{FF2B5EF4-FFF2-40B4-BE49-F238E27FC236}">
                <a16:creationId xmlns:a16="http://schemas.microsoft.com/office/drawing/2014/main" id="{66157780-FCBE-4D1A-9855-0A7C50E82D6F}"/>
              </a:ext>
            </a:extLst>
          </p:cNvPr>
          <p:cNvSpPr>
            <a:spLocks noGrp="1"/>
          </p:cNvSpPr>
          <p:nvPr>
            <p:ph type="subTitle" idx="1"/>
          </p:nvPr>
        </p:nvSpPr>
        <p:spPr>
          <a:xfrm>
            <a:off x="1212592" y="4956048"/>
            <a:ext cx="10058400" cy="1143000"/>
          </a:xfrm>
        </p:spPr>
        <p:txBody>
          <a:bodyPr>
            <a:normAutofit/>
          </a:bodyPr>
          <a:lstStyle/>
          <a:p>
            <a:pPr algn="ctr"/>
            <a:r>
              <a:rPr lang="it-IT" sz="2200" dirty="0">
                <a:solidFill>
                  <a:schemeClr val="tx1"/>
                </a:solidFill>
                <a:latin typeface="Arial" panose="020B0604020202020204" pitchFamily="34" charset="0"/>
                <a:cs typeface="Arial" panose="020B0604020202020204" pitchFamily="34" charset="0"/>
              </a:rPr>
              <a:t>Dipartimento di Scienze Giuridiche, del Linguaggio, dell’Interpretazione e della Traduzione</a:t>
            </a:r>
          </a:p>
          <a:p>
            <a:pPr algn="ctr"/>
            <a:r>
              <a:rPr lang="it-IT" sz="1900" dirty="0">
                <a:solidFill>
                  <a:schemeClr val="tx1"/>
                </a:solidFill>
                <a:latin typeface="Arial" panose="020B0604020202020204" pitchFamily="34" charset="0"/>
                <a:cs typeface="Arial" panose="020B0604020202020204" pitchFamily="34" charset="0"/>
              </a:rPr>
              <a:t>Prof.ssa Nancy </a:t>
            </a:r>
            <a:r>
              <a:rPr lang="it-IT" sz="1900" dirty="0" err="1">
                <a:solidFill>
                  <a:schemeClr val="tx1"/>
                </a:solidFill>
                <a:latin typeface="Arial" panose="020B0604020202020204" pitchFamily="34" charset="0"/>
                <a:cs typeface="Arial" panose="020B0604020202020204" pitchFamily="34" charset="0"/>
              </a:rPr>
              <a:t>Lemos</a:t>
            </a:r>
            <a:r>
              <a:rPr lang="it-IT" sz="1900" dirty="0">
                <a:solidFill>
                  <a:schemeClr val="tx1"/>
                </a:solidFill>
                <a:latin typeface="Arial" panose="020B0604020202020204" pitchFamily="34" charset="0"/>
                <a:cs typeface="Arial" panose="020B0604020202020204" pitchFamily="34" charset="0"/>
              </a:rPr>
              <a:t> </a:t>
            </a:r>
            <a:r>
              <a:rPr lang="it-IT" sz="1900" dirty="0" err="1">
                <a:solidFill>
                  <a:schemeClr val="tx1"/>
                </a:solidFill>
                <a:latin typeface="Arial" panose="020B0604020202020204" pitchFamily="34" charset="0"/>
                <a:cs typeface="Arial" panose="020B0604020202020204" pitchFamily="34" charset="0"/>
              </a:rPr>
              <a:t>Dos</a:t>
            </a:r>
            <a:r>
              <a:rPr lang="it-IT" sz="1900" dirty="0">
                <a:solidFill>
                  <a:schemeClr val="tx1"/>
                </a:solidFill>
                <a:latin typeface="Arial" panose="020B0604020202020204" pitchFamily="34" charset="0"/>
                <a:cs typeface="Arial" panose="020B0604020202020204" pitchFamily="34" charset="0"/>
              </a:rPr>
              <a:t> Reis| </a:t>
            </a:r>
            <a:r>
              <a:rPr lang="it-IT" sz="1900" cap="none" dirty="0">
                <a:solidFill>
                  <a:schemeClr val="tx1"/>
                </a:solidFill>
                <a:latin typeface="Arial" panose="020B0604020202020204" pitchFamily="34" charset="0"/>
                <a:cs typeface="Arial" panose="020B0604020202020204" pitchFamily="34" charset="0"/>
              </a:rPr>
              <a:t>nancy.lemosdosreis@units.it</a:t>
            </a:r>
            <a:endParaRPr lang="it-IT" sz="1900" dirty="0">
              <a:solidFill>
                <a:schemeClr val="tx1"/>
              </a:solidFill>
              <a:latin typeface="Arial" panose="020B0604020202020204" pitchFamily="34" charset="0"/>
              <a:cs typeface="Arial" panose="020B0604020202020204" pitchFamily="34" charset="0"/>
            </a:endParaRPr>
          </a:p>
        </p:txBody>
      </p:sp>
      <p:pic>
        <p:nvPicPr>
          <p:cNvPr id="5122" name="Picture 2" descr="Università degli studi di Trieste">
            <a:extLst>
              <a:ext uri="{FF2B5EF4-FFF2-40B4-BE49-F238E27FC236}">
                <a16:creationId xmlns:a16="http://schemas.microsoft.com/office/drawing/2014/main" id="{40586440-490B-4AEF-B3D5-82FF48D36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21653"/>
            <a:ext cx="3080990" cy="103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90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D5EABC-4890-45AB-9964-8EF60D215F37}"/>
              </a:ext>
            </a:extLst>
          </p:cNvPr>
          <p:cNvSpPr>
            <a:spLocks noGrp="1"/>
          </p:cNvSpPr>
          <p:nvPr>
            <p:ph type="title"/>
          </p:nvPr>
        </p:nvSpPr>
        <p:spPr>
          <a:xfrm>
            <a:off x="938254" y="0"/>
            <a:ext cx="10058400" cy="1450757"/>
          </a:xfrm>
        </p:spPr>
        <p:txBody>
          <a:bodyPr/>
          <a:lstStyle/>
          <a:p>
            <a:r>
              <a:rPr lang="pt-PT" dirty="0"/>
              <a:t>Boletim meteorológico</a:t>
            </a:r>
            <a:endParaRPr lang="it-IT" dirty="0"/>
          </a:p>
        </p:txBody>
      </p:sp>
      <p:pic>
        <p:nvPicPr>
          <p:cNvPr id="11266" name="Picture 2" descr="visão geral  Portugal mapas de previsão">
            <a:extLst>
              <a:ext uri="{FF2B5EF4-FFF2-40B4-BE49-F238E27FC236}">
                <a16:creationId xmlns:a16="http://schemas.microsoft.com/office/drawing/2014/main" id="{E0853EFB-6337-4BFD-9EE0-B821F418D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1617" y="1608628"/>
            <a:ext cx="3846300" cy="4678017"/>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12993A4B-EC3C-447C-BB6F-7EAC1BD5453B}"/>
              </a:ext>
            </a:extLst>
          </p:cNvPr>
          <p:cNvPicPr>
            <a:picLocks noChangeAspect="1"/>
          </p:cNvPicPr>
          <p:nvPr/>
        </p:nvPicPr>
        <p:blipFill rotWithShape="1">
          <a:blip r:embed="rId3"/>
          <a:srcRect l="2065" t="18729" r="33370" b="13025"/>
          <a:stretch/>
        </p:blipFill>
        <p:spPr>
          <a:xfrm>
            <a:off x="114488" y="1608627"/>
            <a:ext cx="7871792" cy="4678017"/>
          </a:xfrm>
          <a:prstGeom prst="rect">
            <a:avLst/>
          </a:prstGeom>
        </p:spPr>
      </p:pic>
    </p:spTree>
    <p:extLst>
      <p:ext uri="{BB962C8B-B14F-4D97-AF65-F5344CB8AC3E}">
        <p14:creationId xmlns:p14="http://schemas.microsoft.com/office/powerpoint/2010/main" val="80337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3E5366F-E284-434E-8212-09E9544C0538}"/>
              </a:ext>
            </a:extLst>
          </p:cNvPr>
          <p:cNvPicPr>
            <a:picLocks noChangeAspect="1"/>
          </p:cNvPicPr>
          <p:nvPr/>
        </p:nvPicPr>
        <p:blipFill>
          <a:blip r:embed="rId2" cstate="screen"/>
          <a:srcRect/>
          <a:stretch>
            <a:fillRect/>
          </a:stretch>
        </p:blipFill>
        <p:spPr bwMode="auto">
          <a:xfrm>
            <a:off x="1869881" y="896219"/>
            <a:ext cx="8452237" cy="4497416"/>
          </a:xfrm>
          <a:prstGeom prst="rect">
            <a:avLst/>
          </a:prstGeom>
          <a:noFill/>
          <a:ln w="9525">
            <a:noFill/>
            <a:miter lim="800000"/>
            <a:headEnd/>
            <a:tailEnd/>
          </a:ln>
        </p:spPr>
      </p:pic>
      <p:pic>
        <p:nvPicPr>
          <p:cNvPr id="4" name="Immagine 3">
            <a:extLst>
              <a:ext uri="{FF2B5EF4-FFF2-40B4-BE49-F238E27FC236}">
                <a16:creationId xmlns:a16="http://schemas.microsoft.com/office/drawing/2014/main" id="{1A217FD0-12C8-470B-AFF6-FAC6AFB2A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051" y="607565"/>
            <a:ext cx="1443266" cy="577307"/>
          </a:xfrm>
          <a:prstGeom prst="rect">
            <a:avLst/>
          </a:prstGeom>
        </p:spPr>
      </p:pic>
      <p:sp>
        <p:nvSpPr>
          <p:cNvPr id="5" name="CasellaDiTesto 4">
            <a:extLst>
              <a:ext uri="{FF2B5EF4-FFF2-40B4-BE49-F238E27FC236}">
                <a16:creationId xmlns:a16="http://schemas.microsoft.com/office/drawing/2014/main" id="{D7317CBC-B356-447A-94C9-05852653F180}"/>
              </a:ext>
            </a:extLst>
          </p:cNvPr>
          <p:cNvSpPr txBox="1"/>
          <p:nvPr/>
        </p:nvSpPr>
        <p:spPr>
          <a:xfrm>
            <a:off x="2464904" y="5393635"/>
            <a:ext cx="7512658" cy="923330"/>
          </a:xfrm>
          <a:prstGeom prst="rect">
            <a:avLst/>
          </a:prstGeom>
          <a:noFill/>
        </p:spPr>
        <p:txBody>
          <a:bodyPr wrap="square" rtlCol="0">
            <a:spAutoFit/>
          </a:bodyPr>
          <a:lstStyle/>
          <a:p>
            <a:r>
              <a:rPr lang="pt-PT" b="1" dirty="0"/>
              <a:t>Curiosidade: </a:t>
            </a:r>
            <a:r>
              <a:rPr lang="pt-PT" dirty="0"/>
              <a:t>a palavra está pode ser reduzida (contraída) a “tá” é uma maneira mais coloquial da utilização da língua.</a:t>
            </a:r>
          </a:p>
          <a:p>
            <a:pPr algn="ctr"/>
            <a:r>
              <a:rPr lang="pt-PT" b="1" u="sng" dirty="0"/>
              <a:t>Tá sol!, tá chuva!, Tá frio! </a:t>
            </a:r>
            <a:endParaRPr lang="it-IT" b="1" u="sng" dirty="0"/>
          </a:p>
        </p:txBody>
      </p:sp>
    </p:spTree>
    <p:extLst>
      <p:ext uri="{BB962C8B-B14F-4D97-AF65-F5344CB8AC3E}">
        <p14:creationId xmlns:p14="http://schemas.microsoft.com/office/powerpoint/2010/main" val="390374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45CA2E7-784D-4809-BE30-C5882CD3968E}"/>
              </a:ext>
            </a:extLst>
          </p:cNvPr>
          <p:cNvPicPr>
            <a:picLocks noChangeAspect="1"/>
          </p:cNvPicPr>
          <p:nvPr/>
        </p:nvPicPr>
        <p:blipFill rotWithShape="1">
          <a:blip r:embed="rId2"/>
          <a:srcRect l="1957" t="27042" r="26848" b="7999"/>
          <a:stretch/>
        </p:blipFill>
        <p:spPr>
          <a:xfrm>
            <a:off x="265044" y="304800"/>
            <a:ext cx="8680174" cy="4452731"/>
          </a:xfrm>
          <a:prstGeom prst="rect">
            <a:avLst/>
          </a:prstGeom>
        </p:spPr>
      </p:pic>
      <p:pic>
        <p:nvPicPr>
          <p:cNvPr id="5" name="Immagine 4">
            <a:extLst>
              <a:ext uri="{FF2B5EF4-FFF2-40B4-BE49-F238E27FC236}">
                <a16:creationId xmlns:a16="http://schemas.microsoft.com/office/drawing/2014/main" id="{6C4073AC-6F31-4E42-BAA7-52F59DFA5EF0}"/>
              </a:ext>
            </a:extLst>
          </p:cNvPr>
          <p:cNvPicPr>
            <a:picLocks noChangeAspect="1"/>
          </p:cNvPicPr>
          <p:nvPr/>
        </p:nvPicPr>
        <p:blipFill rotWithShape="1">
          <a:blip r:embed="rId3"/>
          <a:srcRect t="24722" r="50434" b="37192"/>
          <a:stretch/>
        </p:blipFill>
        <p:spPr>
          <a:xfrm>
            <a:off x="5923722" y="4075043"/>
            <a:ext cx="6042991" cy="2610679"/>
          </a:xfrm>
          <a:prstGeom prst="rect">
            <a:avLst/>
          </a:prstGeom>
        </p:spPr>
      </p:pic>
      <p:sp>
        <p:nvSpPr>
          <p:cNvPr id="7" name="Ovale 6">
            <a:extLst>
              <a:ext uri="{FF2B5EF4-FFF2-40B4-BE49-F238E27FC236}">
                <a16:creationId xmlns:a16="http://schemas.microsoft.com/office/drawing/2014/main" id="{D9AC34CD-B754-47DB-83D4-8B2214B2C1D0}"/>
              </a:ext>
            </a:extLst>
          </p:cNvPr>
          <p:cNvSpPr/>
          <p:nvPr/>
        </p:nvSpPr>
        <p:spPr>
          <a:xfrm>
            <a:off x="3982278" y="642731"/>
            <a:ext cx="967408" cy="4770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FAD6BDF3-9D21-4A1D-95E0-448538E2D97F}"/>
              </a:ext>
            </a:extLst>
          </p:cNvPr>
          <p:cNvSpPr txBox="1"/>
          <p:nvPr/>
        </p:nvSpPr>
        <p:spPr>
          <a:xfrm>
            <a:off x="304800" y="6386731"/>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Diário de Notícias 29/11/2021 </a:t>
            </a:r>
            <a:endParaRPr lang="pt-PT" dirty="0">
              <a:solidFill>
                <a:schemeClr val="tx1"/>
              </a:solidFill>
            </a:endParaRPr>
          </a:p>
        </p:txBody>
      </p:sp>
    </p:spTree>
    <p:extLst>
      <p:ext uri="{BB962C8B-B14F-4D97-AF65-F5344CB8AC3E}">
        <p14:creationId xmlns:p14="http://schemas.microsoft.com/office/powerpoint/2010/main" val="1982988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DA8519-625E-41D7-A5B4-E5A583135D7C}"/>
              </a:ext>
            </a:extLst>
          </p:cNvPr>
          <p:cNvPicPr>
            <a:picLocks noChangeAspect="1"/>
          </p:cNvPicPr>
          <p:nvPr/>
        </p:nvPicPr>
        <p:blipFill rotWithShape="1">
          <a:blip r:embed="rId2"/>
          <a:srcRect l="1739" t="20875" r="24456" b="6258"/>
          <a:stretch/>
        </p:blipFill>
        <p:spPr>
          <a:xfrm>
            <a:off x="1596887" y="795130"/>
            <a:ext cx="8998226" cy="4996069"/>
          </a:xfrm>
          <a:prstGeom prst="rect">
            <a:avLst/>
          </a:prstGeom>
        </p:spPr>
      </p:pic>
      <p:sp>
        <p:nvSpPr>
          <p:cNvPr id="4" name="CasellaDiTesto 3">
            <a:extLst>
              <a:ext uri="{FF2B5EF4-FFF2-40B4-BE49-F238E27FC236}">
                <a16:creationId xmlns:a16="http://schemas.microsoft.com/office/drawing/2014/main" id="{5A0720F4-D05D-4167-9E28-F841CA921DCB}"/>
              </a:ext>
            </a:extLst>
          </p:cNvPr>
          <p:cNvSpPr txBox="1"/>
          <p:nvPr/>
        </p:nvSpPr>
        <p:spPr>
          <a:xfrm>
            <a:off x="304800" y="6386731"/>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Diário de Notícias 29/11/2021 </a:t>
            </a:r>
            <a:endParaRPr lang="pt-PT" dirty="0">
              <a:solidFill>
                <a:schemeClr val="tx1"/>
              </a:solidFill>
            </a:endParaRPr>
          </a:p>
        </p:txBody>
      </p:sp>
    </p:spTree>
    <p:extLst>
      <p:ext uri="{BB962C8B-B14F-4D97-AF65-F5344CB8AC3E}">
        <p14:creationId xmlns:p14="http://schemas.microsoft.com/office/powerpoint/2010/main" val="231996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9E6EDB1-C479-4CDC-ABDD-1FB81F4D03C1}"/>
              </a:ext>
            </a:extLst>
          </p:cNvPr>
          <p:cNvPicPr>
            <a:picLocks noChangeAspect="1"/>
          </p:cNvPicPr>
          <p:nvPr/>
        </p:nvPicPr>
        <p:blipFill rotWithShape="1">
          <a:blip r:embed="rId2"/>
          <a:srcRect l="5435" t="14282" r="4673" b="14306"/>
          <a:stretch/>
        </p:blipFill>
        <p:spPr>
          <a:xfrm>
            <a:off x="795129" y="689114"/>
            <a:ext cx="10959549" cy="4895004"/>
          </a:xfrm>
          <a:prstGeom prst="rect">
            <a:avLst/>
          </a:prstGeom>
        </p:spPr>
      </p:pic>
      <p:sp>
        <p:nvSpPr>
          <p:cNvPr id="4" name="CasellaDiTesto 3">
            <a:extLst>
              <a:ext uri="{FF2B5EF4-FFF2-40B4-BE49-F238E27FC236}">
                <a16:creationId xmlns:a16="http://schemas.microsoft.com/office/drawing/2014/main" id="{E8785393-A5FA-4F8C-95DB-11213811A97E}"/>
              </a:ext>
            </a:extLst>
          </p:cNvPr>
          <p:cNvSpPr txBox="1"/>
          <p:nvPr/>
        </p:nvSpPr>
        <p:spPr>
          <a:xfrm>
            <a:off x="304800" y="6386731"/>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Observador 29/11/2021 </a:t>
            </a:r>
            <a:endParaRPr lang="pt-PT" dirty="0">
              <a:solidFill>
                <a:schemeClr val="tx1"/>
              </a:solidFill>
            </a:endParaRPr>
          </a:p>
        </p:txBody>
      </p:sp>
    </p:spTree>
    <p:extLst>
      <p:ext uri="{BB962C8B-B14F-4D97-AF65-F5344CB8AC3E}">
        <p14:creationId xmlns:p14="http://schemas.microsoft.com/office/powerpoint/2010/main" val="2010392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3F2470-B7CE-4C42-A446-55922F3E7305}"/>
              </a:ext>
            </a:extLst>
          </p:cNvPr>
          <p:cNvSpPr>
            <a:spLocks noGrp="1"/>
          </p:cNvSpPr>
          <p:nvPr>
            <p:ph type="title"/>
          </p:nvPr>
        </p:nvSpPr>
        <p:spPr/>
        <p:txBody>
          <a:bodyPr>
            <a:normAutofit/>
          </a:bodyPr>
          <a:lstStyle/>
          <a:p>
            <a:pPr>
              <a:spcAft>
                <a:spcPts val="600"/>
              </a:spcAft>
            </a:pPr>
            <a:r>
              <a:rPr lang="pt-PT" sz="4800" kern="50" dirty="0">
                <a:solidFill>
                  <a:srgbClr val="000000"/>
                </a:solidFill>
                <a:effectLst/>
                <a:ea typeface="SimSun" panose="02010600030101010101" pitchFamily="2" charset="-122"/>
                <a:cs typeface="Times New Roman" panose="02020603050405020304" pitchFamily="18" charset="0"/>
              </a:rPr>
              <a:t>Exercício </a:t>
            </a:r>
            <a:endParaRPr lang="it-IT" dirty="0"/>
          </a:p>
        </p:txBody>
      </p:sp>
      <p:pic>
        <p:nvPicPr>
          <p:cNvPr id="3" name="Picture 8">
            <a:extLst>
              <a:ext uri="{FF2B5EF4-FFF2-40B4-BE49-F238E27FC236}">
                <a16:creationId xmlns:a16="http://schemas.microsoft.com/office/drawing/2014/main" id="{3342D939-D02E-4380-BBCC-2ACE80717656}"/>
              </a:ext>
            </a:extLst>
          </p:cNvPr>
          <p:cNvPicPr>
            <a:picLocks noChangeAspect="1"/>
          </p:cNvPicPr>
          <p:nvPr/>
        </p:nvPicPr>
        <p:blipFill>
          <a:blip r:embed="rId2" cstate="screen"/>
          <a:srcRect l="1656" t="10179" r="4335"/>
          <a:stretch>
            <a:fillRect/>
          </a:stretch>
        </p:blipFill>
        <p:spPr bwMode="auto">
          <a:xfrm>
            <a:off x="1752771" y="1805926"/>
            <a:ext cx="8686458" cy="4330171"/>
          </a:xfrm>
          <a:prstGeom prst="rect">
            <a:avLst/>
          </a:prstGeom>
          <a:noFill/>
          <a:ln w="9525">
            <a:noFill/>
            <a:miter lim="800000"/>
            <a:headEnd/>
            <a:tailEnd/>
          </a:ln>
        </p:spPr>
      </p:pic>
      <p:sp>
        <p:nvSpPr>
          <p:cNvPr id="4" name="Ovale 3">
            <a:extLst>
              <a:ext uri="{FF2B5EF4-FFF2-40B4-BE49-F238E27FC236}">
                <a16:creationId xmlns:a16="http://schemas.microsoft.com/office/drawing/2014/main" id="{F852B3C4-92C8-419A-882D-4008A18BA73A}"/>
              </a:ext>
            </a:extLst>
          </p:cNvPr>
          <p:cNvSpPr/>
          <p:nvPr/>
        </p:nvSpPr>
        <p:spPr>
          <a:xfrm>
            <a:off x="5115338" y="2372136"/>
            <a:ext cx="980662" cy="3445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a:extLst>
              <a:ext uri="{FF2B5EF4-FFF2-40B4-BE49-F238E27FC236}">
                <a16:creationId xmlns:a16="http://schemas.microsoft.com/office/drawing/2014/main" id="{D97AC7E3-C5A1-44BD-B0C9-57C8B4F14CEF}"/>
              </a:ext>
            </a:extLst>
          </p:cNvPr>
          <p:cNvSpPr/>
          <p:nvPr/>
        </p:nvSpPr>
        <p:spPr>
          <a:xfrm>
            <a:off x="8256103" y="2584173"/>
            <a:ext cx="795131" cy="3445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ole 5">
            <a:extLst>
              <a:ext uri="{FF2B5EF4-FFF2-40B4-BE49-F238E27FC236}">
                <a16:creationId xmlns:a16="http://schemas.microsoft.com/office/drawing/2014/main" id="{9FC538CE-23A3-4F5A-AA62-20F350D6165A}"/>
              </a:ext>
            </a:extLst>
          </p:cNvPr>
          <p:cNvSpPr/>
          <p:nvPr/>
        </p:nvSpPr>
        <p:spPr>
          <a:xfrm>
            <a:off x="8805199" y="3803373"/>
            <a:ext cx="1207690" cy="1124129"/>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aetta 6">
            <a:extLst>
              <a:ext uri="{FF2B5EF4-FFF2-40B4-BE49-F238E27FC236}">
                <a16:creationId xmlns:a16="http://schemas.microsoft.com/office/drawing/2014/main" id="{06A89294-DD61-4EA0-9EC9-887F710164CE}"/>
              </a:ext>
            </a:extLst>
          </p:cNvPr>
          <p:cNvSpPr/>
          <p:nvPr/>
        </p:nvSpPr>
        <p:spPr>
          <a:xfrm>
            <a:off x="9806609" y="4996068"/>
            <a:ext cx="768626" cy="81633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Nuvola 7">
            <a:extLst>
              <a:ext uri="{FF2B5EF4-FFF2-40B4-BE49-F238E27FC236}">
                <a16:creationId xmlns:a16="http://schemas.microsoft.com/office/drawing/2014/main" id="{80C2F227-B353-4D4F-8713-53947231B8C8}"/>
              </a:ext>
            </a:extLst>
          </p:cNvPr>
          <p:cNvSpPr/>
          <p:nvPr/>
        </p:nvSpPr>
        <p:spPr>
          <a:xfrm>
            <a:off x="10190922" y="4007628"/>
            <a:ext cx="1207690" cy="715618"/>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E48630C5-5ACA-42F4-B675-44388614A8CB}"/>
              </a:ext>
            </a:extLst>
          </p:cNvPr>
          <p:cNvSpPr txBox="1"/>
          <p:nvPr/>
        </p:nvSpPr>
        <p:spPr>
          <a:xfrm>
            <a:off x="304800" y="6386731"/>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Aprender português 1</a:t>
            </a:r>
            <a:endParaRPr lang="pt-PT" dirty="0">
              <a:solidFill>
                <a:schemeClr val="tx1"/>
              </a:solidFill>
            </a:endParaRPr>
          </a:p>
        </p:txBody>
      </p:sp>
    </p:spTree>
    <p:extLst>
      <p:ext uri="{BB962C8B-B14F-4D97-AF65-F5344CB8AC3E}">
        <p14:creationId xmlns:p14="http://schemas.microsoft.com/office/powerpoint/2010/main" val="28804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20D11E1-6F82-4540-8997-EB1D0CD87944}"/>
              </a:ext>
            </a:extLst>
          </p:cNvPr>
          <p:cNvSpPr>
            <a:spLocks noGrp="1"/>
          </p:cNvSpPr>
          <p:nvPr>
            <p:ph type="title"/>
          </p:nvPr>
        </p:nvSpPr>
        <p:spPr/>
        <p:txBody>
          <a:bodyPr/>
          <a:lstStyle/>
          <a:p>
            <a:r>
              <a:rPr lang="pt-PT" dirty="0"/>
              <a:t>Que horas são?</a:t>
            </a:r>
            <a:endParaRPr lang="it-IT" dirty="0"/>
          </a:p>
        </p:txBody>
      </p:sp>
      <p:pic>
        <p:nvPicPr>
          <p:cNvPr id="5" name="Immagine 4">
            <a:extLst>
              <a:ext uri="{FF2B5EF4-FFF2-40B4-BE49-F238E27FC236}">
                <a16:creationId xmlns:a16="http://schemas.microsoft.com/office/drawing/2014/main" id="{DCE60D0F-99D1-4BF7-A241-05A3921EEE6E}"/>
              </a:ext>
            </a:extLst>
          </p:cNvPr>
          <p:cNvPicPr>
            <a:picLocks noChangeAspect="1"/>
          </p:cNvPicPr>
          <p:nvPr/>
        </p:nvPicPr>
        <p:blipFill rotWithShape="1">
          <a:blip r:embed="rId2"/>
          <a:srcRect t="17191"/>
          <a:stretch/>
        </p:blipFill>
        <p:spPr>
          <a:xfrm>
            <a:off x="1311402" y="3995265"/>
            <a:ext cx="9290335" cy="2035973"/>
          </a:xfrm>
          <a:prstGeom prst="rect">
            <a:avLst/>
          </a:prstGeom>
        </p:spPr>
      </p:pic>
      <p:sp>
        <p:nvSpPr>
          <p:cNvPr id="6" name="Text Box 2">
            <a:extLst>
              <a:ext uri="{FF2B5EF4-FFF2-40B4-BE49-F238E27FC236}">
                <a16:creationId xmlns:a16="http://schemas.microsoft.com/office/drawing/2014/main" id="{83E3FEBD-E9CD-434E-8540-C667327E4F19}"/>
              </a:ext>
            </a:extLst>
          </p:cNvPr>
          <p:cNvSpPr txBox="1">
            <a:spLocks noChangeArrowheads="1"/>
          </p:cNvSpPr>
          <p:nvPr/>
        </p:nvSpPr>
        <p:spPr bwMode="auto">
          <a:xfrm>
            <a:off x="646425" y="1882195"/>
            <a:ext cx="10960109" cy="196823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ts val="800"/>
              </a:spcAft>
              <a:buClrTx/>
              <a:buSzTx/>
              <a:buFontTx/>
              <a:buNone/>
              <a:tabLst/>
            </a:pPr>
            <a:r>
              <a:rPr kumimoji="0" lang="pt-PT" altLang="it-IT" sz="2000" b="0" i="0" u="none" strike="noStrike" cap="none" normalizeH="0" baseline="0" dirty="0">
                <a:ln>
                  <a:noFill/>
                </a:ln>
                <a:solidFill>
                  <a:schemeClr val="tx1"/>
                </a:solidFill>
                <a:effectLst/>
                <a:latin typeface="+mj-lt"/>
              </a:rPr>
              <a:t>Os relógios dizem-nos o tempo. São </a:t>
            </a:r>
            <a:r>
              <a:rPr kumimoji="0" lang="pt-PT" altLang="it-IT" sz="2800" b="0" i="0" u="none" strike="noStrike" cap="none" normalizeH="0" baseline="0" dirty="0">
                <a:ln>
                  <a:noFill/>
                </a:ln>
                <a:solidFill>
                  <a:schemeClr val="tx1"/>
                </a:solidFill>
                <a:effectLst/>
                <a:latin typeface="+mj-lt"/>
              </a:rPr>
              <a:t>grandes</a:t>
            </a:r>
            <a:r>
              <a:rPr kumimoji="0" lang="pt-PT" altLang="it-IT" sz="2000" b="0" i="0" u="none" strike="noStrike" cap="none" normalizeH="0" baseline="0" dirty="0">
                <a:ln>
                  <a:noFill/>
                </a:ln>
                <a:solidFill>
                  <a:schemeClr val="tx1"/>
                </a:solidFill>
                <a:effectLst/>
                <a:latin typeface="+mj-lt"/>
              </a:rPr>
              <a:t> e </a:t>
            </a:r>
            <a:r>
              <a:rPr kumimoji="0" lang="pt-PT" altLang="it-IT" sz="2800" b="0" i="0" u="none" strike="noStrike" cap="none" normalizeH="0" baseline="0" dirty="0">
                <a:ln>
                  <a:noFill/>
                </a:ln>
                <a:solidFill>
                  <a:schemeClr val="tx1"/>
                </a:solidFill>
                <a:effectLst/>
                <a:latin typeface="+mj-lt"/>
              </a:rPr>
              <a:t>pequenos</a:t>
            </a:r>
            <a:r>
              <a:rPr kumimoji="0" lang="pt-PT" altLang="it-IT" sz="2000" b="0" i="0" u="none" strike="noStrike" cap="none" normalizeH="0" baseline="0" dirty="0">
                <a:ln>
                  <a:noFill/>
                </a:ln>
                <a:solidFill>
                  <a:schemeClr val="tx1"/>
                </a:solidFill>
                <a:effectLst/>
                <a:latin typeface="+mj-lt"/>
              </a:rPr>
              <a:t>. Os pequenos andam connosco nos nossos bolsos. Os grandes estão na parede. Eles dizem-nos as horas. Que horas são? O teu anda </a:t>
            </a:r>
            <a:r>
              <a:rPr kumimoji="0" lang="pt-PT" altLang="it-IT" sz="2800" b="0" i="0" u="none" strike="noStrike" cap="none" normalizeH="0" baseline="0" dirty="0">
                <a:ln>
                  <a:noFill/>
                </a:ln>
                <a:solidFill>
                  <a:schemeClr val="tx1"/>
                </a:solidFill>
                <a:effectLst/>
                <a:latin typeface="+mj-lt"/>
              </a:rPr>
              <a:t>depressa</a:t>
            </a:r>
            <a:r>
              <a:rPr kumimoji="0" lang="pt-PT" altLang="it-IT" sz="2000" b="0" i="0" u="none" strike="noStrike" cap="none" normalizeH="0" baseline="0" dirty="0">
                <a:ln>
                  <a:noFill/>
                </a:ln>
                <a:solidFill>
                  <a:schemeClr val="tx1"/>
                </a:solidFill>
                <a:effectLst/>
                <a:latin typeface="+mj-lt"/>
              </a:rPr>
              <a:t> ou </a:t>
            </a:r>
            <a:r>
              <a:rPr kumimoji="0" lang="pt-PT" altLang="it-IT" sz="2800" b="0" i="0" u="none" strike="noStrike" cap="none" normalizeH="0" baseline="0" dirty="0">
                <a:ln>
                  <a:noFill/>
                </a:ln>
                <a:solidFill>
                  <a:schemeClr val="tx1"/>
                </a:solidFill>
                <a:effectLst/>
                <a:latin typeface="+mj-lt"/>
              </a:rPr>
              <a:t>devagar</a:t>
            </a:r>
            <a:r>
              <a:rPr kumimoji="0" lang="pt-PT" altLang="it-IT" sz="2000" b="0" i="0" u="none" strike="noStrike" cap="none" normalizeH="0" baseline="0" dirty="0">
                <a:ln>
                  <a:noFill/>
                </a:ln>
                <a:solidFill>
                  <a:schemeClr val="tx1"/>
                </a:solidFill>
                <a:effectLst/>
                <a:latin typeface="+mj-lt"/>
              </a:rPr>
              <a:t>? Está </a:t>
            </a:r>
            <a:r>
              <a:rPr kumimoji="0" lang="pt-PT" altLang="it-IT" sz="2400" b="0" i="0" u="none" strike="noStrike" cap="none" normalizeH="0" baseline="0" dirty="0">
                <a:ln>
                  <a:noFill/>
                </a:ln>
                <a:solidFill>
                  <a:schemeClr val="tx1"/>
                </a:solidFill>
                <a:effectLst/>
                <a:latin typeface="+mj-lt"/>
              </a:rPr>
              <a:t>adiantado</a:t>
            </a:r>
            <a:r>
              <a:rPr kumimoji="0" lang="pt-PT" altLang="it-IT" sz="2000" b="0" i="0" u="none" strike="noStrike" cap="none" normalizeH="0" baseline="0" dirty="0">
                <a:ln>
                  <a:noFill/>
                </a:ln>
                <a:solidFill>
                  <a:schemeClr val="tx1"/>
                </a:solidFill>
                <a:effectLst/>
                <a:latin typeface="+mj-lt"/>
              </a:rPr>
              <a:t> ou </a:t>
            </a:r>
            <a:r>
              <a:rPr kumimoji="0" lang="pt-PT" altLang="it-IT" sz="2400" b="0" i="0" u="none" strike="noStrike" cap="none" normalizeH="0" baseline="0" dirty="0">
                <a:ln>
                  <a:noFill/>
                </a:ln>
                <a:solidFill>
                  <a:schemeClr val="tx1"/>
                </a:solidFill>
                <a:effectLst/>
                <a:latin typeface="+mj-lt"/>
              </a:rPr>
              <a:t>atrasado</a:t>
            </a:r>
            <a:r>
              <a:rPr kumimoji="0" lang="pt-PT" altLang="it-IT" sz="2000" b="0" i="0" u="none" strike="noStrike" cap="none" normalizeH="0" baseline="0" dirty="0">
                <a:ln>
                  <a:noFill/>
                </a:ln>
                <a:solidFill>
                  <a:schemeClr val="tx1"/>
                </a:solidFill>
                <a:effectLst/>
                <a:latin typeface="+mj-lt"/>
              </a:rPr>
              <a:t>? Deves regulá-lo pelo relógio da escola. Os calendários dizem-nos a data e o dia. Que dia é hoje? Que dia é amanhã? Em que dia da semana estamos?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380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DA2D781-B5F3-404C-9B67-FCC59F772B30}"/>
              </a:ext>
            </a:extLst>
          </p:cNvPr>
          <p:cNvSpPr txBox="1"/>
          <p:nvPr/>
        </p:nvSpPr>
        <p:spPr>
          <a:xfrm>
            <a:off x="673209" y="109490"/>
            <a:ext cx="9849017" cy="6370975"/>
          </a:xfrm>
          <a:prstGeom prst="rect">
            <a:avLst/>
          </a:prstGeom>
          <a:noFill/>
        </p:spPr>
        <p:txBody>
          <a:bodyPr wrap="square" numCol="2">
            <a:spAutoFit/>
          </a:bodyPr>
          <a:lstStyle/>
          <a:p>
            <a:pPr marL="285750" indent="-285750">
              <a:buFont typeface="Arial" panose="020B0604020202020204" pitchFamily="34" charset="0"/>
              <a:buChar char="•"/>
            </a:pPr>
            <a:r>
              <a:rPr lang="it-IT" sz="2400" kern="50" dirty="0">
                <a:effectLst/>
                <a:latin typeface="+mj-lt"/>
                <a:ea typeface="Times New Roman" panose="02020603050405020304" pitchFamily="18" charset="0"/>
                <a:cs typeface="Times New Roman" panose="02020603050405020304" pitchFamily="18" charset="0"/>
              </a:rPr>
              <a:t>Q</a:t>
            </a:r>
            <a:r>
              <a:rPr lang="pt-PT" sz="2400" kern="50" dirty="0" err="1">
                <a:effectLst/>
                <a:latin typeface="+mj-lt"/>
                <a:ea typeface="Times New Roman" panose="02020603050405020304" pitchFamily="18" charset="0"/>
                <a:cs typeface="Times New Roman" panose="02020603050405020304" pitchFamily="18" charset="0"/>
              </a:rPr>
              <a:t>ue</a:t>
            </a:r>
            <a:r>
              <a:rPr lang="pt-PT" sz="2400" kern="50" dirty="0">
                <a:effectLst/>
                <a:latin typeface="+mj-lt"/>
                <a:ea typeface="Times New Roman" panose="02020603050405020304" pitchFamily="18" charset="0"/>
                <a:cs typeface="Times New Roman" panose="02020603050405020304" pitchFamily="18" charset="0"/>
              </a:rPr>
              <a:t> horas são?</a:t>
            </a:r>
            <a:endParaRPr lang="it-IT" sz="2400" kern="50" dirty="0">
              <a:latin typeface="+mj-lt"/>
              <a:ea typeface="SimSun" panose="02010600030101010101" pitchFamily="2" charset="-122"/>
              <a:cs typeface="Mangal" panose="02040503050203030202" pitchFamily="18" charset="0"/>
            </a:endParaRPr>
          </a:p>
          <a:p>
            <a:pPr marL="285750" indent="-285750">
              <a:buFont typeface="Arial" panose="020B0604020202020204" pitchFamily="34" charset="0"/>
              <a:buChar char="•"/>
            </a:pPr>
            <a:r>
              <a:rPr lang="pt-PT" sz="2400" kern="50" dirty="0">
                <a:effectLst/>
                <a:latin typeface="+mj-lt"/>
                <a:ea typeface="Times New Roman" panose="02020603050405020304" pitchFamily="18" charset="0"/>
                <a:cs typeface="Times New Roman" panose="02020603050405020304" pitchFamily="18" charset="0"/>
              </a:rPr>
              <a:t>S</a:t>
            </a:r>
            <a:r>
              <a:rPr lang="it-IT" sz="2400" kern="50" dirty="0" err="1">
                <a:effectLst/>
                <a:latin typeface="+mj-lt"/>
                <a:ea typeface="Times New Roman" panose="02020603050405020304" pitchFamily="18" charset="0"/>
                <a:cs typeface="Times New Roman" panose="02020603050405020304" pitchFamily="18" charset="0"/>
              </a:rPr>
              <a:t>ão</a:t>
            </a:r>
            <a:r>
              <a:rPr lang="it-IT" sz="2400" kern="50" dirty="0">
                <a:effectLst/>
                <a:latin typeface="+mj-lt"/>
                <a:ea typeface="Times New Roman" panose="02020603050405020304" pitchFamily="18" charset="0"/>
                <a:cs typeface="Times New Roman" panose="02020603050405020304" pitchFamily="18" charset="0"/>
              </a:rPr>
              <a:t> nove </a:t>
            </a:r>
            <a:r>
              <a:rPr lang="it-IT" sz="2400" kern="50" dirty="0" err="1">
                <a:effectLst/>
                <a:latin typeface="+mj-lt"/>
                <a:ea typeface="Times New Roman" panose="02020603050405020304" pitchFamily="18" charset="0"/>
                <a:cs typeface="Times New Roman" panose="02020603050405020304" pitchFamily="18" charset="0"/>
              </a:rPr>
              <a:t>horas</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A que horas nos vemos?</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 às duas</a:t>
            </a:r>
          </a:p>
          <a:p>
            <a:pPr marL="342900" lvl="0" indent="-342900">
              <a:buFont typeface="Symbol" panose="05050102010706020507" pitchFamily="18" charset="2"/>
              <a:buChar char=""/>
            </a:pPr>
            <a:r>
              <a:rPr lang="pt-PT" sz="2400" kern="50" dirty="0">
                <a:latin typeface="+mj-lt"/>
                <a:ea typeface="SimSun" panose="02010600030101010101" pitchFamily="2" charset="-122"/>
                <a:cs typeface="Times New Roman" panose="02020603050405020304" pitchFamily="18" charset="0"/>
              </a:rPr>
              <a:t>Faltam 15 minutos para às 14…</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Quando nos vemos?</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err="1">
                <a:effectLst/>
                <a:latin typeface="+mj-lt"/>
                <a:ea typeface="Times New Roman" panose="02020603050405020304" pitchFamily="18" charset="0"/>
                <a:cs typeface="Times New Roman" panose="02020603050405020304" pitchFamily="18" charset="0"/>
              </a:rPr>
              <a:t>vemos-nos</a:t>
            </a:r>
            <a:r>
              <a:rPr lang="pt-PT" sz="2400" kern="50" dirty="0">
                <a:effectLst/>
                <a:latin typeface="+mj-lt"/>
                <a:ea typeface="Times New Roman" panose="02020603050405020304" pitchFamily="18" charset="0"/>
                <a:cs typeface="Times New Roman" panose="02020603050405020304" pitchFamily="18" charset="0"/>
              </a:rPr>
              <a:t> segunda-feira</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Quando partes/partem?</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Parto/partimos amanhã…</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agora</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mais tarde</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antes</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manhã</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meio-dia</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tarde</a:t>
            </a:r>
            <a:r>
              <a:rPr lang="it-IT" sz="2400" kern="50" dirty="0">
                <a:latin typeface="+mj-lt"/>
                <a:ea typeface="SimSun" panose="02010600030101010101" pitchFamily="2" charset="-122"/>
                <a:cs typeface="Mangal" panose="02040503050203030202" pitchFamily="18" charset="0"/>
              </a:rPr>
              <a:t>/ </a:t>
            </a:r>
            <a:r>
              <a:rPr lang="pt-PT" sz="2400" kern="50" dirty="0">
                <a:effectLst/>
                <a:latin typeface="+mj-lt"/>
                <a:ea typeface="Times New Roman" panose="02020603050405020304" pitchFamily="18" charset="0"/>
                <a:cs typeface="Times New Roman" panose="02020603050405020304" pitchFamily="18" charset="0"/>
              </a:rPr>
              <a:t>fim de tarde</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it-IT" sz="2400" kern="50" dirty="0" err="1">
                <a:effectLst/>
                <a:latin typeface="+mj-lt"/>
                <a:ea typeface="Times New Roman" panose="02020603050405020304" pitchFamily="18" charset="0"/>
                <a:cs typeface="Times New Roman" panose="02020603050405020304" pitchFamily="18" charset="0"/>
              </a:rPr>
              <a:t>noite</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it-IT" sz="2400" kern="50" dirty="0" err="1">
                <a:effectLst/>
                <a:latin typeface="+mj-lt"/>
                <a:ea typeface="Times New Roman" panose="02020603050405020304" pitchFamily="18" charset="0"/>
                <a:cs typeface="Times New Roman" panose="02020603050405020304" pitchFamily="18" charset="0"/>
              </a:rPr>
              <a:t>meia-noite</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it-IT" sz="2400" kern="50" dirty="0" err="1">
                <a:effectLst/>
                <a:latin typeface="+mj-lt"/>
                <a:ea typeface="Times New Roman" panose="02020603050405020304" pitchFamily="18" charset="0"/>
                <a:cs typeface="Times New Roman" panose="02020603050405020304" pitchFamily="18" charset="0"/>
              </a:rPr>
              <a:t>Hoje</a:t>
            </a:r>
            <a:r>
              <a:rPr lang="it-IT" sz="2400" kern="50" dirty="0">
                <a:latin typeface="+mj-lt"/>
                <a:ea typeface="SimSun" panose="02010600030101010101" pitchFamily="2" charset="-122"/>
                <a:cs typeface="Mangal" panose="02040503050203030202" pitchFamily="18" charset="0"/>
              </a:rPr>
              <a:t>/ </a:t>
            </a:r>
            <a:r>
              <a:rPr lang="it-IT" sz="2400" kern="50" dirty="0" err="1">
                <a:effectLst/>
                <a:latin typeface="+mj-lt"/>
                <a:ea typeface="Times New Roman" panose="02020603050405020304" pitchFamily="18" charset="0"/>
                <a:cs typeface="Times New Roman" panose="02020603050405020304" pitchFamily="18" charset="0"/>
              </a:rPr>
              <a:t>ontem</a:t>
            </a:r>
            <a:r>
              <a:rPr lang="it-IT" sz="2400" kern="50" dirty="0">
                <a:latin typeface="+mj-lt"/>
                <a:ea typeface="SimSun" panose="02010600030101010101" pitchFamily="2" charset="-122"/>
                <a:cs typeface="Mangal" panose="02040503050203030202" pitchFamily="18" charset="0"/>
              </a:rPr>
              <a:t>/ </a:t>
            </a:r>
            <a:r>
              <a:rPr lang="it-IT" sz="2400" kern="50" dirty="0" err="1">
                <a:effectLst/>
                <a:latin typeface="+mj-lt"/>
                <a:ea typeface="Times New Roman" panose="02020603050405020304" pitchFamily="18" charset="0"/>
                <a:cs typeface="Times New Roman" panose="02020603050405020304" pitchFamily="18" charset="0"/>
              </a:rPr>
              <a:t>amanhã</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it-IT" sz="2400" kern="50" dirty="0">
                <a:effectLst/>
                <a:latin typeface="+mj-lt"/>
                <a:ea typeface="Times New Roman" panose="02020603050405020304" pitchFamily="18" charset="0"/>
                <a:cs typeface="Times New Roman" panose="02020603050405020304" pitchFamily="18" charset="0"/>
              </a:rPr>
              <a:t>esta </a:t>
            </a:r>
            <a:r>
              <a:rPr lang="it-IT" sz="2400" kern="50" dirty="0" err="1">
                <a:effectLst/>
                <a:latin typeface="+mj-lt"/>
                <a:ea typeface="Times New Roman" panose="02020603050405020304" pitchFamily="18" charset="0"/>
                <a:cs typeface="Times New Roman" panose="02020603050405020304" pitchFamily="18" charset="0"/>
              </a:rPr>
              <a:t>semana</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it-IT" sz="2400" kern="50" dirty="0">
                <a:effectLst/>
                <a:latin typeface="+mj-lt"/>
                <a:ea typeface="Times New Roman" panose="02020603050405020304" pitchFamily="18" charset="0"/>
                <a:cs typeface="Times New Roman" panose="02020603050405020304" pitchFamily="18" charset="0"/>
              </a:rPr>
              <a:t>a </a:t>
            </a:r>
            <a:r>
              <a:rPr lang="it-IT" sz="2400" kern="50" dirty="0" err="1">
                <a:effectLst/>
                <a:latin typeface="+mj-lt"/>
                <a:ea typeface="Times New Roman" panose="02020603050405020304" pitchFamily="18" charset="0"/>
                <a:cs typeface="Times New Roman" panose="02020603050405020304" pitchFamily="18" charset="0"/>
              </a:rPr>
              <a:t>semana</a:t>
            </a:r>
            <a:r>
              <a:rPr lang="it-IT" sz="2400" kern="50" dirty="0">
                <a:effectLst/>
                <a:latin typeface="+mj-lt"/>
                <a:ea typeface="Times New Roman" panose="02020603050405020304" pitchFamily="18" charset="0"/>
                <a:cs typeface="Times New Roman" panose="02020603050405020304" pitchFamily="18" charset="0"/>
              </a:rPr>
              <a:t> </a:t>
            </a:r>
            <a:r>
              <a:rPr lang="it-IT" sz="2400" kern="50" dirty="0" err="1">
                <a:effectLst/>
                <a:latin typeface="+mj-lt"/>
                <a:ea typeface="Times New Roman" panose="02020603050405020304" pitchFamily="18" charset="0"/>
                <a:cs typeface="Times New Roman" panose="02020603050405020304" pitchFamily="18" charset="0"/>
              </a:rPr>
              <a:t>passada</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próxima semana</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minuto/os</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hora/s</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dia/s</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it-IT" sz="2400" kern="50" dirty="0" err="1">
                <a:effectLst/>
                <a:latin typeface="+mj-lt"/>
                <a:ea typeface="Times New Roman" panose="02020603050405020304" pitchFamily="18" charset="0"/>
                <a:cs typeface="Times New Roman" panose="02020603050405020304" pitchFamily="18" charset="0"/>
              </a:rPr>
              <a:t>semana</a:t>
            </a:r>
            <a:r>
              <a:rPr lang="it-IT" sz="2400" kern="50" dirty="0">
                <a:effectLst/>
                <a:latin typeface="+mj-lt"/>
                <a:ea typeface="Times New Roman" panose="02020603050405020304" pitchFamily="18" charset="0"/>
                <a:cs typeface="Times New Roman" panose="02020603050405020304" pitchFamily="18" charset="0"/>
              </a:rPr>
              <a:t>/s</a:t>
            </a:r>
            <a:endParaRPr lang="it-IT" sz="2400" kern="50" dirty="0">
              <a:effectLst/>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cs typeface="Times New Roman" panose="02020603050405020304" pitchFamily="18" charset="0"/>
              </a:rPr>
              <a:t>mês/meses</a:t>
            </a:r>
            <a:endParaRPr lang="it-IT" sz="2400" kern="50" dirty="0">
              <a:latin typeface="+mj-lt"/>
              <a:ea typeface="SimSun" panose="02010600030101010101" pitchFamily="2" charset="-122"/>
              <a:cs typeface="Mangal" panose="02040503050203030202" pitchFamily="18" charset="0"/>
            </a:endParaRPr>
          </a:p>
          <a:p>
            <a:pPr marL="342900" lvl="0" indent="-342900">
              <a:buFont typeface="Symbol" panose="05050102010706020507" pitchFamily="18" charset="2"/>
              <a:buChar char=""/>
            </a:pPr>
            <a:r>
              <a:rPr lang="pt-PT" sz="2400" kern="50" dirty="0">
                <a:effectLst/>
                <a:latin typeface="+mj-lt"/>
                <a:ea typeface="Times New Roman" panose="02020603050405020304" pitchFamily="18" charset="0"/>
              </a:rPr>
              <a:t>ano/s</a:t>
            </a:r>
          </a:p>
          <a:p>
            <a:pPr lvl="1"/>
            <a:endParaRPr lang="pt-PT" sz="2400" b="1" i="1" kern="50" dirty="0">
              <a:latin typeface="+mj-lt"/>
            </a:endParaRPr>
          </a:p>
          <a:p>
            <a:pPr lvl="1"/>
            <a:r>
              <a:rPr lang="pt-PT" sz="2400" b="1" i="1" kern="50" dirty="0">
                <a:latin typeface="+mj-lt"/>
              </a:rPr>
              <a:t>Quando fazes anos?  </a:t>
            </a:r>
          </a:p>
          <a:p>
            <a:pPr lvl="0"/>
            <a:r>
              <a:rPr lang="pt-PT" sz="2400" b="1" i="1" kern="50" dirty="0">
                <a:latin typeface="+mj-lt"/>
              </a:rPr>
              <a:t>	</a:t>
            </a:r>
            <a:r>
              <a:rPr lang="pt-PT" sz="2400" b="1" i="1" u="sng" kern="50" dirty="0">
                <a:latin typeface="+mj-lt"/>
              </a:rPr>
              <a:t>Quando é o teu aniversário?</a:t>
            </a:r>
          </a:p>
          <a:p>
            <a:pPr lvl="0"/>
            <a:r>
              <a:rPr lang="pt-PT" sz="2400" b="1" i="1" kern="50" dirty="0">
                <a:latin typeface="+mj-lt"/>
              </a:rPr>
              <a:t> 	</a:t>
            </a:r>
            <a:r>
              <a:rPr lang="pt-PT" sz="2400" b="1" i="1" u="sng" kern="50" dirty="0">
                <a:latin typeface="+mj-lt"/>
              </a:rPr>
              <a:t>Eu faço anos a 15 de outubro</a:t>
            </a:r>
            <a:endParaRPr lang="it-IT" sz="2400" b="1" i="1" u="sng" dirty="0">
              <a:latin typeface="+mj-lt"/>
            </a:endParaRPr>
          </a:p>
        </p:txBody>
      </p:sp>
      <p:sp>
        <p:nvSpPr>
          <p:cNvPr id="5" name="Rettangolo 4">
            <a:extLst>
              <a:ext uri="{FF2B5EF4-FFF2-40B4-BE49-F238E27FC236}">
                <a16:creationId xmlns:a16="http://schemas.microsoft.com/office/drawing/2014/main" id="{4779A0A3-DC45-4E3D-B861-BBA6EAB480B4}"/>
              </a:ext>
            </a:extLst>
          </p:cNvPr>
          <p:cNvSpPr/>
          <p:nvPr/>
        </p:nvSpPr>
        <p:spPr>
          <a:xfrm rot="749022">
            <a:off x="8145925" y="2126999"/>
            <a:ext cx="3604578" cy="923330"/>
          </a:xfrm>
          <a:prstGeom prst="rect">
            <a:avLst/>
          </a:prstGeom>
          <a:noFill/>
        </p:spPr>
        <p:txBody>
          <a:bodyPr wrap="none" lIns="91440" tIns="45720" rIns="91440" bIns="45720">
            <a:spAutoFit/>
          </a:bodyPr>
          <a:lstStyle/>
          <a:p>
            <a:pPr algn="ctr"/>
            <a:r>
              <a:rPr lang="pt-PT" sz="5400" b="1" cap="none" spc="0" dirty="0">
                <a:ln w="22225">
                  <a:solidFill>
                    <a:schemeClr val="accent2"/>
                  </a:solidFill>
                  <a:prstDash val="solid"/>
                </a:ln>
                <a:solidFill>
                  <a:schemeClr val="accent2">
                    <a:lumMod val="40000"/>
                    <a:lumOff val="60000"/>
                  </a:schemeClr>
                </a:solidFill>
                <a:effectLst/>
              </a:rPr>
              <a:t>Vocabulário</a:t>
            </a:r>
            <a:endParaRPr lang="it-IT" sz="5400" b="1" cap="none" spc="0" dirty="0">
              <a:ln w="22225">
                <a:solidFill>
                  <a:schemeClr val="accent2"/>
                </a:solidFill>
                <a:prstDash val="solid"/>
              </a:ln>
              <a:solidFill>
                <a:schemeClr val="accent2">
                  <a:lumMod val="40000"/>
                  <a:lumOff val="60000"/>
                </a:schemeClr>
              </a:solidFill>
              <a:effectLst/>
            </a:endParaRPr>
          </a:p>
        </p:txBody>
      </p:sp>
      <p:pic>
        <p:nvPicPr>
          <p:cNvPr id="6" name="Immagine 5">
            <a:extLst>
              <a:ext uri="{FF2B5EF4-FFF2-40B4-BE49-F238E27FC236}">
                <a16:creationId xmlns:a16="http://schemas.microsoft.com/office/drawing/2014/main" id="{D7EFA528-A8E2-4966-928B-73BBC390BF2E}"/>
              </a:ext>
            </a:extLst>
          </p:cNvPr>
          <p:cNvPicPr>
            <a:picLocks noChangeAspect="1"/>
          </p:cNvPicPr>
          <p:nvPr/>
        </p:nvPicPr>
        <p:blipFill>
          <a:blip r:embed="rId2"/>
          <a:stretch>
            <a:fillRect/>
          </a:stretch>
        </p:blipFill>
        <p:spPr>
          <a:xfrm>
            <a:off x="9667047" y="3719911"/>
            <a:ext cx="2266950" cy="2019300"/>
          </a:xfrm>
          <a:prstGeom prst="rect">
            <a:avLst/>
          </a:prstGeom>
        </p:spPr>
      </p:pic>
    </p:spTree>
    <p:extLst>
      <p:ext uri="{BB962C8B-B14F-4D97-AF65-F5344CB8AC3E}">
        <p14:creationId xmlns:p14="http://schemas.microsoft.com/office/powerpoint/2010/main" val="207247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F77744-9A27-487A-A8FE-6F7C517927C7}"/>
              </a:ext>
            </a:extLst>
          </p:cNvPr>
          <p:cNvSpPr>
            <a:spLocks noGrp="1"/>
          </p:cNvSpPr>
          <p:nvPr>
            <p:ph type="title"/>
          </p:nvPr>
        </p:nvSpPr>
        <p:spPr/>
        <p:txBody>
          <a:bodyPr/>
          <a:lstStyle/>
          <a:p>
            <a:r>
              <a:rPr lang="pt-PT" dirty="0"/>
              <a:t>Exercício </a:t>
            </a:r>
            <a:endParaRPr lang="it-IT" dirty="0"/>
          </a:p>
        </p:txBody>
      </p:sp>
      <p:pic>
        <p:nvPicPr>
          <p:cNvPr id="4" name="Immagine 3">
            <a:extLst>
              <a:ext uri="{FF2B5EF4-FFF2-40B4-BE49-F238E27FC236}">
                <a16:creationId xmlns:a16="http://schemas.microsoft.com/office/drawing/2014/main" id="{6EC36989-7F90-4667-9EB7-241619D9255A}"/>
              </a:ext>
            </a:extLst>
          </p:cNvPr>
          <p:cNvPicPr>
            <a:picLocks noChangeAspect="1"/>
          </p:cNvPicPr>
          <p:nvPr/>
        </p:nvPicPr>
        <p:blipFill>
          <a:blip r:embed="rId2"/>
          <a:stretch>
            <a:fillRect/>
          </a:stretch>
        </p:blipFill>
        <p:spPr>
          <a:xfrm>
            <a:off x="2411896" y="1818360"/>
            <a:ext cx="7765774" cy="4513285"/>
          </a:xfrm>
          <a:prstGeom prst="rect">
            <a:avLst/>
          </a:prstGeom>
        </p:spPr>
      </p:pic>
      <p:sp>
        <p:nvSpPr>
          <p:cNvPr id="5" name="CasellaDiTesto 4">
            <a:extLst>
              <a:ext uri="{FF2B5EF4-FFF2-40B4-BE49-F238E27FC236}">
                <a16:creationId xmlns:a16="http://schemas.microsoft.com/office/drawing/2014/main" id="{353F1DFB-4A95-4FE5-9740-E7EB162CD739}"/>
              </a:ext>
            </a:extLst>
          </p:cNvPr>
          <p:cNvSpPr txBox="1"/>
          <p:nvPr/>
        </p:nvSpPr>
        <p:spPr>
          <a:xfrm>
            <a:off x="6565127" y="914737"/>
            <a:ext cx="4412974" cy="646331"/>
          </a:xfrm>
          <a:prstGeom prst="rect">
            <a:avLst/>
          </a:prstGeom>
          <a:noFill/>
        </p:spPr>
        <p:txBody>
          <a:bodyPr wrap="square" rtlCol="0">
            <a:spAutoFit/>
          </a:bodyPr>
          <a:lstStyle/>
          <a:p>
            <a:r>
              <a:rPr lang="pt-PT" b="1" u="sng" dirty="0"/>
              <a:t>Fazer exercícios </a:t>
            </a:r>
            <a:r>
              <a:rPr lang="pt-PT" dirty="0"/>
              <a:t>da página 76, 77, 78 e 79 Passaporte para português 1</a:t>
            </a:r>
            <a:endParaRPr lang="it-IT" dirty="0"/>
          </a:p>
        </p:txBody>
      </p:sp>
    </p:spTree>
    <p:extLst>
      <p:ext uri="{BB962C8B-B14F-4D97-AF65-F5344CB8AC3E}">
        <p14:creationId xmlns:p14="http://schemas.microsoft.com/office/powerpoint/2010/main" val="3682717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E21BF-7A97-4196-B114-D10D3F12C9ED}"/>
              </a:ext>
            </a:extLst>
          </p:cNvPr>
          <p:cNvSpPr>
            <a:spLocks noGrp="1"/>
          </p:cNvSpPr>
          <p:nvPr>
            <p:ph type="title"/>
          </p:nvPr>
        </p:nvSpPr>
        <p:spPr/>
        <p:txBody>
          <a:bodyPr/>
          <a:lstStyle/>
          <a:p>
            <a:r>
              <a:rPr lang="pt-PT" dirty="0"/>
              <a:t>Exercício</a:t>
            </a:r>
            <a:endParaRPr lang="it-IT" dirty="0"/>
          </a:p>
        </p:txBody>
      </p:sp>
      <p:pic>
        <p:nvPicPr>
          <p:cNvPr id="6" name="Immagine 5">
            <a:extLst>
              <a:ext uri="{FF2B5EF4-FFF2-40B4-BE49-F238E27FC236}">
                <a16:creationId xmlns:a16="http://schemas.microsoft.com/office/drawing/2014/main" id="{3B77B6D6-6A84-4BAD-8F39-AB867D179DC7}"/>
              </a:ext>
            </a:extLst>
          </p:cNvPr>
          <p:cNvPicPr>
            <a:picLocks noChangeAspect="1"/>
          </p:cNvPicPr>
          <p:nvPr/>
        </p:nvPicPr>
        <p:blipFill>
          <a:blip r:embed="rId2"/>
          <a:stretch>
            <a:fillRect/>
          </a:stretch>
        </p:blipFill>
        <p:spPr>
          <a:xfrm>
            <a:off x="1405449" y="2590800"/>
            <a:ext cx="9381101" cy="3241159"/>
          </a:xfrm>
          <a:prstGeom prst="rect">
            <a:avLst/>
          </a:prstGeom>
        </p:spPr>
      </p:pic>
      <p:sp>
        <p:nvSpPr>
          <p:cNvPr id="8" name="CasellaDiTesto 7">
            <a:extLst>
              <a:ext uri="{FF2B5EF4-FFF2-40B4-BE49-F238E27FC236}">
                <a16:creationId xmlns:a16="http://schemas.microsoft.com/office/drawing/2014/main" id="{FC207975-97AC-47E5-9A1F-4BC0D11CC8A5}"/>
              </a:ext>
            </a:extLst>
          </p:cNvPr>
          <p:cNvSpPr txBox="1"/>
          <p:nvPr/>
        </p:nvSpPr>
        <p:spPr>
          <a:xfrm>
            <a:off x="1097280" y="1887513"/>
            <a:ext cx="9381101" cy="369332"/>
          </a:xfrm>
          <a:prstGeom prst="rect">
            <a:avLst/>
          </a:prstGeom>
          <a:noFill/>
        </p:spPr>
        <p:txBody>
          <a:bodyPr wrap="square" rtlCol="0">
            <a:spAutoFit/>
          </a:bodyPr>
          <a:lstStyle/>
          <a:p>
            <a:r>
              <a:rPr lang="pt-PT" b="1" dirty="0"/>
              <a:t>Descreva a agenda da Sofia </a:t>
            </a:r>
            <a:r>
              <a:rPr lang="pt-PT" dirty="0"/>
              <a:t>– entregar como trabalho de casa na segunda-feira  06/12/2021</a:t>
            </a:r>
            <a:endParaRPr lang="it-IT" dirty="0"/>
          </a:p>
        </p:txBody>
      </p:sp>
    </p:spTree>
    <p:extLst>
      <p:ext uri="{BB962C8B-B14F-4D97-AF65-F5344CB8AC3E}">
        <p14:creationId xmlns:p14="http://schemas.microsoft.com/office/powerpoint/2010/main" val="277645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DFC1E-D4FC-4743-8C36-E6A2F90A2E85}"/>
              </a:ext>
            </a:extLst>
          </p:cNvPr>
          <p:cNvSpPr>
            <a:spLocks noGrp="1"/>
          </p:cNvSpPr>
          <p:nvPr>
            <p:ph type="title"/>
          </p:nvPr>
        </p:nvSpPr>
        <p:spPr/>
        <p:txBody>
          <a:bodyPr/>
          <a:lstStyle/>
          <a:p>
            <a:r>
              <a:rPr lang="pt-PT" dirty="0"/>
              <a:t>Sumário da aula n</a:t>
            </a:r>
            <a:r>
              <a:rPr lang="it-IT" dirty="0"/>
              <a:t>°11 e n°12</a:t>
            </a:r>
          </a:p>
        </p:txBody>
      </p:sp>
      <p:sp>
        <p:nvSpPr>
          <p:cNvPr id="3" name="Segnaposto contenuto 2">
            <a:extLst>
              <a:ext uri="{FF2B5EF4-FFF2-40B4-BE49-F238E27FC236}">
                <a16:creationId xmlns:a16="http://schemas.microsoft.com/office/drawing/2014/main" id="{7648CD74-F985-4B3A-8516-DABAD940FBAB}"/>
              </a:ext>
            </a:extLst>
          </p:cNvPr>
          <p:cNvSpPr>
            <a:spLocks noGrp="1"/>
          </p:cNvSpPr>
          <p:nvPr>
            <p:ph idx="1"/>
          </p:nvPr>
        </p:nvSpPr>
        <p:spPr>
          <a:xfrm>
            <a:off x="1004515" y="2393656"/>
            <a:ext cx="10657398" cy="4023360"/>
          </a:xfrm>
        </p:spPr>
        <p:txBody>
          <a:bodyPr/>
          <a:lstStyle/>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Formação de grupos de conversação.</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Continuação da aula anterior- sílabas e acentuação gráfica. Exercícios.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Correção TPC - Verbo TER e esclarecimento de dúvidas.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Indicações de tempo – metereologia. Meses do ano. As estações.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Que horas são?</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Pronomes interrogativos.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Exercícios.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Ditado.</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Tpc’s</a:t>
            </a:r>
            <a:endParaRPr lang="it-IT" sz="28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5BD44FEB-87D0-48D5-936D-5A99420430B0}"/>
              </a:ext>
            </a:extLst>
          </p:cNvPr>
          <p:cNvSpPr txBox="1"/>
          <p:nvPr/>
        </p:nvSpPr>
        <p:spPr>
          <a:xfrm>
            <a:off x="1097280" y="2024324"/>
            <a:ext cx="10058400" cy="369332"/>
          </a:xfrm>
          <a:prstGeom prst="rect">
            <a:avLst/>
          </a:prstGeom>
          <a:noFill/>
        </p:spPr>
        <p:txBody>
          <a:bodyPr wrap="square" rtlCol="0">
            <a:spAutoFit/>
          </a:bodyPr>
          <a:lstStyle/>
          <a:p>
            <a:pPr algn="r"/>
            <a:r>
              <a:rPr lang="pt-PT" b="1" u="sng" dirty="0"/>
              <a:t>_________– feira</a:t>
            </a:r>
            <a:r>
              <a:rPr lang="pt-PT" dirty="0"/>
              <a:t>, </a:t>
            </a:r>
            <a:r>
              <a:rPr lang="pt-PT" b="1" dirty="0">
                <a:solidFill>
                  <a:srgbClr val="FF0000"/>
                </a:solidFill>
              </a:rPr>
              <a:t>29 </a:t>
            </a:r>
            <a:r>
              <a:rPr lang="pt-PT" dirty="0"/>
              <a:t>(___________) de </a:t>
            </a:r>
            <a:r>
              <a:rPr lang="pt-PT" b="1" dirty="0">
                <a:solidFill>
                  <a:srgbClr val="FF0000"/>
                </a:solidFill>
              </a:rPr>
              <a:t>novembro</a:t>
            </a:r>
            <a:r>
              <a:rPr lang="pt-PT" dirty="0"/>
              <a:t> de </a:t>
            </a:r>
            <a:r>
              <a:rPr lang="pt-PT" b="1" dirty="0">
                <a:solidFill>
                  <a:srgbClr val="FF0000"/>
                </a:solidFill>
              </a:rPr>
              <a:t>2021</a:t>
            </a:r>
            <a:r>
              <a:rPr lang="pt-PT" dirty="0"/>
              <a:t> (dois mil e vinte e um) </a:t>
            </a:r>
            <a:endParaRPr lang="it-IT" dirty="0"/>
          </a:p>
        </p:txBody>
      </p:sp>
    </p:spTree>
    <p:extLst>
      <p:ext uri="{BB962C8B-B14F-4D97-AF65-F5344CB8AC3E}">
        <p14:creationId xmlns:p14="http://schemas.microsoft.com/office/powerpoint/2010/main" val="15825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down)">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wipe(down)">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wipe(down)">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3D91F6-1CC7-41FE-BD3E-B468CDCA9475}"/>
              </a:ext>
            </a:extLst>
          </p:cNvPr>
          <p:cNvSpPr>
            <a:spLocks noGrp="1"/>
          </p:cNvSpPr>
          <p:nvPr>
            <p:ph type="title"/>
          </p:nvPr>
        </p:nvSpPr>
        <p:spPr/>
        <p:txBody>
          <a:bodyPr/>
          <a:lstStyle/>
          <a:p>
            <a:r>
              <a:rPr lang="it-IT" dirty="0" err="1"/>
              <a:t>Pronomes</a:t>
            </a:r>
            <a:r>
              <a:rPr lang="it-IT" dirty="0"/>
              <a:t> </a:t>
            </a:r>
            <a:r>
              <a:rPr lang="it-IT" dirty="0" err="1"/>
              <a:t>interrogativos</a:t>
            </a:r>
            <a:r>
              <a:rPr lang="it-IT" dirty="0"/>
              <a:t> – Pronomi interrogativi</a:t>
            </a:r>
          </a:p>
        </p:txBody>
      </p:sp>
      <p:sp>
        <p:nvSpPr>
          <p:cNvPr id="4" name="Segnaposto contenuto 3">
            <a:extLst>
              <a:ext uri="{FF2B5EF4-FFF2-40B4-BE49-F238E27FC236}">
                <a16:creationId xmlns:a16="http://schemas.microsoft.com/office/drawing/2014/main" id="{ABC31269-1247-4383-883B-6DF01BFCA86B}"/>
              </a:ext>
            </a:extLst>
          </p:cNvPr>
          <p:cNvSpPr>
            <a:spLocks noGrp="1"/>
          </p:cNvSpPr>
          <p:nvPr>
            <p:ph idx="1"/>
          </p:nvPr>
        </p:nvSpPr>
        <p:spPr/>
        <p:txBody>
          <a:bodyPr/>
          <a:lstStyle/>
          <a:p>
            <a:r>
              <a:rPr lang="pt-BR" dirty="0"/>
              <a:t>Os pronomes que servem para interrogar ou perguntar chamam-se, por isso, pronomes interrogativos:</a:t>
            </a:r>
          </a:p>
          <a:p>
            <a:endParaRPr lang="pt-BR" dirty="0"/>
          </a:p>
          <a:p>
            <a:r>
              <a:rPr lang="pt-BR" b="1" dirty="0"/>
              <a:t>Que bicho é esse? </a:t>
            </a:r>
          </a:p>
          <a:p>
            <a:r>
              <a:rPr lang="pt-BR" b="1" dirty="0"/>
              <a:t>Quem o agarrou? </a:t>
            </a:r>
          </a:p>
          <a:p>
            <a:r>
              <a:rPr lang="pt-BR" b="1" dirty="0"/>
              <a:t>Quantos pessegueiros há no teu quintal?</a:t>
            </a:r>
            <a:r>
              <a:rPr lang="it-IT"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it-IT" sz="1800" b="1"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it-IT" sz="1800" b="1" kern="0" dirty="0">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it-IT" sz="1800" b="1" i="1" u="sng" kern="0" dirty="0">
                <a:effectLst/>
                <a:latin typeface="Times New Roman" panose="02020603050405020304" pitchFamily="18" charset="0"/>
                <a:ea typeface="Times New Roman" panose="02020603050405020304" pitchFamily="18" charset="0"/>
                <a:cs typeface="Times New Roman" panose="02020603050405020304" pitchFamily="18" charset="0"/>
              </a:rPr>
              <a:t>I pronomi interrogativi, come può apparire ovvio, sono usati per formulare delle domande</a:t>
            </a:r>
            <a:r>
              <a:rPr lang="it-IT" sz="18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endParaRPr lang="pt-BR" b="1" dirty="0"/>
          </a:p>
          <a:p>
            <a:endParaRPr lang="it-IT" dirty="0"/>
          </a:p>
        </p:txBody>
      </p:sp>
      <p:pic>
        <p:nvPicPr>
          <p:cNvPr id="11" name="Picture 31">
            <a:extLst>
              <a:ext uri="{FF2B5EF4-FFF2-40B4-BE49-F238E27FC236}">
                <a16:creationId xmlns:a16="http://schemas.microsoft.com/office/drawing/2014/main" id="{BB873C9E-5448-4CA2-8A78-C84A75E6514C}"/>
              </a:ext>
            </a:extLst>
          </p:cNvPr>
          <p:cNvPicPr>
            <a:picLocks noChangeAspect="1"/>
          </p:cNvPicPr>
          <p:nvPr/>
        </p:nvPicPr>
        <p:blipFill>
          <a:blip r:embed="rId2" cstate="print"/>
          <a:srcRect/>
          <a:stretch>
            <a:fillRect/>
          </a:stretch>
        </p:blipFill>
        <p:spPr bwMode="auto">
          <a:xfrm>
            <a:off x="5807900" y="2431640"/>
            <a:ext cx="5453798" cy="2573462"/>
          </a:xfrm>
          <a:prstGeom prst="rect">
            <a:avLst/>
          </a:prstGeom>
          <a:noFill/>
          <a:ln w="9525">
            <a:noFill/>
            <a:miter lim="800000"/>
            <a:headEnd/>
            <a:tailEnd/>
          </a:ln>
        </p:spPr>
      </p:pic>
    </p:spTree>
    <p:extLst>
      <p:ext uri="{BB962C8B-B14F-4D97-AF65-F5344CB8AC3E}">
        <p14:creationId xmlns:p14="http://schemas.microsoft.com/office/powerpoint/2010/main" val="299368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8">
            <a:extLst>
              <a:ext uri="{FF2B5EF4-FFF2-40B4-BE49-F238E27FC236}">
                <a16:creationId xmlns:a16="http://schemas.microsoft.com/office/drawing/2014/main" id="{BE15616D-E0BA-4421-BFC9-6AFE70D7E6E3}"/>
              </a:ext>
            </a:extLst>
          </p:cNvPr>
          <p:cNvPicPr>
            <a:picLocks noGrp="1" noChangeAspect="1"/>
          </p:cNvPicPr>
          <p:nvPr>
            <p:ph idx="4294967295"/>
          </p:nvPr>
        </p:nvPicPr>
        <p:blipFill rotWithShape="1">
          <a:blip r:embed="rId2" cstate="print">
            <a:lum bright="-20000"/>
          </a:blip>
          <a:srcRect t="5674" b="3222"/>
          <a:stretch/>
        </p:blipFill>
        <p:spPr bwMode="auto">
          <a:xfrm>
            <a:off x="412529" y="303696"/>
            <a:ext cx="7925252" cy="3564835"/>
          </a:xfrm>
          <a:prstGeom prst="rect">
            <a:avLst/>
          </a:prstGeom>
          <a:noFill/>
          <a:ln w="9525">
            <a:noFill/>
            <a:miter lim="800000"/>
            <a:headEnd/>
            <a:tailEnd/>
          </a:ln>
        </p:spPr>
      </p:pic>
      <p:graphicFrame>
        <p:nvGraphicFramePr>
          <p:cNvPr id="7" name="Tabella 6">
            <a:extLst>
              <a:ext uri="{FF2B5EF4-FFF2-40B4-BE49-F238E27FC236}">
                <a16:creationId xmlns:a16="http://schemas.microsoft.com/office/drawing/2014/main" id="{8A839417-AF74-4727-8ABD-CB71566150E2}"/>
              </a:ext>
            </a:extLst>
          </p:cNvPr>
          <p:cNvGraphicFramePr>
            <a:graphicFrameLocks noGrp="1"/>
          </p:cNvGraphicFramePr>
          <p:nvPr>
            <p:extLst>
              <p:ext uri="{D42A27DB-BD31-4B8C-83A1-F6EECF244321}">
                <p14:modId xmlns:p14="http://schemas.microsoft.com/office/powerpoint/2010/main" val="4236714213"/>
              </p:ext>
            </p:extLst>
          </p:nvPr>
        </p:nvGraphicFramePr>
        <p:xfrm>
          <a:off x="2641059" y="4101761"/>
          <a:ext cx="3468192" cy="2111245"/>
        </p:xfrm>
        <a:graphic>
          <a:graphicData uri="http://schemas.openxmlformats.org/drawingml/2006/table">
            <a:tbl>
              <a:tblPr firstRow="1" firstCol="1" bandRow="1"/>
              <a:tblGrid>
                <a:gridCol w="1734096">
                  <a:extLst>
                    <a:ext uri="{9D8B030D-6E8A-4147-A177-3AD203B41FA5}">
                      <a16:colId xmlns:a16="http://schemas.microsoft.com/office/drawing/2014/main" val="548010286"/>
                    </a:ext>
                  </a:extLst>
                </a:gridCol>
                <a:gridCol w="1734096">
                  <a:extLst>
                    <a:ext uri="{9D8B030D-6E8A-4147-A177-3AD203B41FA5}">
                      <a16:colId xmlns:a16="http://schemas.microsoft.com/office/drawing/2014/main" val="142665260"/>
                    </a:ext>
                  </a:extLst>
                </a:gridCol>
              </a:tblGrid>
              <a:tr h="290232">
                <a:tc>
                  <a:txBody>
                    <a:bodyPr/>
                    <a:lstStyle/>
                    <a:p>
                      <a:pPr algn="ctr">
                        <a:lnSpc>
                          <a:spcPct val="115000"/>
                        </a:lnSpc>
                      </a:pPr>
                      <a:r>
                        <a:rPr lang="pt-PT" sz="1600" b="1" kern="0" dirty="0">
                          <a:effectLst/>
                          <a:latin typeface="Times New Roman" panose="02020603050405020304" pitchFamily="18" charset="0"/>
                          <a:ea typeface="Times New Roman" panose="02020603050405020304" pitchFamily="18" charset="0"/>
                          <a:cs typeface="Times New Roman" panose="02020603050405020304" pitchFamily="18" charset="0"/>
                        </a:rPr>
                        <a:t>VARIÁVEIS</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38100" marR="38100"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lnSpc>
                          <a:spcPct val="115000"/>
                        </a:lnSpc>
                      </a:pPr>
                      <a:r>
                        <a:rPr lang="pt-PT" sz="1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INVARIÁVEIS</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38100" marR="38100"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1999694929"/>
                  </a:ext>
                </a:extLst>
              </a:tr>
              <a:tr h="1777108">
                <a:tc>
                  <a:txBody>
                    <a:bodyPr/>
                    <a:lstStyle/>
                    <a:p>
                      <a:pPr>
                        <a:lnSpc>
                          <a:spcPct val="115000"/>
                        </a:lnSpc>
                      </a:pP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quanto</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quanta</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quantos</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quantas</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qual</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quais</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38100" marR="38100"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que</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quem</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38100" marR="38100"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37815"/>
                  </a:ext>
                </a:extLst>
              </a:tr>
            </a:tbl>
          </a:graphicData>
        </a:graphic>
      </p:graphicFrame>
      <p:sp>
        <p:nvSpPr>
          <p:cNvPr id="9" name="CasellaDiTesto 8">
            <a:extLst>
              <a:ext uri="{FF2B5EF4-FFF2-40B4-BE49-F238E27FC236}">
                <a16:creationId xmlns:a16="http://schemas.microsoft.com/office/drawing/2014/main" id="{90EBC55D-D249-4C37-AD08-5B36D8B9E680}"/>
              </a:ext>
            </a:extLst>
          </p:cNvPr>
          <p:cNvSpPr txBox="1"/>
          <p:nvPr/>
        </p:nvSpPr>
        <p:spPr>
          <a:xfrm>
            <a:off x="8530162" y="303696"/>
            <a:ext cx="3468193" cy="5909310"/>
          </a:xfrm>
          <a:prstGeom prst="rect">
            <a:avLst/>
          </a:prstGeom>
          <a:noFill/>
        </p:spPr>
        <p:txBody>
          <a:bodyPr wrap="square">
            <a:spAutoFit/>
          </a:bodyPr>
          <a:lstStyle/>
          <a:p>
            <a:r>
              <a:rPr lang="it-IT" sz="1800" i="1" kern="0" dirty="0">
                <a:effectLst/>
                <a:latin typeface="Times New Roman" panose="02020603050405020304" pitchFamily="18" charset="0"/>
                <a:ea typeface="Times New Roman" panose="02020603050405020304" pitchFamily="18" charset="0"/>
                <a:cs typeface="Times New Roman" panose="02020603050405020304" pitchFamily="18" charset="0"/>
              </a:rPr>
              <a:t>Italiano</a:t>
            </a:r>
          </a:p>
          <a:p>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Quanto/a..?</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quanto/a..? </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Quanti</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quantos/as..?</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b="1" u="sng"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Quale*..?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qual..?</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Quali..?</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quais</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che</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 cosa..?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o que..?/que..?</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come..?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como</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di che..?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in cosa..?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per cosa..?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para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con chi..?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com 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di</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de 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in chi..?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em 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per chi..?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para 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dove..?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onde..?</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di/da dove..?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de onde..?</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per </a:t>
            </a:r>
            <a:r>
              <a:rPr lang="pt-P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dove</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para onde?</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br>
              <a:rPr lang="pt-PT" sz="1800" dirty="0">
                <a:effectLst/>
                <a:latin typeface="Times New Roman" panose="02020603050405020304" pitchFamily="18" charset="0"/>
                <a:ea typeface="Times New Roman" panose="02020603050405020304" pitchFamily="18" charset="0"/>
              </a:rPr>
            </a:br>
            <a:endParaRPr lang="it-IT" dirty="0"/>
          </a:p>
        </p:txBody>
      </p:sp>
      <p:sp>
        <p:nvSpPr>
          <p:cNvPr id="10" name="CasellaDiTesto 9">
            <a:extLst>
              <a:ext uri="{FF2B5EF4-FFF2-40B4-BE49-F238E27FC236}">
                <a16:creationId xmlns:a16="http://schemas.microsoft.com/office/drawing/2014/main" id="{9F7C5D4D-47F1-41C0-B781-ABC96E056276}"/>
              </a:ext>
            </a:extLst>
          </p:cNvPr>
          <p:cNvSpPr txBox="1"/>
          <p:nvPr/>
        </p:nvSpPr>
        <p:spPr>
          <a:xfrm>
            <a:off x="304800" y="6386731"/>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Aprender português 1 e Gramática Italiana</a:t>
            </a:r>
            <a:endParaRPr lang="pt-PT" dirty="0">
              <a:solidFill>
                <a:schemeClr val="tx1"/>
              </a:solidFill>
            </a:endParaRPr>
          </a:p>
        </p:txBody>
      </p:sp>
    </p:spTree>
    <p:extLst>
      <p:ext uri="{BB962C8B-B14F-4D97-AF65-F5344CB8AC3E}">
        <p14:creationId xmlns:p14="http://schemas.microsoft.com/office/powerpoint/2010/main" val="1519767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3C8120C-1E4A-4A64-92BF-EBB735E72945}"/>
              </a:ext>
            </a:extLst>
          </p:cNvPr>
          <p:cNvSpPr>
            <a:spLocks noGrp="1"/>
          </p:cNvSpPr>
          <p:nvPr>
            <p:ph idx="4294967295"/>
          </p:nvPr>
        </p:nvSpPr>
        <p:spPr>
          <a:xfrm>
            <a:off x="1245704" y="958368"/>
            <a:ext cx="10058400" cy="4022725"/>
          </a:xfrm>
        </p:spPr>
        <p:txBody>
          <a:bodyPr>
            <a:normAutofit lnSpcReduction="10000"/>
          </a:bodyPr>
          <a:lstStyle/>
          <a:p>
            <a:r>
              <a:rPr lang="it-IT" b="1" u="sng" dirty="0" err="1"/>
              <a:t>Atenção</a:t>
            </a:r>
            <a:r>
              <a:rPr lang="it-IT" b="1" u="sng" dirty="0"/>
              <a:t>!!!!!</a:t>
            </a:r>
          </a:p>
          <a:p>
            <a:endParaRPr lang="it-IT" dirty="0"/>
          </a:p>
          <a:p>
            <a:r>
              <a:rPr lang="it-IT" dirty="0"/>
              <a:t>•	'</a:t>
            </a:r>
            <a:r>
              <a:rPr lang="it-IT" dirty="0" err="1"/>
              <a:t>Que</a:t>
            </a:r>
            <a:r>
              <a:rPr lang="it-IT" dirty="0"/>
              <a:t>' è sempre seguito da un nome, mentre non lo è 'qual'. 'Qual' implica di solito una scelta.</a:t>
            </a:r>
          </a:p>
          <a:p>
            <a:r>
              <a:rPr lang="it-IT" dirty="0"/>
              <a:t>•	I pronomi interrogativi che usano '</a:t>
            </a:r>
            <a:r>
              <a:rPr lang="it-IT" dirty="0" err="1"/>
              <a:t>que</a:t>
            </a:r>
            <a:r>
              <a:rPr lang="it-IT" dirty="0"/>
              <a:t>', ricevono l'accento circonflesso se si trovano da soli alla fine di una frase interrogativa. Per esempio: "</a:t>
            </a:r>
            <a:r>
              <a:rPr lang="it-IT" dirty="0" err="1"/>
              <a:t>Não</a:t>
            </a:r>
            <a:r>
              <a:rPr lang="it-IT" dirty="0"/>
              <a:t>. Por </a:t>
            </a:r>
            <a:r>
              <a:rPr lang="it-IT" dirty="0" err="1"/>
              <a:t>quê</a:t>
            </a:r>
            <a:r>
              <a:rPr lang="it-IT" dirty="0"/>
              <a:t>?”(No. Perché?)</a:t>
            </a:r>
          </a:p>
          <a:p>
            <a:endParaRPr lang="it-IT" dirty="0"/>
          </a:p>
          <a:p>
            <a:r>
              <a:rPr lang="it-IT" dirty="0"/>
              <a:t>Es.</a:t>
            </a:r>
          </a:p>
          <a:p>
            <a:r>
              <a:rPr lang="it-IT" b="1" dirty="0" err="1"/>
              <a:t>Quantas</a:t>
            </a:r>
            <a:r>
              <a:rPr lang="it-IT" b="1" dirty="0"/>
              <a:t> </a:t>
            </a:r>
            <a:r>
              <a:rPr lang="it-IT" b="1" dirty="0" err="1"/>
              <a:t>irmãs</a:t>
            </a:r>
            <a:r>
              <a:rPr lang="it-IT" b="1" dirty="0"/>
              <a:t> </a:t>
            </a:r>
            <a:r>
              <a:rPr lang="it-IT" b="1" dirty="0" err="1"/>
              <a:t>tens</a:t>
            </a:r>
            <a:r>
              <a:rPr lang="it-IT" b="1" dirty="0"/>
              <a:t>? </a:t>
            </a:r>
            <a:r>
              <a:rPr lang="it-IT" dirty="0"/>
              <a:t>- quante sorelle hai?</a:t>
            </a:r>
          </a:p>
          <a:p>
            <a:r>
              <a:rPr lang="it-IT" b="1" dirty="0"/>
              <a:t>Qual </a:t>
            </a:r>
            <a:r>
              <a:rPr lang="it-IT" b="1" dirty="0" err="1"/>
              <a:t>foi</a:t>
            </a:r>
            <a:r>
              <a:rPr lang="it-IT" b="1" dirty="0"/>
              <a:t> o </a:t>
            </a:r>
            <a:r>
              <a:rPr lang="it-IT" b="1" dirty="0" err="1"/>
              <a:t>filme</a:t>
            </a:r>
            <a:r>
              <a:rPr lang="it-IT" b="1" dirty="0"/>
              <a:t> </a:t>
            </a:r>
            <a:r>
              <a:rPr lang="it-IT" b="1" dirty="0" err="1"/>
              <a:t>que</a:t>
            </a:r>
            <a:r>
              <a:rPr lang="it-IT" b="1" dirty="0"/>
              <a:t> viste </a:t>
            </a:r>
            <a:r>
              <a:rPr lang="it-IT" b="1" dirty="0" err="1"/>
              <a:t>ontem</a:t>
            </a:r>
            <a:r>
              <a:rPr lang="it-IT" b="1" dirty="0"/>
              <a:t>? </a:t>
            </a:r>
            <a:r>
              <a:rPr lang="it-IT" dirty="0"/>
              <a:t>- quale è stato il film che hai visto ieri?</a:t>
            </a:r>
          </a:p>
          <a:p>
            <a:endParaRPr lang="it-IT" dirty="0"/>
          </a:p>
        </p:txBody>
      </p:sp>
    </p:spTree>
    <p:extLst>
      <p:ext uri="{BB962C8B-B14F-4D97-AF65-F5344CB8AC3E}">
        <p14:creationId xmlns:p14="http://schemas.microsoft.com/office/powerpoint/2010/main" val="373675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6360">
            <a:hlinkClick r:id="" action="ppaction://media"/>
            <a:extLst>
              <a:ext uri="{FF2B5EF4-FFF2-40B4-BE49-F238E27FC236}">
                <a16:creationId xmlns:a16="http://schemas.microsoft.com/office/drawing/2014/main" id="{A352D415-B00A-40DC-8C7B-C94A1A5733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8017" y="212034"/>
            <a:ext cx="3395455" cy="6036365"/>
          </a:xfrm>
          <a:prstGeom prst="rect">
            <a:avLst/>
          </a:prstGeom>
        </p:spPr>
      </p:pic>
      <p:sp>
        <p:nvSpPr>
          <p:cNvPr id="3" name="CasellaDiTesto 2">
            <a:extLst>
              <a:ext uri="{FF2B5EF4-FFF2-40B4-BE49-F238E27FC236}">
                <a16:creationId xmlns:a16="http://schemas.microsoft.com/office/drawing/2014/main" id="{2D86A6C7-C6E9-4432-8A7F-DF412EADDA0A}"/>
              </a:ext>
            </a:extLst>
          </p:cNvPr>
          <p:cNvSpPr txBox="1"/>
          <p:nvPr/>
        </p:nvSpPr>
        <p:spPr>
          <a:xfrm>
            <a:off x="5632174" y="2002520"/>
            <a:ext cx="5724939" cy="3139321"/>
          </a:xfrm>
          <a:prstGeom prst="rect">
            <a:avLst/>
          </a:prstGeom>
          <a:noFill/>
        </p:spPr>
        <p:txBody>
          <a:bodyPr wrap="square" rtlCol="0">
            <a:spAutoFit/>
          </a:bodyPr>
          <a:lstStyle/>
          <a:p>
            <a:r>
              <a:rPr lang="pt-PT" b="1" u="sng" dirty="0"/>
              <a:t>Curiosidade:</a:t>
            </a:r>
          </a:p>
          <a:p>
            <a:endParaRPr lang="pt-PT" dirty="0"/>
          </a:p>
          <a:p>
            <a:pPr algn="just"/>
            <a:r>
              <a:rPr lang="pt-PT" dirty="0"/>
              <a:t>Algumas expressões portuguesas são parecidas a expressões utilizadas em dialetos do sul da Itália. É muito provável que as palavras tenham origem entre os intercâmbios culturais entre Portugal e Espanha no território italiano.</a:t>
            </a:r>
          </a:p>
          <a:p>
            <a:endParaRPr lang="pt-PT" dirty="0"/>
          </a:p>
          <a:p>
            <a:r>
              <a:rPr lang="pt-PT" dirty="0"/>
              <a:t>Ex. </a:t>
            </a:r>
          </a:p>
          <a:p>
            <a:r>
              <a:rPr lang="pt-PT" dirty="0"/>
              <a:t>Quanto custa o café?</a:t>
            </a:r>
          </a:p>
          <a:p>
            <a:r>
              <a:rPr lang="pt-PT" dirty="0"/>
              <a:t>A minha rua é </a:t>
            </a:r>
            <a:r>
              <a:rPr lang="pt-PT" dirty="0" err="1"/>
              <a:t>Piazza</a:t>
            </a:r>
            <a:r>
              <a:rPr lang="pt-PT" dirty="0"/>
              <a:t> San Giovanni nº 10</a:t>
            </a:r>
            <a:endParaRPr lang="it-IT" dirty="0"/>
          </a:p>
        </p:txBody>
      </p:sp>
      <p:cxnSp>
        <p:nvCxnSpPr>
          <p:cNvPr id="5" name="Connettore 2 4">
            <a:extLst>
              <a:ext uri="{FF2B5EF4-FFF2-40B4-BE49-F238E27FC236}">
                <a16:creationId xmlns:a16="http://schemas.microsoft.com/office/drawing/2014/main" id="{B90619FC-5886-400D-AA3A-2A4C08BC19F5}"/>
              </a:ext>
            </a:extLst>
          </p:cNvPr>
          <p:cNvCxnSpPr/>
          <p:nvPr/>
        </p:nvCxnSpPr>
        <p:spPr>
          <a:xfrm flipV="1">
            <a:off x="4433472" y="1179443"/>
            <a:ext cx="1476998" cy="823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929D45E3-0792-4A06-A0E5-EFCDD1BDF208}"/>
              </a:ext>
            </a:extLst>
          </p:cNvPr>
          <p:cNvSpPr txBox="1"/>
          <p:nvPr/>
        </p:nvSpPr>
        <p:spPr>
          <a:xfrm>
            <a:off x="6096000" y="994777"/>
            <a:ext cx="4492487" cy="369332"/>
          </a:xfrm>
          <a:prstGeom prst="rect">
            <a:avLst/>
          </a:prstGeom>
          <a:noFill/>
        </p:spPr>
        <p:txBody>
          <a:bodyPr wrap="square" rtlCol="0">
            <a:spAutoFit/>
          </a:bodyPr>
          <a:lstStyle/>
          <a:p>
            <a:r>
              <a:rPr lang="pt-PT" dirty="0"/>
              <a:t>Interação com um sr. da cidade de  </a:t>
            </a:r>
            <a:r>
              <a:rPr lang="pt-PT" dirty="0" err="1"/>
              <a:t>Tropea</a:t>
            </a:r>
            <a:endParaRPr lang="it-IT" dirty="0"/>
          </a:p>
        </p:txBody>
      </p:sp>
    </p:spTree>
    <p:extLst>
      <p:ext uri="{BB962C8B-B14F-4D97-AF65-F5344CB8AC3E}">
        <p14:creationId xmlns:p14="http://schemas.microsoft.com/office/powerpoint/2010/main" val="43872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a:extLst>
              <a:ext uri="{FF2B5EF4-FFF2-40B4-BE49-F238E27FC236}">
                <a16:creationId xmlns:a16="http://schemas.microsoft.com/office/drawing/2014/main" id="{4B3E61A8-FE10-4F1A-BA2C-EB7AF11B301F}"/>
              </a:ext>
            </a:extLst>
          </p:cNvPr>
          <p:cNvPicPr>
            <a:picLocks noChangeAspect="1"/>
          </p:cNvPicPr>
          <p:nvPr/>
        </p:nvPicPr>
        <p:blipFill rotWithShape="1">
          <a:blip r:embed="rId2" cstate="print"/>
          <a:srcRect t="15243" b="11342"/>
          <a:stretch/>
        </p:blipFill>
        <p:spPr bwMode="auto">
          <a:xfrm>
            <a:off x="329141" y="220474"/>
            <a:ext cx="9756844" cy="3208526"/>
          </a:xfrm>
          <a:prstGeom prst="rect">
            <a:avLst/>
          </a:prstGeom>
          <a:noFill/>
          <a:ln w="9525">
            <a:noFill/>
            <a:miter lim="800000"/>
            <a:headEnd/>
            <a:tailEnd/>
          </a:ln>
        </p:spPr>
      </p:pic>
      <p:pic>
        <p:nvPicPr>
          <p:cNvPr id="3" name="Picture 28">
            <a:extLst>
              <a:ext uri="{FF2B5EF4-FFF2-40B4-BE49-F238E27FC236}">
                <a16:creationId xmlns:a16="http://schemas.microsoft.com/office/drawing/2014/main" id="{6F4E45D4-28F9-4613-98E9-D07BB3BA7C67}"/>
              </a:ext>
            </a:extLst>
          </p:cNvPr>
          <p:cNvPicPr>
            <a:picLocks noChangeAspect="1"/>
          </p:cNvPicPr>
          <p:nvPr/>
        </p:nvPicPr>
        <p:blipFill rotWithShape="1">
          <a:blip r:embed="rId3" cstate="print">
            <a:lum bright="-20000"/>
          </a:blip>
          <a:srcRect t="4019" b="26022"/>
          <a:stretch/>
        </p:blipFill>
        <p:spPr bwMode="auto">
          <a:xfrm>
            <a:off x="3962400" y="3493886"/>
            <a:ext cx="8070574" cy="2787644"/>
          </a:xfrm>
          <a:prstGeom prst="rect">
            <a:avLst/>
          </a:prstGeom>
          <a:noFill/>
          <a:ln w="9525">
            <a:noFill/>
            <a:miter lim="800000"/>
            <a:headEnd/>
            <a:tailEnd/>
          </a:ln>
        </p:spPr>
      </p:pic>
    </p:spTree>
    <p:extLst>
      <p:ext uri="{BB962C8B-B14F-4D97-AF65-F5344CB8AC3E}">
        <p14:creationId xmlns:p14="http://schemas.microsoft.com/office/powerpoint/2010/main" val="4231785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F7615AB-CBE4-430F-87B8-30C78B03CF01}"/>
              </a:ext>
            </a:extLst>
          </p:cNvPr>
          <p:cNvPicPr>
            <a:picLocks noChangeAspect="1"/>
          </p:cNvPicPr>
          <p:nvPr/>
        </p:nvPicPr>
        <p:blipFill rotWithShape="1">
          <a:blip r:embed="rId4"/>
          <a:srcRect b="50147"/>
          <a:stretch/>
        </p:blipFill>
        <p:spPr>
          <a:xfrm>
            <a:off x="160685" y="167333"/>
            <a:ext cx="11037402" cy="4762475"/>
          </a:xfrm>
          <a:prstGeom prst="rect">
            <a:avLst/>
          </a:prstGeom>
        </p:spPr>
      </p:pic>
      <p:pic>
        <p:nvPicPr>
          <p:cNvPr id="5" name="Picture 30">
            <a:extLst>
              <a:ext uri="{FF2B5EF4-FFF2-40B4-BE49-F238E27FC236}">
                <a16:creationId xmlns:a16="http://schemas.microsoft.com/office/drawing/2014/main" id="{13A769DC-B3AF-41ED-852B-29945E06E394}"/>
              </a:ext>
            </a:extLst>
          </p:cNvPr>
          <p:cNvPicPr>
            <a:picLocks noChangeAspect="1"/>
          </p:cNvPicPr>
          <p:nvPr/>
        </p:nvPicPr>
        <p:blipFill rotWithShape="1">
          <a:blip r:embed="rId5" cstate="print"/>
          <a:srcRect l="6043" t="51263" r="3643" b="7388"/>
          <a:stretch/>
        </p:blipFill>
        <p:spPr bwMode="auto">
          <a:xfrm>
            <a:off x="5061967" y="3727174"/>
            <a:ext cx="7130033" cy="2839278"/>
          </a:xfrm>
          <a:prstGeom prst="rect">
            <a:avLst/>
          </a:prstGeom>
          <a:noFill/>
          <a:ln w="9525">
            <a:noFill/>
            <a:miter lim="800000"/>
            <a:headEnd/>
            <a:tailEnd/>
          </a:ln>
        </p:spPr>
      </p:pic>
      <p:pic>
        <p:nvPicPr>
          <p:cNvPr id="7" name="19_faixa_19">
            <a:hlinkClick r:id="" action="ppaction://media"/>
            <a:extLst>
              <a:ext uri="{FF2B5EF4-FFF2-40B4-BE49-F238E27FC236}">
                <a16:creationId xmlns:a16="http://schemas.microsoft.com/office/drawing/2014/main" id="{F4EEBAC1-1422-4272-98D2-205342B501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5791" y="490330"/>
            <a:ext cx="609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286794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2B9F3A-5244-4014-B0FF-787D15B6A6F7}"/>
              </a:ext>
            </a:extLst>
          </p:cNvPr>
          <p:cNvSpPr>
            <a:spLocks noGrp="1"/>
          </p:cNvSpPr>
          <p:nvPr>
            <p:ph type="title"/>
          </p:nvPr>
        </p:nvSpPr>
        <p:spPr/>
        <p:txBody>
          <a:bodyPr/>
          <a:lstStyle/>
          <a:p>
            <a:r>
              <a:rPr lang="pt-PT" dirty="0"/>
              <a:t>Lusodescendentes famosos</a:t>
            </a:r>
            <a:endParaRPr lang="it-IT" dirty="0"/>
          </a:p>
        </p:txBody>
      </p:sp>
      <p:pic>
        <p:nvPicPr>
          <p:cNvPr id="4" name="Picture 2" descr="Shawn Mendes e la dedica speciale su Instagram per Camila Cabello">
            <a:extLst>
              <a:ext uri="{FF2B5EF4-FFF2-40B4-BE49-F238E27FC236}">
                <a16:creationId xmlns:a16="http://schemas.microsoft.com/office/drawing/2014/main" id="{56AA071F-9C76-4D28-AF34-9EEF711E9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43" y="2119058"/>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F3A6E52-C344-41B9-B6E5-3A7801C46918}"/>
              </a:ext>
            </a:extLst>
          </p:cNvPr>
          <p:cNvSpPr txBox="1"/>
          <p:nvPr/>
        </p:nvSpPr>
        <p:spPr>
          <a:xfrm>
            <a:off x="1177166" y="3862133"/>
            <a:ext cx="2014330" cy="369332"/>
          </a:xfrm>
          <a:prstGeom prst="rect">
            <a:avLst/>
          </a:prstGeom>
          <a:noFill/>
        </p:spPr>
        <p:txBody>
          <a:bodyPr wrap="square" rtlCol="0">
            <a:spAutoFit/>
          </a:bodyPr>
          <a:lstStyle/>
          <a:p>
            <a:pPr algn="ctr"/>
            <a:r>
              <a:rPr lang="pt-PT" b="1" dirty="0" err="1"/>
              <a:t>Shawn</a:t>
            </a:r>
            <a:r>
              <a:rPr lang="pt-PT" b="1" dirty="0"/>
              <a:t> Mendes </a:t>
            </a:r>
            <a:endParaRPr lang="it-IT" b="1" dirty="0"/>
          </a:p>
        </p:txBody>
      </p:sp>
      <p:pic>
        <p:nvPicPr>
          <p:cNvPr id="10242" name="Picture 2" descr="Che fine ha fatto Nelly Furtado?">
            <a:extLst>
              <a:ext uri="{FF2B5EF4-FFF2-40B4-BE49-F238E27FC236}">
                <a16:creationId xmlns:a16="http://schemas.microsoft.com/office/drawing/2014/main" id="{9253A132-47B9-4589-A28E-94C7A7293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79" y="4428071"/>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90334107-D7A6-48B4-ABD0-10C0CFBF842F}"/>
              </a:ext>
            </a:extLst>
          </p:cNvPr>
          <p:cNvSpPr txBox="1"/>
          <p:nvPr/>
        </p:nvSpPr>
        <p:spPr>
          <a:xfrm>
            <a:off x="129871" y="5892320"/>
            <a:ext cx="1934817" cy="369332"/>
          </a:xfrm>
          <a:prstGeom prst="rect">
            <a:avLst/>
          </a:prstGeom>
          <a:noFill/>
        </p:spPr>
        <p:txBody>
          <a:bodyPr wrap="square" rtlCol="0">
            <a:spAutoFit/>
          </a:bodyPr>
          <a:lstStyle/>
          <a:p>
            <a:r>
              <a:rPr lang="pt-PT" b="1" dirty="0" err="1"/>
              <a:t>Nelly</a:t>
            </a:r>
            <a:r>
              <a:rPr lang="pt-PT" b="1" dirty="0"/>
              <a:t> Furtado</a:t>
            </a:r>
            <a:endParaRPr lang="it-IT" b="1" dirty="0"/>
          </a:p>
        </p:txBody>
      </p:sp>
      <p:pic>
        <p:nvPicPr>
          <p:cNvPr id="10244" name="Picture 4" descr="Tom Hanks nello spazio? &quot;Non voglio pagare 28 milioni di dollari&quot;">
            <a:extLst>
              <a:ext uri="{FF2B5EF4-FFF2-40B4-BE49-F238E27FC236}">
                <a16:creationId xmlns:a16="http://schemas.microsoft.com/office/drawing/2014/main" id="{A27230F1-E37E-48BC-B32C-43D1F6567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337" y="2055222"/>
            <a:ext cx="2552700" cy="179070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733E743-831B-48D3-95DB-EDF5CECBCE0D}"/>
              </a:ext>
            </a:extLst>
          </p:cNvPr>
          <p:cNvSpPr txBox="1"/>
          <p:nvPr/>
        </p:nvSpPr>
        <p:spPr>
          <a:xfrm>
            <a:off x="5049078" y="3862133"/>
            <a:ext cx="1325217" cy="369332"/>
          </a:xfrm>
          <a:prstGeom prst="rect">
            <a:avLst/>
          </a:prstGeom>
          <a:noFill/>
        </p:spPr>
        <p:txBody>
          <a:bodyPr wrap="square" rtlCol="0">
            <a:spAutoFit/>
          </a:bodyPr>
          <a:lstStyle/>
          <a:p>
            <a:r>
              <a:rPr lang="pt-PT" b="1" dirty="0"/>
              <a:t>Tom Hanks</a:t>
            </a:r>
            <a:endParaRPr lang="it-IT" b="1" dirty="0"/>
          </a:p>
        </p:txBody>
      </p:sp>
      <p:pic>
        <p:nvPicPr>
          <p:cNvPr id="10246" name="Picture 6" descr="É pena o Antoine não jogar com as cores de Portugal&quot; - BOM DIA Bélgica">
            <a:extLst>
              <a:ext uri="{FF2B5EF4-FFF2-40B4-BE49-F238E27FC236}">
                <a16:creationId xmlns:a16="http://schemas.microsoft.com/office/drawing/2014/main" id="{6FB6113F-9EB1-49D5-B53A-2ABB21599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241" y="2040042"/>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315FEFC-4297-4B83-9427-BE6BBB97E6AD}"/>
              </a:ext>
            </a:extLst>
          </p:cNvPr>
          <p:cNvSpPr txBox="1"/>
          <p:nvPr/>
        </p:nvSpPr>
        <p:spPr>
          <a:xfrm>
            <a:off x="7662241" y="3758258"/>
            <a:ext cx="2857500" cy="369332"/>
          </a:xfrm>
          <a:prstGeom prst="rect">
            <a:avLst/>
          </a:prstGeom>
          <a:noFill/>
        </p:spPr>
        <p:txBody>
          <a:bodyPr wrap="square" rtlCol="0">
            <a:spAutoFit/>
          </a:bodyPr>
          <a:lstStyle/>
          <a:p>
            <a:r>
              <a:rPr lang="it-IT" b="1" dirty="0"/>
              <a:t>Antoine “Lopes” </a:t>
            </a:r>
            <a:r>
              <a:rPr lang="it-IT" b="1" dirty="0" err="1"/>
              <a:t>Griezmann</a:t>
            </a:r>
            <a:endParaRPr lang="it-IT" b="1" dirty="0"/>
          </a:p>
        </p:txBody>
      </p:sp>
      <p:pic>
        <p:nvPicPr>
          <p:cNvPr id="10250" name="Picture 10" descr="26 Celebridades internacionais que descendem de portugueses">
            <a:extLst>
              <a:ext uri="{FF2B5EF4-FFF2-40B4-BE49-F238E27FC236}">
                <a16:creationId xmlns:a16="http://schemas.microsoft.com/office/drawing/2014/main" id="{A366839C-3007-4855-A009-9842DBB6C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2546" y="4332821"/>
            <a:ext cx="2367868" cy="17907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2F854675-2417-4EE6-8409-50A0CD8EDE72}"/>
              </a:ext>
            </a:extLst>
          </p:cNvPr>
          <p:cNvSpPr txBox="1"/>
          <p:nvPr/>
        </p:nvSpPr>
        <p:spPr>
          <a:xfrm>
            <a:off x="5359013" y="6076986"/>
            <a:ext cx="2512778" cy="369332"/>
          </a:xfrm>
          <a:prstGeom prst="rect">
            <a:avLst/>
          </a:prstGeom>
          <a:noFill/>
        </p:spPr>
        <p:txBody>
          <a:bodyPr wrap="square" rtlCol="0">
            <a:spAutoFit/>
          </a:bodyPr>
          <a:lstStyle/>
          <a:p>
            <a:r>
              <a:rPr lang="pt-PT" b="1" dirty="0"/>
              <a:t>John dos Passos</a:t>
            </a:r>
            <a:endParaRPr lang="it-IT" b="1" dirty="0"/>
          </a:p>
        </p:txBody>
      </p:sp>
      <p:pic>
        <p:nvPicPr>
          <p:cNvPr id="12" name="Immagine 11">
            <a:extLst>
              <a:ext uri="{FF2B5EF4-FFF2-40B4-BE49-F238E27FC236}">
                <a16:creationId xmlns:a16="http://schemas.microsoft.com/office/drawing/2014/main" id="{C44CEADF-74DD-43D9-A95E-87D099EF6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393845" y="4467226"/>
            <a:ext cx="2050773" cy="1538080"/>
          </a:xfrm>
          <a:prstGeom prst="rect">
            <a:avLst/>
          </a:prstGeom>
        </p:spPr>
      </p:pic>
      <p:sp>
        <p:nvSpPr>
          <p:cNvPr id="13" name="CasellaDiTesto 12">
            <a:extLst>
              <a:ext uri="{FF2B5EF4-FFF2-40B4-BE49-F238E27FC236}">
                <a16:creationId xmlns:a16="http://schemas.microsoft.com/office/drawing/2014/main" id="{CF25B5A1-815B-477C-B61E-1949CB109D31}"/>
              </a:ext>
            </a:extLst>
          </p:cNvPr>
          <p:cNvSpPr txBox="1"/>
          <p:nvPr/>
        </p:nvSpPr>
        <p:spPr>
          <a:xfrm>
            <a:off x="10224466" y="5228171"/>
            <a:ext cx="1740509" cy="923330"/>
          </a:xfrm>
          <a:prstGeom prst="rect">
            <a:avLst/>
          </a:prstGeom>
          <a:noFill/>
        </p:spPr>
        <p:txBody>
          <a:bodyPr wrap="square" rtlCol="0">
            <a:spAutoFit/>
          </a:bodyPr>
          <a:lstStyle/>
          <a:p>
            <a:r>
              <a:rPr lang="pt-PT" b="1" dirty="0"/>
              <a:t>Talvez um dia!</a:t>
            </a:r>
          </a:p>
          <a:p>
            <a:endParaRPr lang="pt-PT" b="1" dirty="0"/>
          </a:p>
          <a:p>
            <a:r>
              <a:rPr lang="pt-PT" b="1" dirty="0"/>
              <a:t>Nancy Reis</a:t>
            </a:r>
            <a:endParaRPr lang="it-IT" b="1" dirty="0"/>
          </a:p>
        </p:txBody>
      </p:sp>
      <p:sp>
        <p:nvSpPr>
          <p:cNvPr id="14" name="CasellaDiTesto 13">
            <a:extLst>
              <a:ext uri="{FF2B5EF4-FFF2-40B4-BE49-F238E27FC236}">
                <a16:creationId xmlns:a16="http://schemas.microsoft.com/office/drawing/2014/main" id="{2D76C689-4416-4D21-BB6A-B830FFE04747}"/>
              </a:ext>
            </a:extLst>
          </p:cNvPr>
          <p:cNvSpPr txBox="1"/>
          <p:nvPr/>
        </p:nvSpPr>
        <p:spPr>
          <a:xfrm>
            <a:off x="8336364" y="0"/>
            <a:ext cx="3628611" cy="1754326"/>
          </a:xfrm>
          <a:prstGeom prst="rect">
            <a:avLst/>
          </a:prstGeom>
          <a:noFill/>
        </p:spPr>
        <p:txBody>
          <a:bodyPr wrap="square" rtlCol="0">
            <a:spAutoFit/>
          </a:bodyPr>
          <a:lstStyle/>
          <a:p>
            <a:r>
              <a:rPr lang="pt-PT" dirty="0"/>
              <a:t>Quem é ele/ela?</a:t>
            </a:r>
          </a:p>
          <a:p>
            <a:r>
              <a:rPr lang="pt-PT" dirty="0"/>
              <a:t>Quem é você?/ Quem é o sr./ sra.?</a:t>
            </a:r>
          </a:p>
          <a:p>
            <a:r>
              <a:rPr lang="pt-PT" dirty="0"/>
              <a:t>Quem és tu?</a:t>
            </a:r>
          </a:p>
          <a:p>
            <a:endParaRPr lang="pt-PT" dirty="0"/>
          </a:p>
          <a:p>
            <a:r>
              <a:rPr lang="pt-PT" b="1" i="1" u="sng" dirty="0">
                <a:solidFill>
                  <a:srgbClr val="FF0000"/>
                </a:solidFill>
              </a:rPr>
              <a:t>Conheço</a:t>
            </a:r>
          </a:p>
          <a:p>
            <a:r>
              <a:rPr lang="pt-PT" b="1" i="1" u="sng" dirty="0">
                <a:solidFill>
                  <a:srgbClr val="FF0000"/>
                </a:solidFill>
              </a:rPr>
              <a:t>Não Conheço</a:t>
            </a:r>
            <a:endParaRPr lang="it-IT" b="1" i="1" u="sng" dirty="0">
              <a:solidFill>
                <a:srgbClr val="FF0000"/>
              </a:solidFill>
            </a:endParaRPr>
          </a:p>
        </p:txBody>
      </p:sp>
    </p:spTree>
    <p:extLst>
      <p:ext uri="{BB962C8B-B14F-4D97-AF65-F5344CB8AC3E}">
        <p14:creationId xmlns:p14="http://schemas.microsoft.com/office/powerpoint/2010/main" val="1677001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86B23A-3D36-46A4-9CC4-C7BF643B57B3}"/>
              </a:ext>
            </a:extLst>
          </p:cNvPr>
          <p:cNvSpPr>
            <a:spLocks noGrp="1"/>
          </p:cNvSpPr>
          <p:nvPr>
            <p:ph type="title"/>
          </p:nvPr>
        </p:nvSpPr>
        <p:spPr/>
        <p:txBody>
          <a:bodyPr/>
          <a:lstStyle/>
          <a:p>
            <a:r>
              <a:rPr lang="pt-PT" dirty="0"/>
              <a:t>Ditado </a:t>
            </a:r>
            <a:endParaRPr lang="it-IT" dirty="0"/>
          </a:p>
        </p:txBody>
      </p:sp>
      <p:sp>
        <p:nvSpPr>
          <p:cNvPr id="3" name="Segnaposto contenuto 2">
            <a:extLst>
              <a:ext uri="{FF2B5EF4-FFF2-40B4-BE49-F238E27FC236}">
                <a16:creationId xmlns:a16="http://schemas.microsoft.com/office/drawing/2014/main" id="{69801B17-82D6-4551-98DB-27B2653FD63D}"/>
              </a:ext>
            </a:extLst>
          </p:cNvPr>
          <p:cNvSpPr>
            <a:spLocks noGrp="1"/>
          </p:cNvSpPr>
          <p:nvPr>
            <p:ph idx="1"/>
          </p:nvPr>
        </p:nvSpPr>
        <p:spPr/>
        <p:txBody>
          <a:bodyPr/>
          <a:lstStyle/>
          <a:p>
            <a:pPr algn="just"/>
            <a:r>
              <a:rPr lang="pt-PT" sz="1800" dirty="0">
                <a:effectLst/>
                <a:latin typeface="Baskerville Old Face" panose="02020602080505020303" pitchFamily="18" charset="0"/>
                <a:ea typeface="Calibri" panose="020F0502020204030204" pitchFamily="34" charset="0"/>
                <a:cs typeface="Times New Roman" panose="02020603050405020304" pitchFamily="18" charset="0"/>
              </a:rPr>
              <a:t>Reparo desde pequena que os adultos vivem muito em casais. Mesmo que não sejam óbvios, porque algumas pessoas têm par mas andam avulsas como as solteiras, há casais de mulher com homem, de homem com homem e outros de mulher com mulher. Depois, há casais de pássaros, coelhos, elefantes, besouros. Os pinguins são absurdamente fiéis, quero dizer: há também casais de pinguins, e até de golfinhos. Tudo por causa do amor.</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pt-PT" sz="1800" dirty="0">
                <a:effectLst/>
                <a:latin typeface="Baskerville Old Face" panose="02020602080505020303" pitchFamily="18" charset="0"/>
                <a:ea typeface="Calibri" panose="020F0502020204030204" pitchFamily="34" charset="0"/>
                <a:cs typeface="Times New Roman" panose="02020603050405020304" pitchFamily="18" charset="0"/>
              </a:rPr>
              <a:t>O amor constrói. Gostarmos de alguém, mesmo quando estamos parados durante o tempo de dormir, é como fazer prédios ou cozinhar para mesas de mil lugares.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pt-PT" sz="1800" dirty="0">
                <a:effectLst/>
                <a:latin typeface="Baskerville Old Face" panose="02020602080505020303" pitchFamily="18" charset="0"/>
                <a:ea typeface="Calibri" panose="020F0502020204030204" pitchFamily="34" charset="0"/>
                <a:cs typeface="Times New Roman" panose="02020603050405020304" pitchFamily="18" charset="0"/>
              </a:rPr>
              <a:t>Mas amar é um trabalho bom. A minha mãe diz.</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CasellaDiTesto 3">
            <a:extLst>
              <a:ext uri="{FF2B5EF4-FFF2-40B4-BE49-F238E27FC236}">
                <a16:creationId xmlns:a16="http://schemas.microsoft.com/office/drawing/2014/main" id="{64864F82-67A3-4A9B-B9A8-C7184147B64B}"/>
              </a:ext>
            </a:extLst>
          </p:cNvPr>
          <p:cNvSpPr txBox="1"/>
          <p:nvPr/>
        </p:nvSpPr>
        <p:spPr>
          <a:xfrm>
            <a:off x="4094921" y="5789616"/>
            <a:ext cx="4810539" cy="369332"/>
          </a:xfrm>
          <a:prstGeom prst="rect">
            <a:avLst/>
          </a:prstGeom>
          <a:noFill/>
        </p:spPr>
        <p:txBody>
          <a:bodyPr wrap="square" rtlCol="0">
            <a:spAutoFit/>
          </a:bodyPr>
          <a:lstStyle/>
          <a:p>
            <a:r>
              <a:rPr lang="pt-PT" b="1" dirty="0" err="1"/>
              <a:t>Valter</a:t>
            </a:r>
            <a:r>
              <a:rPr lang="pt-PT" b="1" dirty="0"/>
              <a:t> Hugo Mãe – “O paraíso são os outros”</a:t>
            </a:r>
            <a:endParaRPr lang="it-IT" b="1" dirty="0"/>
          </a:p>
        </p:txBody>
      </p:sp>
      <p:pic>
        <p:nvPicPr>
          <p:cNvPr id="5" name="Immagine 4">
            <a:extLst>
              <a:ext uri="{FF2B5EF4-FFF2-40B4-BE49-F238E27FC236}">
                <a16:creationId xmlns:a16="http://schemas.microsoft.com/office/drawing/2014/main" id="{D331D518-476D-4154-B503-0A94B208E4D6}"/>
              </a:ext>
            </a:extLst>
          </p:cNvPr>
          <p:cNvPicPr>
            <a:picLocks noChangeAspect="1"/>
          </p:cNvPicPr>
          <p:nvPr/>
        </p:nvPicPr>
        <p:blipFill>
          <a:blip r:embed="rId2"/>
          <a:stretch>
            <a:fillRect/>
          </a:stretch>
        </p:blipFill>
        <p:spPr>
          <a:xfrm>
            <a:off x="8963770" y="4025348"/>
            <a:ext cx="2133600" cy="2133600"/>
          </a:xfrm>
          <a:prstGeom prst="rect">
            <a:avLst/>
          </a:prstGeom>
        </p:spPr>
      </p:pic>
    </p:spTree>
    <p:extLst>
      <p:ext uri="{BB962C8B-B14F-4D97-AF65-F5344CB8AC3E}">
        <p14:creationId xmlns:p14="http://schemas.microsoft.com/office/powerpoint/2010/main" val="296332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4F464AF-0490-443C-A0C2-150DEFFB8CD5}"/>
              </a:ext>
            </a:extLst>
          </p:cNvPr>
          <p:cNvSpPr txBox="1"/>
          <p:nvPr/>
        </p:nvSpPr>
        <p:spPr>
          <a:xfrm>
            <a:off x="841513" y="2524899"/>
            <a:ext cx="4147931" cy="1200329"/>
          </a:xfrm>
          <a:prstGeom prst="rect">
            <a:avLst/>
          </a:prstGeom>
          <a:noFill/>
        </p:spPr>
        <p:txBody>
          <a:bodyPr wrap="square" rtlCol="0">
            <a:spAutoFit/>
          </a:bodyPr>
          <a:lstStyle/>
          <a:p>
            <a:pPr algn="ctr"/>
            <a:r>
              <a:rPr lang="pt-PT" sz="2400" b="1" dirty="0"/>
              <a:t>Obrigada pela vossa atenção!</a:t>
            </a:r>
          </a:p>
          <a:p>
            <a:pPr algn="ctr"/>
            <a:endParaRPr lang="pt-PT" sz="2400" b="1" dirty="0"/>
          </a:p>
          <a:p>
            <a:pPr algn="ctr"/>
            <a:r>
              <a:rPr lang="pt-PT" sz="2400" b="1" dirty="0"/>
              <a:t>Nos vemos na próxima aula</a:t>
            </a:r>
            <a:endParaRPr lang="it-IT" sz="2400" b="1" dirty="0"/>
          </a:p>
        </p:txBody>
      </p:sp>
      <p:sp>
        <p:nvSpPr>
          <p:cNvPr id="3" name="Cuore 2">
            <a:extLst>
              <a:ext uri="{FF2B5EF4-FFF2-40B4-BE49-F238E27FC236}">
                <a16:creationId xmlns:a16="http://schemas.microsoft.com/office/drawing/2014/main" id="{AC20F7D2-FE4B-4DCE-8FF5-322592F94777}"/>
              </a:ext>
            </a:extLst>
          </p:cNvPr>
          <p:cNvSpPr/>
          <p:nvPr/>
        </p:nvSpPr>
        <p:spPr>
          <a:xfrm>
            <a:off x="2763078" y="2999167"/>
            <a:ext cx="304800" cy="25179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10CBAEFD-46D8-4BAF-85BC-DC7B05632E36}"/>
              </a:ext>
            </a:extLst>
          </p:cNvPr>
          <p:cNvPicPr>
            <a:picLocks noChangeAspect="1"/>
          </p:cNvPicPr>
          <p:nvPr/>
        </p:nvPicPr>
        <p:blipFill>
          <a:blip r:embed="rId2"/>
          <a:stretch>
            <a:fillRect/>
          </a:stretch>
        </p:blipFill>
        <p:spPr>
          <a:xfrm>
            <a:off x="5729530" y="529518"/>
            <a:ext cx="5442881" cy="5442881"/>
          </a:xfrm>
          <a:prstGeom prst="rect">
            <a:avLst/>
          </a:prstGeom>
        </p:spPr>
      </p:pic>
    </p:spTree>
    <p:extLst>
      <p:ext uri="{BB962C8B-B14F-4D97-AF65-F5344CB8AC3E}">
        <p14:creationId xmlns:p14="http://schemas.microsoft.com/office/powerpoint/2010/main" val="309319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03B58C-8A16-45CF-BB60-C8B768D661A4}"/>
              </a:ext>
            </a:extLst>
          </p:cNvPr>
          <p:cNvSpPr>
            <a:spLocks noGrp="1"/>
          </p:cNvSpPr>
          <p:nvPr>
            <p:ph type="title"/>
          </p:nvPr>
        </p:nvSpPr>
        <p:spPr/>
        <p:txBody>
          <a:bodyPr/>
          <a:lstStyle/>
          <a:p>
            <a:r>
              <a:rPr lang="pt-PT" dirty="0"/>
              <a:t>Grupos de conversação – roda de conversa</a:t>
            </a:r>
            <a:endParaRPr lang="it-IT" dirty="0"/>
          </a:p>
        </p:txBody>
      </p:sp>
      <p:sp>
        <p:nvSpPr>
          <p:cNvPr id="3" name="Segnaposto contenuto 2">
            <a:extLst>
              <a:ext uri="{FF2B5EF4-FFF2-40B4-BE49-F238E27FC236}">
                <a16:creationId xmlns:a16="http://schemas.microsoft.com/office/drawing/2014/main" id="{6F7B39AA-36B5-483B-AD5A-1EF968165F75}"/>
              </a:ext>
            </a:extLst>
          </p:cNvPr>
          <p:cNvSpPr>
            <a:spLocks noGrp="1"/>
          </p:cNvSpPr>
          <p:nvPr>
            <p:ph idx="1"/>
          </p:nvPr>
        </p:nvSpPr>
        <p:spPr>
          <a:xfrm>
            <a:off x="1243054" y="2230046"/>
            <a:ext cx="10058400" cy="3415380"/>
          </a:xfrm>
        </p:spPr>
        <p:txBody>
          <a:bodyPr>
            <a:normAutofit lnSpcReduction="10000"/>
          </a:bodyPr>
          <a:lstStyle/>
          <a:p>
            <a:pPr>
              <a:buFont typeface="Wingdings" panose="05000000000000000000" pitchFamily="2" charset="2"/>
              <a:buChar char="q"/>
            </a:pPr>
            <a:r>
              <a:rPr lang="pt-PT" b="1" dirty="0"/>
              <a:t> Quando? </a:t>
            </a:r>
            <a:r>
              <a:rPr lang="pt-PT" dirty="0"/>
              <a:t>A professora tem disponibilidade nos seguintes dias e horários:</a:t>
            </a:r>
          </a:p>
          <a:p>
            <a:pPr marL="0" indent="0" algn="ctr">
              <a:buNone/>
            </a:pPr>
            <a:r>
              <a:rPr lang="pt-PT" dirty="0"/>
              <a:t>  </a:t>
            </a:r>
          </a:p>
          <a:p>
            <a:pPr marL="0" indent="0" algn="ctr">
              <a:buNone/>
            </a:pPr>
            <a:r>
              <a:rPr lang="pt-PT" dirty="0"/>
              <a:t>Quintas, Sextas na parte da tarde, e Sábado de manhã</a:t>
            </a:r>
          </a:p>
          <a:p>
            <a:pPr>
              <a:buFont typeface="Wingdings" panose="05000000000000000000" pitchFamily="2" charset="2"/>
              <a:buChar char="q"/>
            </a:pPr>
            <a:r>
              <a:rPr lang="pt-PT" b="1" dirty="0"/>
              <a:t> Duração: </a:t>
            </a:r>
            <a:r>
              <a:rPr lang="pt-PT" dirty="0"/>
              <a:t>1 hora.</a:t>
            </a:r>
          </a:p>
          <a:p>
            <a:pPr>
              <a:buFont typeface="Wingdings" panose="05000000000000000000" pitchFamily="2" charset="2"/>
              <a:buChar char="q"/>
            </a:pPr>
            <a:r>
              <a:rPr lang="pt-PT" b="1" dirty="0"/>
              <a:t> Metodologia: </a:t>
            </a:r>
            <a:r>
              <a:rPr lang="pt-PT" dirty="0"/>
              <a:t>De momento online respeitando a normativa covid-19 vigente. </a:t>
            </a:r>
          </a:p>
          <a:p>
            <a:pPr marL="0" indent="0">
              <a:buNone/>
            </a:pPr>
            <a:r>
              <a:rPr lang="pt-PT" dirty="0"/>
              <a:t>Com Zoom ou </a:t>
            </a:r>
            <a:r>
              <a:rPr lang="pt-PT" dirty="0" err="1"/>
              <a:t>Meets</a:t>
            </a:r>
            <a:r>
              <a:rPr lang="pt-PT" dirty="0"/>
              <a:t>.</a:t>
            </a:r>
          </a:p>
          <a:p>
            <a:pPr>
              <a:buFont typeface="Wingdings" panose="05000000000000000000" pitchFamily="2" charset="2"/>
              <a:buChar char="q"/>
            </a:pPr>
            <a:r>
              <a:rPr lang="pt-PT" b="1" dirty="0"/>
              <a:t> Participantes: </a:t>
            </a:r>
            <a:r>
              <a:rPr lang="pt-PT" dirty="0"/>
              <a:t>Alunos, professores, e convidados.</a:t>
            </a:r>
          </a:p>
          <a:p>
            <a:pPr>
              <a:buFont typeface="Wingdings" panose="05000000000000000000" pitchFamily="2" charset="2"/>
              <a:buChar char="q"/>
            </a:pPr>
            <a:r>
              <a:rPr lang="pt-PT" dirty="0"/>
              <a:t> </a:t>
            </a:r>
            <a:r>
              <a:rPr lang="pt-PT" b="1" dirty="0"/>
              <a:t>Temas: </a:t>
            </a:r>
            <a:r>
              <a:rPr lang="pt-PT" dirty="0"/>
              <a:t>Curiosidades sobre Portugal, a comunicação em português</a:t>
            </a:r>
            <a:endParaRPr lang="it-IT" dirty="0"/>
          </a:p>
        </p:txBody>
      </p:sp>
      <p:sp>
        <p:nvSpPr>
          <p:cNvPr id="4" name="Rettangolo 3">
            <a:extLst>
              <a:ext uri="{FF2B5EF4-FFF2-40B4-BE49-F238E27FC236}">
                <a16:creationId xmlns:a16="http://schemas.microsoft.com/office/drawing/2014/main" id="{DCCC54F4-B2F4-459F-8B5A-1A213714A7BD}"/>
              </a:ext>
            </a:extLst>
          </p:cNvPr>
          <p:cNvSpPr/>
          <p:nvPr/>
        </p:nvSpPr>
        <p:spPr>
          <a:xfrm rot="629998">
            <a:off x="8930385" y="2038211"/>
            <a:ext cx="3462990" cy="1754326"/>
          </a:xfrm>
          <a:prstGeom prst="rect">
            <a:avLst/>
          </a:prstGeom>
          <a:noFill/>
        </p:spPr>
        <p:txBody>
          <a:bodyPr wrap="square" lIns="91440" tIns="45720" rIns="91440" bIns="45720">
            <a:spAutoFit/>
          </a:bodyPr>
          <a:lstStyle/>
          <a:p>
            <a:pPr algn="ctr"/>
            <a:r>
              <a:rPr lang="it-IT" sz="5400" b="1" cap="none" spc="0" dirty="0" err="1">
                <a:ln w="22225">
                  <a:solidFill>
                    <a:schemeClr val="accent2"/>
                  </a:solidFill>
                  <a:prstDash val="solid"/>
                </a:ln>
                <a:solidFill>
                  <a:schemeClr val="accent2">
                    <a:lumMod val="40000"/>
                    <a:lumOff val="60000"/>
                  </a:schemeClr>
                </a:solidFill>
                <a:effectLst/>
              </a:rPr>
              <a:t>Blah</a:t>
            </a:r>
            <a:r>
              <a:rPr lang="it-IT" sz="5400" b="1" cap="none" spc="0" dirty="0">
                <a:ln w="22225">
                  <a:solidFill>
                    <a:schemeClr val="accent2"/>
                  </a:solidFill>
                  <a:prstDash val="solid"/>
                </a:ln>
                <a:solidFill>
                  <a:schemeClr val="accent2">
                    <a:lumMod val="40000"/>
                    <a:lumOff val="60000"/>
                  </a:schemeClr>
                </a:solidFill>
                <a:effectLst/>
              </a:rPr>
              <a:t> </a:t>
            </a:r>
            <a:r>
              <a:rPr lang="it-IT" sz="5400" b="1" cap="none" spc="0" dirty="0" err="1">
                <a:ln w="22225">
                  <a:solidFill>
                    <a:schemeClr val="accent2"/>
                  </a:solidFill>
                  <a:prstDash val="solid"/>
                </a:ln>
                <a:solidFill>
                  <a:schemeClr val="accent2">
                    <a:lumMod val="40000"/>
                    <a:lumOff val="60000"/>
                  </a:schemeClr>
                </a:solidFill>
                <a:effectLst/>
              </a:rPr>
              <a:t>blah</a:t>
            </a:r>
            <a:r>
              <a:rPr lang="it-IT" sz="5400" b="1" cap="none" spc="0" dirty="0">
                <a:ln w="22225">
                  <a:solidFill>
                    <a:schemeClr val="accent2"/>
                  </a:solidFill>
                  <a:prstDash val="solid"/>
                </a:ln>
                <a:solidFill>
                  <a:schemeClr val="accent2">
                    <a:lumMod val="40000"/>
                    <a:lumOff val="60000"/>
                  </a:schemeClr>
                </a:solidFill>
                <a:effectLst/>
              </a:rPr>
              <a:t> </a:t>
            </a:r>
            <a:r>
              <a:rPr lang="it-IT" sz="5400" b="1" cap="none" spc="0" dirty="0" err="1">
                <a:ln w="22225">
                  <a:solidFill>
                    <a:schemeClr val="accent2"/>
                  </a:solidFill>
                  <a:prstDash val="solid"/>
                </a:ln>
                <a:solidFill>
                  <a:schemeClr val="accent2">
                    <a:lumMod val="40000"/>
                    <a:lumOff val="60000"/>
                  </a:schemeClr>
                </a:solidFill>
                <a:effectLst/>
              </a:rPr>
              <a:t>blah</a:t>
            </a:r>
            <a:endParaRPr lang="it-IT"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95104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C133DB-CE6F-4385-9CC0-64ECD9DE1E12}"/>
              </a:ext>
            </a:extLst>
          </p:cNvPr>
          <p:cNvSpPr>
            <a:spLocks noGrp="1"/>
          </p:cNvSpPr>
          <p:nvPr>
            <p:ph type="title"/>
          </p:nvPr>
        </p:nvSpPr>
        <p:spPr/>
        <p:txBody>
          <a:bodyPr/>
          <a:lstStyle/>
          <a:p>
            <a:r>
              <a:rPr lang="pt-PT" dirty="0"/>
              <a:t>Correção do T.P.C</a:t>
            </a:r>
            <a:endParaRPr lang="it-IT" dirty="0"/>
          </a:p>
        </p:txBody>
      </p:sp>
      <p:pic>
        <p:nvPicPr>
          <p:cNvPr id="5" name="Immagine 4">
            <a:extLst>
              <a:ext uri="{FF2B5EF4-FFF2-40B4-BE49-F238E27FC236}">
                <a16:creationId xmlns:a16="http://schemas.microsoft.com/office/drawing/2014/main" id="{F6FC610A-4414-4D47-A6C0-2F4B02BD4C3B}"/>
              </a:ext>
            </a:extLst>
          </p:cNvPr>
          <p:cNvPicPr>
            <a:picLocks noChangeAspect="1"/>
          </p:cNvPicPr>
          <p:nvPr/>
        </p:nvPicPr>
        <p:blipFill rotWithShape="1">
          <a:blip r:embed="rId2"/>
          <a:srcRect l="7392" t="27042" r="38260" b="25321"/>
          <a:stretch/>
        </p:blipFill>
        <p:spPr>
          <a:xfrm>
            <a:off x="1590261" y="1842052"/>
            <a:ext cx="8600661" cy="4238407"/>
          </a:xfrm>
          <a:prstGeom prst="rect">
            <a:avLst/>
          </a:prstGeom>
        </p:spPr>
      </p:pic>
      <p:sp>
        <p:nvSpPr>
          <p:cNvPr id="6" name="CasellaDiTesto 5">
            <a:extLst>
              <a:ext uri="{FF2B5EF4-FFF2-40B4-BE49-F238E27FC236}">
                <a16:creationId xmlns:a16="http://schemas.microsoft.com/office/drawing/2014/main" id="{FC2BBF3A-4772-430A-99AE-716A4169C12C}"/>
              </a:ext>
            </a:extLst>
          </p:cNvPr>
          <p:cNvSpPr txBox="1"/>
          <p:nvPr/>
        </p:nvSpPr>
        <p:spPr>
          <a:xfrm>
            <a:off x="9833113" y="3429000"/>
            <a:ext cx="1152940" cy="646331"/>
          </a:xfrm>
          <a:prstGeom prst="rect">
            <a:avLst/>
          </a:prstGeom>
          <a:noFill/>
        </p:spPr>
        <p:txBody>
          <a:bodyPr wrap="square" rtlCol="0">
            <a:spAutoFit/>
          </a:bodyPr>
          <a:lstStyle/>
          <a:p>
            <a:pPr algn="ctr"/>
            <a:r>
              <a:rPr lang="pt-PT" b="1" dirty="0"/>
              <a:t>VERBO TER</a:t>
            </a:r>
            <a:endParaRPr lang="it-IT" b="1" dirty="0"/>
          </a:p>
        </p:txBody>
      </p:sp>
    </p:spTree>
    <p:extLst>
      <p:ext uri="{BB962C8B-B14F-4D97-AF65-F5344CB8AC3E}">
        <p14:creationId xmlns:p14="http://schemas.microsoft.com/office/powerpoint/2010/main" val="175796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82A26AA-0B54-4756-9CCF-55B4D123D982}"/>
              </a:ext>
            </a:extLst>
          </p:cNvPr>
          <p:cNvSpPr>
            <a:spLocks noGrp="1"/>
          </p:cNvSpPr>
          <p:nvPr>
            <p:ph type="title"/>
          </p:nvPr>
        </p:nvSpPr>
        <p:spPr>
          <a:xfrm>
            <a:off x="1292087" y="1696278"/>
            <a:ext cx="10058400" cy="2536068"/>
          </a:xfrm>
        </p:spPr>
        <p:txBody>
          <a:bodyPr>
            <a:normAutofit/>
          </a:bodyPr>
          <a:lstStyle/>
          <a:p>
            <a:r>
              <a:rPr lang="pt-PT" sz="6000" dirty="0"/>
              <a:t>Sabias que o povo português tem um ícone que o caracteriza? </a:t>
            </a:r>
            <a:endParaRPr lang="it-IT" sz="6000" dirty="0"/>
          </a:p>
        </p:txBody>
      </p:sp>
      <p:sp>
        <p:nvSpPr>
          <p:cNvPr id="6" name="CasellaDiTesto 5">
            <a:extLst>
              <a:ext uri="{FF2B5EF4-FFF2-40B4-BE49-F238E27FC236}">
                <a16:creationId xmlns:a16="http://schemas.microsoft.com/office/drawing/2014/main" id="{6C82CA90-628B-4688-99B7-87C77E376B3D}"/>
              </a:ext>
            </a:extLst>
          </p:cNvPr>
          <p:cNvSpPr txBox="1"/>
          <p:nvPr/>
        </p:nvSpPr>
        <p:spPr>
          <a:xfrm>
            <a:off x="3303102" y="576470"/>
            <a:ext cx="828261" cy="1862048"/>
          </a:xfrm>
          <a:prstGeom prst="rect">
            <a:avLst/>
          </a:prstGeom>
          <a:noFill/>
        </p:spPr>
        <p:txBody>
          <a:bodyPr wrap="square" rtlCol="0">
            <a:spAutoFit/>
          </a:bodyPr>
          <a:lstStyle/>
          <a:p>
            <a:r>
              <a:rPr lang="pt-PT" sz="11500" dirty="0"/>
              <a:t>?</a:t>
            </a:r>
            <a:endParaRPr lang="it-IT" sz="11500" dirty="0"/>
          </a:p>
        </p:txBody>
      </p:sp>
      <p:sp>
        <p:nvSpPr>
          <p:cNvPr id="7" name="CasellaDiTesto 6">
            <a:extLst>
              <a:ext uri="{FF2B5EF4-FFF2-40B4-BE49-F238E27FC236}">
                <a16:creationId xmlns:a16="http://schemas.microsoft.com/office/drawing/2014/main" id="{CDADD4C4-9E69-44EA-A1F1-C68A89F5441B}"/>
              </a:ext>
            </a:extLst>
          </p:cNvPr>
          <p:cNvSpPr txBox="1"/>
          <p:nvPr/>
        </p:nvSpPr>
        <p:spPr>
          <a:xfrm>
            <a:off x="5829299" y="576470"/>
            <a:ext cx="828261" cy="1862048"/>
          </a:xfrm>
          <a:prstGeom prst="rect">
            <a:avLst/>
          </a:prstGeom>
          <a:noFill/>
        </p:spPr>
        <p:txBody>
          <a:bodyPr wrap="square" rtlCol="0">
            <a:spAutoFit/>
          </a:bodyPr>
          <a:lstStyle/>
          <a:p>
            <a:r>
              <a:rPr lang="pt-PT" sz="11500" dirty="0"/>
              <a:t>?</a:t>
            </a:r>
            <a:endParaRPr lang="it-IT" sz="11500" dirty="0"/>
          </a:p>
        </p:txBody>
      </p:sp>
      <p:sp>
        <p:nvSpPr>
          <p:cNvPr id="8" name="CasellaDiTesto 7">
            <a:extLst>
              <a:ext uri="{FF2B5EF4-FFF2-40B4-BE49-F238E27FC236}">
                <a16:creationId xmlns:a16="http://schemas.microsoft.com/office/drawing/2014/main" id="{CB8DE346-4A82-42FC-9CA4-BAE4836B494C}"/>
              </a:ext>
            </a:extLst>
          </p:cNvPr>
          <p:cNvSpPr txBox="1"/>
          <p:nvPr/>
        </p:nvSpPr>
        <p:spPr>
          <a:xfrm>
            <a:off x="11350487" y="3935896"/>
            <a:ext cx="828261" cy="1862048"/>
          </a:xfrm>
          <a:prstGeom prst="rect">
            <a:avLst/>
          </a:prstGeom>
          <a:noFill/>
        </p:spPr>
        <p:txBody>
          <a:bodyPr wrap="square" rtlCol="0">
            <a:spAutoFit/>
          </a:bodyPr>
          <a:lstStyle/>
          <a:p>
            <a:r>
              <a:rPr lang="pt-PT" sz="11500" dirty="0"/>
              <a:t>?</a:t>
            </a:r>
            <a:endParaRPr lang="it-IT" sz="11500" dirty="0"/>
          </a:p>
        </p:txBody>
      </p:sp>
      <p:sp>
        <p:nvSpPr>
          <p:cNvPr id="9" name="CasellaDiTesto 8">
            <a:extLst>
              <a:ext uri="{FF2B5EF4-FFF2-40B4-BE49-F238E27FC236}">
                <a16:creationId xmlns:a16="http://schemas.microsoft.com/office/drawing/2014/main" id="{9FD7D26C-0BCC-4F67-B12C-7F379B2B8C5F}"/>
              </a:ext>
            </a:extLst>
          </p:cNvPr>
          <p:cNvSpPr txBox="1"/>
          <p:nvPr/>
        </p:nvSpPr>
        <p:spPr>
          <a:xfrm>
            <a:off x="641069" y="1000422"/>
            <a:ext cx="828261" cy="1862048"/>
          </a:xfrm>
          <a:prstGeom prst="rect">
            <a:avLst/>
          </a:prstGeom>
          <a:noFill/>
        </p:spPr>
        <p:txBody>
          <a:bodyPr wrap="square" rtlCol="0">
            <a:spAutoFit/>
          </a:bodyPr>
          <a:lstStyle/>
          <a:p>
            <a:r>
              <a:rPr lang="pt-PT" sz="11500" dirty="0"/>
              <a:t>?</a:t>
            </a:r>
            <a:endParaRPr lang="it-IT" sz="11500" dirty="0"/>
          </a:p>
        </p:txBody>
      </p:sp>
      <p:sp>
        <p:nvSpPr>
          <p:cNvPr id="10" name="CasellaDiTesto 9">
            <a:extLst>
              <a:ext uri="{FF2B5EF4-FFF2-40B4-BE49-F238E27FC236}">
                <a16:creationId xmlns:a16="http://schemas.microsoft.com/office/drawing/2014/main" id="{6A05CD6F-6B8A-432F-9EDF-AD684CA3716C}"/>
              </a:ext>
            </a:extLst>
          </p:cNvPr>
          <p:cNvSpPr txBox="1"/>
          <p:nvPr/>
        </p:nvSpPr>
        <p:spPr>
          <a:xfrm>
            <a:off x="616227" y="4268730"/>
            <a:ext cx="828261" cy="1862048"/>
          </a:xfrm>
          <a:prstGeom prst="rect">
            <a:avLst/>
          </a:prstGeom>
          <a:noFill/>
        </p:spPr>
        <p:txBody>
          <a:bodyPr wrap="square" rtlCol="0">
            <a:spAutoFit/>
          </a:bodyPr>
          <a:lstStyle/>
          <a:p>
            <a:r>
              <a:rPr lang="pt-PT" sz="11500" dirty="0"/>
              <a:t>?</a:t>
            </a:r>
            <a:endParaRPr lang="it-IT" sz="11500" dirty="0"/>
          </a:p>
        </p:txBody>
      </p:sp>
      <p:sp>
        <p:nvSpPr>
          <p:cNvPr id="11" name="CasellaDiTesto 10">
            <a:extLst>
              <a:ext uri="{FF2B5EF4-FFF2-40B4-BE49-F238E27FC236}">
                <a16:creationId xmlns:a16="http://schemas.microsoft.com/office/drawing/2014/main" id="{DEE25674-15AF-4555-B6C9-8B81904F61C5}"/>
              </a:ext>
            </a:extLst>
          </p:cNvPr>
          <p:cNvSpPr txBox="1"/>
          <p:nvPr/>
        </p:nvSpPr>
        <p:spPr>
          <a:xfrm>
            <a:off x="6970645" y="4268730"/>
            <a:ext cx="828261" cy="1862048"/>
          </a:xfrm>
          <a:prstGeom prst="rect">
            <a:avLst/>
          </a:prstGeom>
          <a:noFill/>
        </p:spPr>
        <p:txBody>
          <a:bodyPr wrap="square" rtlCol="0">
            <a:spAutoFit/>
          </a:bodyPr>
          <a:lstStyle/>
          <a:p>
            <a:r>
              <a:rPr lang="pt-PT" sz="11500" dirty="0"/>
              <a:t>?</a:t>
            </a:r>
            <a:endParaRPr lang="it-IT" sz="11500" dirty="0"/>
          </a:p>
        </p:txBody>
      </p:sp>
      <p:sp>
        <p:nvSpPr>
          <p:cNvPr id="12" name="CasellaDiTesto 11">
            <a:extLst>
              <a:ext uri="{FF2B5EF4-FFF2-40B4-BE49-F238E27FC236}">
                <a16:creationId xmlns:a16="http://schemas.microsoft.com/office/drawing/2014/main" id="{8DCB21B5-77DD-4DF1-8359-3462112CDEE1}"/>
              </a:ext>
            </a:extLst>
          </p:cNvPr>
          <p:cNvSpPr txBox="1"/>
          <p:nvPr/>
        </p:nvSpPr>
        <p:spPr>
          <a:xfrm>
            <a:off x="7798906" y="33131"/>
            <a:ext cx="828261" cy="1862048"/>
          </a:xfrm>
          <a:prstGeom prst="rect">
            <a:avLst/>
          </a:prstGeom>
          <a:noFill/>
        </p:spPr>
        <p:txBody>
          <a:bodyPr wrap="square" rtlCol="0">
            <a:spAutoFit/>
          </a:bodyPr>
          <a:lstStyle/>
          <a:p>
            <a:r>
              <a:rPr lang="pt-PT" sz="11500" dirty="0"/>
              <a:t>?</a:t>
            </a:r>
            <a:endParaRPr lang="it-IT" sz="11500" dirty="0"/>
          </a:p>
        </p:txBody>
      </p:sp>
      <p:sp>
        <p:nvSpPr>
          <p:cNvPr id="13" name="CasellaDiTesto 12">
            <a:extLst>
              <a:ext uri="{FF2B5EF4-FFF2-40B4-BE49-F238E27FC236}">
                <a16:creationId xmlns:a16="http://schemas.microsoft.com/office/drawing/2014/main" id="{5FA82CAE-6B4C-436D-BD14-1891CF5844A4}"/>
              </a:ext>
            </a:extLst>
          </p:cNvPr>
          <p:cNvSpPr txBox="1"/>
          <p:nvPr/>
        </p:nvSpPr>
        <p:spPr>
          <a:xfrm>
            <a:off x="9647583" y="4571882"/>
            <a:ext cx="828261" cy="1862048"/>
          </a:xfrm>
          <a:prstGeom prst="rect">
            <a:avLst/>
          </a:prstGeom>
          <a:noFill/>
        </p:spPr>
        <p:txBody>
          <a:bodyPr wrap="square" rtlCol="0">
            <a:spAutoFit/>
          </a:bodyPr>
          <a:lstStyle/>
          <a:p>
            <a:r>
              <a:rPr lang="pt-PT" sz="11500" dirty="0"/>
              <a:t>?</a:t>
            </a:r>
            <a:endParaRPr lang="it-IT" sz="11500" dirty="0"/>
          </a:p>
        </p:txBody>
      </p:sp>
      <p:sp>
        <p:nvSpPr>
          <p:cNvPr id="14" name="CasellaDiTesto 13">
            <a:extLst>
              <a:ext uri="{FF2B5EF4-FFF2-40B4-BE49-F238E27FC236}">
                <a16:creationId xmlns:a16="http://schemas.microsoft.com/office/drawing/2014/main" id="{48C196BB-CF18-4EA6-B7DD-6F707716BF25}"/>
              </a:ext>
            </a:extLst>
          </p:cNvPr>
          <p:cNvSpPr txBox="1"/>
          <p:nvPr/>
        </p:nvSpPr>
        <p:spPr>
          <a:xfrm>
            <a:off x="9965635" y="576470"/>
            <a:ext cx="828261" cy="1862048"/>
          </a:xfrm>
          <a:prstGeom prst="rect">
            <a:avLst/>
          </a:prstGeom>
          <a:noFill/>
        </p:spPr>
        <p:txBody>
          <a:bodyPr wrap="square" rtlCol="0">
            <a:spAutoFit/>
          </a:bodyPr>
          <a:lstStyle/>
          <a:p>
            <a:r>
              <a:rPr lang="pt-PT" sz="11500" dirty="0"/>
              <a:t>?</a:t>
            </a:r>
            <a:endParaRPr lang="it-IT" sz="11500" dirty="0"/>
          </a:p>
        </p:txBody>
      </p:sp>
      <p:sp>
        <p:nvSpPr>
          <p:cNvPr id="15" name="CasellaDiTesto 14">
            <a:extLst>
              <a:ext uri="{FF2B5EF4-FFF2-40B4-BE49-F238E27FC236}">
                <a16:creationId xmlns:a16="http://schemas.microsoft.com/office/drawing/2014/main" id="{3CB3E941-9D89-40ED-B92B-6D72C1087DD2}"/>
              </a:ext>
            </a:extLst>
          </p:cNvPr>
          <p:cNvSpPr txBox="1"/>
          <p:nvPr/>
        </p:nvSpPr>
        <p:spPr>
          <a:xfrm>
            <a:off x="3634404" y="4596780"/>
            <a:ext cx="828261" cy="1862048"/>
          </a:xfrm>
          <a:prstGeom prst="rect">
            <a:avLst/>
          </a:prstGeom>
          <a:noFill/>
        </p:spPr>
        <p:txBody>
          <a:bodyPr wrap="square" rtlCol="0">
            <a:spAutoFit/>
          </a:bodyPr>
          <a:lstStyle/>
          <a:p>
            <a:r>
              <a:rPr lang="pt-PT" sz="11500" dirty="0"/>
              <a:t>?</a:t>
            </a:r>
            <a:endParaRPr lang="it-IT" sz="11500" dirty="0"/>
          </a:p>
        </p:txBody>
      </p:sp>
    </p:spTree>
    <p:extLst>
      <p:ext uri="{BB962C8B-B14F-4D97-AF65-F5344CB8AC3E}">
        <p14:creationId xmlns:p14="http://schemas.microsoft.com/office/powerpoint/2010/main" val="1195477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970B00-E32A-47FA-81B3-1CF41F0F56B5}"/>
              </a:ext>
            </a:extLst>
          </p:cNvPr>
          <p:cNvSpPr>
            <a:spLocks noGrp="1"/>
          </p:cNvSpPr>
          <p:nvPr>
            <p:ph type="title"/>
          </p:nvPr>
        </p:nvSpPr>
        <p:spPr/>
        <p:txBody>
          <a:bodyPr/>
          <a:lstStyle/>
          <a:p>
            <a:r>
              <a:rPr lang="pt-PT" dirty="0"/>
              <a:t>Quem é o Zé Povinho?</a:t>
            </a:r>
            <a:endParaRPr lang="it-IT" dirty="0"/>
          </a:p>
        </p:txBody>
      </p:sp>
      <p:pic>
        <p:nvPicPr>
          <p:cNvPr id="7170" name="Picture 2" descr="Zé Povinho Car vinyl Sticker - TenStickers">
            <a:extLst>
              <a:ext uri="{FF2B5EF4-FFF2-40B4-BE49-F238E27FC236}">
                <a16:creationId xmlns:a16="http://schemas.microsoft.com/office/drawing/2014/main" id="{1A6F0761-739A-423A-884F-8B4F87760F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2579" y="2064232"/>
            <a:ext cx="2452342" cy="384976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BE70FEE8-EB97-419A-90B9-166B28387E10}"/>
              </a:ext>
            </a:extLst>
          </p:cNvPr>
          <p:cNvPicPr>
            <a:picLocks noChangeAspect="1"/>
          </p:cNvPicPr>
          <p:nvPr/>
        </p:nvPicPr>
        <p:blipFill rotWithShape="1">
          <a:blip r:embed="rId3"/>
          <a:srcRect l="13478" t="44916" r="51305" b="12072"/>
          <a:stretch/>
        </p:blipFill>
        <p:spPr>
          <a:xfrm>
            <a:off x="4364659" y="1784749"/>
            <a:ext cx="6387547" cy="4386152"/>
          </a:xfrm>
          <a:prstGeom prst="rect">
            <a:avLst/>
          </a:prstGeom>
        </p:spPr>
      </p:pic>
      <p:sp>
        <p:nvSpPr>
          <p:cNvPr id="7" name="CasellaDiTesto 6">
            <a:extLst>
              <a:ext uri="{FF2B5EF4-FFF2-40B4-BE49-F238E27FC236}">
                <a16:creationId xmlns:a16="http://schemas.microsoft.com/office/drawing/2014/main" id="{61034A25-4D7B-4EC8-8841-402DBB491343}"/>
              </a:ext>
            </a:extLst>
          </p:cNvPr>
          <p:cNvSpPr txBox="1"/>
          <p:nvPr/>
        </p:nvSpPr>
        <p:spPr>
          <a:xfrm>
            <a:off x="302150" y="6427803"/>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i="1" u="sng" dirty="0"/>
              <a:t>Instagram </a:t>
            </a:r>
            <a:r>
              <a:rPr lang="pt-PT" b="1" dirty="0"/>
              <a:t>@</a:t>
            </a:r>
            <a:r>
              <a:rPr lang="pt-PT" dirty="0">
                <a:solidFill>
                  <a:schemeClr val="tx1"/>
                </a:solidFill>
              </a:rPr>
              <a:t>inspiraçoes_portuguesas</a:t>
            </a:r>
          </a:p>
        </p:txBody>
      </p:sp>
      <p:cxnSp>
        <p:nvCxnSpPr>
          <p:cNvPr id="8" name="Connettore 2 7">
            <a:extLst>
              <a:ext uri="{FF2B5EF4-FFF2-40B4-BE49-F238E27FC236}">
                <a16:creationId xmlns:a16="http://schemas.microsoft.com/office/drawing/2014/main" id="{DA15B10A-8F9D-4845-A7D2-BD5A0AD5666F}"/>
              </a:ext>
            </a:extLst>
          </p:cNvPr>
          <p:cNvCxnSpPr/>
          <p:nvPr/>
        </p:nvCxnSpPr>
        <p:spPr>
          <a:xfrm flipH="1" flipV="1">
            <a:off x="1097280" y="2835965"/>
            <a:ext cx="850790" cy="593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604BC605-315F-4205-B4C4-2C9A71AF7BE3}"/>
              </a:ext>
            </a:extLst>
          </p:cNvPr>
          <p:cNvSpPr txBox="1"/>
          <p:nvPr/>
        </p:nvSpPr>
        <p:spPr>
          <a:xfrm>
            <a:off x="92766" y="2126933"/>
            <a:ext cx="1549813" cy="646331"/>
          </a:xfrm>
          <a:prstGeom prst="rect">
            <a:avLst/>
          </a:prstGeom>
          <a:noFill/>
        </p:spPr>
        <p:txBody>
          <a:bodyPr wrap="square" rtlCol="0">
            <a:spAutoFit/>
          </a:bodyPr>
          <a:lstStyle/>
          <a:p>
            <a:r>
              <a:rPr lang="pt-PT" dirty="0"/>
              <a:t>O gesto:  </a:t>
            </a:r>
          </a:p>
          <a:p>
            <a:r>
              <a:rPr lang="pt-PT" dirty="0"/>
              <a:t>Um manguito</a:t>
            </a:r>
            <a:endParaRPr lang="it-IT" dirty="0"/>
          </a:p>
        </p:txBody>
      </p:sp>
      <p:pic>
        <p:nvPicPr>
          <p:cNvPr id="7172" name="Picture 4" descr="Lote 31 - Peça em Faiança vidrada das Caldas, Zé povinho Fiado! Toma  decoração naturalista, marcado Álvaro José caldas ( 21 cm ) Todas as marcas  foram pesquisadas no Dicionário de Marcas">
            <a:extLst>
              <a:ext uri="{FF2B5EF4-FFF2-40B4-BE49-F238E27FC236}">
                <a16:creationId xmlns:a16="http://schemas.microsoft.com/office/drawing/2014/main" id="{0FCC41DA-078A-49D7-AEB6-C2EB157EC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8566" y="4203852"/>
            <a:ext cx="218122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596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B8BAE218-BFC9-41D9-BF7B-23B7CB06BFF8}"/>
              </a:ext>
            </a:extLst>
          </p:cNvPr>
          <p:cNvSpPr txBox="1">
            <a:spLocks noChangeArrowheads="1"/>
          </p:cNvSpPr>
          <p:nvPr/>
        </p:nvSpPr>
        <p:spPr bwMode="auto">
          <a:xfrm>
            <a:off x="284905" y="2210698"/>
            <a:ext cx="5435617" cy="21625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ts val="500"/>
              </a:spcBef>
              <a:spcAft>
                <a:spcPts val="500"/>
              </a:spcAft>
              <a:buClrTx/>
              <a:buSzTx/>
              <a:buFontTx/>
              <a:buNone/>
              <a:tabLst/>
            </a:pPr>
            <a:r>
              <a:rPr kumimoji="0" lang="pt-PT" altLang="it-IT" sz="2400" b="1" i="0" u="none" strike="noStrike" cap="none" normalizeH="0" baseline="0" dirty="0">
                <a:ln>
                  <a:noFill/>
                </a:ln>
                <a:solidFill>
                  <a:schemeClr val="tx1"/>
                </a:solidFill>
                <a:effectLst/>
                <a:latin typeface="Times New Roman" panose="02020603050405020304" pitchFamily="18" charset="0"/>
              </a:rPr>
              <a:t>"O Tempo perguntou ao tempo quanto tempo o tempo tem, o Tempo respondeu ao tempo que o tempo tem tanto tempo quanto tempo, tempo tem."</a:t>
            </a:r>
            <a:r>
              <a:rPr kumimoji="0" lang="pt-PT" altLang="it-IT" sz="2400" b="0" i="1"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ts val="500"/>
              </a:spcBef>
              <a:spcAft>
                <a:spcPts val="500"/>
              </a:spcAft>
              <a:buClrTx/>
              <a:buSzTx/>
              <a:buFontTx/>
              <a:buNone/>
              <a:tabLst/>
            </a:pPr>
            <a:r>
              <a:rPr kumimoji="0" lang="pt-PT" altLang="it-IT" sz="2400" b="0" i="1" u="none" strike="noStrike" cap="none" normalizeH="0" baseline="0" dirty="0">
                <a:ln>
                  <a:noFill/>
                </a:ln>
                <a:solidFill>
                  <a:schemeClr val="tx1"/>
                </a:solidFill>
                <a:effectLst/>
                <a:latin typeface="Times New Roman" panose="02020603050405020304" pitchFamily="18" charset="0"/>
              </a:rPr>
              <a:t>Trava-línguas popular</a:t>
            </a:r>
            <a:endParaRPr kumimoji="0" lang="pt-PT" altLang="it-IT" sz="24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3600" b="0" i="0" u="none" strike="noStrike" cap="none" normalizeH="0" baseline="0" dirty="0">
              <a:ln>
                <a:noFill/>
              </a:ln>
              <a:solidFill>
                <a:schemeClr val="tx1"/>
              </a:solidFill>
              <a:effectLst/>
              <a:latin typeface="Arial" panose="020B0604020202020204" pitchFamily="34" charset="0"/>
            </a:endParaRPr>
          </a:p>
        </p:txBody>
      </p:sp>
      <p:pic>
        <p:nvPicPr>
          <p:cNvPr id="2052" name="Picture 4" descr="Salvador Dalì e la psicologia del tempo - Sunny by Art">
            <a:extLst>
              <a:ext uri="{FF2B5EF4-FFF2-40B4-BE49-F238E27FC236}">
                <a16:creationId xmlns:a16="http://schemas.microsoft.com/office/drawing/2014/main" id="{5262BF9C-7E4D-4BFC-AB09-D1FE51232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809" y="1046921"/>
            <a:ext cx="5665100" cy="424882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71E7B63-2072-4DD3-8AE2-ECD732388AA9}"/>
              </a:ext>
            </a:extLst>
          </p:cNvPr>
          <p:cNvSpPr txBox="1"/>
          <p:nvPr/>
        </p:nvSpPr>
        <p:spPr>
          <a:xfrm>
            <a:off x="6363047" y="5295746"/>
            <a:ext cx="5247862" cy="369332"/>
          </a:xfrm>
          <a:prstGeom prst="rect">
            <a:avLst/>
          </a:prstGeom>
          <a:noFill/>
        </p:spPr>
        <p:txBody>
          <a:bodyPr wrap="square" rtlCol="0">
            <a:spAutoFit/>
          </a:bodyPr>
          <a:lstStyle/>
          <a:p>
            <a:r>
              <a:rPr lang="pt-PT" b="1" dirty="0"/>
              <a:t>Salvador Dalí </a:t>
            </a:r>
            <a:r>
              <a:rPr lang="pt-PT" dirty="0"/>
              <a:t>– A persistência da memória, 1931</a:t>
            </a:r>
            <a:endParaRPr lang="it-IT" dirty="0"/>
          </a:p>
        </p:txBody>
      </p:sp>
    </p:spTree>
    <p:extLst>
      <p:ext uri="{BB962C8B-B14F-4D97-AF65-F5344CB8AC3E}">
        <p14:creationId xmlns:p14="http://schemas.microsoft.com/office/powerpoint/2010/main" val="58318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742ECC8C-AE95-4487-8243-6CCD7625D2C8}"/>
              </a:ext>
            </a:extLst>
          </p:cNvPr>
          <p:cNvPicPr>
            <a:picLocks noChangeAspect="1"/>
          </p:cNvPicPr>
          <p:nvPr/>
        </p:nvPicPr>
        <p:blipFill rotWithShape="1">
          <a:blip r:embed="rId2"/>
          <a:srcRect l="14881" b="37310"/>
          <a:stretch/>
        </p:blipFill>
        <p:spPr>
          <a:xfrm>
            <a:off x="1316493" y="285091"/>
            <a:ext cx="5390036" cy="4705185"/>
          </a:xfrm>
          <a:prstGeom prst="rect">
            <a:avLst/>
          </a:prstGeom>
        </p:spPr>
      </p:pic>
      <p:pic>
        <p:nvPicPr>
          <p:cNvPr id="41" name="Picture 3">
            <a:extLst>
              <a:ext uri="{FF2B5EF4-FFF2-40B4-BE49-F238E27FC236}">
                <a16:creationId xmlns:a16="http://schemas.microsoft.com/office/drawing/2014/main" id="{D5391D11-9693-42EA-A0B6-CB17E8C03FBE}"/>
              </a:ext>
            </a:extLst>
          </p:cNvPr>
          <p:cNvPicPr>
            <a:picLocks noChangeAspect="1"/>
          </p:cNvPicPr>
          <p:nvPr/>
        </p:nvPicPr>
        <p:blipFill>
          <a:blip r:embed="rId3" cstate="screen"/>
          <a:srcRect l="2006" t="67922" r="77656" b="11727"/>
          <a:stretch>
            <a:fillRect/>
          </a:stretch>
        </p:blipFill>
        <p:spPr bwMode="auto">
          <a:xfrm>
            <a:off x="7020321" y="507020"/>
            <a:ext cx="1242060" cy="1261110"/>
          </a:xfrm>
          <a:prstGeom prst="rect">
            <a:avLst/>
          </a:prstGeom>
          <a:noFill/>
          <a:ln w="9525">
            <a:noFill/>
            <a:miter lim="800000"/>
            <a:headEnd/>
            <a:tailEnd/>
          </a:ln>
        </p:spPr>
      </p:pic>
      <p:pic>
        <p:nvPicPr>
          <p:cNvPr id="42" name="Picture 3">
            <a:extLst>
              <a:ext uri="{FF2B5EF4-FFF2-40B4-BE49-F238E27FC236}">
                <a16:creationId xmlns:a16="http://schemas.microsoft.com/office/drawing/2014/main" id="{5E66F421-5713-43E0-A394-85CF1D3E58AD}"/>
              </a:ext>
            </a:extLst>
          </p:cNvPr>
          <p:cNvPicPr>
            <a:picLocks noChangeAspect="1"/>
          </p:cNvPicPr>
          <p:nvPr/>
        </p:nvPicPr>
        <p:blipFill>
          <a:blip r:embed="rId3" cstate="screen"/>
          <a:srcRect l="2006" t="2544" r="77656" b="76116"/>
          <a:stretch>
            <a:fillRect/>
          </a:stretch>
        </p:blipFill>
        <p:spPr bwMode="auto">
          <a:xfrm>
            <a:off x="8491255" y="576348"/>
            <a:ext cx="1242060" cy="1322070"/>
          </a:xfrm>
          <a:prstGeom prst="rect">
            <a:avLst/>
          </a:prstGeom>
          <a:noFill/>
          <a:ln w="9525">
            <a:noFill/>
            <a:miter lim="800000"/>
            <a:headEnd/>
            <a:tailEnd/>
          </a:ln>
        </p:spPr>
      </p:pic>
      <p:pic>
        <p:nvPicPr>
          <p:cNvPr id="43" name="Picture 3">
            <a:extLst>
              <a:ext uri="{FF2B5EF4-FFF2-40B4-BE49-F238E27FC236}">
                <a16:creationId xmlns:a16="http://schemas.microsoft.com/office/drawing/2014/main" id="{CA199869-B397-4074-8F13-4248DD3EC155}"/>
              </a:ext>
            </a:extLst>
          </p:cNvPr>
          <p:cNvPicPr>
            <a:picLocks noChangeAspect="1"/>
          </p:cNvPicPr>
          <p:nvPr/>
        </p:nvPicPr>
        <p:blipFill>
          <a:blip r:embed="rId3" cstate="screen"/>
          <a:srcRect l="2006" t="24167" r="77656" b="54973"/>
          <a:stretch>
            <a:fillRect/>
          </a:stretch>
        </p:blipFill>
        <p:spPr bwMode="auto">
          <a:xfrm>
            <a:off x="7091536" y="2074923"/>
            <a:ext cx="1242060" cy="1292225"/>
          </a:xfrm>
          <a:prstGeom prst="rect">
            <a:avLst/>
          </a:prstGeom>
          <a:noFill/>
          <a:ln w="9525">
            <a:noFill/>
            <a:miter lim="800000"/>
            <a:headEnd/>
            <a:tailEnd/>
          </a:ln>
        </p:spPr>
      </p:pic>
      <p:pic>
        <p:nvPicPr>
          <p:cNvPr id="44" name="Picture 3">
            <a:extLst>
              <a:ext uri="{FF2B5EF4-FFF2-40B4-BE49-F238E27FC236}">
                <a16:creationId xmlns:a16="http://schemas.microsoft.com/office/drawing/2014/main" id="{8E3D90E3-B906-45EF-BDF1-CEEB5944EE89}"/>
              </a:ext>
            </a:extLst>
          </p:cNvPr>
          <p:cNvPicPr>
            <a:picLocks noChangeAspect="1"/>
          </p:cNvPicPr>
          <p:nvPr/>
        </p:nvPicPr>
        <p:blipFill>
          <a:blip r:embed="rId3" cstate="screen"/>
          <a:srcRect l="2006" t="45790" r="77656" b="32587"/>
          <a:stretch>
            <a:fillRect/>
          </a:stretch>
        </p:blipFill>
        <p:spPr bwMode="auto">
          <a:xfrm>
            <a:off x="8472792" y="2067613"/>
            <a:ext cx="1242060" cy="1339850"/>
          </a:xfrm>
          <a:prstGeom prst="rect">
            <a:avLst/>
          </a:prstGeom>
          <a:noFill/>
          <a:ln w="9525">
            <a:noFill/>
            <a:miter lim="800000"/>
            <a:headEnd/>
            <a:tailEnd/>
          </a:ln>
        </p:spPr>
      </p:pic>
      <p:graphicFrame>
        <p:nvGraphicFramePr>
          <p:cNvPr id="15" name="Tabella 14">
            <a:extLst>
              <a:ext uri="{FF2B5EF4-FFF2-40B4-BE49-F238E27FC236}">
                <a16:creationId xmlns:a16="http://schemas.microsoft.com/office/drawing/2014/main" id="{EF09F155-7AF7-4BDD-9D37-371A142E32E0}"/>
              </a:ext>
            </a:extLst>
          </p:cNvPr>
          <p:cNvGraphicFramePr>
            <a:graphicFrameLocks noGrp="1"/>
          </p:cNvGraphicFramePr>
          <p:nvPr>
            <p:extLst>
              <p:ext uri="{D42A27DB-BD31-4B8C-83A1-F6EECF244321}">
                <p14:modId xmlns:p14="http://schemas.microsoft.com/office/powerpoint/2010/main" val="3061701134"/>
              </p:ext>
            </p:extLst>
          </p:nvPr>
        </p:nvGraphicFramePr>
        <p:xfrm>
          <a:off x="2084349" y="5636601"/>
          <a:ext cx="8023302" cy="441960"/>
        </p:xfrm>
        <a:graphic>
          <a:graphicData uri="http://schemas.openxmlformats.org/drawingml/2006/table">
            <a:tbl>
              <a:tblPr firstRow="1" firstCol="1" bandRow="1">
                <a:tableStyleId>{5C22544A-7EE6-4342-B048-85BDC9FD1C3A}</a:tableStyleId>
              </a:tblPr>
              <a:tblGrid>
                <a:gridCol w="1501254">
                  <a:extLst>
                    <a:ext uri="{9D8B030D-6E8A-4147-A177-3AD203B41FA5}">
                      <a16:colId xmlns:a16="http://schemas.microsoft.com/office/drawing/2014/main" val="504632881"/>
                    </a:ext>
                  </a:extLst>
                </a:gridCol>
                <a:gridCol w="1569492">
                  <a:extLst>
                    <a:ext uri="{9D8B030D-6E8A-4147-A177-3AD203B41FA5}">
                      <a16:colId xmlns:a16="http://schemas.microsoft.com/office/drawing/2014/main" val="3107807582"/>
                    </a:ext>
                  </a:extLst>
                </a:gridCol>
                <a:gridCol w="1651379">
                  <a:extLst>
                    <a:ext uri="{9D8B030D-6E8A-4147-A177-3AD203B41FA5}">
                      <a16:colId xmlns:a16="http://schemas.microsoft.com/office/drawing/2014/main" val="267999565"/>
                    </a:ext>
                  </a:extLst>
                </a:gridCol>
                <a:gridCol w="1514902">
                  <a:extLst>
                    <a:ext uri="{9D8B030D-6E8A-4147-A177-3AD203B41FA5}">
                      <a16:colId xmlns:a16="http://schemas.microsoft.com/office/drawing/2014/main" val="2268097451"/>
                    </a:ext>
                  </a:extLst>
                </a:gridCol>
                <a:gridCol w="1786275">
                  <a:extLst>
                    <a:ext uri="{9D8B030D-6E8A-4147-A177-3AD203B41FA5}">
                      <a16:colId xmlns:a16="http://schemas.microsoft.com/office/drawing/2014/main" val="3743729296"/>
                    </a:ext>
                  </a:extLst>
                </a:gridCol>
              </a:tblGrid>
              <a:tr h="391676">
                <a:tc>
                  <a:txBody>
                    <a:bodyPr/>
                    <a:lstStyle/>
                    <a:p>
                      <a:pPr algn="ctr">
                        <a:spcAft>
                          <a:spcPts val="600"/>
                        </a:spcAft>
                      </a:pPr>
                      <a:r>
                        <a:rPr lang="pt-PT" sz="1200" kern="50" dirty="0">
                          <a:effectLst/>
                        </a:rPr>
                        <a:t>Dia 27 de Novembro  </a:t>
                      </a:r>
                    </a:p>
                    <a:p>
                      <a:pPr algn="ctr">
                        <a:spcAft>
                          <a:spcPts val="600"/>
                        </a:spcAft>
                      </a:pPr>
                      <a:r>
                        <a:rPr lang="pt-PT" sz="1200" kern="50" dirty="0">
                          <a:effectLst/>
                        </a:rPr>
                        <a:t>Antes-de-ontem</a:t>
                      </a:r>
                      <a:endParaRPr lang="it-IT" sz="1200" kern="50" dirty="0">
                        <a:effectLst/>
                      </a:endParaRPr>
                    </a:p>
                  </a:txBody>
                  <a:tcPr marL="68580" marR="68580" marT="0" marB="0" anchor="ctr"/>
                </a:tc>
                <a:tc>
                  <a:txBody>
                    <a:bodyPr/>
                    <a:lstStyle/>
                    <a:p>
                      <a:pPr algn="ctr">
                        <a:spcAft>
                          <a:spcPts val="600"/>
                        </a:spcAft>
                      </a:pPr>
                      <a:r>
                        <a:rPr lang="pt-PT" sz="1200" kern="50" dirty="0">
                          <a:effectLst/>
                        </a:rPr>
                        <a:t>Dia 28 de Novembro</a:t>
                      </a:r>
                      <a:endParaRPr lang="it-IT" sz="1200" kern="50" dirty="0">
                        <a:effectLst/>
                      </a:endParaRPr>
                    </a:p>
                    <a:p>
                      <a:pPr algn="ctr">
                        <a:spcAft>
                          <a:spcPts val="600"/>
                        </a:spcAft>
                      </a:pPr>
                      <a:r>
                        <a:rPr lang="pt-PT" sz="1200" kern="50" dirty="0">
                          <a:effectLst/>
                        </a:rPr>
                        <a:t>Ontem </a:t>
                      </a:r>
                      <a:endParaRPr lang="it-IT" sz="12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600"/>
                        </a:spcAft>
                      </a:pPr>
                      <a:r>
                        <a:rPr lang="pt-PT" sz="1200" kern="50" dirty="0">
                          <a:effectLst/>
                        </a:rPr>
                        <a:t>Dia 29 de Novembro </a:t>
                      </a:r>
                    </a:p>
                    <a:p>
                      <a:pPr algn="ctr">
                        <a:spcAft>
                          <a:spcPts val="600"/>
                        </a:spcAft>
                      </a:pPr>
                      <a:r>
                        <a:rPr lang="pt-PT" sz="1200" kern="50" dirty="0">
                          <a:effectLst/>
                        </a:rPr>
                        <a:t>Hoje</a:t>
                      </a:r>
                      <a:endParaRPr lang="it-IT" sz="1200" kern="50" dirty="0">
                        <a:effectLst/>
                      </a:endParaRPr>
                    </a:p>
                  </a:txBody>
                  <a:tcPr marL="68580" marR="68580" marT="0" marB="0" anchor="ctr"/>
                </a:tc>
                <a:tc>
                  <a:txBody>
                    <a:bodyPr/>
                    <a:lstStyle/>
                    <a:p>
                      <a:pPr algn="ctr">
                        <a:spcAft>
                          <a:spcPts val="600"/>
                        </a:spcAft>
                      </a:pPr>
                      <a:r>
                        <a:rPr lang="pt-PT" sz="1200" kern="50" dirty="0">
                          <a:effectLst/>
                        </a:rPr>
                        <a:t>Dia 30 de Novembro</a:t>
                      </a:r>
                    </a:p>
                    <a:p>
                      <a:pPr algn="ctr">
                        <a:spcAft>
                          <a:spcPts val="600"/>
                        </a:spcAft>
                      </a:pPr>
                      <a:r>
                        <a:rPr lang="pt-PT" sz="1200" kern="50" dirty="0">
                          <a:effectLst/>
                        </a:rPr>
                        <a:t>Amanhã</a:t>
                      </a:r>
                      <a:endParaRPr lang="it-IT" sz="1200" kern="50" dirty="0">
                        <a:effectLst/>
                      </a:endParaRPr>
                    </a:p>
                  </a:txBody>
                  <a:tcPr marL="68580" marR="68580" marT="0" marB="0" anchor="ctr"/>
                </a:tc>
                <a:tc>
                  <a:txBody>
                    <a:bodyPr/>
                    <a:lstStyle/>
                    <a:p>
                      <a:pPr algn="ctr">
                        <a:spcAft>
                          <a:spcPts val="600"/>
                        </a:spcAft>
                      </a:pPr>
                      <a:r>
                        <a:rPr lang="pt-PT" sz="1200" kern="50" dirty="0">
                          <a:effectLst/>
                        </a:rPr>
                        <a:t>Dia 1 de</a:t>
                      </a:r>
                      <a:r>
                        <a:rPr lang="it-IT" sz="1200" kern="50" dirty="0">
                          <a:effectLst/>
                        </a:rPr>
                        <a:t> </a:t>
                      </a:r>
                      <a:r>
                        <a:rPr lang="pt-PT" sz="1200" kern="50" dirty="0">
                          <a:effectLst/>
                        </a:rPr>
                        <a:t>Dezembro</a:t>
                      </a:r>
                      <a:endParaRPr lang="it-IT" sz="1200" kern="50" dirty="0">
                        <a:effectLst/>
                      </a:endParaRPr>
                    </a:p>
                    <a:p>
                      <a:pPr algn="ctr">
                        <a:spcAft>
                          <a:spcPts val="600"/>
                        </a:spcAft>
                      </a:pPr>
                      <a:r>
                        <a:rPr lang="pt-PT" sz="1200" kern="50" dirty="0">
                          <a:effectLst/>
                        </a:rPr>
                        <a:t>Depois-de-amanhã</a:t>
                      </a:r>
                      <a:endParaRPr lang="it-IT" sz="12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1027689273"/>
                  </a:ext>
                </a:extLst>
              </a:tr>
            </a:tbl>
          </a:graphicData>
        </a:graphic>
      </p:graphicFrame>
      <p:sp>
        <p:nvSpPr>
          <p:cNvPr id="16" name="Parentesi graffa chiusa 15">
            <a:extLst>
              <a:ext uri="{FF2B5EF4-FFF2-40B4-BE49-F238E27FC236}">
                <a16:creationId xmlns:a16="http://schemas.microsoft.com/office/drawing/2014/main" id="{64A8ABE7-64D2-40DC-A452-D6236EE4C8BF}"/>
              </a:ext>
            </a:extLst>
          </p:cNvPr>
          <p:cNvSpPr/>
          <p:nvPr/>
        </p:nvSpPr>
        <p:spPr>
          <a:xfrm rot="5400000">
            <a:off x="8002950" y="2101581"/>
            <a:ext cx="791570" cy="28389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CasellaDiTesto 16">
            <a:extLst>
              <a:ext uri="{FF2B5EF4-FFF2-40B4-BE49-F238E27FC236}">
                <a16:creationId xmlns:a16="http://schemas.microsoft.com/office/drawing/2014/main" id="{E257B907-6003-4384-9189-6ACD6FB27C46}"/>
              </a:ext>
            </a:extLst>
          </p:cNvPr>
          <p:cNvSpPr txBox="1"/>
          <p:nvPr/>
        </p:nvSpPr>
        <p:spPr>
          <a:xfrm>
            <a:off x="7107782" y="4128082"/>
            <a:ext cx="2581905" cy="369332"/>
          </a:xfrm>
          <a:prstGeom prst="rect">
            <a:avLst/>
          </a:prstGeom>
          <a:noFill/>
        </p:spPr>
        <p:txBody>
          <a:bodyPr wrap="square" rtlCol="0">
            <a:spAutoFit/>
          </a:bodyPr>
          <a:lstStyle/>
          <a:p>
            <a:pPr algn="ctr"/>
            <a:r>
              <a:rPr lang="pt-PT" b="1" dirty="0"/>
              <a:t>As estações</a:t>
            </a:r>
            <a:endParaRPr lang="it-IT" b="1" dirty="0"/>
          </a:p>
        </p:txBody>
      </p:sp>
      <p:sp>
        <p:nvSpPr>
          <p:cNvPr id="18" name="CasellaDiTesto 17">
            <a:extLst>
              <a:ext uri="{FF2B5EF4-FFF2-40B4-BE49-F238E27FC236}">
                <a16:creationId xmlns:a16="http://schemas.microsoft.com/office/drawing/2014/main" id="{B8290E7E-8C68-4FA2-A024-515FDC1BF7DA}"/>
              </a:ext>
            </a:extLst>
          </p:cNvPr>
          <p:cNvSpPr txBox="1"/>
          <p:nvPr/>
        </p:nvSpPr>
        <p:spPr>
          <a:xfrm>
            <a:off x="5196819" y="5234381"/>
            <a:ext cx="3564835" cy="369332"/>
          </a:xfrm>
          <a:prstGeom prst="rect">
            <a:avLst/>
          </a:prstGeom>
          <a:noFill/>
        </p:spPr>
        <p:txBody>
          <a:bodyPr wrap="square" rtlCol="0">
            <a:spAutoFit/>
          </a:bodyPr>
          <a:lstStyle/>
          <a:p>
            <a:r>
              <a:rPr lang="pt-PT" b="1" dirty="0"/>
              <a:t>Linha temporal</a:t>
            </a:r>
            <a:endParaRPr lang="it-IT" b="1" dirty="0"/>
          </a:p>
        </p:txBody>
      </p:sp>
      <p:pic>
        <p:nvPicPr>
          <p:cNvPr id="1050" name="Picture 26" descr="Avengers: Endgame - Who will defeat Thanos? - SuperHeroes Fandom #Marvel  #avengers #avengersinfinityw… | Thanos marvel, Avengers wallpaper, Marvel  iphone wallpaper">
            <a:extLst>
              <a:ext uri="{FF2B5EF4-FFF2-40B4-BE49-F238E27FC236}">
                <a16:creationId xmlns:a16="http://schemas.microsoft.com/office/drawing/2014/main" id="{2E8BA845-D919-4758-B1E2-8BF90F9A76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542" b="-4874"/>
          <a:stretch/>
        </p:blipFill>
        <p:spPr bwMode="auto">
          <a:xfrm>
            <a:off x="10226920" y="4497414"/>
            <a:ext cx="1657350" cy="1853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25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3162CC7-171F-4E51-9B7C-D6811F146C2B}"/>
              </a:ext>
            </a:extLst>
          </p:cNvPr>
          <p:cNvPicPr>
            <a:picLocks noChangeAspect="1"/>
          </p:cNvPicPr>
          <p:nvPr/>
        </p:nvPicPr>
        <p:blipFill>
          <a:blip r:embed="rId2" cstate="screen"/>
          <a:srcRect/>
          <a:stretch>
            <a:fillRect/>
          </a:stretch>
        </p:blipFill>
        <p:spPr bwMode="auto">
          <a:xfrm>
            <a:off x="1028342" y="1299127"/>
            <a:ext cx="10135316" cy="3975238"/>
          </a:xfrm>
          <a:prstGeom prst="rect">
            <a:avLst/>
          </a:prstGeom>
          <a:noFill/>
          <a:ln w="9525">
            <a:noFill/>
            <a:miter lim="800000"/>
            <a:headEnd/>
            <a:tailEnd/>
          </a:ln>
        </p:spPr>
      </p:pic>
      <p:sp>
        <p:nvSpPr>
          <p:cNvPr id="3" name="Ovale 2">
            <a:extLst>
              <a:ext uri="{FF2B5EF4-FFF2-40B4-BE49-F238E27FC236}">
                <a16:creationId xmlns:a16="http://schemas.microsoft.com/office/drawing/2014/main" id="{6CA3B65E-F780-4FD6-B23F-0EE4E697399D}"/>
              </a:ext>
            </a:extLst>
          </p:cNvPr>
          <p:cNvSpPr/>
          <p:nvPr/>
        </p:nvSpPr>
        <p:spPr>
          <a:xfrm>
            <a:off x="3949147" y="4253948"/>
            <a:ext cx="437322" cy="4240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a:extLst>
              <a:ext uri="{FF2B5EF4-FFF2-40B4-BE49-F238E27FC236}">
                <a16:creationId xmlns:a16="http://schemas.microsoft.com/office/drawing/2014/main" id="{A9864A5C-2219-4B70-ABE7-845FDA70786B}"/>
              </a:ext>
            </a:extLst>
          </p:cNvPr>
          <p:cNvSpPr/>
          <p:nvPr/>
        </p:nvSpPr>
        <p:spPr>
          <a:xfrm>
            <a:off x="3511825" y="4678017"/>
            <a:ext cx="530088" cy="4240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68826888"/>
      </p:ext>
    </p:extLst>
  </p:cSld>
  <p:clrMapOvr>
    <a:masterClrMapping/>
  </p:clrMapOvr>
</p:sld>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2193</TotalTime>
  <Words>1140</Words>
  <Application>Microsoft Office PowerPoint</Application>
  <PresentationFormat>Widescreen</PresentationFormat>
  <Paragraphs>175</Paragraphs>
  <Slides>28</Slides>
  <Notes>0</Notes>
  <HiddenSlides>0</HiddenSlides>
  <MMClips>2</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28</vt:i4>
      </vt:variant>
    </vt:vector>
  </HeadingPairs>
  <TitlesOfParts>
    <vt:vector size="36" baseType="lpstr">
      <vt:lpstr>Arial</vt:lpstr>
      <vt:lpstr>Baskerville Old Face</vt:lpstr>
      <vt:lpstr>Calibri</vt:lpstr>
      <vt:lpstr>Calibri Light</vt:lpstr>
      <vt:lpstr>Symbol</vt:lpstr>
      <vt:lpstr>Times New Roman</vt:lpstr>
      <vt:lpstr>Wingdings</vt:lpstr>
      <vt:lpstr>Retrospettivo</vt:lpstr>
      <vt:lpstr>LINGUA E TRADUZIONE PORTOGHESE I</vt:lpstr>
      <vt:lpstr>Sumário da aula n°11 e n°12</vt:lpstr>
      <vt:lpstr>Grupos de conversação – roda de conversa</vt:lpstr>
      <vt:lpstr>Correção do T.P.C</vt:lpstr>
      <vt:lpstr>Sabias que o povo português tem um ícone que o caracteriza? </vt:lpstr>
      <vt:lpstr>Quem é o Zé Povinho?</vt:lpstr>
      <vt:lpstr>Presentazione standard di PowerPoint</vt:lpstr>
      <vt:lpstr>Presentazione standard di PowerPoint</vt:lpstr>
      <vt:lpstr>Presentazione standard di PowerPoint</vt:lpstr>
      <vt:lpstr>Boletim meteorológico</vt:lpstr>
      <vt:lpstr>Presentazione standard di PowerPoint</vt:lpstr>
      <vt:lpstr>Presentazione standard di PowerPoint</vt:lpstr>
      <vt:lpstr>Presentazione standard di PowerPoint</vt:lpstr>
      <vt:lpstr>Presentazione standard di PowerPoint</vt:lpstr>
      <vt:lpstr>Exercício </vt:lpstr>
      <vt:lpstr>Que horas são?</vt:lpstr>
      <vt:lpstr>Presentazione standard di PowerPoint</vt:lpstr>
      <vt:lpstr>Exercício </vt:lpstr>
      <vt:lpstr>Exercício</vt:lpstr>
      <vt:lpstr>Pronomes interrogativos – Pronomi interrogativi</vt:lpstr>
      <vt:lpstr>Presentazione standard di PowerPoint</vt:lpstr>
      <vt:lpstr>Presentazione standard di PowerPoint</vt:lpstr>
      <vt:lpstr>Presentazione standard di PowerPoint</vt:lpstr>
      <vt:lpstr>Presentazione standard di PowerPoint</vt:lpstr>
      <vt:lpstr>Presentazione standard di PowerPoint</vt:lpstr>
      <vt:lpstr>Lusodescendentes famosos</vt:lpstr>
      <vt:lpstr>Ditado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LINGUA E TRADUZIONE PORTOGHESE I</dc:title>
  <dc:creator>Nancy Reis</dc:creator>
  <cp:lastModifiedBy>LEMOS DOS REIS NANCY</cp:lastModifiedBy>
  <cp:revision>26</cp:revision>
  <cp:lastPrinted>2021-11-08T00:35:59Z</cp:lastPrinted>
  <dcterms:created xsi:type="dcterms:W3CDTF">2021-11-07T18:56:17Z</dcterms:created>
  <dcterms:modified xsi:type="dcterms:W3CDTF">2021-11-29T12:33:30Z</dcterms:modified>
</cp:coreProperties>
</file>