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7"/>
  </p:notesMasterIdLst>
  <p:sldIdLst>
    <p:sldId id="318" r:id="rId2"/>
    <p:sldId id="267" r:id="rId3"/>
    <p:sldId id="319" r:id="rId4"/>
    <p:sldId id="264" r:id="rId5"/>
    <p:sldId id="320" r:id="rId6"/>
    <p:sldId id="321" r:id="rId7"/>
    <p:sldId id="266" r:id="rId8"/>
    <p:sldId id="323" r:id="rId9"/>
    <p:sldId id="324" r:id="rId10"/>
    <p:sldId id="325" r:id="rId11"/>
    <p:sldId id="326" r:id="rId12"/>
    <p:sldId id="354" r:id="rId13"/>
    <p:sldId id="355" r:id="rId14"/>
    <p:sldId id="329" r:id="rId15"/>
    <p:sldId id="330" r:id="rId16"/>
    <p:sldId id="331" r:id="rId17"/>
    <p:sldId id="332" r:id="rId18"/>
    <p:sldId id="333" r:id="rId19"/>
    <p:sldId id="334" r:id="rId20"/>
    <p:sldId id="335" r:id="rId21"/>
    <p:sldId id="336" r:id="rId22"/>
    <p:sldId id="269" r:id="rId23"/>
    <p:sldId id="263" r:id="rId24"/>
    <p:sldId id="337" r:id="rId25"/>
    <p:sldId id="338" r:id="rId26"/>
    <p:sldId id="339" r:id="rId27"/>
    <p:sldId id="340" r:id="rId28"/>
    <p:sldId id="262" r:id="rId29"/>
    <p:sldId id="341" r:id="rId30"/>
    <p:sldId id="342" r:id="rId31"/>
    <p:sldId id="343" r:id="rId32"/>
    <p:sldId id="344" r:id="rId33"/>
    <p:sldId id="345" r:id="rId34"/>
    <p:sldId id="346" r:id="rId35"/>
    <p:sldId id="347"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p:restoredTop sz="95807"/>
  </p:normalViewPr>
  <p:slideViewPr>
    <p:cSldViewPr snapToGrid="0" snapToObjects="1">
      <p:cViewPr varScale="1">
        <p:scale>
          <a:sx n="97" d="100"/>
          <a:sy n="97" d="100"/>
        </p:scale>
        <p:origin x="1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FE84B-0061-BB4F-9989-B23582C845CD}" type="datetimeFigureOut">
              <a:rPr lang="it-IT" smtClean="0"/>
              <a:t>29/11/21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7523B-3F47-DC44-AF99-A414E4F7D103}" type="slidenum">
              <a:rPr lang="it-IT" smtClean="0"/>
              <a:t>‹N›</a:t>
            </a:fld>
            <a:endParaRPr lang="it-IT"/>
          </a:p>
        </p:txBody>
      </p:sp>
    </p:spTree>
    <p:extLst>
      <p:ext uri="{BB962C8B-B14F-4D97-AF65-F5344CB8AC3E}">
        <p14:creationId xmlns:p14="http://schemas.microsoft.com/office/powerpoint/2010/main" val="38522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1</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2457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14</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651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15</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4526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16</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3287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17</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5892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18</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4247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19</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732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20</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609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21</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9064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BCDE10F-B97B-4058-9F0F-848C5012C8B3}" type="slidenum">
              <a:rPr lang="it-IT" altLang="it-IT"/>
              <a:pPr/>
              <a:t>23</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759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24</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452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3</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4342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25</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079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26</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08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27</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2025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28</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4844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29</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453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30</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5663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31</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76420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32</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73804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33</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0180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34</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921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4</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320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35</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6372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5</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3785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6</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417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8</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8660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9</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0986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10</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58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11</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533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29/11/21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48593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29/11/21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9497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29/11/21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93563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1" y="128590"/>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1" y="1981202"/>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9" y="1981202"/>
            <a:ext cx="3806825" cy="4227513"/>
          </a:xfrm>
        </p:spPr>
        <p:txBody>
          <a:bodyPr/>
          <a:lstStyle/>
          <a:p>
            <a:endParaRPr lang="it-IT"/>
          </a:p>
        </p:txBody>
      </p:sp>
      <p:sp>
        <p:nvSpPr>
          <p:cNvPr id="5" name="Segnaposto data 4"/>
          <p:cNvSpPr>
            <a:spLocks noGrp="1"/>
          </p:cNvSpPr>
          <p:nvPr>
            <p:ph type="dt" idx="10"/>
          </p:nvPr>
        </p:nvSpPr>
        <p:spPr>
          <a:xfrm>
            <a:off x="712788" y="6310315"/>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5"/>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5"/>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178414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68788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1" y="6623052"/>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88917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29/11/21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02127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7D875E-905C-A14C-8B5B-E0C12E37A1D6}" type="datetimeFigureOut">
              <a:rPr lang="it-IT" smtClean="0"/>
              <a:t>29/11/21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82550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C7D875E-905C-A14C-8B5B-E0C12E37A1D6}" type="datetimeFigureOut">
              <a:rPr lang="it-IT" smtClean="0"/>
              <a:t>29/11/21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8463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C7D875E-905C-A14C-8B5B-E0C12E37A1D6}" type="datetimeFigureOut">
              <a:rPr lang="it-IT" smtClean="0"/>
              <a:t>29/11/21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33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C7D875E-905C-A14C-8B5B-E0C12E37A1D6}" type="datetimeFigureOut">
              <a:rPr lang="it-IT" smtClean="0"/>
              <a:t>29/11/21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24135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875E-905C-A14C-8B5B-E0C12E37A1D6}" type="datetimeFigureOut">
              <a:rPr lang="it-IT" smtClean="0"/>
              <a:t>29/11/21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4937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29/11/21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16449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29/11/21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08648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D875E-905C-A14C-8B5B-E0C12E37A1D6}" type="datetimeFigureOut">
              <a:rPr lang="it-IT" smtClean="0"/>
              <a:t>29/11/21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DA983-5F0C-A344-B780-04E1AC9EE543}" type="slidenum">
              <a:rPr lang="it-IT" smtClean="0"/>
              <a:t>‹N›</a:t>
            </a:fld>
            <a:endParaRPr lang="it-IT"/>
          </a:p>
        </p:txBody>
      </p:sp>
    </p:spTree>
    <p:extLst>
      <p:ext uri="{BB962C8B-B14F-4D97-AF65-F5344CB8AC3E}">
        <p14:creationId xmlns:p14="http://schemas.microsoft.com/office/powerpoint/2010/main" val="39101003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7"/>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3863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1025"/>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1433504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7"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7"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5485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237208"/>
            <a:ext cx="9144000" cy="780132"/>
          </a:xfrm>
        </p:spPr>
        <p:txBody>
          <a:bodyPr>
            <a:normAutofit fontScale="90000"/>
          </a:bodyPr>
          <a:lstStyle/>
          <a:p>
            <a:r>
              <a:rPr lang="it-IT" sz="3200" dirty="0">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052736"/>
            <a:ext cx="8856984" cy="5733256"/>
          </a:xfrm>
        </p:spPr>
        <p:txBody>
          <a:bodyPr/>
          <a:lstStyle/>
          <a:p>
            <a:r>
              <a:rPr lang="it-IT" sz="2300" b="1" dirty="0">
                <a:latin typeface="Chalkboard SE" panose="03050602040202020205" pitchFamily="66" charset="77"/>
              </a:rPr>
              <a:t>In base al NUMERO di PROLUNGAMENTI si classificano:</a:t>
            </a:r>
          </a:p>
          <a:p>
            <a:r>
              <a:rPr lang="it-IT" sz="2300" b="1" dirty="0">
                <a:latin typeface="Chalkboard SE" panose="03050602040202020205" pitchFamily="66" charset="77"/>
              </a:rPr>
              <a:t>- NEURONI MULTIPOLARI, dal cui Pirenoforo si dipartono UN SOLO ASSONE e un numero INDEFINITO ( « </a:t>
            </a:r>
            <a:r>
              <a:rPr lang="it-IT" sz="2300" b="1" i="1" dirty="0" err="1">
                <a:latin typeface="Chalkboard SE" panose="03050602040202020205" pitchFamily="66" charset="77"/>
              </a:rPr>
              <a:t>n</a:t>
            </a:r>
            <a:r>
              <a:rPr lang="it-IT" sz="2300" b="1" i="1" dirty="0">
                <a:latin typeface="Chalkboard SE" panose="03050602040202020205" pitchFamily="66" charset="77"/>
              </a:rPr>
              <a:t> </a:t>
            </a:r>
            <a:r>
              <a:rPr lang="it-IT" sz="2300" b="1" dirty="0">
                <a:latin typeface="Chalkboard SE" panose="03050602040202020205" pitchFamily="66" charset="77"/>
              </a:rPr>
              <a:t>» ) di DENDRITI;</a:t>
            </a:r>
          </a:p>
          <a:p>
            <a:pPr marL="457200" indent="-457200">
              <a:buFontTx/>
              <a:buChar char="-"/>
            </a:pPr>
            <a:r>
              <a:rPr lang="it-IT" sz="2300" b="1" dirty="0">
                <a:latin typeface="Chalkboard SE" panose="03050602040202020205" pitchFamily="66" charset="77"/>
              </a:rPr>
              <a:t>NEURONI BIPOLARI: dal Pirenoforo si dipartono UN Prolungamento ASSONICO e, dal polo opposto, UN UNICO Prolungamento DENDRITICO. Vi si ritrovano nei Gangli annessi all’ VIII paio di nervi cranici (Acustico)</a:t>
            </a:r>
          </a:p>
          <a:p>
            <a:pPr marL="457200" indent="-457200">
              <a:buFontTx/>
              <a:buChar char="-"/>
            </a:pPr>
            <a:r>
              <a:rPr lang="it-IT" sz="2300" b="1" dirty="0">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dei Gangli Sensitivi di Nervi Cranici (es., Trigemino) e Spinali.</a:t>
            </a:r>
          </a:p>
        </p:txBody>
      </p:sp>
    </p:spTree>
    <p:extLst>
      <p:ext uri="{BB962C8B-B14F-4D97-AF65-F5344CB8AC3E}">
        <p14:creationId xmlns:p14="http://schemas.microsoft.com/office/powerpoint/2010/main" val="116249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8"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92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p:nvPr>
        </p:nvSpPr>
        <p:spPr>
          <a:xfrm>
            <a:off x="684213" y="187327"/>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idx="1"/>
          </p:nvPr>
        </p:nvSpPr>
        <p:spPr>
          <a:xfrm>
            <a:off x="177926" y="851521"/>
            <a:ext cx="8784977" cy="5876925"/>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8"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75770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7"/>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4"/>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ASSONI</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7"/>
            <a:ext cx="89852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100" dirty="0">
                <a:solidFill>
                  <a:schemeClr val="tx1"/>
                </a:solidFill>
                <a:latin typeface="Chalkduster" panose="03050602040202020205" pitchFamily="66" charset="77"/>
              </a:rPr>
              <a:t>ASSOLEMMA = Membrana dell’ Assone</a:t>
            </a:r>
          </a:p>
          <a:p>
            <a:pPr>
              <a:buClrTx/>
              <a:buFontTx/>
              <a:buNone/>
            </a:pPr>
            <a:r>
              <a:rPr lang="it-IT" altLang="it-IT" sz="2100" dirty="0">
                <a:solidFill>
                  <a:schemeClr val="tx1"/>
                </a:solidFill>
                <a:latin typeface="Chalkduster" panose="03050602040202020205" pitchFamily="66" charset="77"/>
              </a:rPr>
              <a:t>ASSOPLASMA = Citoplasma dell’ Assone</a:t>
            </a:r>
          </a:p>
          <a:p>
            <a:pPr>
              <a:buClrTx/>
              <a:buFontTx/>
              <a:buNone/>
            </a:pPr>
            <a:r>
              <a:rPr lang="it-IT" altLang="it-IT" sz="2100" dirty="0">
                <a:solidFill>
                  <a:schemeClr val="tx1"/>
                </a:solidFill>
                <a:latin typeface="Chalkduster" panose="03050602040202020205" pitchFamily="66" charset="77"/>
              </a:rPr>
              <a:t>Contiene Mitocondri, </a:t>
            </a:r>
            <a:r>
              <a:rPr lang="it-IT" altLang="it-IT" sz="2100" dirty="0" err="1">
                <a:solidFill>
                  <a:schemeClr val="tx1"/>
                </a:solidFill>
                <a:latin typeface="Chalkduster" panose="03050602040202020205" pitchFamily="66" charset="77"/>
              </a:rPr>
              <a:t>Neurotubuli</a:t>
            </a:r>
            <a:r>
              <a:rPr lang="it-IT" altLang="it-IT" sz="2100" dirty="0">
                <a:solidFill>
                  <a:schemeClr val="tx1"/>
                </a:solidFill>
                <a:latin typeface="Chalkduster" panose="03050602040202020205" pitchFamily="66" charset="77"/>
              </a:rPr>
              <a:t> e Neurofilamenti, ma non RER né Ribosomi </a:t>
            </a:r>
          </a:p>
          <a:p>
            <a:pPr>
              <a:buClrTx/>
              <a:buFontTx/>
              <a:buNone/>
            </a:pPr>
            <a:r>
              <a:rPr lang="it-IT" altLang="it-IT" sz="21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28600" y="4293098"/>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602362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61"/>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0" y="1071563"/>
            <a:ext cx="9144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halkboard SE" panose="03050602040202020205" pitchFamily="66" charset="77"/>
              </a:rPr>
              <a:t>Sono costituite da ASSONI provvisti da una guaina derivata da cellule </a:t>
            </a:r>
            <a:r>
              <a:rPr lang="it-IT" altLang="it-IT" dirty="0" err="1">
                <a:solidFill>
                  <a:schemeClr val="tx1"/>
                </a:solidFill>
                <a:latin typeface="Chalkboard SE" panose="03050602040202020205" pitchFamily="66" charset="77"/>
              </a:rPr>
              <a:t>Neurogliali</a:t>
            </a:r>
            <a:r>
              <a:rPr lang="it-IT" altLang="it-IT"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dirty="0">
              <a:solidFill>
                <a:schemeClr val="tx1"/>
              </a:solidFill>
              <a:latin typeface="Chalkboard SE" panose="03050602040202020205" pitchFamily="66" charset="77"/>
            </a:endParaRPr>
          </a:p>
          <a:p>
            <a:pPr>
              <a:buClrTx/>
              <a:buFontTx/>
              <a:buNone/>
            </a:pPr>
            <a:r>
              <a:rPr lang="it-IT" altLang="it-IT"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MIELINICHE</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1991615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p:nvPr>
        </p:nvSpPr>
        <p:spPr>
          <a:xfrm>
            <a:off x="250825" y="-1588"/>
            <a:ext cx="4103688"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idx="1"/>
          </p:nvPr>
        </p:nvSpPr>
        <p:spPr>
          <a:xfrm>
            <a:off x="0" y="1196977"/>
            <a:ext cx="4464050" cy="5661025"/>
          </a:xfrm>
          <a:ln/>
        </p:spPr>
        <p:txBody>
          <a:bodyPr/>
          <a:lstStyle/>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La GUAINA MIELINICA è formata da numerosi strati di MEMBRANE CELLULARI MODIFICATE e ricche di LIPIDI COMPLESSI. Pertanto, funge da “</a:t>
            </a:r>
            <a:r>
              <a:rPr lang="it-IT" altLang="it-IT" sz="2000" b="1" i="1" dirty="0">
                <a:latin typeface="Comic Sans MS" panose="030F0902030302020204" pitchFamily="66" charset="0"/>
              </a:rPr>
              <a:t>isolante</a:t>
            </a:r>
            <a:r>
              <a:rPr lang="it-IT" altLang="it-IT" sz="2000" b="1" dirty="0">
                <a:latin typeface="Comic Sans MS" panose="030F0902030302020204" pitchFamily="66" charset="0"/>
              </a:rPr>
              <a:t>” tra l’ ambiente EXTRACELLULARE e INTRACELLULARE</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5" y="2"/>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2" y="3946527"/>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68782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p:nvPr>
        </p:nvSpPr>
        <p:spPr>
          <a:xfrm>
            <a:off x="684213" y="2"/>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idx="1"/>
          </p:nvPr>
        </p:nvSpPr>
        <p:spPr>
          <a:xfrm>
            <a:off x="0" y="764704"/>
            <a:ext cx="4787900" cy="5516562"/>
          </a:xfrm>
          <a:ln/>
        </p:spPr>
        <p:txBody>
          <a:bodyPr>
            <a:normAutofit lnSpcReduction="10000"/>
          </a:bodyPr>
          <a:lstStyle/>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300" dirty="0">
                <a:latin typeface="Copperplate Gothic Bold" panose="020E0705020206020404" pitchFamily="34" charset="77"/>
              </a:rPr>
              <a:t>Le FIBRE AMIELINICHE SOLAMENTE nel SNP posseggono una sorta di guaina molto meno complessa, determinata dalla Cellula di </a:t>
            </a:r>
            <a:r>
              <a:rPr lang="it-IT" altLang="it-IT" sz="2300" dirty="0" err="1">
                <a:latin typeface="Copperplate Gothic Bold" panose="020E0705020206020404" pitchFamily="34" charset="77"/>
              </a:rPr>
              <a:t>Schwann</a:t>
            </a:r>
            <a:r>
              <a:rPr lang="it-IT" altLang="it-IT" sz="2300" dirty="0">
                <a:latin typeface="Copperplate Gothic Bold" panose="020E0705020206020404" pitchFamily="34" charset="77"/>
              </a:rPr>
              <a:t>. Più Assoni si rapportano con un’UNICA Cellula di </a:t>
            </a:r>
            <a:r>
              <a:rPr lang="it-IT" altLang="it-IT" sz="2300" dirty="0" err="1">
                <a:latin typeface="Copperplate Gothic Bold" panose="020E0705020206020404" pitchFamily="34" charset="77"/>
              </a:rPr>
              <a:t>Schwann</a:t>
            </a: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5"/>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9762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56432" y="1484784"/>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140968"/>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5416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3"/>
          <p:cNvPicPr>
            <a:picLocks noGrp="1" noChangeAspect="1"/>
          </p:cNvPicPr>
          <p:nvPr isPhoto="1"/>
        </p:nvPicPr>
        <p:blipFill rotWithShape="1">
          <a:blip r:embed="rId2">
            <a:lum/>
            <a:extLst>
              <a:ext uri="{28A0092B-C50C-407E-A947-70E740481C1C}">
                <a14:useLocalDpi xmlns:a14="http://schemas.microsoft.com/office/drawing/2010/main" val="0"/>
              </a:ext>
            </a:extLst>
          </a:blip>
          <a:srcRect t="4211"/>
          <a:stretch/>
        </p:blipFill>
        <p:spPr>
          <a:xfrm>
            <a:off x="1371600" y="6906"/>
            <a:ext cx="5822785" cy="6851094"/>
          </a:xfrm>
          <a:prstGeom prst="rect">
            <a:avLst/>
          </a:prstGeom>
          <a:noFill/>
          <a:ln>
            <a:noFill/>
          </a:ln>
        </p:spPr>
      </p:pic>
    </p:spTree>
    <p:extLst>
      <p:ext uri="{BB962C8B-B14F-4D97-AF65-F5344CB8AC3E}">
        <p14:creationId xmlns:p14="http://schemas.microsoft.com/office/powerpoint/2010/main" val="258125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p:nvPr>
        </p:nvSpPr>
        <p:spPr>
          <a:xfrm>
            <a:off x="179388" y="2"/>
            <a:ext cx="8964612"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0" y="581027"/>
            <a:ext cx="5835650" cy="6250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0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pperplate Gothic Bold" panose="020E0705020206020404" pitchFamily="34" charset="77"/>
              </a:rPr>
              <a:t>CELLULE della </a:t>
            </a:r>
            <a:r>
              <a:rPr lang="it-IT" altLang="it-IT" sz="2000" dirty="0" err="1">
                <a:solidFill>
                  <a:schemeClr val="tx1"/>
                </a:solidFill>
                <a:latin typeface="Copperplate Gothic Bold" panose="020E0705020206020404" pitchFamily="34" charset="77"/>
              </a:rPr>
              <a:t>MICROGLìA</a:t>
            </a:r>
            <a:r>
              <a:rPr lang="it-IT" altLang="it-IT" sz="20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7"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3974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4209918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p:nvPr>
        </p:nvSpPr>
        <p:spPr>
          <a:xfrm>
            <a:off x="683568" y="116634"/>
            <a:ext cx="77724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2" y="3036568"/>
            <a:ext cx="4356075" cy="3821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323528" y="980730"/>
            <a:ext cx="8424936"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SATELLITI nei Gangli</a:t>
            </a:r>
          </a:p>
          <a:p>
            <a:pPr marL="342900" indent="-342900">
              <a:buFont typeface="Arial" panose="020B0604020202020204" pitchFamily="34" charset="0"/>
              <a:buChar char="•"/>
            </a:pPr>
            <a:endParaRPr lang="it-IT" altLang="it-IT" dirty="0">
              <a:solidFill>
                <a:schemeClr val="tx1"/>
              </a:solidFill>
              <a:latin typeface="Chalkboard SE" panose="03050602040202020205" pitchFamily="66" charset="77"/>
            </a:endParaRPr>
          </a:p>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41828389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06415"/>
            <a:ext cx="9144000" cy="5845175"/>
          </a:xfrm>
          <a:prstGeom prst="rect">
            <a:avLst/>
          </a:prstGeom>
          <a:noFill/>
          <a:ln>
            <a:noFill/>
          </a:ln>
        </p:spPr>
      </p:pic>
    </p:spTree>
    <p:extLst>
      <p:ext uri="{BB962C8B-B14F-4D97-AF65-F5344CB8AC3E}">
        <p14:creationId xmlns:p14="http://schemas.microsoft.com/office/powerpoint/2010/main" val="1120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l="3888" t="5411" r="4921" b="24991"/>
          <a:stretch>
            <a:fillRect/>
          </a:stretch>
        </p:blipFill>
        <p:spPr bwMode="auto">
          <a:xfrm>
            <a:off x="2" y="792165"/>
            <a:ext cx="9072563" cy="6048375"/>
          </a:xfrm>
          <a:prstGeom prst="rect">
            <a:avLst/>
          </a:prstGeom>
          <a:noFill/>
          <a:ln>
            <a:noFill/>
          </a:ln>
          <a:effectLst/>
          <a:extLst>
            <a:ext uri="{909E8E84-426E-40DD-AFC4-6F175D3DCCD1}">
              <a14:hiddenFill xmlns:a14="http://schemas.microsoft.com/office/drawing/2010/main">
                <a:blipFill dpi="0" rotWithShape="0">
                  <a:blip/>
                  <a:srcRect l="3888" t="5411" r="4921" b="249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2100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p:nvPr>
        </p:nvSpPr>
        <p:spPr>
          <a:xfrm>
            <a:off x="0" y="-171400"/>
            <a:ext cx="9144000" cy="1166589"/>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323528" y="1196752"/>
            <a:ext cx="8496944"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200" b="1" dirty="0">
                <a:solidFill>
                  <a:schemeClr val="tx1"/>
                </a:solidFill>
                <a:latin typeface="Comic Sans MS" panose="030F0902030302020204" pitchFamily="66" charset="0"/>
              </a:rPr>
              <a:t>- SINAPSI: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rPr>
              <a:t>- </a:t>
            </a:r>
            <a:r>
              <a:rPr lang="it-IT" altLang="it-IT" sz="2200" b="1" dirty="0">
                <a:solidFill>
                  <a:schemeClr val="tx1"/>
                </a:solidFill>
                <a:latin typeface="Comic Sans MS" panose="030F0902030302020204" pitchFamily="66" charset="0"/>
                <a:cs typeface="Al Bayan Plain" pitchFamily="2" charset="-78"/>
              </a:rPr>
              <a:t>GIUNZIONE (Giunzione Cito-Neurale):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3105065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p:nvPr>
        </p:nvSpPr>
        <p:spPr>
          <a:xfrm>
            <a:off x="1476377" y="2"/>
            <a:ext cx="5400675"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 </a:t>
            </a: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A </a:t>
            </a:r>
            <a:r>
              <a:rPr lang="it-IT" altLang="it-IT" sz="3200" dirty="0" err="1">
                <a:latin typeface="Gurmukhi MN" panose="02020600050405020304" pitchFamily="18" charset="0"/>
                <a:cs typeface="Gurmukhi MN" panose="02020600050405020304" pitchFamily="18" charset="0"/>
              </a:rPr>
              <a:t>P</a:t>
            </a:r>
            <a:r>
              <a:rPr lang="it-IT" altLang="it-IT" sz="3200" dirty="0">
                <a:latin typeface="Gurmukhi MN" panose="02020600050405020304" pitchFamily="18" charset="0"/>
                <a:cs typeface="Gurmukhi MN" panose="02020600050405020304" pitchFamily="18" charset="0"/>
              </a:rPr>
              <a:t> </a:t>
            </a: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7"/>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5" y="2708277"/>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23977287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5"/>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5"/>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2"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2" y="6302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2" y="30686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7" y="4292602"/>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2" y="6400802"/>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2" y="5445127"/>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r>
              <a:rPr lang="it-IT" altLang="it-IT" sz="18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2160437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p:nvPr>
        </p:nvSpPr>
        <p:spPr>
          <a:xfrm>
            <a:off x="0" y="0"/>
            <a:ext cx="9144000" cy="1373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idx="1"/>
          </p:nvPr>
        </p:nvSpPr>
        <p:spPr>
          <a:xfrm>
            <a:off x="0" y="1341438"/>
            <a:ext cx="3703638" cy="5516562"/>
          </a:xfrm>
          <a:ln/>
        </p:spPr>
        <p:txBody>
          <a:bodyPr/>
          <a:lstStyle/>
          <a:p>
            <a:pPr marL="0" indent="0">
              <a:spcBef>
                <a:spcPts val="550"/>
              </a:spcBef>
              <a:buSzPct val="85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latin typeface="Chalkboard SE" panose="03050602040202020205" pitchFamily="66" charset="77"/>
              </a:rPr>
              <a:t>L’ Impulso Nervoso, essendo una corrente elettrica, NON PUO’ PASSARE attraverso lo Spazio Sinaptico o Giunzionale (presente nella maggior parte delle sinapsi), ma necessita dell’ intervento dei NEUROMEDIATORI </a:t>
            </a:r>
            <a:r>
              <a:rPr lang="it-IT" altLang="it-IT" sz="1800" dirty="0">
                <a:latin typeface="Chalkboard SE" panose="03050602040202020205" pitchFamily="66" charset="77"/>
              </a:rPr>
              <a:t>(NEUROTRASMETTITORI),</a:t>
            </a:r>
            <a:r>
              <a:rPr lang="it-IT" altLang="it-IT" sz="2200" dirty="0">
                <a:latin typeface="Chalkboard SE" panose="03050602040202020205" pitchFamily="66" charset="77"/>
              </a:rPr>
              <a:t>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2"/>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009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7"/>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74880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p:nvPr>
        </p:nvSpPr>
        <p:spPr>
          <a:xfrm>
            <a:off x="0" y="4032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idx="1"/>
          </p:nvPr>
        </p:nvSpPr>
        <p:spPr>
          <a:xfrm>
            <a:off x="304800" y="1905000"/>
            <a:ext cx="8610600" cy="4572000"/>
          </a:xfrm>
          <a:ln/>
        </p:spPr>
        <p:txBody>
          <a:bodyPr/>
          <a:lstStyle/>
          <a:p>
            <a:pPr marL="336550" indent="-336550">
              <a:buClr>
                <a:srgbClr val="C0C0C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1322271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p:nvPr>
        </p:nvSpPr>
        <p:spPr>
          <a:xfrm>
            <a:off x="0" y="0"/>
            <a:ext cx="9144000"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SISTEMA NERVOSO CENTRALE e PERIFERICO</a:t>
            </a:r>
            <a:r>
              <a:rPr lang="it-IT" altLang="it-IT" sz="3600" dirty="0">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7"/>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7"/>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6616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p:nvPr>
        </p:nvSpPr>
        <p:spPr>
          <a:xfrm>
            <a:off x="775494" y="0"/>
            <a:ext cx="7772400"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idx="1"/>
          </p:nvPr>
        </p:nvSpPr>
        <p:spPr>
          <a:xfrm>
            <a:off x="179388" y="1557338"/>
            <a:ext cx="8964612" cy="5300662"/>
          </a:xfrm>
          <a:ln/>
        </p:spPr>
        <p:txBody>
          <a:bodyPr/>
          <a:lstStyle/>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3167410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p:nvPr>
        </p:nvSpPr>
        <p:spPr>
          <a:xfrm>
            <a:off x="0" y="160340"/>
            <a:ext cx="9144000" cy="1068387"/>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idx="1"/>
          </p:nvPr>
        </p:nvSpPr>
        <p:spPr>
          <a:xfrm>
            <a:off x="304800" y="1412875"/>
            <a:ext cx="8839200" cy="4724400"/>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6173493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077"/>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spid="_x0000_s1035" r:id="rId5" imgW="5089739" imgH="7814426" progId="">
                  <p:embed/>
                </p:oleObj>
              </mc:Choice>
              <mc:Fallback>
                <p:oleObj r:id="rId5"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2"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7"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2038509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p:nvPr>
        </p:nvSpPr>
        <p:spPr>
          <a:xfrm>
            <a:off x="0" y="4851"/>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E </a:t>
            </a:r>
            <a:r>
              <a:rPr lang="it-IT" altLang="it-IT" sz="3200" dirty="0" err="1">
                <a:latin typeface="Gurmukhi MN" panose="02020600050405020304" pitchFamily="18" charset="0"/>
                <a:cs typeface="Gurmukhi MN" panose="02020600050405020304" pitchFamily="18" charset="0"/>
              </a:rPr>
              <a:t>R</a:t>
            </a:r>
            <a:r>
              <a:rPr lang="it-IT" altLang="it-IT" sz="3200" dirty="0">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idx="1"/>
          </p:nvPr>
        </p:nvSpPr>
        <p:spPr>
          <a:xfrm>
            <a:off x="2" y="692698"/>
            <a:ext cx="5292725" cy="5805487"/>
          </a:xfrm>
          <a:ln/>
        </p:spPr>
        <p:txBody>
          <a:bodyPr/>
          <a:lstStyle/>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opperplate Gothic Bold" panose="020E0705020206020404" pitchFamily="34" charset="77"/>
              </a:rPr>
              <a:t>Strutture costituite da FASCI di FIBRE NERVOSE provviste di un rivestimento esterno di </a:t>
            </a:r>
            <a:r>
              <a:rPr lang="it-IT" altLang="it-IT" sz="2200" b="1" dirty="0">
                <a:latin typeface="Copperplate Gothic Bold" panose="020E0705020206020404" pitchFamily="34" charset="77"/>
              </a:rPr>
              <a:t>TESSUTO CONNETTIVO DENSO</a:t>
            </a:r>
            <a:r>
              <a:rPr lang="it-IT" altLang="it-IT" sz="2200" dirty="0">
                <a:latin typeface="Copperplate Gothic Bold" panose="020E0705020206020404" pitchFamily="34" charset="77"/>
              </a:rPr>
              <a:t> (EPINEVRIO)</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duster" panose="03050602040202020205" pitchFamily="66" charset="77"/>
              </a:rPr>
              <a:t>Ciascun FASCIO di FIBRE NERVOSE è rivestito da PERINEVRIO costituito da Cellule Epitelioidi, che costituiscono una BARRIERA verso molte macromolecole.</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L’ ENDONEVRIO è dato da FIBRE RETICOLARI prodotte dalle Cellule di </a:t>
            </a:r>
            <a:r>
              <a:rPr lang="it-IT" altLang="it-IT" sz="2200" dirty="0" err="1">
                <a:latin typeface="Chalkboard SE" panose="03050602040202020205" pitchFamily="66" charset="77"/>
              </a:rPr>
              <a:t>Schwann</a:t>
            </a:r>
            <a:r>
              <a:rPr lang="it-IT" altLang="it-IT" sz="2200" dirty="0">
                <a:latin typeface="Chalkboard SE" panose="03050602040202020205" pitchFamily="66" charset="77"/>
              </a:rPr>
              <a:t>. </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Stabiliscono connessioni tra il SNC e gli ORGANI EFFETTORI</a:t>
            </a:r>
          </a:p>
          <a:p>
            <a:pPr marL="341313" indent="-336550">
              <a:spcBef>
                <a:spcPts val="550"/>
              </a:spcBef>
              <a:buSzPct val="124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5"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38980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p:nvPr>
        </p:nvSpPr>
        <p:spPr>
          <a:xfrm>
            <a:off x="0" y="88902"/>
            <a:ext cx="91440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Gothic Bold" panose="020E0705020206020404" pitchFamily="34" charset="77"/>
              </a:rPr>
              <a:t>G A </a:t>
            </a:r>
            <a:r>
              <a:rPr lang="it-IT" altLang="it-IT" sz="3200" b="1" dirty="0" err="1">
                <a:latin typeface="Copperplate Gothic Bold" panose="020E0705020206020404" pitchFamily="34" charset="77"/>
              </a:rPr>
              <a:t>N</a:t>
            </a:r>
            <a:r>
              <a:rPr lang="it-IT" altLang="it-IT" sz="3200" b="1" dirty="0">
                <a:latin typeface="Copperplate Gothic Bold" panose="020E0705020206020404" pitchFamily="34" charset="77"/>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3"/>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7" y="3933827"/>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40" y="3897315"/>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7"/>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45231" y="4149725"/>
            <a:ext cx="196064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5"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94303" y="3860800"/>
            <a:ext cx="153488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70967" y="6400800"/>
            <a:ext cx="151237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2507552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p:nvPr>
        </p:nvSpPr>
        <p:spPr>
          <a:xfrm>
            <a:off x="0" y="1873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panose="02000504000000020004" pitchFamily="2" charset="77"/>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idx="1"/>
          </p:nvPr>
        </p:nvSpPr>
        <p:spPr>
          <a:xfrm>
            <a:off x="161925" y="1737812"/>
            <a:ext cx="8820150" cy="4941887"/>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MOTORI SOMATICI (tra cui i Motori Viscerali Speciali)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mic Sans MS" panose="030F0902030302020204" pitchFamily="66" charset="0"/>
              </a:rPr>
              <a:t>MOTORI VISCERALI (GENERALI)</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board SE" panose="03050602040202020205" pitchFamily="66" charset="77"/>
              </a:rPr>
              <a:t>SENSITIVI SOMATICI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duster" panose="03050602040202020205" pitchFamily="66" charset="77"/>
              </a:rPr>
              <a:t>SENSITIVI VISCERALI (GENERALI)</a:t>
            </a:r>
          </a:p>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747831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5"/>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2067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7"/>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SzPct val="85000"/>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SzPct val="85000"/>
            </a:pPr>
            <a:r>
              <a:rPr lang="it-IT" altLang="it-IT" sz="2000" b="1" dirty="0">
                <a:solidFill>
                  <a:schemeClr val="tx1"/>
                </a:solidFill>
              </a:rPr>
              <a:t> </a:t>
            </a:r>
          </a:p>
          <a:p>
            <a:pPr marL="342900">
              <a:lnSpc>
                <a:spcPct val="75000"/>
              </a:lnSpc>
              <a:spcBef>
                <a:spcPts val="450"/>
              </a:spcBef>
              <a:buSzPct val="85000"/>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SzPct val="85000"/>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SzPct val="85000"/>
            </a:pPr>
            <a:endParaRPr lang="it-IT" altLang="it-IT" sz="1600" b="1" dirty="0">
              <a:solidFill>
                <a:schemeClr val="tx1"/>
              </a:solidFill>
            </a:endParaRP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SzPct val="85000"/>
            </a:pPr>
            <a:endParaRPr lang="it-IT" altLang="it-IT" sz="1800" b="1" dirty="0">
              <a:solidFill>
                <a:schemeClr val="tx1"/>
              </a:solidFill>
              <a:latin typeface="Comic Sans MS" panose="030F0902030302020204" pitchFamily="66" charset="0"/>
            </a:endParaRPr>
          </a:p>
          <a:p>
            <a:pPr marL="342900">
              <a:lnSpc>
                <a:spcPct val="80000"/>
              </a:lnSpc>
              <a:spcBef>
                <a:spcPts val="450"/>
              </a:spcBef>
              <a:buSzPct val="85000"/>
            </a:pPr>
            <a:endParaRPr lang="it-IT" altLang="it-IT" sz="1800" b="1" dirty="0"/>
          </a:p>
        </p:txBody>
      </p:sp>
    </p:spTree>
    <p:extLst>
      <p:ext uri="{BB962C8B-B14F-4D97-AF65-F5344CB8AC3E}">
        <p14:creationId xmlns:p14="http://schemas.microsoft.com/office/powerpoint/2010/main" val="24979352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p:nvPr>
        </p:nvSpPr>
        <p:spPr>
          <a:xfrm>
            <a:off x="0" y="548682"/>
            <a:ext cx="9144000" cy="793403"/>
          </a:xfrm>
          <a:ln/>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SUDDIVISIONE FUNZIONALE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SISTEMA NERVOSO</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idx="1"/>
          </p:nvPr>
        </p:nvSpPr>
        <p:spPr>
          <a:xfrm>
            <a:off x="304800" y="1942165"/>
            <a:ext cx="8839200" cy="4683224"/>
          </a:xfrm>
          <a:ln/>
        </p:spPr>
        <p:txBody>
          <a:bodyPr/>
          <a:lstStyle/>
          <a:p>
            <a:pPr>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a:buClr>
                <a:srgbClr val="66FF33"/>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a:t>
            </a:r>
            <a:r>
              <a:rPr lang="it-IT" altLang="it-IT" b="1" dirty="0">
                <a:solidFill>
                  <a:srgbClr val="F8F8F8"/>
                </a:solidFill>
              </a:rPr>
              <a:t>PARASIMPATICO</a:t>
            </a:r>
          </a:p>
        </p:txBody>
      </p:sp>
    </p:spTree>
    <p:extLst>
      <p:ext uri="{BB962C8B-B14F-4D97-AF65-F5344CB8AC3E}">
        <p14:creationId xmlns:p14="http://schemas.microsoft.com/office/powerpoint/2010/main" val="188789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2"/>
            <a:ext cx="9144000" cy="5967413"/>
          </a:xfrm>
          <a:prstGeom prst="rect">
            <a:avLst/>
          </a:prstGeom>
          <a:noFill/>
          <a:ln>
            <a:noFill/>
          </a:ln>
        </p:spPr>
      </p:pic>
    </p:spTree>
    <p:extLst>
      <p:ext uri="{BB962C8B-B14F-4D97-AF65-F5344CB8AC3E}">
        <p14:creationId xmlns:p14="http://schemas.microsoft.com/office/powerpoint/2010/main" val="39442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p:nvPr>
        </p:nvSpPr>
        <p:spPr>
          <a:xfrm>
            <a:off x="0" y="8890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idx="1"/>
          </p:nvPr>
        </p:nvSpPr>
        <p:spPr>
          <a:xfrm>
            <a:off x="0" y="1125538"/>
            <a:ext cx="9144000" cy="5732462"/>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Il </a:t>
            </a:r>
            <a:r>
              <a:rPr lang="it-IT" altLang="it-IT" b="1" dirty="0">
                <a:latin typeface="Copperplate Gothic Bold" panose="020E0705020206020404" pitchFamily="34" charset="77"/>
              </a:rPr>
              <a:t>TESSUTO NERVOSO</a:t>
            </a:r>
            <a:r>
              <a:rPr lang="it-IT" altLang="it-IT" dirty="0">
                <a:latin typeface="Copperplate Gothic Bold" panose="020E0705020206020404" pitchFamily="34" charset="77"/>
              </a:rPr>
              <a:t> va a costituire i diversi organi del </a:t>
            </a:r>
            <a:r>
              <a:rPr lang="it-IT" altLang="it-IT" b="1" dirty="0">
                <a:latin typeface="Copperplate Gothic Bold" panose="020E0705020206020404" pitchFamily="34" charset="77"/>
              </a:rPr>
              <a:t>SISTEMA NERVOSO CENTRALE (</a:t>
            </a:r>
            <a:r>
              <a:rPr lang="it-IT" altLang="it-IT" b="1" u="sng" dirty="0">
                <a:latin typeface="Copperplate Gothic Bold" panose="020E0705020206020404" pitchFamily="34" charset="77"/>
              </a:rPr>
              <a:t>SNC</a:t>
            </a:r>
            <a:r>
              <a:rPr lang="it-IT" altLang="it-IT" b="1" dirty="0">
                <a:latin typeface="Copperplate Gothic Bold" panose="020E0705020206020404" pitchFamily="34" charset="77"/>
              </a:rPr>
              <a:t>)</a:t>
            </a:r>
            <a:r>
              <a:rPr lang="it-IT" altLang="it-IT" dirty="0">
                <a:latin typeface="Copperplate Gothic Bold" panose="020E0705020206020404" pitchFamily="34" charset="77"/>
              </a:rPr>
              <a:t> e del </a:t>
            </a:r>
            <a:r>
              <a:rPr lang="it-IT" altLang="it-IT" b="1" dirty="0">
                <a:latin typeface="Copperplate Gothic Bold" panose="020E0705020206020404" pitchFamily="34" charset="77"/>
              </a:rPr>
              <a:t>SISTEMA NERVOSO PERIFERICO (</a:t>
            </a:r>
            <a:r>
              <a:rPr lang="it-IT" altLang="it-IT" b="1" u="sng" dirty="0">
                <a:latin typeface="Copperplate Gothic Bold" panose="020E0705020206020404" pitchFamily="34" charset="77"/>
              </a:rPr>
              <a:t>SNP</a:t>
            </a:r>
            <a:r>
              <a:rPr lang="it-IT" altLang="it-IT" b="1" dirty="0">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Esso consta di:</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NEURONI o CELLULE NERVOSE</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NEUROGL</a:t>
            </a:r>
            <a:r>
              <a:rPr lang="en-US" altLang="it-IT" b="1" dirty="0" err="1">
                <a:latin typeface="Copperplate Gothic Bold" panose="020E0705020206020404" pitchFamily="34" charset="77"/>
                <a:cs typeface="Arial" panose="020B0604020202020204" pitchFamily="34" charset="0"/>
              </a:rPr>
              <a:t>íA</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Nevroglìa</a:t>
            </a:r>
            <a:r>
              <a:rPr lang="en-US" altLang="it-IT" b="1" dirty="0">
                <a:latin typeface="Copperplate Gothic Bold" panose="020E0705020206020404" pitchFamily="34" charset="77"/>
                <a:cs typeface="Arial" panose="020B0604020202020204" pitchFamily="34" charset="0"/>
              </a:rPr>
              <a:t>) o CELLULE </a:t>
            </a:r>
            <a:r>
              <a:rPr lang="en-US" altLang="it-IT" b="1" dirty="0" err="1">
                <a:latin typeface="Copperplate Gothic Bold" panose="020E0705020206020404" pitchFamily="34" charset="77"/>
                <a:cs typeface="Arial" panose="020B0604020202020204" pitchFamily="34" charset="0"/>
              </a:rPr>
              <a:t>GLìALI</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che</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svolgono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funzioni</a:t>
            </a:r>
            <a:r>
              <a:rPr lang="en-US" altLang="it-IT" b="1" dirty="0">
                <a:latin typeface="Copperplate Gothic Bold" panose="020E0705020206020404" pitchFamily="34" charset="77"/>
                <a:cs typeface="Arial" panose="020B0604020202020204" pitchFamily="34" charset="0"/>
              </a:rPr>
              <a:t> di </a:t>
            </a:r>
            <a:r>
              <a:rPr lang="en-US" altLang="it-IT" b="1" dirty="0" err="1">
                <a:latin typeface="Copperplate Gothic Bold" panose="020E0705020206020404" pitchFamily="34" charset="77"/>
                <a:cs typeface="Arial" panose="020B0604020202020204" pitchFamily="34" charset="0"/>
              </a:rPr>
              <a:t>Protezione</a:t>
            </a:r>
            <a:r>
              <a:rPr lang="en-US" altLang="it-IT" b="1" dirty="0">
                <a:latin typeface="Copperplate Gothic Bold" panose="020E0705020206020404" pitchFamily="34" charset="77"/>
                <a:cs typeface="Arial" panose="020B0604020202020204" pitchFamily="34" charset="0"/>
              </a:rPr>
              <a:t> e di </a:t>
            </a:r>
            <a:r>
              <a:rPr lang="en-US" altLang="it-IT" b="1" dirty="0" err="1">
                <a:latin typeface="Copperplate Gothic Bold" panose="020E0705020206020404" pitchFamily="34" charset="77"/>
                <a:cs typeface="Arial" panose="020B0604020202020204" pitchFamily="34" charset="0"/>
              </a:rPr>
              <a:t>Supporto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Metabolico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Nutrimento</a:t>
            </a:r>
            <a:r>
              <a:rPr lang="en-US" altLang="it-IT" b="1" dirty="0">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3199101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Tree>
    <p:extLst>
      <p:ext uri="{BB962C8B-B14F-4D97-AF65-F5344CB8AC3E}">
        <p14:creationId xmlns:p14="http://schemas.microsoft.com/office/powerpoint/2010/main" val="152983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1643</Words>
  <Application>Microsoft Macintosh PowerPoint</Application>
  <PresentationFormat>Presentazione su schermo (4:3)</PresentationFormat>
  <Paragraphs>189</Paragraphs>
  <Slides>35</Slides>
  <Notes>30</Notes>
  <HiddenSlides>0</HiddenSlides>
  <MMClips>0</MMClips>
  <ScaleCrop>false</ScaleCrop>
  <HeadingPairs>
    <vt:vector size="8" baseType="variant">
      <vt:variant>
        <vt:lpstr>Caratteri utilizzati</vt:lpstr>
      </vt:variant>
      <vt:variant>
        <vt:i4>15</vt:i4>
      </vt:variant>
      <vt:variant>
        <vt:lpstr>Tema</vt:lpstr>
      </vt:variant>
      <vt:variant>
        <vt:i4>1</vt:i4>
      </vt:variant>
      <vt:variant>
        <vt:lpstr>Server OLE incorporati</vt:lpstr>
      </vt:variant>
      <vt:variant>
        <vt:i4>0</vt:i4>
      </vt:variant>
      <vt:variant>
        <vt:lpstr>Titoli diapositive</vt:lpstr>
      </vt:variant>
      <vt:variant>
        <vt:i4>35</vt:i4>
      </vt:variant>
    </vt:vector>
  </HeadingPairs>
  <TitlesOfParts>
    <vt:vector size="51" baseType="lpstr">
      <vt:lpstr>Microsoft YaHei</vt:lpstr>
      <vt:lpstr>ＭＳ Ｐゴシック</vt:lpstr>
      <vt:lpstr>Al Bayan Plain</vt:lpstr>
      <vt:lpstr>Arial</vt:lpstr>
      <vt:lpstr>Arial Black</vt:lpstr>
      <vt:lpstr>Calibri</vt:lpstr>
      <vt:lpstr>Calibri Light</vt:lpstr>
      <vt:lpstr>Chalkboard SE</vt:lpstr>
      <vt:lpstr>Chalkduster</vt:lpstr>
      <vt:lpstr>Comic Sans MS</vt:lpstr>
      <vt:lpstr>Copperplate</vt:lpstr>
      <vt:lpstr>Copperplate Gothic Bold</vt:lpstr>
      <vt:lpstr>Gurmukhi MN</vt:lpstr>
      <vt:lpstr>Papyrus</vt:lpstr>
      <vt:lpstr>Wingdings</vt:lpstr>
      <vt:lpstr>Tema di Office</vt:lpstr>
      <vt:lpstr>TESSUTO NERVOSO - cenni sintetici -</vt:lpstr>
      <vt:lpstr>Presentazione standard di PowerPoint</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NEUROGLìA DEL SNC</vt:lpstr>
      <vt:lpstr>NEUROGLìA DEL SNP</vt:lpstr>
      <vt:lpstr>Presentazione standard di PowerPoint</vt:lpstr>
      <vt:lpstr>Presentazione standard di PowerPoint</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8</cp:revision>
  <dcterms:created xsi:type="dcterms:W3CDTF">2020-10-11T13:04:50Z</dcterms:created>
  <dcterms:modified xsi:type="dcterms:W3CDTF">2021-11-29T20:48:02Z</dcterms:modified>
</cp:coreProperties>
</file>