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100" r:id="rId2"/>
    <p:sldMasterId id="2147484112" r:id="rId3"/>
  </p:sldMasterIdLst>
  <p:notesMasterIdLst>
    <p:notesMasterId r:id="rId65"/>
  </p:notesMasterIdLst>
  <p:handoutMasterIdLst>
    <p:handoutMasterId r:id="rId66"/>
  </p:handoutMasterIdLst>
  <p:sldIdLst>
    <p:sldId id="278" r:id="rId4"/>
    <p:sldId id="280" r:id="rId5"/>
    <p:sldId id="394" r:id="rId6"/>
    <p:sldId id="375" r:id="rId7"/>
    <p:sldId id="281" r:id="rId8"/>
    <p:sldId id="373" r:id="rId9"/>
    <p:sldId id="282" r:id="rId10"/>
    <p:sldId id="286" r:id="rId11"/>
    <p:sldId id="287" r:id="rId12"/>
    <p:sldId id="288" r:id="rId13"/>
    <p:sldId id="290" r:id="rId14"/>
    <p:sldId id="357" r:id="rId15"/>
    <p:sldId id="293" r:id="rId16"/>
    <p:sldId id="359" r:id="rId17"/>
    <p:sldId id="292" r:id="rId18"/>
    <p:sldId id="295" r:id="rId19"/>
    <p:sldId id="296" r:id="rId20"/>
    <p:sldId id="298" r:id="rId21"/>
    <p:sldId id="299" r:id="rId22"/>
    <p:sldId id="300" r:id="rId23"/>
    <p:sldId id="376" r:id="rId24"/>
    <p:sldId id="377" r:id="rId25"/>
    <p:sldId id="378" r:id="rId26"/>
    <p:sldId id="301" r:id="rId27"/>
    <p:sldId id="302" r:id="rId28"/>
    <p:sldId id="306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08" r:id="rId37"/>
    <p:sldId id="387" r:id="rId38"/>
    <p:sldId id="386" r:id="rId39"/>
    <p:sldId id="317" r:id="rId40"/>
    <p:sldId id="388" r:id="rId41"/>
    <p:sldId id="319" r:id="rId42"/>
    <p:sldId id="320" r:id="rId43"/>
    <p:sldId id="321" r:id="rId44"/>
    <p:sldId id="322" r:id="rId45"/>
    <p:sldId id="324" r:id="rId46"/>
    <p:sldId id="389" r:id="rId47"/>
    <p:sldId id="391" r:id="rId48"/>
    <p:sldId id="392" r:id="rId49"/>
    <p:sldId id="338" r:id="rId50"/>
    <p:sldId id="339" r:id="rId51"/>
    <p:sldId id="369" r:id="rId52"/>
    <p:sldId id="370" r:id="rId53"/>
    <p:sldId id="371" r:id="rId54"/>
    <p:sldId id="372" r:id="rId55"/>
    <p:sldId id="341" r:id="rId56"/>
    <p:sldId id="342" r:id="rId57"/>
    <p:sldId id="343" r:id="rId58"/>
    <p:sldId id="393" r:id="rId59"/>
    <p:sldId id="374" r:id="rId60"/>
    <p:sldId id="344" r:id="rId61"/>
    <p:sldId id="345" r:id="rId62"/>
    <p:sldId id="346" r:id="rId63"/>
    <p:sldId id="347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1" autoAdjust="0"/>
    <p:restoredTop sz="90826" autoAdjust="0"/>
  </p:normalViewPr>
  <p:slideViewPr>
    <p:cSldViewPr>
      <p:cViewPr>
        <p:scale>
          <a:sx n="70" d="100"/>
          <a:sy n="70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xmlns="" id="{449E24CA-B4EC-4D49-B5B2-72FDA56960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xmlns="" id="{2055F5F3-C3E0-614E-B793-8BEC129CCE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xmlns="" id="{DB09DAE8-E718-B849-8791-5B7C2995B4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xmlns="" id="{27579090-AF75-E74B-B730-326DBB67C3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8B0E5B8-8AC6-D747-8E12-592889BC70E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2967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xmlns="" id="{D758135E-2091-6C45-A338-B9FDB4CC0B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xmlns="" id="{6D3B1B76-15A4-5D4E-AFF8-4FDE8B6B38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xmlns="" id="{963040F3-106D-454D-9D8E-C00BFBFC5A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xmlns="" id="{69204C30-E40C-3E48-9918-B5CB585431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xmlns="" id="{2A4788B3-A964-CF46-B49A-45DDFBDFB4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xmlns="" id="{BD84ADF8-A7A3-EC4F-ACB9-1A089CBA7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E368492-EA9F-9647-B8CB-5B13714C1DA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74582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2EB77EC-C01F-D547-B19F-7864FA2894F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xmlns="" id="{97F053BF-6A4B-874E-B330-DF63A5F3B0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xmlns="" id="{57001926-795E-A84F-A905-7B4B169322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xmlns="" id="{02281C30-D62D-924B-85D3-423C07E7500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DC774A7-A024-9840-B606-8A565ECE2F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771BAEC-F1B7-CB4E-BFFA-A4D3612D21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9E34-7169-0B44-9FA7-F04802F58A2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621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C12916B-DB22-B84F-8CC1-8CC269C556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66F920F-A132-6949-B224-212991737B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0D85-AA6D-3F45-8D5B-9DD7699F18A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1714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9733599-C353-E34E-B139-2D94DE33EE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xmlns="" id="{51A6F291-7A04-FD41-B9E7-7AFDFC01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xmlns="" id="{B05791C6-8EC0-FD4A-A09B-239BEDEF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xmlns="" id="{31CDAB76-85A5-2A4E-81E3-3D7D6F06D7E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8AA98BBD-7474-4C4A-A85A-C5510D58B0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xmlns="" id="{5BF242F6-CC43-4F40-89BA-E685A7DBA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xmlns="" id="{8C41F44C-8705-C542-9D5D-1EF022D525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xmlns="" id="{6FD6A5D0-564C-954F-9C88-E33209575A05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5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62281A-9DC2-3C49-983D-F9F2E55BE4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F206643-0F64-0E45-BF94-44650CB7A7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2DAC-F3B2-634D-9D4C-B8419186A3A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674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85463D5-AA63-2F4B-A536-AB27420591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A75C21A-74AD-F147-8DEC-8A778992ED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22D8-0E87-F046-9DFE-EDD0BEFA4DF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2196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382AAC-19AF-9B40-9287-75A3AF77C3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EE80F4-6B26-CB42-87B7-7C44B73B21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4992-13DA-3B4E-A5B6-2BC169D796E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569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6CDF95C-2DDD-7949-A5F9-9FCB548A05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CB035B7-4B65-1646-BA28-D67B615EF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1805D-166D-3642-90A2-7C2CDEB3809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6446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071DD50-9C83-8E4C-804B-BFA9536C3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69BF10A-6876-D740-A6B5-7EF8A0D2D3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AA43-0026-CF41-A997-BDD475EE3EB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88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17707E7-A776-AC49-9B3A-96BA81E335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52E80F71-3BA2-C941-92F8-3AF039B638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52C4-5AE6-BE48-8006-14452C8931D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5426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8625B7-A52F-2C43-8F6E-FFF0E30FE7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D04195-681F-BC47-8686-672F72AB05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02C6-39C1-D046-B001-A33223E474E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456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AC24652-8710-9E4C-A525-85EAA517F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1590F21-77D5-0D42-8BB0-4FF2657473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0B0C6-E41C-E841-878F-87F76F0D0C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6606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D727C7-68AA-B64C-A272-4E029A2CC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5712288-3A39-9749-B62F-464E4FD2F7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EE81-52DC-2944-AFF8-E89DAB75841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2449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C701B95-E162-1340-8FB4-19F2146067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A30A0F6-F212-8A40-AA60-54DD653F29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C15B-31C2-2D4E-8453-CA2C005BD2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9115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7E53B7-B667-8C42-9217-FE28E89F40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6637329-2A31-B64B-8AE5-67C3C09265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BCD2-F59B-584A-8FFA-AAF2D2888E1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0482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5B80946-774E-C14E-A6BF-C3771B9FB8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xmlns="" id="{CA22FC1E-3130-894F-A90E-EB3E9E681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xmlns="" id="{7BEE8B08-58EE-C14B-AB52-3C39421F9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844287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522CA05-9AFA-C24D-9791-EEBC5CEED4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A2C998E-2922-0343-AAAD-034D17C8A8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E485-0959-874F-A806-44B89787406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40586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DC0F98C-123D-1941-95A0-7A1DE7757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5BA7F8E-1C5D-4946-9B47-9DBC0BE358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63AD-72D1-E741-8C5F-C16D6D38B3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6995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8B0FA82-A184-B344-B457-F41EF02CF0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AC5BB7F-0183-F54A-BA00-15588AB1A6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F6A1-6E82-1246-B0FE-EF6AB02C749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9917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D086AB-8A2D-9148-A60D-266B70233F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952FFB-9408-5D42-9887-2FEEA18FA8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05FF-5558-E549-8014-1F3673DD94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84051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7E90B180-9781-2D42-9D11-5BFA71C87D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DB5E984D-0469-9E46-A5EC-DD71BFB48A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9058-A0EC-BC4E-AD25-BCE1A87DDF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46483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31F4E4AA-6AE2-E146-8526-084BBFFEEF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9E844F91-86EA-3642-BDE2-12BA2765C5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68CB-5E47-594D-B4D5-9D4D91E1120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090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6A3CF2E-A8B7-3B44-A863-3E13545E9A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5C843A1-9C1D-F748-B541-25C60F913D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CDB5-6D0D-0743-8718-DCD6C437446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47678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A3499BF-071C-7B4A-AFEB-4A01488125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4809341C-AA90-EA45-840C-087FB58377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D1E0-B372-184A-A926-636FB1C256D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2097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CFB3006-A5CE-DF4E-95F9-9131C85BFC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B3D4A05-70E8-6846-A936-2144D8696A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F86F-B035-DE47-BE7B-D67732AF4D6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58928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552C86F-C465-4049-B7F7-A99FAD394D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ECC4BA8-7CEC-2A4D-B79A-28B215B28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54D9-3790-E844-BD8E-ECFF70ABCC1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87196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FE9C4A-A5EC-8F42-8A7C-38AB4E9CAA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B847DA3-F3B9-5943-99DE-9E0EF2578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AA47-DEAB-AE41-995F-F6BDADFB85D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9640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45AA2E-F91A-F64A-AC68-DDA04E829D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728354-3254-4840-A8CD-14851D98E6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0CE4-59DE-0346-AD93-9A3EC025720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8833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3952E37-58D7-7F4F-BBF5-D11F52DAE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922ED162-D001-D947-ADB4-BFDE16AE52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CFC7-7423-FB49-8A99-5580296D7A2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5582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38A262-9866-764C-981C-1C7A53FC7B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1CB89EA-4CCE-1C4E-89BB-8CBEE96007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AC58-143D-F346-9359-854E2AFE13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0361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631CA8E7-7448-E44A-9DB7-F4DB6274DE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5884BDCD-EB4D-AC46-A78B-79B1C23CFF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041C-76E9-7844-9FF8-E4C929E71EA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806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E2367C2-B12C-6540-BA12-DDFF1A3C62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8BBF08-6CE8-334C-9276-4E778F8F73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68A6-0E3C-CB4E-AD82-5DA2F88F756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6521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377C86-0F85-7B4E-87EE-54EA21A11E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E4BAB5-8373-8749-B91B-808A0E86FE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5EF3-7063-3F41-9DD7-4DF0E3F8BF6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25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xmlns="" id="{3F71D2AB-76AF-5342-A930-65A5711DCC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56D44003-1A23-4D43-8A78-C5EE2815E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62742BDD-9088-194A-B666-824DCFA31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xmlns="" id="{2643EC64-D40A-3543-B7EF-B53F744106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xmlns="" id="{58AD0D6C-9621-5148-BE9A-2C6312A156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D569A6-8781-7A4B-9207-B852B89AFF2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xmlns="" id="{8DDB91BC-E49D-B74F-A88C-A5B46985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xmlns="" id="{BA0D543F-1ECA-4740-8C77-E8231B549A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B30D0F5E-03D3-C743-891C-6E6A8FB34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D3AAF23E-43EC-1C46-9F91-028256D16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xmlns="" id="{D6627F2F-B11A-AD46-BAF6-6EB1F30E28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xmlns="" id="{FA50017C-D096-454C-A75F-0ACA4ACAB4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92D6A4-59EF-8B4E-943E-99B1D02672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xmlns="" id="{7F2858CF-6A89-9045-A7F6-B8368052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xmlns="" id="{C1C40FF0-6110-1745-B321-D01CBC9C44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0574BFE5-29A8-154E-BBB1-A90046080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A69406A1-C358-C648-937D-0C5779975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xmlns="" id="{3A864A7F-42F9-674C-B0A0-4247801C42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xmlns="" id="{757A8301-E25D-4E48-A7DC-D42DC191D6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555BC3-7CB6-844B-85E0-58D93A3FCCB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5607" name="Picture 9" descr="Pearson_Bound_White">
            <a:extLst>
              <a:ext uri="{FF2B5EF4-FFF2-40B4-BE49-F238E27FC236}">
                <a16:creationId xmlns:a16="http://schemas.microsoft.com/office/drawing/2014/main" xmlns="" id="{034D2D7C-D4EB-CF4B-90AA-4001CC6E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helpdesk.worldbank.org/knowledgebase/articles/906519" TargetMode="Externa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s.worldbank.org/opendata/new-world-bank-country-classifications-income-level-2021-2022" TargetMode="Externa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xmlns="" id="{F10D263D-7C53-6342-BFD9-1B5CBA6CE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11</a:t>
            </a:r>
          </a:p>
        </p:txBody>
      </p:sp>
      <p:sp>
        <p:nvSpPr>
          <p:cNvPr id="39938" name="Segnaposto piè di pagina 3">
            <a:extLst>
              <a:ext uri="{FF2B5EF4-FFF2-40B4-BE49-F238E27FC236}">
                <a16:creationId xmlns:a16="http://schemas.microsoft.com/office/drawing/2014/main" xmlns="" id="{9D5CEEDF-5643-7F4E-8FA4-2BE6759A8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39939" name="Segnaposto numero diapositiva 4">
            <a:extLst>
              <a:ext uri="{FF2B5EF4-FFF2-40B4-BE49-F238E27FC236}">
                <a16:creationId xmlns:a16="http://schemas.microsoft.com/office/drawing/2014/main" xmlns="" id="{35D432A7-8BD7-1047-9A54-1B54123A3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B51F823-5915-5F44-B8CE-F557FAA4E3A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A46B9C2D-1583-4146-B239-9423DB9D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36433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3200" b="1"/>
              <a:t>I paesi in via </a:t>
            </a:r>
            <a:br>
              <a:rPr lang="it-IT" altLang="it-IT" sz="3200" b="1"/>
            </a:br>
            <a:r>
              <a:rPr lang="it-IT" altLang="it-IT" sz="3200" b="1"/>
              <a:t>di sviluppo: crescita, crisi </a:t>
            </a:r>
            <a:br>
              <a:rPr lang="it-IT" altLang="it-IT" sz="3200" b="1"/>
            </a:br>
            <a:r>
              <a:rPr lang="it-IT" altLang="it-IT" sz="3200" b="1"/>
              <a:t>e riforma</a:t>
            </a:r>
          </a:p>
        </p:txBody>
      </p:sp>
      <p:pic>
        <p:nvPicPr>
          <p:cNvPr id="39941" name="Segnaposto immagine 7">
            <a:extLst>
              <a:ext uri="{FF2B5EF4-FFF2-40B4-BE49-F238E27FC236}">
                <a16:creationId xmlns:a16="http://schemas.microsoft.com/office/drawing/2014/main" xmlns="" id="{9DF81C76-F8C3-AE43-B011-C6936F87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313"/>
            <a:ext cx="38163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xmlns="" id="{020ECF47-6857-4547-8C7F-D2F20865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3DA2FDBC-D29B-914A-AFFC-5248E2302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7835900" cy="4929188"/>
          </a:xfrm>
        </p:spPr>
        <p:txBody>
          <a:bodyPr/>
          <a:lstStyle/>
          <a:p>
            <a:pPr marL="533400" lvl="1" indent="-533400" eaLnBrk="1" hangingPunct="1">
              <a:lnSpc>
                <a:spcPct val="90000"/>
              </a:lnSpc>
              <a:buFont typeface="Times" charset="0"/>
              <a:buAutoNum type="arabicPeriod" startAt="3"/>
              <a:defRPr/>
            </a:pPr>
            <a:r>
              <a:rPr lang="it-IT" altLang="it-IT" sz="2200" dirty="0"/>
              <a:t>Una </a:t>
            </a:r>
            <a:r>
              <a:rPr lang="it-IT" altLang="it-IT" sz="2200" dirty="0">
                <a:solidFill>
                  <a:srgbClr val="FF0000"/>
                </a:solidFill>
              </a:rPr>
              <a:t>debole attuazione delle regolamentazioni bancarie e finanziarie </a:t>
            </a:r>
            <a:r>
              <a:rPr lang="it-IT" altLang="it-IT" sz="2200" dirty="0"/>
              <a:t>(es: mancanza di ispezioni, di restrizioni sulle attività e di requisiti di capitalizzazione) permette alle banche e alle imprese di intraprendere attività rischiose o anche fraudolente e rende i risparmiatori meno propensi a prestare a queste istituzioni.</a:t>
            </a:r>
          </a:p>
          <a:p>
            <a:pPr marL="533400" lvl="1" indent="-533400" eaLnBrk="1" hangingPunct="1">
              <a:lnSpc>
                <a:spcPct val="90000"/>
              </a:lnSpc>
              <a:buFont typeface="Times" charset="0"/>
              <a:buAutoNum type="arabicPeriod" startAt="3"/>
              <a:defRPr/>
            </a:pPr>
            <a:r>
              <a:rPr lang="it-IT" sz="2200" dirty="0"/>
              <a:t>Quando non sono totalmente </a:t>
            </a:r>
            <a:r>
              <a:rPr lang="it-IT" sz="2200" dirty="0" smtClean="0"/>
              <a:t>fissi, </a:t>
            </a:r>
            <a:r>
              <a:rPr lang="it-IT" sz="2200" dirty="0"/>
              <a:t>i </a:t>
            </a:r>
            <a:r>
              <a:rPr lang="it-IT" sz="2200" dirty="0">
                <a:solidFill>
                  <a:srgbClr val="FF0000"/>
                </a:solidFill>
              </a:rPr>
              <a:t>tassi di cambio tendono a essere fortemente controllati dal governo</a:t>
            </a:r>
            <a:r>
              <a:rPr lang="it-IT" sz="2200" dirty="0"/>
              <a:t>. Storicamente molti PVS tendono a fissare il tasso di cambio per decreto governativo invece che attraverso il mercato</a:t>
            </a:r>
          </a:p>
          <a:p>
            <a:pPr marL="0" lvl="1" indent="0" eaLnBrk="1" hangingPunct="1">
              <a:lnSpc>
                <a:spcPct val="90000"/>
              </a:lnSpc>
              <a:buFont typeface="Verdana" panose="020B0604030504040204" pitchFamily="34" charset="0"/>
              <a:buNone/>
              <a:defRPr/>
            </a:pPr>
            <a:r>
              <a:rPr lang="it-IT" dirty="0"/>
              <a:t>	      </a:t>
            </a:r>
            <a:r>
              <a:rPr lang="it-IT" b="1" dirty="0">
                <a:latin typeface="Symbol" panose="05050102010706020507" pitchFamily="18" charset="2"/>
              </a:rPr>
              <a:t>®</a:t>
            </a:r>
            <a:r>
              <a:rPr lang="it-IT" b="1" dirty="0"/>
              <a:t>   </a:t>
            </a:r>
            <a:r>
              <a:rPr lang="it-IT" i="1" dirty="0"/>
              <a:t>Controllo del cambio</a:t>
            </a:r>
            <a:endParaRPr lang="it-IT" dirty="0"/>
          </a:p>
        </p:txBody>
      </p:sp>
      <p:sp>
        <p:nvSpPr>
          <p:cNvPr id="50179" name="Segnaposto piè di pagina 3">
            <a:extLst>
              <a:ext uri="{FF2B5EF4-FFF2-40B4-BE49-F238E27FC236}">
                <a16:creationId xmlns:a16="http://schemas.microsoft.com/office/drawing/2014/main" xmlns="" id="{22B3219A-C6DA-9240-9423-033C64327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xmlns="" id="{A0BD70E1-9EDC-1F42-9AAC-F9077CAE343A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08EDE9E-7763-A048-99C7-8CBBC6955D3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xmlns="" id="{8296CE29-381A-5A43-80B3-B687B30B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89C5E5F8-2B5F-BF47-AC2C-B64BA0DC3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it-IT" sz="2200" dirty="0"/>
              <a:t>Le risorse naturali o i prodotti agricoli costituiscono una quota importante delle esportazioni di molti PVS, per esempio il petrolio russo, il legno malese, l’oro sudafricano e il caffè colombiano</a:t>
            </a:r>
            <a:r>
              <a:rPr lang="it-IT" altLang="it-IT" sz="2200" dirty="0"/>
              <a:t>.</a:t>
            </a:r>
          </a:p>
          <a:p>
            <a:pPr marL="533400" indent="-533400" eaLnBrk="1" hangingPunct="1">
              <a:buFont typeface="Times" charset="0"/>
              <a:buAutoNum type="arabicPeriod" startAt="6"/>
              <a:defRPr/>
            </a:pPr>
            <a:r>
              <a:rPr lang="it-IT" altLang="it-IT" sz="2200" dirty="0"/>
              <a:t>Economia </a:t>
            </a:r>
            <a:r>
              <a:rPr lang="it-IT" altLang="it-IT" sz="2200" dirty="0">
                <a:solidFill>
                  <a:srgbClr val="FF0000"/>
                </a:solidFill>
              </a:rPr>
              <a:t>sommersa</a:t>
            </a:r>
            <a:r>
              <a:rPr lang="it-IT" altLang="it-IT" sz="2200" dirty="0"/>
              <a:t> di grandi dimensioni rispetto al PIL ufficiale e </a:t>
            </a:r>
            <a:r>
              <a:rPr lang="it-IT" altLang="it-IT" sz="2200" dirty="0">
                <a:solidFill>
                  <a:srgbClr val="FF0000"/>
                </a:solidFill>
              </a:rPr>
              <a:t>corruzione</a:t>
            </a:r>
            <a:r>
              <a:rPr lang="it-IT" altLang="it-IT" sz="2200" dirty="0"/>
              <a:t> diffusa.</a:t>
            </a:r>
          </a:p>
        </p:txBody>
      </p:sp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xmlns="" id="{4D96BCDC-8A59-2D4A-9F87-0B48DFCE7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xmlns="" id="{7DBFAB83-2483-1C4E-A496-EE2679BF464B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98F797DE-D66E-0043-B1AD-07D06B58D01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xmlns="" id="{CE7F72FA-1A35-5445-BC3B-B38C9D812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 b="0"/>
              <a:t>Figura 11.1 </a:t>
            </a:r>
            <a:r>
              <a:rPr lang="it-IT" altLang="it-IT"/>
              <a:t>Corruzione e reddito pro capite</a:t>
            </a:r>
          </a:p>
        </p:txBody>
      </p:sp>
      <p:sp>
        <p:nvSpPr>
          <p:cNvPr id="52226" name="Segnaposto piè di pagina 3">
            <a:extLst>
              <a:ext uri="{FF2B5EF4-FFF2-40B4-BE49-F238E27FC236}">
                <a16:creationId xmlns:a16="http://schemas.microsoft.com/office/drawing/2014/main" xmlns="" id="{02B06C77-4CBE-7346-AB0D-5120853D3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xmlns="" id="{E5569126-1D24-7347-8013-C936DD306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56AEFF-5ECE-B347-869B-78208C76B0C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2228" name="Segnaposto contenuto 2">
            <a:extLst>
              <a:ext uri="{FF2B5EF4-FFF2-40B4-BE49-F238E27FC236}">
                <a16:creationId xmlns:a16="http://schemas.microsoft.com/office/drawing/2014/main" xmlns="" id="{F10379CB-99FF-CE4F-8C14-F4A41CFDC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889000"/>
            <a:ext cx="6481763" cy="54514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xmlns="" id="{506E6697-635E-874E-9645-2A7F9CB49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Prestiti e debiti dei PVS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A947E0F9-9933-BC43-B439-15DFEE273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/>
              <a:t>Risparmio nazionale – investimento = saldo di conto corrente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dove il saldo di conto corrente è approssimativamente uguale al valore delle esportazioni meno il valore delle importazioni.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/>
              <a:t>I paesi con risparmio nazionale inferiore all’investimento domestico avranno flussi in entrata di capitale finanziario e saldo del conto corrente negativo (disavanzo commerciale). </a:t>
            </a:r>
          </a:p>
        </p:txBody>
      </p:sp>
      <p:sp>
        <p:nvSpPr>
          <p:cNvPr id="55299" name="Segnaposto piè di pagina 4">
            <a:extLst>
              <a:ext uri="{FF2B5EF4-FFF2-40B4-BE49-F238E27FC236}">
                <a16:creationId xmlns:a16="http://schemas.microsoft.com/office/drawing/2014/main" xmlns="" id="{69611355-7606-764B-9544-6A7F88399E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7588" y="6545263"/>
            <a:ext cx="4562475" cy="17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xmlns="" id="{E5683A04-988A-664A-AB86-4B5368BC858C}"/>
              </a:ext>
            </a:extLst>
          </p:cNvPr>
          <p:cNvSpPr txBox="1">
            <a:spLocks/>
          </p:cNvSpPr>
          <p:nvPr/>
        </p:nvSpPr>
        <p:spPr bwMode="gray">
          <a:xfrm>
            <a:off x="250825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F56A6D6-279B-EB41-80CF-63A45CA7CC3D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>
            <a:extLst>
              <a:ext uri="{FF2B5EF4-FFF2-40B4-BE49-F238E27FC236}">
                <a16:creationId xmlns:a16="http://schemas.microsoft.com/office/drawing/2014/main" xmlns="" id="{9213308A-8B8F-CC47-8786-DD773B57E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528050" cy="900112"/>
          </a:xfrm>
        </p:spPr>
        <p:txBody>
          <a:bodyPr/>
          <a:lstStyle/>
          <a:p>
            <a:pPr eaLnBrk="1" hangingPunct="1"/>
            <a:r>
              <a:rPr lang="it-IT" altLang="it-IT" sz="2000" b="0"/>
              <a:t>Tabella 11.3  </a:t>
            </a:r>
            <a:r>
              <a:rPr lang="it-IT" altLang="it-IT" sz="2000"/>
              <a:t>Saldi cumulati del conto corrente dei maggiori esportatori di petrolio, di altri paesi in via di sviluppo </a:t>
            </a:r>
            <a:br>
              <a:rPr lang="it-IT" altLang="it-IT" sz="2000"/>
            </a:br>
            <a:r>
              <a:rPr lang="it-IT" altLang="it-IT" sz="2000"/>
              <a:t>e dei paesi avanzati, 1973-2012 (miliardi di dollari)</a:t>
            </a:r>
          </a:p>
        </p:txBody>
      </p:sp>
      <p:sp>
        <p:nvSpPr>
          <p:cNvPr id="54274" name="Segnaposto piè di pagina 3">
            <a:extLst>
              <a:ext uri="{FF2B5EF4-FFF2-40B4-BE49-F238E27FC236}">
                <a16:creationId xmlns:a16="http://schemas.microsoft.com/office/drawing/2014/main" xmlns="" id="{96E3122E-5E8F-BD4C-A9C9-D435FAB68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4275" name="Segnaposto numero diapositiva 4">
            <a:extLst>
              <a:ext uri="{FF2B5EF4-FFF2-40B4-BE49-F238E27FC236}">
                <a16:creationId xmlns:a16="http://schemas.microsoft.com/office/drawing/2014/main" xmlns="" id="{2D4F7FDE-3F41-FA48-B17D-91BC0F1BC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C6BB286-C86F-B24D-AF1D-1FCDB457A1A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4276" name="Segnaposto contenuto 2">
            <a:extLst>
              <a:ext uri="{FF2B5EF4-FFF2-40B4-BE49-F238E27FC236}">
                <a16:creationId xmlns:a16="http://schemas.microsoft.com/office/drawing/2014/main" xmlns="" id="{C4BF08C5-D550-F647-BC6B-BF6B2E249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00" y="2133600"/>
            <a:ext cx="7004050" cy="287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xmlns="" id="{4ABF7DA3-EF78-404C-9E7C-297336519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 dirty="0"/>
              <a:t>Prestiti e debiti dei PVS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2C047FDD-16C8-D54D-A0B6-32281583AB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Una </a:t>
            </a:r>
            <a:r>
              <a:rPr lang="it-IT" altLang="it-IT" sz="2400" dirty="0"/>
              <a:t>caratteristica comune per molti paesi a medio e basso reddito è che </a:t>
            </a:r>
            <a:r>
              <a:rPr lang="it-IT" altLang="it-IT" sz="2400" dirty="0">
                <a:solidFill>
                  <a:srgbClr val="FF0000"/>
                </a:solidFill>
              </a:rPr>
              <a:t>prendono a prestito dai paesi esteri in misura rilevante</a:t>
            </a:r>
            <a:r>
              <a:rPr lang="it-IT" altLang="it-IT" sz="2400" dirty="0"/>
              <a:t>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I flussi di capitale finanziario dai paesi stranieri </a:t>
            </a:r>
            <a:r>
              <a:rPr lang="it-IT" altLang="it-IT" dirty="0">
                <a:solidFill>
                  <a:srgbClr val="FF0000"/>
                </a:solidFill>
              </a:rPr>
              <a:t>sono in grado di finanziare i progetti di investimento</a:t>
            </a:r>
            <a:r>
              <a:rPr lang="it-IT" altLang="it-IT" dirty="0"/>
              <a:t>, portando infine a maggior produzione e consumo.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Ma alcuni progetti di investimento falliscono e altri fondi presi a prestito sono utilizzati </a:t>
            </a:r>
            <a:r>
              <a:rPr lang="it-IT" altLang="it-IT" dirty="0">
                <a:solidFill>
                  <a:srgbClr val="FF0000"/>
                </a:solidFill>
              </a:rPr>
              <a:t>prevalentemente per fini di consumo</a:t>
            </a:r>
            <a:r>
              <a:rPr lang="it-IT" altLang="it-IT" dirty="0"/>
              <a:t>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Alcuni paesi </a:t>
            </a:r>
            <a:r>
              <a:rPr lang="it-IT" altLang="it-IT" dirty="0">
                <a:solidFill>
                  <a:srgbClr val="FF0000"/>
                </a:solidFill>
              </a:rPr>
              <a:t>non hanno onorato i propri debiti esteri</a:t>
            </a:r>
            <a:r>
              <a:rPr lang="it-IT" altLang="it-IT" dirty="0"/>
              <a:t> durante fasi di stagnazione dell’economia o durante le crisi finanziarie.</a:t>
            </a:r>
          </a:p>
        </p:txBody>
      </p:sp>
      <p:sp>
        <p:nvSpPr>
          <p:cNvPr id="53251" name="Segnaposto piè di pagina 3">
            <a:extLst>
              <a:ext uri="{FF2B5EF4-FFF2-40B4-BE49-F238E27FC236}">
                <a16:creationId xmlns:a16="http://schemas.microsoft.com/office/drawing/2014/main" xmlns="" id="{1084482A-93F8-764B-A874-182D9B472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xmlns="" id="{95759E6D-2C63-EB42-82BB-770AD22C1A0A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450C955-BB8C-7240-BDD8-97589425849A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xmlns="" id="{A3F76E5F-4D87-7D42-83B4-ADCB48061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xmlns="" id="{C25CF85B-788C-314F-B4CE-224B6BF29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6575" indent="-536575" eaLnBrk="1" hangingPunct="1">
              <a:buFont typeface="Times" pitchFamily="2" charset="0"/>
              <a:buNone/>
            </a:pPr>
            <a:r>
              <a:rPr lang="it-IT" altLang="it-IT" sz="2400" dirty="0"/>
              <a:t>Una crisi finanziaria può implicare:</a:t>
            </a:r>
          </a:p>
          <a:p>
            <a:pPr marL="536575" indent="-536575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una crisi del debito, cioè</a:t>
            </a:r>
            <a:r>
              <a:rPr lang="it-IT" altLang="it-IT" b="1" dirty="0"/>
              <a:t> </a:t>
            </a:r>
            <a:r>
              <a:rPr lang="it-IT" altLang="it-IT" dirty="0"/>
              <a:t>l’incapacità di ripagare il debito pubblico o il debito del settore privato;</a:t>
            </a:r>
          </a:p>
          <a:p>
            <a:pPr marL="536575" indent="-536575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una crisi della bilancia dei pagamenti in un sistema di </a:t>
            </a:r>
            <a:r>
              <a:rPr lang="it-IT" altLang="it-IT" dirty="0" smtClean="0"/>
              <a:t>cambi </a:t>
            </a:r>
            <a:r>
              <a:rPr lang="it-IT" altLang="it-IT" dirty="0"/>
              <a:t>fissi.</a:t>
            </a:r>
          </a:p>
        </p:txBody>
      </p:sp>
      <p:sp>
        <p:nvSpPr>
          <p:cNvPr id="56323" name="Segnaposto piè di pagina 3">
            <a:extLst>
              <a:ext uri="{FF2B5EF4-FFF2-40B4-BE49-F238E27FC236}">
                <a16:creationId xmlns:a16="http://schemas.microsoft.com/office/drawing/2014/main" xmlns="" id="{4558EAE7-CD53-4F45-BB59-266810008E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6324" name="Segnaposto numero diapositiva 4">
            <a:extLst>
              <a:ext uri="{FF2B5EF4-FFF2-40B4-BE49-F238E27FC236}">
                <a16:creationId xmlns:a16="http://schemas.microsoft.com/office/drawing/2014/main" xmlns="" id="{6663AB15-B522-6D4E-842B-596CA9596711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3EDD8BC-ED57-C547-9508-BB5ADAB23BF2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6325" name="Segnaposto numero diapositiva 1">
            <a:extLst>
              <a:ext uri="{FF2B5EF4-FFF2-40B4-BE49-F238E27FC236}">
                <a16:creationId xmlns:a16="http://schemas.microsoft.com/office/drawing/2014/main" xmlns="" id="{3CA90AAA-2801-584B-A0E5-3B2F01563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1425DF0-FB84-2740-9954-CF6B308D651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xmlns="" id="{49F01AC6-BD4C-984A-94CB-6BB77F6EF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xmlns="" id="{FA7D4CA4-2D45-5E45-ABAB-2D575EB68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4" y="1125538"/>
            <a:ext cx="8175823" cy="4619625"/>
          </a:xfrm>
        </p:spPr>
        <p:txBody>
          <a:bodyPr/>
          <a:lstStyle/>
          <a:p>
            <a:pPr eaLnBrk="1" hangingPunct="1"/>
            <a:r>
              <a:rPr lang="it-IT" altLang="it-IT" sz="2300" dirty="0"/>
              <a:t>Una </a:t>
            </a:r>
            <a:r>
              <a:rPr lang="it-IT" altLang="it-IT" sz="2300" b="1" dirty="0"/>
              <a:t>crisi del debito </a:t>
            </a:r>
            <a:r>
              <a:rPr lang="it-IT" altLang="it-IT" sz="2300" dirty="0"/>
              <a:t>in cui i governi sono </a:t>
            </a:r>
            <a:r>
              <a:rPr lang="it-IT" altLang="it-IT" sz="2300" b="1" dirty="0"/>
              <a:t>insolventi</a:t>
            </a:r>
            <a:r>
              <a:rPr lang="it-IT" altLang="it-IT" sz="2300" dirty="0"/>
              <a:t> </a:t>
            </a:r>
            <a:r>
              <a:rPr lang="it-IT" altLang="it-IT" sz="2300" dirty="0">
                <a:solidFill>
                  <a:srgbClr val="FF0000"/>
                </a:solidFill>
              </a:rPr>
              <a:t>può essere un meccanismo che si autorealizza</a:t>
            </a:r>
            <a:r>
              <a:rPr lang="it-IT" altLang="it-IT" sz="2300" dirty="0"/>
              <a:t>.</a:t>
            </a:r>
          </a:p>
          <a:p>
            <a:pPr lvl="3" eaLnBrk="1" hangingPunct="1"/>
            <a:r>
              <a:rPr lang="it-IT" altLang="it-IT" sz="1900" dirty="0"/>
              <a:t>La paura dell’insolvenza </a:t>
            </a:r>
            <a:r>
              <a:rPr lang="it-IT" altLang="it-IT" sz="1900" dirty="0">
                <a:solidFill>
                  <a:srgbClr val="FF0000"/>
                </a:solidFill>
              </a:rPr>
              <a:t>riduce l’investimento </a:t>
            </a:r>
            <a:r>
              <a:rPr lang="it-IT" altLang="it-IT" sz="1900" dirty="0"/>
              <a:t>e incrementa i tassi di interesse, portando a domanda aggregata, produzione e reddito bassi.</a:t>
            </a:r>
          </a:p>
          <a:p>
            <a:pPr lvl="3" eaLnBrk="1" hangingPunct="1"/>
            <a:r>
              <a:rPr lang="it-IT" altLang="it-IT" sz="1900" dirty="0"/>
              <a:t>I </a:t>
            </a:r>
            <a:r>
              <a:rPr lang="it-IT" altLang="it-IT" sz="1900" dirty="0">
                <a:solidFill>
                  <a:srgbClr val="FF0000"/>
                </a:solidFill>
              </a:rPr>
              <a:t>flussi di capitale finanziario in uscita devono essere compensati da un aumento delle esportazioni nette o da una diminuzione delle riserve ufficiali internazionali per pagare coloro che richiedono fondi esteri</a:t>
            </a:r>
            <a:r>
              <a:rPr lang="it-IT" altLang="it-IT" sz="1900" dirty="0"/>
              <a:t>. </a:t>
            </a:r>
          </a:p>
          <a:p>
            <a:pPr lvl="3" eaLnBrk="1" hangingPunct="1"/>
            <a:r>
              <a:rPr lang="it-IT" altLang="it-IT" sz="1900" dirty="0">
                <a:solidFill>
                  <a:srgbClr val="FF0000"/>
                </a:solidFill>
              </a:rPr>
              <a:t>Altrimenti, il paese non riesce a pagare le persone che vogliono ritirare i propri fondi </a:t>
            </a:r>
            <a:r>
              <a:rPr lang="it-IT" altLang="it-IT" sz="1900" dirty="0"/>
              <a:t>dall’economia domestica.</a:t>
            </a:r>
          </a:p>
          <a:p>
            <a:pPr lvl="3" eaLnBrk="1" hangingPunct="1"/>
            <a:r>
              <a:rPr lang="it-IT" altLang="it-IT" sz="1900" dirty="0"/>
              <a:t>Il governo domestico potrebbe non avere scelta se non l’insolvenza sul debito sovrano se, quando il debito giunge a scadenza, gli investitori non sono disposti a reinvestire. </a:t>
            </a:r>
          </a:p>
          <a:p>
            <a:pPr lvl="3" eaLnBrk="1" hangingPunct="1"/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57347" name="Segnaposto piè di pagina 3">
            <a:extLst>
              <a:ext uri="{FF2B5EF4-FFF2-40B4-BE49-F238E27FC236}">
                <a16:creationId xmlns:a16="http://schemas.microsoft.com/office/drawing/2014/main" xmlns="" id="{F74F68E6-B324-D940-A811-8F22ED01BB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xmlns="" id="{512B4736-890B-5F4C-87FB-1FF013D7C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0ECA789-BCC5-B745-8CD3-7771966F35D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xmlns="" id="{C0F14BB5-C87A-3B42-8EAF-11099F25A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 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EA23A01B-40A3-3647-8767-18A9F02F6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7835900" cy="476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 generale, una crisi del debito porta a basso reddito e tassi di interesse elevati, rendendo ancor più difficile il </a:t>
            </a:r>
            <a:r>
              <a:rPr lang="it-IT" altLang="it-IT" sz="2400" dirty="0" smtClean="0"/>
              <a:t>ripagare il </a:t>
            </a:r>
            <a:r>
              <a:rPr lang="it-IT" altLang="it-IT" sz="2400" dirty="0"/>
              <a:t>debito sovrano</a:t>
            </a:r>
            <a:r>
              <a:rPr lang="it-IT" altLang="it-IT" sz="2400" b="1" dirty="0"/>
              <a:t> </a:t>
            </a:r>
            <a:r>
              <a:rPr lang="it-IT" altLang="it-IT" sz="2400" dirty="0"/>
              <a:t>(pubblico) e </a:t>
            </a:r>
            <a:r>
              <a:rPr lang="it-IT" altLang="it-IT" sz="2400" dirty="0" smtClean="0"/>
              <a:t>quello del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settore privato.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Alti tassi di interesse implicano pagamenti di interessi elevati per il governo e per il settore privato.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Il basso reddito causa basse entrate fiscali del governo.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dirty="0"/>
              <a:t>Il reddito basso rende più difficile ripagare i prestiti privati: il tasso di insolvenza per le banche private aumenta e può portare a un numero maggiore di fallimenti. </a:t>
            </a:r>
          </a:p>
        </p:txBody>
      </p:sp>
      <p:sp>
        <p:nvSpPr>
          <p:cNvPr id="58371" name="Segnaposto piè di pagina 3">
            <a:extLst>
              <a:ext uri="{FF2B5EF4-FFF2-40B4-BE49-F238E27FC236}">
                <a16:creationId xmlns:a16="http://schemas.microsoft.com/office/drawing/2014/main" xmlns="" id="{05149395-1ED1-E64A-9722-8F3F14199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xmlns="" id="{378F2433-6C72-954A-B577-D2B3B90B8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B6C47E8-BF48-394E-B017-40A68381F69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xmlns="" id="{B9EFA18C-7FB7-944B-803F-690CAB969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xmlns="" id="{E838B008-0C6C-C04A-8EFA-A34045921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357313"/>
            <a:ext cx="7966075" cy="4549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Se la banca centrale cerca di fissare il cambio, con una crisi del debito può verificarsi una </a:t>
            </a:r>
            <a:r>
              <a:rPr lang="it-IT" altLang="it-IT" sz="2400" b="1" dirty="0"/>
              <a:t>crisi della bilancia dei pagamenti</a:t>
            </a:r>
            <a:r>
              <a:rPr lang="it-IT" altLang="it-IT" sz="2400" dirty="0"/>
              <a:t>. 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Le </a:t>
            </a:r>
            <a:r>
              <a:rPr lang="it-IT" altLang="it-IT" dirty="0">
                <a:solidFill>
                  <a:srgbClr val="FF0000"/>
                </a:solidFill>
              </a:rPr>
              <a:t>riserve ufficiali internazionali possono esaurirsi rapidamente, costringendo la banca centrale ad abbandonare il tasso di cambio fisso</a:t>
            </a:r>
            <a:r>
              <a:rPr lang="it-IT" altLang="it-IT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Con una crisi del debito può verificarsi una </a:t>
            </a:r>
            <a:r>
              <a:rPr lang="it-IT" altLang="it-IT" sz="2400" b="1" dirty="0"/>
              <a:t>crisi bancaria</a:t>
            </a:r>
            <a:r>
              <a:rPr lang="it-IT" altLang="it-IT" sz="2400" dirty="0"/>
              <a:t>.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/>
              <a:t>Gli alti tassi di insolvenza possono accrescere il numero dei fallimenti.</a:t>
            </a:r>
          </a:p>
          <a:p>
            <a:pPr lvl="3" eaLnBrk="1" hangingPunct="1">
              <a:lnSpc>
                <a:spcPct val="8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Se i depositanti temono il fallimento a causa di una possibile svalutazione della valuta o dell’insolvenza sul debito pubblico (attività per le banche) ritireranno rapidamente i propri fondi (e possibilmente acquisteranno attività estere) portando al fallimento</a:t>
            </a:r>
            <a:r>
              <a:rPr lang="it-IT" altLang="it-IT" dirty="0"/>
              <a:t>. </a:t>
            </a:r>
          </a:p>
        </p:txBody>
      </p:sp>
      <p:sp>
        <p:nvSpPr>
          <p:cNvPr id="59395" name="Segnaposto numero diapositiva 3">
            <a:extLst>
              <a:ext uri="{FF2B5EF4-FFF2-40B4-BE49-F238E27FC236}">
                <a16:creationId xmlns:a16="http://schemas.microsoft.com/office/drawing/2014/main" xmlns="" id="{641DA44B-DCD5-7F4F-900C-28029B8D0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77088" y="6291263"/>
            <a:ext cx="1752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12-</a:t>
            </a:r>
            <a:fld id="{261995A4-4ED9-5147-8404-DB77453AA6C6}" type="slidenum">
              <a:rPr lang="it-IT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it-IT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9396" name="Segnaposto numero diapositiva 4">
            <a:extLst>
              <a:ext uri="{FF2B5EF4-FFF2-40B4-BE49-F238E27FC236}">
                <a16:creationId xmlns:a16="http://schemas.microsoft.com/office/drawing/2014/main" xmlns="" id="{DC28C851-45F3-AD4B-9978-B2FEFF8BE4B1}"/>
              </a:ext>
            </a:extLst>
          </p:cNvPr>
          <p:cNvSpPr txBox="1">
            <a:spLocks noGrp="1"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BDE89A54-79DB-6B4D-B9C1-165298CE705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9397" name="Segnaposto piè di pagina 1">
            <a:extLst>
              <a:ext uri="{FF2B5EF4-FFF2-40B4-BE49-F238E27FC236}">
                <a16:creationId xmlns:a16="http://schemas.microsoft.com/office/drawing/2014/main" xmlns="" id="{281D261C-5EA1-0E45-BC85-3E0F9FDDD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xmlns="" id="{4D0906BB-D2ED-E045-B97B-3E64F023E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2EBA25CA-C634-CE47-ACDD-EEF03EA401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5063"/>
            <a:ext cx="8229600" cy="4741862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Introduzione</a:t>
            </a:r>
          </a:p>
          <a:p>
            <a:pPr>
              <a:defRPr/>
            </a:pPr>
            <a:r>
              <a:rPr lang="it-IT" sz="2400" dirty="0"/>
              <a:t>Paesi ricchi e paesi poveri</a:t>
            </a:r>
          </a:p>
          <a:p>
            <a:pPr>
              <a:defRPr/>
            </a:pPr>
            <a:r>
              <a:rPr lang="it-IT" sz="2400" dirty="0"/>
              <a:t>Caratteristiche dei PVS</a:t>
            </a:r>
          </a:p>
          <a:p>
            <a:pPr>
              <a:defRPr/>
            </a:pPr>
            <a:r>
              <a:rPr lang="it-IT" sz="2400" dirty="0"/>
              <a:t>Prestiti e debiti dei PVS</a:t>
            </a:r>
          </a:p>
          <a:p>
            <a:pPr>
              <a:defRPr/>
            </a:pPr>
            <a:r>
              <a:rPr lang="it-IT" sz="2400" dirty="0"/>
              <a:t>Forme alternative di finanziamento</a:t>
            </a:r>
          </a:p>
          <a:p>
            <a:pPr>
              <a:defRPr/>
            </a:pPr>
            <a:r>
              <a:rPr lang="it-IT" sz="2400" dirty="0"/>
              <a:t>Il problema del “peccato originale”</a:t>
            </a:r>
          </a:p>
          <a:p>
            <a:pPr>
              <a:defRPr/>
            </a:pPr>
            <a:r>
              <a:rPr lang="it-IT" sz="2400" dirty="0"/>
              <a:t>Le crisi finanziarie dell’America Latina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PVS e riserve internazionali</a:t>
            </a:r>
          </a:p>
          <a:p>
            <a:pPr>
              <a:defRPr/>
            </a:pPr>
            <a:r>
              <a:rPr lang="it-IT" sz="2400" dirty="0"/>
              <a:t>Le crisi finanziarie dell’Asia orientale</a:t>
            </a:r>
          </a:p>
          <a:p>
            <a:pPr>
              <a:defRPr/>
            </a:pPr>
            <a:endParaRPr lang="it-IT" sz="2400" dirty="0"/>
          </a:p>
        </p:txBody>
      </p:sp>
      <p:sp>
        <p:nvSpPr>
          <p:cNvPr id="40963" name="Segnaposto piè di pagina 3">
            <a:extLst>
              <a:ext uri="{FF2B5EF4-FFF2-40B4-BE49-F238E27FC236}">
                <a16:creationId xmlns:a16="http://schemas.microsoft.com/office/drawing/2014/main" xmlns="" id="{1CCB82C1-2980-0940-BF61-AF69F78AB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xmlns="" id="{2A9565D7-C889-1641-8A22-271555783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8B09AD3-8620-E544-A3AE-4F452D51009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xmlns="" id="{96A5278D-E9A8-FD48-ADD0-FD2AE0B99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Prestiti e debiti dei PVS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921C1B7D-1B12-B348-90A6-C10E31D88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196975"/>
            <a:ext cx="8568951" cy="4525963"/>
          </a:xfrm>
        </p:spPr>
        <p:txBody>
          <a:bodyPr/>
          <a:lstStyle/>
          <a:p>
            <a:pPr eaLnBrk="1" hangingPunct="1"/>
            <a:r>
              <a:rPr lang="it-IT" altLang="it-IT" sz="2500" dirty="0">
                <a:solidFill>
                  <a:srgbClr val="FF0000"/>
                </a:solidFill>
              </a:rPr>
              <a:t>Una crisi del debito, una crisi della bilancia dei pagamenti e una crisi bancaria possono verificarsi congiuntamente e possono peggiorarsi a vicenda</a:t>
            </a:r>
            <a:r>
              <a:rPr lang="it-IT" altLang="it-IT" sz="2500" dirty="0"/>
              <a:t>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sz="2200" dirty="0"/>
              <a:t>Ognuna può causare una riduzione (ulteriore) della domanda aggregata, della produzione e dell’occupazione.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500" b="1" dirty="0"/>
              <a:t>Se ci si </a:t>
            </a:r>
            <a:r>
              <a:rPr lang="it-IT" altLang="it-IT" sz="2500" b="1" i="1" dirty="0"/>
              <a:t>aspetta </a:t>
            </a:r>
            <a:r>
              <a:rPr lang="it-IT" altLang="it-IT" sz="2500" b="1" dirty="0"/>
              <a:t>l’insolvenza sul debito sovrano, una svalutazione della valuta o il fallimento delle banche private, ognuna di queste cose può verificarsi e ciascuna può causare l’altra. </a:t>
            </a:r>
          </a:p>
        </p:txBody>
      </p:sp>
      <p:sp>
        <p:nvSpPr>
          <p:cNvPr id="60419" name="Segnaposto piè di pagina 3">
            <a:extLst>
              <a:ext uri="{FF2B5EF4-FFF2-40B4-BE49-F238E27FC236}">
                <a16:creationId xmlns:a16="http://schemas.microsoft.com/office/drawing/2014/main" xmlns="" id="{2D2801FF-4722-0A4F-B88D-B88D22CBE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0420" name="Segnaposto numero diapositiva 4">
            <a:extLst>
              <a:ext uri="{FF2B5EF4-FFF2-40B4-BE49-F238E27FC236}">
                <a16:creationId xmlns:a16="http://schemas.microsoft.com/office/drawing/2014/main" xmlns="" id="{90813833-A582-4246-8412-72DF401FD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5A47731-6547-1E44-8C73-79220EC9B26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xmlns="" id="{97A63EA6-4DAF-ED46-BF72-874D2F108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Forme alternative di finanziamento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49AD175-4848-7F4B-A139-3583047CF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 i="1" dirty="0"/>
              <a:t>Finanziamento con titoli</a:t>
            </a:r>
            <a:r>
              <a:rPr lang="it-IT" altLang="it-IT" sz="2400" dirty="0"/>
              <a:t>: titoli di Stato o di imprese venduti ai privati cittadini stranieri.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 i="1" dirty="0"/>
              <a:t>Prestiti bancari</a:t>
            </a:r>
            <a:r>
              <a:rPr lang="it-IT" altLang="it-IT" sz="2400" dirty="0"/>
              <a:t>: le banche commerciali prestano ai governi e alle imprese </a:t>
            </a:r>
            <a:r>
              <a:rPr lang="it-IT" altLang="it-IT" sz="2400" dirty="0" smtClean="0"/>
              <a:t>estere</a:t>
            </a:r>
            <a:r>
              <a:rPr lang="it-IT" altLang="it-IT" sz="24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 i="1" dirty="0"/>
              <a:t>Prestiti ufficiali</a:t>
            </a:r>
            <a:r>
              <a:rPr lang="it-IT" altLang="it-IT" sz="2400" dirty="0"/>
              <a:t>: la Banca Mondiale o la Banca Inter-Americana di Sviluppo o altre agenzie ufficiali prestano ai governi.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Talvolta questi prestiti sono erogati sulla base di una “concessione” ovvero a condizioni favorevoli, con un basso tasso di interesse. </a:t>
            </a:r>
          </a:p>
        </p:txBody>
      </p:sp>
      <p:sp>
        <p:nvSpPr>
          <p:cNvPr id="61443" name="Segnaposto piè di pagina 3">
            <a:extLst>
              <a:ext uri="{FF2B5EF4-FFF2-40B4-BE49-F238E27FC236}">
                <a16:creationId xmlns:a16="http://schemas.microsoft.com/office/drawing/2014/main" xmlns="" id="{4A5874FD-1C33-B54A-A86A-DBD96CA9ED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1444" name="Segnaposto numero diapositiva 4">
            <a:extLst>
              <a:ext uri="{FF2B5EF4-FFF2-40B4-BE49-F238E27FC236}">
                <a16:creationId xmlns:a16="http://schemas.microsoft.com/office/drawing/2014/main" xmlns="" id="{B75690A7-2EDF-1C41-836C-96C43397F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2209465-FE45-7045-A91D-B4DAFAD5CA8C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xmlns="" id="{1ED28F5E-B67C-314A-B423-B8896CA9F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Forme alternative di finanziamento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6E246913-4607-9D41-BC13-9108EDC5C5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4"/>
            </a:pPr>
            <a:r>
              <a:rPr lang="it-IT" altLang="it-IT" sz="2400" i="1"/>
              <a:t>Investimenti diretti esteri (IDE)</a:t>
            </a:r>
            <a:r>
              <a:rPr lang="it-IT" altLang="it-IT" sz="2400"/>
              <a:t>: un’impresa estera acquisisce o espande direttamente attività in una controllata.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Un prestito di IBM a una propria filiale in Messico è classificato come investimento diretto estero.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70000"/>
              </a:spcBef>
              <a:buFont typeface="Times" pitchFamily="2" charset="0"/>
              <a:buAutoNum type="arabicPeriod" startAt="5"/>
            </a:pPr>
            <a:r>
              <a:rPr lang="it-IT" altLang="it-IT" sz="2400" i="1"/>
              <a:t>Investimenti di portafoglio nella proprietà delle imprese</a:t>
            </a:r>
            <a:r>
              <a:rPr lang="it-IT" altLang="it-IT" sz="2400"/>
              <a:t>: un investitore estero acquista capitale (azioni) per il suo portafoglio.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In molti paesi si sono realizzate </a:t>
            </a:r>
            <a:r>
              <a:rPr lang="it-IT" altLang="it-IT" b="1"/>
              <a:t>privatizzazioni</a:t>
            </a:r>
            <a:r>
              <a:rPr lang="it-IT" altLang="it-IT"/>
              <a:t> di imprese statali e gli investitori privati hanno acquistato azioni in tali imprese. </a:t>
            </a:r>
          </a:p>
        </p:txBody>
      </p:sp>
      <p:sp>
        <p:nvSpPr>
          <p:cNvPr id="62467" name="Segnaposto piè di pagina 3">
            <a:extLst>
              <a:ext uri="{FF2B5EF4-FFF2-40B4-BE49-F238E27FC236}">
                <a16:creationId xmlns:a16="http://schemas.microsoft.com/office/drawing/2014/main" xmlns="" id="{33AE2641-95AC-F24B-9B6A-F414A439D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2468" name="Segnaposto numero diapositiva 4">
            <a:extLst>
              <a:ext uri="{FF2B5EF4-FFF2-40B4-BE49-F238E27FC236}">
                <a16:creationId xmlns:a16="http://schemas.microsoft.com/office/drawing/2014/main" xmlns="" id="{B49C1364-797C-D147-825B-903BE471C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511A3EC-B0CA-3D45-92D8-C92CDE5D07E7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xmlns="" id="{271D7353-20FA-B24F-AD6F-1C4A46E7C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Forme alternative di finanziamento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F81D4991-BF46-0942-82B2-E517645A9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3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Il </a:t>
            </a:r>
            <a:r>
              <a:rPr lang="it-IT" altLang="it-IT" sz="2400" i="1" dirty="0"/>
              <a:t>finanziamento con debito </a:t>
            </a:r>
            <a:r>
              <a:rPr lang="it-IT" altLang="it-IT" sz="2400" dirty="0"/>
              <a:t>comprende il finanziamento con titoli, i prestiti bancari e i prestiti ufficiali. </a:t>
            </a:r>
          </a:p>
          <a:p>
            <a:pPr eaLnBrk="1" hangingPunct="1"/>
            <a:r>
              <a:rPr lang="it-IT" altLang="it-IT" sz="2400" dirty="0"/>
              <a:t>Il </a:t>
            </a:r>
            <a:r>
              <a:rPr lang="it-IT" altLang="it-IT" sz="2400" i="1" dirty="0"/>
              <a:t>finanziamento con capitale di rischio </a:t>
            </a:r>
            <a:r>
              <a:rPr lang="it-IT" altLang="it-IT" sz="2400" dirty="0"/>
              <a:t>comprende gli investimenti diretti esteri e gli investimenti di portafoglio nel capitale di rischio. </a:t>
            </a:r>
          </a:p>
          <a:p>
            <a:pPr eaLnBrk="1" hangingPunct="1"/>
            <a:r>
              <a:rPr lang="it-IT" altLang="it-IT" dirty="0"/>
              <a:t>	</a:t>
            </a:r>
            <a:r>
              <a:rPr lang="it-IT" altLang="it-IT" b="1" dirty="0">
                <a:latin typeface="Symbol" pitchFamily="2" charset="2"/>
              </a:rPr>
              <a:t>®</a:t>
            </a:r>
            <a:r>
              <a:rPr lang="it-IT" altLang="it-IT" dirty="0"/>
              <a:t>   Mentre il finanziamento con debito richiede 		      pagamenti fissi indipendentemente dallo stato 	      dell’economia, </a:t>
            </a:r>
            <a:r>
              <a:rPr lang="it-IT" altLang="it-IT" dirty="0">
                <a:solidFill>
                  <a:srgbClr val="FF0000"/>
                </a:solidFill>
              </a:rPr>
              <a:t>il valore del finanziamento con     	      capitale di rischio fluttua secondo la domanda   	      aggregata e la produzione</a:t>
            </a:r>
            <a:r>
              <a:rPr lang="it-IT" altLang="it-IT" dirty="0"/>
              <a:t>. </a:t>
            </a:r>
          </a:p>
        </p:txBody>
      </p:sp>
      <p:sp>
        <p:nvSpPr>
          <p:cNvPr id="63491" name="Segnaposto piè di pagina 3">
            <a:extLst>
              <a:ext uri="{FF2B5EF4-FFF2-40B4-BE49-F238E27FC236}">
                <a16:creationId xmlns:a16="http://schemas.microsoft.com/office/drawing/2014/main" xmlns="" id="{FB2110F0-3494-8040-A4DE-1D80F4FA5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:a16="http://schemas.microsoft.com/office/drawing/2014/main" xmlns="" id="{0AF8B953-AD55-7C4A-9E0F-57D4D9C47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A7814A2-450D-5843-BBFA-00F9D80F038B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xmlns="" id="{890929F1-5FD9-424C-B3B5-0467CE9A5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Il problema del “peccato originale”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ABD6F954-510F-8641-8D61-6CD0EF061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7878763" cy="5029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it-IT" altLang="it-IT" sz="2300"/>
              <a:t>Il debito degli USA, del Giappone e dei paesi europei è prevalentemente denominato nelle loro rispettive valute.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300"/>
              <a:t>Ma quando i PVS prendono a prestito nei mercati internazionali del capitale finanziario, il debito è quasi sempre denominato in dollari, yen o euro.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300"/>
              <a:t>L’espressione </a:t>
            </a:r>
            <a:r>
              <a:rPr lang="it-IT" altLang="it-IT" sz="2300" b="1"/>
              <a:t>peccato originale</a:t>
            </a:r>
            <a:r>
              <a:rPr lang="it-IT" altLang="it-IT" sz="2300"/>
              <a:t> descrive l’incapacità di un PVS di prendere a prestito nella propria valuta.</a:t>
            </a:r>
          </a:p>
          <a:p>
            <a:pPr eaLnBrk="1" hangingPunct="1">
              <a:lnSpc>
                <a:spcPct val="95000"/>
              </a:lnSpc>
            </a:pPr>
            <a:endParaRPr lang="it-IT" altLang="it-IT"/>
          </a:p>
        </p:txBody>
      </p:sp>
      <p:sp>
        <p:nvSpPr>
          <p:cNvPr id="64515" name="Segnaposto piè di pagina 3">
            <a:extLst>
              <a:ext uri="{FF2B5EF4-FFF2-40B4-BE49-F238E27FC236}">
                <a16:creationId xmlns:a16="http://schemas.microsoft.com/office/drawing/2014/main" xmlns="" id="{8AD55E68-A2AE-8140-B34F-C318B2F76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4516" name="Segnaposto numero diapositiva 4">
            <a:extLst>
              <a:ext uri="{FF2B5EF4-FFF2-40B4-BE49-F238E27FC236}">
                <a16:creationId xmlns:a16="http://schemas.microsoft.com/office/drawing/2014/main" xmlns="" id="{272AFA73-BDA0-ED4E-97D0-70F028C00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BA0695D-E6A2-7F41-8FCB-5DB4CD4BAA4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xmlns="" id="{32073A2F-4029-6A4F-A435-6EF07C25A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problema del “peccato originale”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31D2A156-8766-614A-ABB9-9F70DDD6A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29600" cy="48577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endParaRPr lang="it-IT" altLang="it-IT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it-IT" altLang="it-IT" sz="2400" dirty="0" smtClean="0">
                <a:solidFill>
                  <a:srgbClr val="FF0000"/>
                </a:solidFill>
              </a:rPr>
              <a:t>Quando </a:t>
            </a:r>
            <a:r>
              <a:rPr lang="it-IT" altLang="it-IT" sz="2400" dirty="0">
                <a:solidFill>
                  <a:srgbClr val="FF0000"/>
                </a:solidFill>
              </a:rPr>
              <a:t>si verifica un deprezzamento della valuta domestica negli USA, in Giappone o nei paesi europei, le passività (debito) denominate in valuta </a:t>
            </a:r>
            <a:r>
              <a:rPr lang="it-IT" altLang="it-IT" sz="2400" i="1" dirty="0">
                <a:solidFill>
                  <a:srgbClr val="FF0000"/>
                </a:solidFill>
              </a:rPr>
              <a:t>domestica </a:t>
            </a:r>
            <a:r>
              <a:rPr lang="it-IT" altLang="it-IT" sz="2400" dirty="0">
                <a:solidFill>
                  <a:srgbClr val="FF0000"/>
                </a:solidFill>
              </a:rPr>
              <a:t>non aumentano, ma aumenta il valore delle attività estere</a:t>
            </a:r>
            <a:r>
              <a:rPr lang="it-IT" altLang="it-IT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>
                <a:solidFill>
                  <a:srgbClr val="FF0000"/>
                </a:solidFill>
              </a:rPr>
              <a:t>Quando </a:t>
            </a:r>
            <a:r>
              <a:rPr lang="it-IT" altLang="it-IT" sz="2400" dirty="0">
                <a:solidFill>
                  <a:srgbClr val="FF0000"/>
                </a:solidFill>
              </a:rPr>
              <a:t>si verifica un deprezzamento/una svalutazione della valuta domestica nei PVS, il valore delle loro passività (debito) aumenta perché sono denominate in valute </a:t>
            </a:r>
            <a:r>
              <a:rPr lang="it-IT" altLang="it-IT" sz="2400" i="1" dirty="0">
                <a:solidFill>
                  <a:srgbClr val="FF0000"/>
                </a:solidFill>
              </a:rPr>
              <a:t>estere</a:t>
            </a:r>
            <a:r>
              <a:rPr lang="it-IT" altLang="it-IT" sz="2400" i="1" dirty="0"/>
              <a:t>. </a:t>
            </a:r>
            <a:endParaRPr lang="it-IT" altLang="it-IT" sz="2400" dirty="0"/>
          </a:p>
        </p:txBody>
      </p:sp>
      <p:sp>
        <p:nvSpPr>
          <p:cNvPr id="65539" name="Segnaposto piè di pagina 3">
            <a:extLst>
              <a:ext uri="{FF2B5EF4-FFF2-40B4-BE49-F238E27FC236}">
                <a16:creationId xmlns:a16="http://schemas.microsoft.com/office/drawing/2014/main" xmlns="" id="{2F38769F-513D-A64B-8E23-1ABC9ED37D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5540" name="Segnaposto numero diapositiva 4">
            <a:extLst>
              <a:ext uri="{FF2B5EF4-FFF2-40B4-BE49-F238E27FC236}">
                <a16:creationId xmlns:a16="http://schemas.microsoft.com/office/drawing/2014/main" xmlns="" id="{8097F2CE-1C91-5248-AA6E-9A00E57CF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1324A4C-8D36-1544-BDE8-D416EE142C5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xmlns="" id="{010F42EC-5082-B149-8EF8-E6EA408D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Le crisi finanziarie dell’America Latina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BF74C92F-280C-8643-AAC8-69D524DB58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Negli anni Ottanta, gli </a:t>
            </a:r>
            <a:r>
              <a:rPr lang="it-IT" altLang="it-IT" sz="2400" dirty="0">
                <a:solidFill>
                  <a:srgbClr val="FF0000"/>
                </a:solidFill>
              </a:rPr>
              <a:t>alti tassi di interesse e l’apprezzamento del dollaro USA causò l’aumento drastico dell’onere del debito denominato in dollari </a:t>
            </a:r>
            <a:r>
              <a:rPr lang="it-IT" altLang="it-IT" sz="2400" dirty="0"/>
              <a:t>in Argentina, Brasile, Cile e Messico.  </a:t>
            </a:r>
          </a:p>
          <a:p>
            <a:pPr eaLnBrk="1" hangingPunct="1"/>
            <a:r>
              <a:rPr lang="it-IT" altLang="it-IT" sz="2400" dirty="0"/>
              <a:t>Anche la recessione mondiale e la </a:t>
            </a:r>
            <a:r>
              <a:rPr lang="it-IT" altLang="it-IT" sz="2400" dirty="0">
                <a:solidFill>
                  <a:srgbClr val="FF0000"/>
                </a:solidFill>
              </a:rPr>
              <a:t>caduta nei prezzi di molte materie prime</a:t>
            </a:r>
            <a:r>
              <a:rPr lang="it-IT" altLang="it-IT" sz="2400" dirty="0"/>
              <a:t> colpirono i settori esportatori di questi paesi. </a:t>
            </a:r>
          </a:p>
        </p:txBody>
      </p:sp>
      <p:sp>
        <p:nvSpPr>
          <p:cNvPr id="67587" name="Segnaposto piè di pagina 3">
            <a:extLst>
              <a:ext uri="{FF2B5EF4-FFF2-40B4-BE49-F238E27FC236}">
                <a16:creationId xmlns:a16="http://schemas.microsoft.com/office/drawing/2014/main" xmlns="" id="{03DF2A06-68AC-6747-A3EF-C9842860E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7588" name="Segnaposto numero diapositiva 4">
            <a:extLst>
              <a:ext uri="{FF2B5EF4-FFF2-40B4-BE49-F238E27FC236}">
                <a16:creationId xmlns:a16="http://schemas.microsoft.com/office/drawing/2014/main" xmlns="" id="{B9215FD7-CB68-4941-AB6C-8251951D3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A3BABCF-4D3D-6444-B976-EFE194D79C2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xmlns="" id="{96F1A68E-2E69-8F41-B047-9B3984EB0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DD638903-A2A2-D847-8F7F-7475BAA87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A partire dal 1991, l’</a:t>
            </a:r>
            <a:r>
              <a:rPr lang="it-IT" altLang="it-IT" sz="2400" b="1" dirty="0"/>
              <a:t>Argentina</a:t>
            </a:r>
            <a:r>
              <a:rPr lang="it-IT" altLang="it-IT" sz="2400" dirty="0"/>
              <a:t> attuò alcune riforme a causa della crisi.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il disavanzo pubblico.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la produzione del settore pubblico con la privatizzazione.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le barriere al commercio.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Attuò riforme fiscali per incrementare le entrate fiscali. 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Attuò </a:t>
            </a:r>
            <a:r>
              <a:rPr lang="it-IT" altLang="it-IT" dirty="0">
                <a:solidFill>
                  <a:srgbClr val="FF0000"/>
                </a:solidFill>
              </a:rPr>
              <a:t>la legge sulla convertibilità che sanciva che ogni peso fosse sostenuto da 1 dollaro USA e fissava il tasso di cambio a 1 peso per dollaro</a:t>
            </a:r>
            <a:r>
              <a:rPr lang="it-IT" altLang="it-IT" dirty="0"/>
              <a:t>. </a:t>
            </a:r>
          </a:p>
        </p:txBody>
      </p:sp>
      <p:sp>
        <p:nvSpPr>
          <p:cNvPr id="68611" name="Segnaposto piè di pagina 3">
            <a:extLst>
              <a:ext uri="{FF2B5EF4-FFF2-40B4-BE49-F238E27FC236}">
                <a16:creationId xmlns:a16="http://schemas.microsoft.com/office/drawing/2014/main" xmlns="" id="{CB428EAE-C7C0-E84A-B0F3-64C817985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xmlns="" id="{27593005-42B1-D845-B3EA-1259638C9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7178747-E763-5D44-9D05-E02110CAF9F5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xmlns="" id="{22C8FCE9-E22D-8D45-A00B-224E21236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722B709F-A748-D94E-9777-71DD098FB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Poiché la banca centrale non poteva stampare pesos senza avere una quantità maggiore di riserve in dollari, l’inflazione rallentò drasticamente.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Tuttavia, l’inflazione era a circa il 5% annuo, più elevata che negli USA, perciò il prezzo/valore dei beni argentini si apprezzò rispetto ai beni USA e agli altri beni esteri.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A causa dell’aumento relativamente rapido dei prezzi in pesos, i mercati cominciarono a speculare sulla svalutazione del peso</a:t>
            </a:r>
            <a:r>
              <a:rPr lang="it-IT" altLang="it-IT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Una </a:t>
            </a:r>
            <a:r>
              <a:rPr lang="it-IT" altLang="it-IT" sz="2400" dirty="0">
                <a:solidFill>
                  <a:srgbClr val="FF0000"/>
                </a:solidFill>
              </a:rPr>
              <a:t>recessione globale nel 2001 ridusse ulteriormente la domanda di beni</a:t>
            </a:r>
            <a:r>
              <a:rPr lang="it-IT" altLang="it-IT" sz="2400" dirty="0"/>
              <a:t> e di valuta argentina. </a:t>
            </a:r>
          </a:p>
        </p:txBody>
      </p:sp>
      <p:sp>
        <p:nvSpPr>
          <p:cNvPr id="69635" name="Segnaposto piè di pagina 3">
            <a:extLst>
              <a:ext uri="{FF2B5EF4-FFF2-40B4-BE49-F238E27FC236}">
                <a16:creationId xmlns:a16="http://schemas.microsoft.com/office/drawing/2014/main" xmlns="" id="{DF8FDF9A-92BB-C646-9B07-8908FF6DA2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9636" name="Segnaposto numero diapositiva 4">
            <a:extLst>
              <a:ext uri="{FF2B5EF4-FFF2-40B4-BE49-F238E27FC236}">
                <a16:creationId xmlns:a16="http://schemas.microsoft.com/office/drawing/2014/main" xmlns="" id="{90EF1B66-667C-4849-8FAF-3450E5078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9F0E5CE-43A5-2C47-AEED-AEE100FA79DB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xmlns="" id="{5A3FA517-D8F7-3E4A-BC2C-1B8860D28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DA8DE00A-AB2C-0541-B466-554AB464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 dirty="0">
                <a:solidFill>
                  <a:srgbClr val="FF0000"/>
                </a:solidFill>
              </a:rPr>
              <a:t>Mantenere il cambio fisso era costoso perché c’era bisogno di alti tassi di interesse per attrarre gli investitori, </a:t>
            </a:r>
            <a:r>
              <a:rPr lang="it-IT" altLang="it-IT" sz="2400" i="1" dirty="0">
                <a:solidFill>
                  <a:srgbClr val="FF0000"/>
                </a:solidFill>
              </a:rPr>
              <a:t>riducendo ulteriormente </a:t>
            </a:r>
            <a:r>
              <a:rPr lang="it-IT" altLang="it-IT" sz="2400" dirty="0">
                <a:solidFill>
                  <a:srgbClr val="FF0000"/>
                </a:solidFill>
              </a:rPr>
              <a:t>la domanda di investimento e di consumo, la produzione e l’occupazione</a:t>
            </a:r>
            <a:r>
              <a:rPr lang="it-IT" altLang="it-IT" sz="2400" dirty="0"/>
              <a:t>. </a:t>
            </a:r>
          </a:p>
        </p:txBody>
      </p:sp>
      <p:sp>
        <p:nvSpPr>
          <p:cNvPr id="70659" name="Segnaposto piè di pagina 3">
            <a:extLst>
              <a:ext uri="{FF2B5EF4-FFF2-40B4-BE49-F238E27FC236}">
                <a16:creationId xmlns:a16="http://schemas.microsoft.com/office/drawing/2014/main" xmlns="" id="{9A296E9E-96D5-9E40-A5B2-5FF9F2DAF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0660" name="Segnaposto numero diapositiva 4">
            <a:extLst>
              <a:ext uri="{FF2B5EF4-FFF2-40B4-BE49-F238E27FC236}">
                <a16:creationId xmlns:a16="http://schemas.microsoft.com/office/drawing/2014/main" xmlns="" id="{23B2D37A-FEA7-0C42-8611-C23B021FF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C02B26E-E1A1-FF45-94B0-0AB30BDD50A9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xmlns="" id="{133D5045-3193-4244-ABB8-C97CD3773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della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D0E50B-8830-344F-AC8B-3F43FE90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125538"/>
            <a:ext cx="8229600" cy="496728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Lezioni dalle crisi</a:t>
            </a:r>
          </a:p>
          <a:p>
            <a:pPr>
              <a:defRPr/>
            </a:pPr>
            <a:r>
              <a:rPr lang="it-IT" dirty="0" smtClean="0"/>
              <a:t>I </a:t>
            </a:r>
            <a:r>
              <a:rPr lang="it-IT" dirty="0" err="1"/>
              <a:t>trade</a:t>
            </a:r>
            <a:r>
              <a:rPr lang="it-IT" dirty="0"/>
              <a:t>-off di politica economica</a:t>
            </a:r>
          </a:p>
          <a:p>
            <a:pPr>
              <a:defRPr/>
            </a:pPr>
            <a:r>
              <a:rPr lang="it-IT" dirty="0"/>
              <a:t>Potenziali riforme</a:t>
            </a:r>
          </a:p>
          <a:p>
            <a:pPr>
              <a:defRPr/>
            </a:pPr>
            <a:r>
              <a:rPr lang="it-IT" sz="2400" dirty="0"/>
              <a:t>La valuta cinese</a:t>
            </a:r>
          </a:p>
          <a:p>
            <a:pPr>
              <a:defRPr/>
            </a:pPr>
            <a:r>
              <a:rPr lang="it-IT" sz="2400" dirty="0"/>
              <a:t>Geografia, capitale umano e istituzioni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 paradossi del capitale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xmlns="" id="{C7D93E35-3005-6C44-BC12-0C4B0A931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xmlns="" id="{722787F2-8A36-D64B-BD23-BD14B6E01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3F1440D-BEE0-434D-9572-B1F8456CFB7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xmlns="" id="{7B67D3F1-E684-5949-BD4E-87D694DD2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F238516-19A5-9946-9AA0-B2E421A033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L’Argentina cercò di sostenere il cambio fisso, </a:t>
            </a:r>
            <a:r>
              <a:rPr lang="it-IT" altLang="it-IT" sz="2400" dirty="0">
                <a:solidFill>
                  <a:srgbClr val="FF0000"/>
                </a:solidFill>
              </a:rPr>
              <a:t>ma il governo svalutò il peso nel 2001 e poco dopo ne permise la fluttuazione</a:t>
            </a:r>
            <a:r>
              <a:rPr lang="it-IT" altLang="it-IT" sz="2400" dirty="0"/>
              <a:t>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>
                <a:solidFill>
                  <a:srgbClr val="FF0000"/>
                </a:solidFill>
              </a:rPr>
              <a:t>Dichiarò anche di essere insolvente sul suo debito nel dicembre 2001 </a:t>
            </a:r>
            <a:r>
              <a:rPr lang="it-IT" altLang="it-IT" sz="2400" dirty="0"/>
              <a:t>a causa della mancata disponibilità a reinvestire degli investitori allo scadere del debito.</a:t>
            </a:r>
          </a:p>
        </p:txBody>
      </p:sp>
      <p:sp>
        <p:nvSpPr>
          <p:cNvPr id="71683" name="Segnaposto piè di pagina 3">
            <a:extLst>
              <a:ext uri="{FF2B5EF4-FFF2-40B4-BE49-F238E27FC236}">
                <a16:creationId xmlns:a16="http://schemas.microsoft.com/office/drawing/2014/main" xmlns="" id="{DD4073C4-69B8-814D-991D-E4613351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1684" name="Segnaposto numero diapositiva 4">
            <a:extLst>
              <a:ext uri="{FF2B5EF4-FFF2-40B4-BE49-F238E27FC236}">
                <a16:creationId xmlns:a16="http://schemas.microsoft.com/office/drawing/2014/main" xmlns="" id="{6C0D8A77-6987-7B47-A0EA-699C10CC8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6B221D6-775D-0148-B25B-16BD3287AB63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xmlns="" id="{79ED411B-B58D-D645-AFFD-DB259A724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6D4BBA19-FB02-8249-A330-DF7CE114EF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</a:t>
            </a:r>
            <a:r>
              <a:rPr lang="it-IT" altLang="it-IT" sz="2400" b="1" dirty="0"/>
              <a:t>Brasile</a:t>
            </a:r>
            <a:r>
              <a:rPr lang="it-IT" altLang="it-IT" sz="2400" dirty="0"/>
              <a:t> eseguì riforme simili negli anni Ottante e Novanta.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la produzione del settore pubblico con la privatizzazione.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Ridusse le barriere al commercio.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Attuò riforme fiscali per incrementare le entrate.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Difese il nuovo tasso di cambio con alti tassi di interesse, per poi passare a una </a:t>
            </a:r>
            <a:r>
              <a:rPr lang="it-IT" altLang="it-IT" b="1" dirty="0"/>
              <a:t>parità strisciante </a:t>
            </a:r>
            <a:r>
              <a:rPr lang="it-IT" altLang="it-IT" dirty="0"/>
              <a:t>(</a:t>
            </a:r>
            <a:r>
              <a:rPr lang="it-IT" altLang="it-IT" b="1" i="1" dirty="0" err="1"/>
              <a:t>crawling</a:t>
            </a:r>
            <a:r>
              <a:rPr lang="it-IT" altLang="it-IT" b="1" i="1" dirty="0"/>
              <a:t> </a:t>
            </a:r>
            <a:r>
              <a:rPr lang="it-IT" altLang="it-IT" b="1" i="1" dirty="0" err="1"/>
              <a:t>peg</a:t>
            </a:r>
            <a:r>
              <a:rPr lang="it-IT" altLang="it-IT" dirty="0"/>
              <a:t>) fissa verso l’alto per far fronte a un sostanziale apprezzamento reale.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Ma il disavanzo pubblico rimase </a:t>
            </a:r>
            <a:r>
              <a:rPr lang="it-IT" altLang="it-IT" dirty="0" smtClean="0"/>
              <a:t>elevato</a:t>
            </a:r>
            <a:r>
              <a:rPr lang="it-IT" altLang="it-IT" dirty="0"/>
              <a:t> </a:t>
            </a:r>
            <a:r>
              <a:rPr lang="it-IT" altLang="it-IT" dirty="0" smtClean="0"/>
              <a:t>a causa degli alti tassi di interesse preesistenti. </a:t>
            </a:r>
            <a:endParaRPr lang="it-IT" altLang="it-IT" dirty="0"/>
          </a:p>
        </p:txBody>
      </p:sp>
      <p:sp>
        <p:nvSpPr>
          <p:cNvPr id="72707" name="Segnaposto piè di pagina 3">
            <a:extLst>
              <a:ext uri="{FF2B5EF4-FFF2-40B4-BE49-F238E27FC236}">
                <a16:creationId xmlns:a16="http://schemas.microsoft.com/office/drawing/2014/main" xmlns="" id="{271606C3-2533-EF42-8126-95E4936DAE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2708" name="Segnaposto numero diapositiva 4">
            <a:extLst>
              <a:ext uri="{FF2B5EF4-FFF2-40B4-BE49-F238E27FC236}">
                <a16:creationId xmlns:a16="http://schemas.microsoft.com/office/drawing/2014/main" xmlns="" id="{52179B55-038B-4442-BB7D-A06BF122C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45EB4FF-079C-DE48-88F4-D721BDC3F9C5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xmlns="" id="{10CBCBC5-EA2F-4A40-9B6E-60B919DA4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17FA5652-0950-4543-9971-D41F4D3AE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Un disavanzo pubblico elevato </a:t>
            </a:r>
            <a:r>
              <a:rPr lang="it-IT" altLang="it-IT" sz="2400" dirty="0" smtClean="0"/>
              <a:t>portò </a:t>
            </a:r>
            <a:r>
              <a:rPr lang="it-IT" altLang="it-IT" sz="2400" dirty="0"/>
              <a:t>a inflazione e a speculazioni sulla svalutazione del </a:t>
            </a:r>
            <a:r>
              <a:rPr lang="it-IT" altLang="it-IT" sz="2400" i="1" dirty="0" err="1"/>
              <a:t>real</a:t>
            </a:r>
            <a:r>
              <a:rPr lang="it-IT" altLang="it-IT" sz="2400" i="1" dirty="0"/>
              <a:t>. </a:t>
            </a:r>
            <a:endParaRPr lang="it-IT" altLang="it-IT" sz="2400" dirty="0"/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Il </a:t>
            </a:r>
            <a:r>
              <a:rPr lang="it-IT" altLang="it-IT" sz="2400" dirty="0">
                <a:solidFill>
                  <a:srgbClr val="FF0000"/>
                </a:solidFill>
              </a:rPr>
              <a:t>governo svalutò il </a:t>
            </a:r>
            <a:r>
              <a:rPr lang="it-IT" altLang="it-IT" sz="2400" i="1" dirty="0" err="1">
                <a:solidFill>
                  <a:srgbClr val="FF0000"/>
                </a:solidFill>
              </a:rPr>
              <a:t>real</a:t>
            </a:r>
            <a:r>
              <a:rPr lang="it-IT" altLang="it-IT" sz="2400" i="1" dirty="0">
                <a:solidFill>
                  <a:srgbClr val="FF0000"/>
                </a:solidFill>
              </a:rPr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nel 1999, ma si evitò una crisi bancaria diffusa perché le banche e le imprese brasiliane avevano limitato l’indebitamento in attività denominate in dollari</a:t>
            </a:r>
            <a:r>
              <a:rPr lang="it-IT" altLang="it-IT" sz="2400" dirty="0"/>
              <a:t>. </a:t>
            </a:r>
          </a:p>
        </p:txBody>
      </p:sp>
      <p:sp>
        <p:nvSpPr>
          <p:cNvPr id="73731" name="Segnaposto piè di pagina 3">
            <a:extLst>
              <a:ext uri="{FF2B5EF4-FFF2-40B4-BE49-F238E27FC236}">
                <a16:creationId xmlns:a16="http://schemas.microsoft.com/office/drawing/2014/main" xmlns="" id="{BFFADC12-CC7A-9049-9459-7ECA0583B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3732" name="Segnaposto numero diapositiva 4">
            <a:extLst>
              <a:ext uri="{FF2B5EF4-FFF2-40B4-BE49-F238E27FC236}">
                <a16:creationId xmlns:a16="http://schemas.microsoft.com/office/drawing/2014/main" xmlns="" id="{58BF1C69-991E-F04C-A3B6-4D868F1A1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3FAA834-DB12-7949-B5B4-4462174B69DA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xmlns="" id="{4513D2F3-E8FF-454A-9B35-F45F2A36A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54524E2A-212D-EA47-AC67-E17D2C848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4879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</a:t>
            </a:r>
            <a:r>
              <a:rPr lang="it-IT" altLang="it-IT" sz="2400" b="1" dirty="0"/>
              <a:t>Cile</a:t>
            </a:r>
            <a:r>
              <a:rPr lang="it-IT" altLang="it-IT" sz="2400" dirty="0"/>
              <a:t> subì una recessione e una crisi finanziaria negli anni Ottanta, ma successivamente: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applicò </a:t>
            </a:r>
            <a:r>
              <a:rPr lang="it-IT" altLang="it-IT" dirty="0">
                <a:solidFill>
                  <a:srgbClr val="FF0000"/>
                </a:solidFill>
              </a:rPr>
              <a:t>regolamentazioni finanziarie per le banche rigorose</a:t>
            </a:r>
            <a:r>
              <a:rPr lang="it-IT" altLang="it-IT" dirty="0"/>
              <a:t>;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</a:rPr>
              <a:t>rimosse la garanzia, da parte della banca centrale, di salvataggio delle banche private in caso di fallimento dei prestiti</a:t>
            </a:r>
            <a:r>
              <a:rPr lang="it-IT" altLang="it-IT" dirty="0"/>
              <a:t>;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impose </a:t>
            </a:r>
            <a:r>
              <a:rPr lang="it-IT" altLang="it-IT" dirty="0">
                <a:solidFill>
                  <a:srgbClr val="FF0000"/>
                </a:solidFill>
              </a:rPr>
              <a:t>controlli del capitale finanziario sul debito a breve termine così che i fondi non potessero essere ritirati rapidamente durante un panico finanziario</a:t>
            </a:r>
            <a:r>
              <a:rPr lang="it-IT" altLang="it-IT" dirty="0"/>
              <a:t>;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dirty="0"/>
              <a:t>concesse </a:t>
            </a:r>
            <a:r>
              <a:rPr lang="it-IT" altLang="it-IT" dirty="0">
                <a:solidFill>
                  <a:srgbClr val="FF0000"/>
                </a:solidFill>
              </a:rPr>
              <a:t>alla banca centrale l’indipendenza dalle autorità fiscali, permettendo una minor crescita dell’offerta di moneta</a:t>
            </a:r>
            <a:r>
              <a:rPr lang="it-IT" altLang="it-IT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Cile </a:t>
            </a:r>
            <a:r>
              <a:rPr lang="it-IT" altLang="it-IT" sz="2400" dirty="0">
                <a:solidFill>
                  <a:srgbClr val="FF0000"/>
                </a:solidFill>
              </a:rPr>
              <a:t>evitò la crisi finanziaria </a:t>
            </a:r>
            <a:r>
              <a:rPr lang="it-IT" altLang="it-IT" sz="2400" dirty="0"/>
              <a:t>negli anni Novanta. </a:t>
            </a:r>
          </a:p>
        </p:txBody>
      </p:sp>
      <p:sp>
        <p:nvSpPr>
          <p:cNvPr id="74755" name="Segnaposto piè di pagina 3">
            <a:extLst>
              <a:ext uri="{FF2B5EF4-FFF2-40B4-BE49-F238E27FC236}">
                <a16:creationId xmlns:a16="http://schemas.microsoft.com/office/drawing/2014/main" xmlns="" id="{78FF3090-4502-374C-8B08-B33BDEA15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4756" name="Segnaposto numero diapositiva 4">
            <a:extLst>
              <a:ext uri="{FF2B5EF4-FFF2-40B4-BE49-F238E27FC236}">
                <a16:creationId xmlns:a16="http://schemas.microsoft.com/office/drawing/2014/main" xmlns="" id="{3E7CEC2F-1D5E-394D-B367-D95247A5D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DE9827B-824D-5F41-97A5-237A1CCD0591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xmlns="" id="{57333CD0-A48B-8645-931D-FA897CA29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dell’America Latina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2F861E2-983F-3144-A5D4-299B8F62F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4" y="1341438"/>
            <a:ext cx="8527355" cy="489587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t-IT" altLang="it-IT" sz="2400" dirty="0">
                <a:solidFill>
                  <a:schemeClr val="accent4"/>
                </a:solidFill>
              </a:rPr>
              <a:t>Nell’agosto 1982, il </a:t>
            </a:r>
            <a:r>
              <a:rPr lang="it-IT" altLang="it-IT" sz="2400" b="1" dirty="0">
                <a:solidFill>
                  <a:schemeClr val="accent4"/>
                </a:solidFill>
              </a:rPr>
              <a:t>Messico</a:t>
            </a:r>
            <a:r>
              <a:rPr lang="it-IT" altLang="it-IT" sz="2400" dirty="0">
                <a:solidFill>
                  <a:schemeClr val="accent4"/>
                </a:solidFill>
              </a:rPr>
              <a:t> annunciò che non poteva ripagare i suoi debiti, per la maggior parte nei confronti di banche private.</a:t>
            </a:r>
          </a:p>
          <a:p>
            <a:pPr eaLnBrk="1" hangingPunct="1">
              <a:defRPr/>
            </a:pPr>
            <a:r>
              <a:rPr lang="it-IT" altLang="it-IT" sz="2400" dirty="0"/>
              <a:t>Il governo messicano implementò alcune riforme a causa della crisi. A partire dal 1987: </a:t>
            </a:r>
          </a:p>
          <a:p>
            <a:pPr lvl="3" eaLnBrk="1" hangingPunct="1"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dirty="0"/>
              <a:t>ridusse il deficit pubblico;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ridusse la produzione nel settore pubblico (anche l’attività bancaria) privatizzando le industrie;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ridusse le barriere al commercio;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altLang="it-IT" dirty="0"/>
              <a:t>mantenne un cambio fisso aggiustabile (“parità strisciante”) fino al 1994 per frenare </a:t>
            </a:r>
            <a:r>
              <a:rPr lang="it-IT" altLang="it-IT" dirty="0" smtClean="0"/>
              <a:t>l’inflazione</a:t>
            </a:r>
            <a:r>
              <a:rPr lang="it-IT" altLang="it-IT" dirty="0" smtClean="0"/>
              <a:t>. </a:t>
            </a:r>
          </a:p>
          <a:p>
            <a:pPr marL="1074738" lvl="4" eaLnBrk="1" hangingPunct="1">
              <a:buFont typeface="Arial" charset="0"/>
              <a:buChar char="○"/>
              <a:defRPr/>
            </a:pPr>
            <a:r>
              <a:rPr lang="it-IT" altLang="it-IT" dirty="0" smtClean="0">
                <a:solidFill>
                  <a:srgbClr val="FF0000"/>
                </a:solidFill>
              </a:rPr>
              <a:t>Nonostante questo furono consentiti progressivi apprezzamenti che determinarono un ampio deficit del conto corrente. 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75779" name="Segnaposto piè di pagina 3">
            <a:extLst>
              <a:ext uri="{FF2B5EF4-FFF2-40B4-BE49-F238E27FC236}">
                <a16:creationId xmlns:a16="http://schemas.microsoft.com/office/drawing/2014/main" xmlns="" id="{7DD8D2DD-D5F4-854E-A0EE-B835FE144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5780" name="Segnaposto numero diapositiva 4">
            <a:extLst>
              <a:ext uri="{FF2B5EF4-FFF2-40B4-BE49-F238E27FC236}">
                <a16:creationId xmlns:a16="http://schemas.microsoft.com/office/drawing/2014/main" xmlns="" id="{E1B1E534-3E06-F249-8640-CF8B95376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27D5330-2DAC-A94F-8229-BBAA7B253D9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>
            <a:extLst>
              <a:ext uri="{FF2B5EF4-FFF2-40B4-BE49-F238E27FC236}">
                <a16:creationId xmlns:a16="http://schemas.microsoft.com/office/drawing/2014/main" xmlns="" id="{A5DC9E0D-2C51-554C-BB21-43683750F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r>
              <a:rPr lang="it-IT" altLang="it-IT"/>
              <a:t>PVS e riserve internazionali</a:t>
            </a:r>
          </a:p>
        </p:txBody>
      </p:sp>
      <p:sp>
        <p:nvSpPr>
          <p:cNvPr id="77826" name="Segnaposto contenuto 2">
            <a:extLst>
              <a:ext uri="{FF2B5EF4-FFF2-40B4-BE49-F238E27FC236}">
                <a16:creationId xmlns:a16="http://schemas.microsoft.com/office/drawing/2014/main" xmlns="" id="{BB7D59CC-5919-6346-BE8B-753AA7B5E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175125"/>
          </a:xfrm>
        </p:spPr>
        <p:txBody>
          <a:bodyPr/>
          <a:lstStyle/>
          <a:p>
            <a:r>
              <a:rPr lang="it-IT" altLang="it-IT" sz="2400" dirty="0"/>
              <a:t>I PVS che affrontano crisi finanziarie tipicamente si ritrovano con livelli molto bassi di riserve internazionali.</a:t>
            </a:r>
          </a:p>
          <a:p>
            <a:r>
              <a:rPr lang="it-IT" altLang="it-IT" sz="2400" dirty="0"/>
              <a:t>Ma nel mondo odierno della finanza globale, il volume di riserve necessario per agire come deterrente di un attacco dovrebbe essere molto più elevato.</a:t>
            </a:r>
          </a:p>
          <a:p>
            <a:r>
              <a:rPr lang="it-IT" altLang="it-IT" dirty="0"/>
              <a:t>	</a:t>
            </a:r>
            <a:r>
              <a:rPr lang="it-IT" altLang="it-IT" b="1" dirty="0">
                <a:latin typeface="Symbol" pitchFamily="2" charset="2"/>
              </a:rPr>
              <a:t>®</a:t>
            </a:r>
            <a:r>
              <a:rPr lang="it-IT" altLang="it-IT" dirty="0"/>
              <a:t>  </a:t>
            </a:r>
            <a:r>
              <a:rPr lang="it-IT" altLang="it-IT" dirty="0">
                <a:solidFill>
                  <a:srgbClr val="FF0000"/>
                </a:solidFill>
              </a:rPr>
              <a:t>Più ampie sono le scorte di riserve, più è elevato</a:t>
            </a:r>
            <a:br>
              <a:rPr lang="it-IT" altLang="it-IT" dirty="0">
                <a:solidFill>
                  <a:srgbClr val="FF0000"/>
                </a:solidFill>
              </a:rPr>
            </a:br>
            <a:r>
              <a:rPr lang="it-IT" altLang="it-IT" dirty="0">
                <a:solidFill>
                  <a:srgbClr val="FF0000"/>
                </a:solidFill>
              </a:rPr>
              <a:t>	     il grado di protezione contro un arresto improvviso 	     dei flussi di capitale</a:t>
            </a:r>
            <a:r>
              <a:rPr lang="it-IT" altLang="it-IT" dirty="0"/>
              <a:t>.</a:t>
            </a:r>
          </a:p>
        </p:txBody>
      </p:sp>
      <p:sp>
        <p:nvSpPr>
          <p:cNvPr id="77827" name="Segnaposto piè di pagina 3">
            <a:extLst>
              <a:ext uri="{FF2B5EF4-FFF2-40B4-BE49-F238E27FC236}">
                <a16:creationId xmlns:a16="http://schemas.microsoft.com/office/drawing/2014/main" xmlns="" id="{A04A72BB-1108-5B43-809F-6DE235AD1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:a16="http://schemas.microsoft.com/office/drawing/2014/main" xmlns="" id="{E4365F91-1BAB-C04D-8C1E-775109A2F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B6B9BF-FB99-3D4D-B1B0-3608711836D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>
            <a:extLst>
              <a:ext uri="{FF2B5EF4-FFF2-40B4-BE49-F238E27FC236}">
                <a16:creationId xmlns:a16="http://schemas.microsoft.com/office/drawing/2014/main" xmlns="" id="{3A82859F-B38F-6547-B4C2-73D8C31C0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Riserve internazionali detenute dai paesi</a:t>
            </a:r>
            <a:br>
              <a:rPr lang="it-IT" altLang="it-IT"/>
            </a:br>
            <a:r>
              <a:rPr lang="it-IT" altLang="it-IT"/>
              <a:t>in via di sviluppo</a:t>
            </a:r>
          </a:p>
        </p:txBody>
      </p:sp>
      <p:sp>
        <p:nvSpPr>
          <p:cNvPr id="78850" name="Segnaposto piè di pagina 3">
            <a:extLst>
              <a:ext uri="{FF2B5EF4-FFF2-40B4-BE49-F238E27FC236}">
                <a16:creationId xmlns:a16="http://schemas.microsoft.com/office/drawing/2014/main" xmlns="" id="{85C80507-9B67-734B-8359-ECAD11516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8851" name="Segnaposto numero diapositiva 4">
            <a:extLst>
              <a:ext uri="{FF2B5EF4-FFF2-40B4-BE49-F238E27FC236}">
                <a16:creationId xmlns:a16="http://schemas.microsoft.com/office/drawing/2014/main" xmlns="" id="{45396E8B-5C95-674B-AF9C-CBEA3300E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8F3ECAD-5881-664B-900E-B8FCECAA2077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pic>
        <p:nvPicPr>
          <p:cNvPr id="78852" name="Segnaposto contenuto 2">
            <a:extLst>
              <a:ext uri="{FF2B5EF4-FFF2-40B4-BE49-F238E27FC236}">
                <a16:creationId xmlns:a16="http://schemas.microsoft.com/office/drawing/2014/main" xmlns="" id="{E259EB1E-08DF-724B-BE53-461560328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975" y="1546225"/>
            <a:ext cx="6565900" cy="4546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xmlns="" id="{0FEE3842-3582-A743-B930-26E3EDC4D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Le crisi finanziarie dell’Asia orientale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580819F3-AF14-0C41-98C1-5B7EFF4472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546225"/>
            <a:ext cx="8640960" cy="3754438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 b="1" dirty="0"/>
              <a:t>Prima degli anni Novanta</a:t>
            </a:r>
            <a:r>
              <a:rPr lang="it-IT" altLang="it-IT" sz="2400" dirty="0"/>
              <a:t>, Indonesia, Corea del Sud, Malesia e Tailandia si basavano principalmente sul </a:t>
            </a:r>
            <a:r>
              <a:rPr lang="it-IT" altLang="it-IT" sz="2400" dirty="0">
                <a:solidFill>
                  <a:srgbClr val="FF0000"/>
                </a:solidFill>
              </a:rPr>
              <a:t>risparmio domestico per finanziare gli investimenti</a:t>
            </a:r>
            <a:r>
              <a:rPr lang="it-IT" altLang="it-IT" sz="2400" dirty="0"/>
              <a:t>.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Ma </a:t>
            </a:r>
            <a:r>
              <a:rPr lang="it-IT" altLang="it-IT" sz="2400" b="1" dirty="0"/>
              <a:t>successivamente</a:t>
            </a:r>
            <a:r>
              <a:rPr lang="it-IT" altLang="it-IT" sz="2400" dirty="0"/>
              <a:t>, il capitale finanziario straniero finanziò buona parte degli investimenti, </a:t>
            </a:r>
            <a:r>
              <a:rPr lang="it-IT" altLang="it-IT" sz="2400" dirty="0">
                <a:solidFill>
                  <a:srgbClr val="FF0000"/>
                </a:solidFill>
              </a:rPr>
              <a:t>e il saldo del conto corrente diventò </a:t>
            </a:r>
            <a:r>
              <a:rPr lang="it-IT" altLang="it-IT" sz="2400" dirty="0" smtClean="0">
                <a:solidFill>
                  <a:srgbClr val="FF0000"/>
                </a:solidFill>
              </a:rPr>
              <a:t>negativo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per la popolarità che questi mercati emergenti svilupparono tra gli investitori internazionali.</a:t>
            </a:r>
            <a:endParaRPr lang="it-IT" altLang="it-IT" sz="2400" dirty="0"/>
          </a:p>
        </p:txBody>
      </p:sp>
      <p:sp>
        <p:nvSpPr>
          <p:cNvPr id="79875" name="Segnaposto piè di pagina 3">
            <a:extLst>
              <a:ext uri="{FF2B5EF4-FFF2-40B4-BE49-F238E27FC236}">
                <a16:creationId xmlns:a16="http://schemas.microsoft.com/office/drawing/2014/main" xmlns="" id="{E3C92372-8579-5847-9314-D7C51B8A2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:a16="http://schemas.microsoft.com/office/drawing/2014/main" xmlns="" id="{F94B2D96-8021-B648-A443-5559D0FBB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F948E81-1405-1341-8175-76622FBAC26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1">
            <a:extLst>
              <a:ext uri="{FF2B5EF4-FFF2-40B4-BE49-F238E27FC236}">
                <a16:creationId xmlns:a16="http://schemas.microsoft.com/office/drawing/2014/main" xmlns="" id="{202CD614-1AFD-D14E-A01F-15BAFC3D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Tabella 11.4 </a:t>
            </a:r>
            <a:r>
              <a:rPr lang="it-IT" altLang="it-IT"/>
              <a:t>Conto corrente dei paesi dell’Asia Orientale (medie annue, % del PIL)</a:t>
            </a:r>
          </a:p>
        </p:txBody>
      </p:sp>
      <p:sp>
        <p:nvSpPr>
          <p:cNvPr id="80898" name="Segnaposto piè di pagina 3">
            <a:extLst>
              <a:ext uri="{FF2B5EF4-FFF2-40B4-BE49-F238E27FC236}">
                <a16:creationId xmlns:a16="http://schemas.microsoft.com/office/drawing/2014/main" xmlns="" id="{AB553345-B7E3-D345-A0D4-EB1C18ECF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0899" name="Segnaposto numero diapositiva 4">
            <a:extLst>
              <a:ext uri="{FF2B5EF4-FFF2-40B4-BE49-F238E27FC236}">
                <a16:creationId xmlns:a16="http://schemas.microsoft.com/office/drawing/2014/main" xmlns="" id="{0404AF32-03F3-8A4A-90F3-96399705A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CA234D1-41E4-AC40-9827-8C7222EC98D9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  <p:pic>
        <p:nvPicPr>
          <p:cNvPr id="80900" name="Segnaposto contenuto 2">
            <a:extLst>
              <a:ext uri="{FF2B5EF4-FFF2-40B4-BE49-F238E27FC236}">
                <a16:creationId xmlns:a16="http://schemas.microsoft.com/office/drawing/2014/main" xmlns="" id="{80EF7BF4-EA68-C14C-B708-28AA78C39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" y="2371725"/>
            <a:ext cx="7023100" cy="28956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xmlns="" id="{A26E9999-B022-3343-872E-B7CD66E1F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B7D9C8BC-A15B-E743-BFA0-445E30464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7835900" cy="4572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Nonostante la rapida crescita economica in Asia orientale tra il 1960 e il 1997, </a:t>
            </a:r>
            <a:r>
              <a:rPr lang="it-IT" altLang="it-IT" sz="2400" dirty="0">
                <a:solidFill>
                  <a:srgbClr val="FF0000"/>
                </a:solidFill>
              </a:rPr>
              <a:t>si prevedeva un rallentamento della crescita di pari passi con la convergenza</a:t>
            </a:r>
            <a:r>
              <a:rPr lang="it-IT" altLang="it-IT" sz="2400" dirty="0"/>
              <a:t> di queste economie al livello dei paesi occidentali.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La </a:t>
            </a:r>
            <a:r>
              <a:rPr lang="it-IT" altLang="it-IT" dirty="0">
                <a:solidFill>
                  <a:srgbClr val="FF0000"/>
                </a:solidFill>
              </a:rPr>
              <a:t>maggior parte della crescita dell’Asia orientale in questo periodo è attribuita a un aumento del capitale fisico e dell’istruzione</a:t>
            </a:r>
            <a:r>
              <a:rPr lang="it-IT" altLang="it-IT" dirty="0"/>
              <a:t>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 dirty="0"/>
              <a:t>I </a:t>
            </a:r>
            <a:r>
              <a:rPr lang="it-IT" altLang="it-IT" dirty="0">
                <a:solidFill>
                  <a:srgbClr val="FF0000"/>
                </a:solidFill>
              </a:rPr>
              <a:t>rendimenti del capitale fisico e dell’istruzione sono decrescenti</a:t>
            </a:r>
            <a:r>
              <a:rPr lang="it-IT" altLang="it-IT" dirty="0"/>
              <a:t>, perché all’aumentare del capitale fisico costruito e dell’istruzione e della formazione ricevuta dalle persone, ogni aumento diventa meno produttivo. </a:t>
            </a:r>
          </a:p>
        </p:txBody>
      </p:sp>
      <p:sp>
        <p:nvSpPr>
          <p:cNvPr id="81923" name="Segnaposto piè di pagina 3">
            <a:extLst>
              <a:ext uri="{FF2B5EF4-FFF2-40B4-BE49-F238E27FC236}">
                <a16:creationId xmlns:a16="http://schemas.microsoft.com/office/drawing/2014/main" xmlns="" id="{5CF4D2E5-720F-F547-97F2-777546196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1924" name="Segnaposto numero diapositiva 4">
            <a:extLst>
              <a:ext uri="{FF2B5EF4-FFF2-40B4-BE49-F238E27FC236}">
                <a16:creationId xmlns:a16="http://schemas.microsoft.com/office/drawing/2014/main" xmlns="" id="{4D2C4410-BA41-2E4D-9ECC-0DF20DF1D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77EFB57-9C4F-B44E-945F-F1AB77203F3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>
            <a:extLst>
              <a:ext uri="{FF2B5EF4-FFF2-40B4-BE49-F238E27FC236}">
                <a16:creationId xmlns:a16="http://schemas.microsoft.com/office/drawing/2014/main" xmlns="" id="{8B826791-80E9-F840-8828-CFC0ECD79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Introduzione</a:t>
            </a:r>
          </a:p>
        </p:txBody>
      </p:sp>
      <p:sp>
        <p:nvSpPr>
          <p:cNvPr id="43010" name="Segnaposto contenuto 2">
            <a:extLst>
              <a:ext uri="{FF2B5EF4-FFF2-40B4-BE49-F238E27FC236}">
                <a16:creationId xmlns:a16="http://schemas.microsoft.com/office/drawing/2014/main" xmlns="" id="{0547DCCD-A96F-7F4D-9A95-EBCC4BF4C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25538"/>
            <a:ext cx="8229600" cy="4946650"/>
          </a:xfrm>
        </p:spPr>
        <p:txBody>
          <a:bodyPr/>
          <a:lstStyle/>
          <a:p>
            <a:r>
              <a:rPr lang="it-IT" altLang="it-IT" sz="2400"/>
              <a:t>Nei decenni successivi alla Seconda guerra mondiale, il commercio tra paesi in via di sviluppo (PVS) e paesi industrializzati è cresciuto, così come le transazioni finanziarie tra i PVS e i paesi più ricchi. </a:t>
            </a:r>
          </a:p>
          <a:p>
            <a:r>
              <a:rPr lang="it-IT" altLang="it-IT"/>
              <a:t>	</a:t>
            </a:r>
            <a:r>
              <a:rPr lang="it-IT" altLang="it-IT" b="1">
                <a:latin typeface="Symbol" pitchFamily="2" charset="2"/>
              </a:rPr>
              <a:t>®    </a:t>
            </a:r>
            <a:r>
              <a:rPr lang="it-IT" altLang="it-IT"/>
              <a:t>I due gruppi hanno sviluppato una maggiore 	 	      interdipendenza.</a:t>
            </a:r>
          </a:p>
          <a:p>
            <a:r>
              <a:rPr lang="it-IT" altLang="it-IT" sz="2400"/>
              <a:t>Il minor livello di reddito dei PVS comporta che le fluttuazioni macroeconomiche siano più dolorose che nei paesi industrializzati, con conseguenze che possono minacciare la coesione politica e sociale.</a:t>
            </a:r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xmlns="" id="{4E3DDF57-9260-0B40-A94A-5339FB4889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xmlns="" id="{0BFE4396-97A1-134A-89D4-E33F09667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008712-4B07-9344-B63F-763B03A220F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xmlns="" id="{F3990C97-8636-984E-8E4E-972FD0E8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87E623A9-B0E4-D549-A3FD-A611D84BF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indent="-533400" eaLnBrk="1" hangingPunct="1">
              <a:lnSpc>
                <a:spcPct val="90000"/>
              </a:lnSpc>
              <a:defRPr/>
            </a:pPr>
            <a:r>
              <a:rPr lang="it-IT" altLang="it-IT" sz="2400" dirty="0"/>
              <a:t>Più direttamente collegate alle crisi dell’Asia orientale sono tre problematiche.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/>
              <a:t>Gran parte della crescita della produzione in Asia poteva essere spiegata dalla </a:t>
            </a:r>
            <a:r>
              <a:rPr lang="it-IT" dirty="0">
                <a:solidFill>
                  <a:srgbClr val="FF0000"/>
                </a:solidFill>
              </a:rPr>
              <a:t>rapida crescita dei fattori produttivi impiegati (capitale e lavoro), mentre c’era stato scarso aumento della </a:t>
            </a:r>
            <a:r>
              <a:rPr lang="it-IT" b="1" dirty="0">
                <a:solidFill>
                  <a:srgbClr val="FF0000"/>
                </a:solidFill>
              </a:rPr>
              <a:t>produttività</a:t>
            </a:r>
            <a:r>
              <a:rPr lang="it-IT" dirty="0"/>
              <a:t>.</a:t>
            </a:r>
            <a:endParaRPr lang="it-IT" altLang="it-IT" dirty="0"/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it-IT" altLang="it-IT" dirty="0"/>
              <a:t>La </a:t>
            </a:r>
            <a:r>
              <a:rPr lang="it-IT" altLang="it-IT" b="1" dirty="0">
                <a:solidFill>
                  <a:srgbClr val="FF0000"/>
                </a:solidFill>
              </a:rPr>
              <a:t>debole</a:t>
            </a:r>
            <a:r>
              <a:rPr lang="it-IT" altLang="it-IT" dirty="0">
                <a:solidFill>
                  <a:srgbClr val="FF0000"/>
                </a:solidFill>
              </a:rPr>
              <a:t> attuazione delle </a:t>
            </a:r>
            <a:r>
              <a:rPr lang="it-IT" altLang="it-IT" b="1" dirty="0">
                <a:solidFill>
                  <a:srgbClr val="FF0000"/>
                </a:solidFill>
              </a:rPr>
              <a:t>regolamentazioni</a:t>
            </a:r>
            <a:r>
              <a:rPr lang="it-IT" altLang="it-IT" dirty="0">
                <a:solidFill>
                  <a:srgbClr val="FF0000"/>
                </a:solidFill>
              </a:rPr>
              <a:t> </a:t>
            </a:r>
            <a:r>
              <a:rPr lang="it-IT" altLang="it-IT" b="1" dirty="0">
                <a:solidFill>
                  <a:srgbClr val="FF0000"/>
                </a:solidFill>
              </a:rPr>
              <a:t>bancarie </a:t>
            </a:r>
            <a:r>
              <a:rPr lang="it-IT" altLang="it-IT" dirty="0"/>
              <a:t>e la mancanza di controllo permisero a imprese, banche e prenditori di fondi di </a:t>
            </a:r>
            <a:r>
              <a:rPr lang="it-IT" altLang="it-IT" dirty="0">
                <a:solidFill>
                  <a:srgbClr val="FF0000"/>
                </a:solidFill>
              </a:rPr>
              <a:t>intraprendere attività rischiose o anche fraudolente</a:t>
            </a:r>
            <a:r>
              <a:rPr lang="it-IT" altLang="it-IT" dirty="0"/>
              <a:t> (comportamento sleale).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I legami tra imprese e banche da un lato e i legislatori dall’altro portarono ad alcuni investimenti </a:t>
            </a:r>
            <a:r>
              <a:rPr lang="it-IT" altLang="it-IT" dirty="0" smtClean="0"/>
              <a:t>rischiosi, </a:t>
            </a:r>
            <a:r>
              <a:rPr lang="it-IT" altLang="it-IT" b="1" i="1" dirty="0" smtClean="0">
                <a:solidFill>
                  <a:srgbClr val="FF0000"/>
                </a:solidFill>
              </a:rPr>
              <a:t>com</a:t>
            </a:r>
            <a:r>
              <a:rPr lang="it-IT" altLang="it-IT" b="1" i="1" dirty="0" smtClean="0">
                <a:solidFill>
                  <a:srgbClr val="FF0000"/>
                </a:solidFill>
              </a:rPr>
              <a:t>e l’eccessiva concessione di prestiti</a:t>
            </a:r>
            <a:r>
              <a:rPr lang="it-IT" altLang="it-IT" dirty="0" smtClean="0"/>
              <a:t>.</a:t>
            </a:r>
            <a:r>
              <a:rPr lang="it-IT" altLang="it-IT" sz="2400" dirty="0" smtClean="0"/>
              <a:t> </a:t>
            </a:r>
            <a:endParaRPr lang="it-IT" altLang="it-IT" sz="2400" dirty="0"/>
          </a:p>
        </p:txBody>
      </p:sp>
      <p:sp>
        <p:nvSpPr>
          <p:cNvPr id="82947" name="Segnaposto numero diapositiva 3">
            <a:extLst>
              <a:ext uri="{FF2B5EF4-FFF2-40B4-BE49-F238E27FC236}">
                <a16:creationId xmlns:a16="http://schemas.microsoft.com/office/drawing/2014/main" xmlns="" id="{227042D7-F491-7A48-84FA-A75350D0C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562725"/>
            <a:ext cx="4984750" cy="17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it-IT" altLang="it-IT" sz="900">
                <a:solidFill>
                  <a:schemeClr val="bg1"/>
                </a:solidFill>
                <a:latin typeface="Times" pitchFamily="2" charset="0"/>
              </a:rPr>
              <a:t>43</a:t>
            </a:r>
          </a:p>
        </p:txBody>
      </p:sp>
      <p:sp>
        <p:nvSpPr>
          <p:cNvPr id="82948" name="Segnaposto piè di pagina 1">
            <a:extLst>
              <a:ext uri="{FF2B5EF4-FFF2-40B4-BE49-F238E27FC236}">
                <a16:creationId xmlns:a16="http://schemas.microsoft.com/office/drawing/2014/main" xmlns="" id="{C7366161-499C-EB46-AC2F-FA5764218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1000" y="6562725"/>
            <a:ext cx="4984750" cy="179388"/>
          </a:xfrm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xmlns="" id="{30666EF0-62FE-444F-8A0D-152B10611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2E5239F8-A57A-F345-8F72-628C82DAC9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Verdana" panose="020B0604030504040204" pitchFamily="34" charset="0"/>
              <a:buAutoNum type="arabicPeriod" startAt="3"/>
            </a:pPr>
            <a:r>
              <a:rPr lang="it-IT" altLang="it-IT" b="1" dirty="0"/>
              <a:t>Leggi fallimentari </a:t>
            </a:r>
            <a:r>
              <a:rPr lang="it-IT" altLang="it-IT" dirty="0"/>
              <a:t>e contratti sui prestiti inesistenti o poco applicati causarono problemi dopo l’inizio della crisi.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Le imprese con problemi finanziari </a:t>
            </a:r>
            <a:r>
              <a:rPr lang="it-IT" altLang="it-IT" dirty="0">
                <a:solidFill>
                  <a:srgbClr val="FF0000"/>
                </a:solidFill>
              </a:rPr>
              <a:t>smisero di pagare i loro debiti e non poterono operare perché nessuno avrebbe prestato ulteriormente fino a che i prestiti precedenti non fossero stati ripagati</a:t>
            </a:r>
            <a:r>
              <a:rPr lang="it-IT" altLang="it-IT" dirty="0"/>
              <a:t>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Ma </a:t>
            </a:r>
            <a:r>
              <a:rPr lang="it-IT" altLang="it-IT" dirty="0">
                <a:solidFill>
                  <a:srgbClr val="FF0000"/>
                </a:solidFill>
              </a:rPr>
              <a:t>i creditori non avevano i mezzi legali per confiscare le attività </a:t>
            </a:r>
            <a:r>
              <a:rPr lang="it-IT" altLang="it-IT" dirty="0"/>
              <a:t>o ristrutturare le imprese per renderle nuovamente produttive. </a:t>
            </a:r>
          </a:p>
        </p:txBody>
      </p:sp>
      <p:sp>
        <p:nvSpPr>
          <p:cNvPr id="83971" name="Segnaposto piè di pagina 3">
            <a:extLst>
              <a:ext uri="{FF2B5EF4-FFF2-40B4-BE49-F238E27FC236}">
                <a16:creationId xmlns:a16="http://schemas.microsoft.com/office/drawing/2014/main" xmlns="" id="{0C5C4728-C7FC-564B-B792-176CC2F51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3972" name="Segnaposto numero diapositiva 4">
            <a:extLst>
              <a:ext uri="{FF2B5EF4-FFF2-40B4-BE49-F238E27FC236}">
                <a16:creationId xmlns:a16="http://schemas.microsoft.com/office/drawing/2014/main" xmlns="" id="{FB0DE683-1A3C-7645-BDB7-AE5C4AFF6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4844A3D-CD43-9047-9C34-5B810ECBC8C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xmlns="" id="{045385DA-ADA2-A54B-A8C1-C76208EDE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787853D0-114F-1041-8F85-3D7BD0193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981075"/>
            <a:ext cx="8229600" cy="511175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La crisi dell’Asia orientale iniziò in Tailandia nel 1997, ma si diffuse rapidamente agli altri paesi. 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 dirty="0"/>
              <a:t>La caduta dei </a:t>
            </a:r>
            <a:r>
              <a:rPr lang="it-IT" altLang="it-IT" dirty="0">
                <a:solidFill>
                  <a:srgbClr val="FF0000"/>
                </a:solidFill>
              </a:rPr>
              <a:t>prezzi delle proprietà immobiliari </a:t>
            </a:r>
            <a:r>
              <a:rPr lang="it-IT" altLang="it-IT" dirty="0"/>
              <a:t>e poi dei prezzi delle azioni indebolirono la domanda aggregata e la produzione in Tailandia. 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 dirty="0"/>
              <a:t>Anche la riduzione della domanda aggregata in Giappone, un grande mercato per le esportazioni, contribuì al rallentamento economico. </a:t>
            </a:r>
          </a:p>
          <a:p>
            <a:pPr lvl="3" eaLnBrk="1" hangingPunct="1">
              <a:spcBef>
                <a:spcPct val="40000"/>
              </a:spcBef>
            </a:pPr>
            <a:r>
              <a:rPr lang="it-IT" altLang="it-IT" dirty="0"/>
              <a:t>Si verificò </a:t>
            </a:r>
            <a:r>
              <a:rPr lang="it-IT" altLang="it-IT" dirty="0">
                <a:solidFill>
                  <a:srgbClr val="FF0000"/>
                </a:solidFill>
              </a:rPr>
              <a:t>una speculazione sulla svalutazione del valore del baht e a luglio 1997 il governo svalutò leggermente il baht</a:t>
            </a:r>
            <a:r>
              <a:rPr lang="it-IT" altLang="it-IT" dirty="0"/>
              <a:t>, ma questo incoraggiò soltanto ulteriori speculazioni. </a:t>
            </a:r>
          </a:p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Malesia, Indonesia e Corea del Sud  </a:t>
            </a:r>
            <a:r>
              <a:rPr lang="it-IT" altLang="it-IT" sz="2400" dirty="0"/>
              <a:t>presto si trovarono ad affrontare speculazioni sul valore delle loro valute. </a:t>
            </a:r>
          </a:p>
        </p:txBody>
      </p:sp>
      <p:sp>
        <p:nvSpPr>
          <p:cNvPr id="84995" name="Segnaposto piè di pagina 3">
            <a:extLst>
              <a:ext uri="{FF2B5EF4-FFF2-40B4-BE49-F238E27FC236}">
                <a16:creationId xmlns:a16="http://schemas.microsoft.com/office/drawing/2014/main" xmlns="" id="{24ADD87B-0A24-C04A-BD68-EF7A018865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4996" name="Segnaposto numero diapositiva 4">
            <a:extLst>
              <a:ext uri="{FF2B5EF4-FFF2-40B4-BE49-F238E27FC236}">
                <a16:creationId xmlns:a16="http://schemas.microsoft.com/office/drawing/2014/main" xmlns="" id="{2DB17D55-BE5B-2549-BF73-BF9079D15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F9A2963-3AF7-F341-AB59-52E1F6802C1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xmlns="" id="{8EEB8BC2-F587-8449-8910-9F935C93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crisi finanziarie dell’Asia orientale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B90B1110-9E9A-2F4D-AAA7-2E1F696403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052513"/>
            <a:ext cx="8229600" cy="4968875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Tutte le economie colpite tranne la Malesia si rivolsero al FMI per prestiti da dedicare alle crisi della bilancia dei pagamenti e al sostegno del valore delle valute domestiche</a:t>
            </a:r>
            <a:r>
              <a:rPr lang="it-IT" altLang="it-IT" sz="2400" dirty="0"/>
              <a:t>. </a:t>
            </a:r>
          </a:p>
          <a:p>
            <a:pPr lvl="3" eaLnBrk="1" hangingPunct="1">
              <a:spcBef>
                <a:spcPct val="40000"/>
              </a:spcBef>
              <a:buSzPct val="65000"/>
            </a:pPr>
            <a:r>
              <a:rPr lang="it-IT" altLang="it-IT" dirty="0"/>
              <a:t>I </a:t>
            </a:r>
            <a:r>
              <a:rPr lang="it-IT" altLang="it-IT" dirty="0">
                <a:solidFill>
                  <a:srgbClr val="FF0000"/>
                </a:solidFill>
              </a:rPr>
              <a:t>prestiti erano condizionati all’aumento dei tassi di interesse </a:t>
            </a:r>
            <a:r>
              <a:rPr lang="it-IT" altLang="it-IT" dirty="0"/>
              <a:t>(riduzione della crescita dell’offerta monetaria), </a:t>
            </a:r>
            <a:r>
              <a:rPr lang="it-IT" altLang="it-IT" dirty="0">
                <a:solidFill>
                  <a:srgbClr val="FF0000"/>
                </a:solidFill>
              </a:rPr>
              <a:t>alla riduzione dei disavanzi di bilancio e a riforme della regolamentazione bancaria e delle leggi fallimentari</a:t>
            </a:r>
            <a:r>
              <a:rPr lang="it-IT" altLang="it-IT" dirty="0"/>
              <a:t>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La Malesia invece impose controlli sul capitale finanziario in modo da poter aumentare la sua offerta di moneta (e ridurre i tassi di interesse), aumentare la spesa pubblica e cercare tuttavia di mantenere il valore del ringgit.</a:t>
            </a:r>
          </a:p>
        </p:txBody>
      </p:sp>
      <p:sp>
        <p:nvSpPr>
          <p:cNvPr id="86019" name="Segnaposto piè di pagina 3">
            <a:extLst>
              <a:ext uri="{FF2B5EF4-FFF2-40B4-BE49-F238E27FC236}">
                <a16:creationId xmlns:a16="http://schemas.microsoft.com/office/drawing/2014/main" xmlns="" id="{8BD160B9-02CA-494D-B10E-1264E35EC3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6020" name="Segnaposto numero diapositiva 4">
            <a:extLst>
              <a:ext uri="{FF2B5EF4-FFF2-40B4-BE49-F238E27FC236}">
                <a16:creationId xmlns:a16="http://schemas.microsoft.com/office/drawing/2014/main" xmlns="" id="{1BB08EFB-5D54-D448-8020-4CDF344ED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7B6DED5-9824-8542-BBFA-986CCACED67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xmlns="" id="{A73B6B2C-AF9C-A640-91F6-55E5CE4EF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Lezioni dalle crisi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4733CD6D-B4AB-A148-B04C-891B49D811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143875" cy="4546600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 i="1" dirty="0"/>
              <a:t>Scegliere il giusto regime di cambio</a:t>
            </a:r>
            <a:r>
              <a:rPr lang="it-IT" altLang="it-IT" sz="2400" dirty="0"/>
              <a:t>: i governi desiderano </a:t>
            </a:r>
            <a:r>
              <a:rPr lang="it-IT" altLang="it-IT" sz="2400" dirty="0">
                <a:solidFill>
                  <a:srgbClr val="FF0000"/>
                </a:solidFill>
              </a:rPr>
              <a:t>fissare il cambio </a:t>
            </a:r>
            <a:r>
              <a:rPr lang="it-IT" altLang="it-IT" sz="2400" dirty="0"/>
              <a:t>per dare stabilità ai settori esportatori e importatori, ma il prezzo da pagare potrebbe essere un </a:t>
            </a:r>
            <a:r>
              <a:rPr lang="it-IT" altLang="it-IT" sz="2400" dirty="0">
                <a:solidFill>
                  <a:srgbClr val="FF0000"/>
                </a:solidFill>
              </a:rPr>
              <a:t>elevato tasso di interesse</a:t>
            </a:r>
            <a:r>
              <a:rPr lang="it-IT" altLang="it-IT" sz="2400" dirty="0"/>
              <a:t> o </a:t>
            </a:r>
            <a:r>
              <a:rPr lang="it-IT" altLang="it-IT" sz="2400" dirty="0">
                <a:solidFill>
                  <a:srgbClr val="FF0000"/>
                </a:solidFill>
              </a:rPr>
              <a:t>alta disoccupazione</a:t>
            </a:r>
            <a:r>
              <a:rPr lang="it-IT" altLang="it-IT" sz="2400" dirty="0"/>
              <a:t>. 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L’</a:t>
            </a:r>
            <a:r>
              <a:rPr lang="it-IT" altLang="it-IT" dirty="0">
                <a:solidFill>
                  <a:srgbClr val="FF0000"/>
                </a:solidFill>
              </a:rPr>
              <a:t>alta inflazione </a:t>
            </a:r>
            <a:r>
              <a:rPr lang="it-IT" altLang="it-IT" dirty="0"/>
              <a:t>(causata dal disavanzo pubblico o dall’aumento dell’offerta di moneta) o una caduta della domanda di esportazioni domestiche porta a una valuta sopravvalutata e a una pressione alla svalutazione. 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Data la pressione alla svalutazione, un cambio fisso implica solitamente alti tassi di interesse (riduzione dell’offerta di moneta) e la riduzione dei prezzi domestici. </a:t>
            </a:r>
          </a:p>
        </p:txBody>
      </p:sp>
      <p:sp>
        <p:nvSpPr>
          <p:cNvPr id="87043" name="Segnaposto piè di pagina 3">
            <a:extLst>
              <a:ext uri="{FF2B5EF4-FFF2-40B4-BE49-F238E27FC236}">
                <a16:creationId xmlns:a16="http://schemas.microsoft.com/office/drawing/2014/main" xmlns="" id="{E46DB8F4-98D3-DD41-9895-51769232A7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7044" name="Segnaposto numero diapositiva 4">
            <a:extLst>
              <a:ext uri="{FF2B5EF4-FFF2-40B4-BE49-F238E27FC236}">
                <a16:creationId xmlns:a16="http://schemas.microsoft.com/office/drawing/2014/main" xmlns="" id="{2D0379C4-8763-4443-9DE8-665ED1F1A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673439F-4745-2744-8EB5-7947E50105D4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xmlns="" id="{F2F7E438-7C3B-5C4C-B5A2-4A20967BE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Lezioni dalle crisi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E1BF089A-BD44-7B42-ADAF-C9DD18440C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1148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it-IT" sz="2400" i="1" dirty="0"/>
              <a:t>L’importanza fondamentale delle banche</a:t>
            </a:r>
            <a:r>
              <a:rPr lang="it-IT" sz="2400" dirty="0"/>
              <a:t>: la crisi asiatica fu così devastante perché non fu una semplice crisi valutaria, bensì </a:t>
            </a:r>
            <a:r>
              <a:rPr lang="it-IT" sz="2400" dirty="0">
                <a:solidFill>
                  <a:srgbClr val="FF0000"/>
                </a:solidFill>
              </a:rPr>
              <a:t>una crisi valutaria strettamente legata a una crisi bancaria e finanziaria</a:t>
            </a:r>
            <a:r>
              <a:rPr lang="it-IT" sz="2400" dirty="0"/>
              <a:t>. </a:t>
            </a:r>
          </a:p>
          <a:p>
            <a:pPr marL="808038" lvl="2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In futuro, i governi dovranno badare a che i loro sistemi bancari minimizzino il comportamento sleale, nella speranza di diventare meno vulnerabili alle catastrofi finanziarie.</a:t>
            </a:r>
            <a:endParaRPr lang="it-IT" alt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 </a:t>
            </a:r>
          </a:p>
        </p:txBody>
      </p:sp>
      <p:sp>
        <p:nvSpPr>
          <p:cNvPr id="88067" name="Segnaposto piè di pagina 3">
            <a:extLst>
              <a:ext uri="{FF2B5EF4-FFF2-40B4-BE49-F238E27FC236}">
                <a16:creationId xmlns:a16="http://schemas.microsoft.com/office/drawing/2014/main" xmlns="" id="{1B92A02A-50AD-0D40-867F-48D672604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8068" name="Segnaposto numero diapositiva 4">
            <a:extLst>
              <a:ext uri="{FF2B5EF4-FFF2-40B4-BE49-F238E27FC236}">
                <a16:creationId xmlns:a16="http://schemas.microsoft.com/office/drawing/2014/main" xmlns="" id="{C4B2A8DE-854A-324A-B838-81B3B65D4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A2F5B6A-1C2F-9549-AE6C-A953E8AA48BB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xmlns="" id="{31966105-E7C2-DC46-B64D-329CA4798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Lezioni dalle crisi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4BE36A67-D2B8-2C4E-B291-58732FFB51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marL="533400" indent="-533400" eaLnBrk="1" hangingPunct="1">
              <a:buFont typeface="Verdana" panose="020B0604030504040204" pitchFamily="34" charset="0"/>
              <a:buAutoNum type="arabicPeriod" startAt="3"/>
            </a:pPr>
            <a:r>
              <a:rPr lang="it-IT" altLang="it-IT" sz="2400" i="1" dirty="0"/>
              <a:t>La sequenza appropriata delle riforme</a:t>
            </a:r>
            <a:r>
              <a:rPr lang="it-IT" altLang="it-IT" sz="2400" dirty="0"/>
              <a:t>: per esempio, è certamente un </a:t>
            </a:r>
            <a:r>
              <a:rPr lang="it-IT" altLang="it-IT" sz="2400" dirty="0">
                <a:solidFill>
                  <a:srgbClr val="FF0000"/>
                </a:solidFill>
              </a:rPr>
              <a:t>errore</a:t>
            </a:r>
            <a:r>
              <a:rPr lang="it-IT" altLang="it-IT" sz="2400" dirty="0"/>
              <a:t> aprire i mercati dei capitali prima di aver introdotto un solido </a:t>
            </a:r>
            <a:r>
              <a:rPr lang="it-IT" altLang="it-IT" sz="2400" dirty="0">
                <a:solidFill>
                  <a:srgbClr val="FF0000"/>
                </a:solidFill>
              </a:rPr>
              <a:t>sistema di regolamentazione e vigilanza </a:t>
            </a:r>
            <a:r>
              <a:rPr lang="it-IT" altLang="it-IT" sz="2400" dirty="0"/>
              <a:t>sulle istituzioni finanziarie nazionali.</a:t>
            </a:r>
            <a:endParaRPr lang="it-IT" altLang="it-IT" sz="2400" i="1" dirty="0"/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 i="1" dirty="0"/>
              <a:t>L’importanza del contagio</a:t>
            </a:r>
            <a:r>
              <a:rPr lang="it-IT" altLang="it-IT" sz="2400" dirty="0"/>
              <a:t>: anche </a:t>
            </a:r>
            <a:r>
              <a:rPr lang="it-IT" altLang="it-IT" sz="2400" dirty="0">
                <a:solidFill>
                  <a:srgbClr val="FF0000"/>
                </a:solidFill>
              </a:rPr>
              <a:t>economie sane sono vulnerabili alle crisi quando cambiano le aspettative</a:t>
            </a:r>
            <a:r>
              <a:rPr lang="it-IT" altLang="it-IT" sz="2400" dirty="0"/>
              <a:t>.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Le crisi internazionali possono nascere attraverso il </a:t>
            </a:r>
            <a:r>
              <a:rPr lang="it-IT" altLang="it-IT" b="1" dirty="0"/>
              <a:t>contagio</a:t>
            </a:r>
            <a:r>
              <a:rPr lang="it-IT" altLang="it-IT" dirty="0"/>
              <a:t>:</a:t>
            </a:r>
            <a:r>
              <a:rPr lang="it-IT" altLang="it-IT" b="1" dirty="0"/>
              <a:t> </a:t>
            </a:r>
            <a:r>
              <a:rPr lang="it-IT" altLang="it-IT" dirty="0"/>
              <a:t>un evento avverso in un paese porta a un evento simile in altri paesi. </a:t>
            </a:r>
          </a:p>
        </p:txBody>
      </p:sp>
      <p:sp>
        <p:nvSpPr>
          <p:cNvPr id="89091" name="Segnaposto piè di pagina 3">
            <a:extLst>
              <a:ext uri="{FF2B5EF4-FFF2-40B4-BE49-F238E27FC236}">
                <a16:creationId xmlns:a16="http://schemas.microsoft.com/office/drawing/2014/main" xmlns="" id="{D2685201-C8C2-0649-A2BC-39ED3C3DF5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9092" name="Segnaposto numero diapositiva 4">
            <a:extLst>
              <a:ext uri="{FF2B5EF4-FFF2-40B4-BE49-F238E27FC236}">
                <a16:creationId xmlns:a16="http://schemas.microsoft.com/office/drawing/2014/main" xmlns="" id="{B6266134-4145-D443-ABFB-A0E065493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9243E10-3152-0D4D-9B18-4D584FA7E083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xmlns="" id="{89C7620B-AA22-1740-8F09-DE345EB4E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/>
              <a:t>Potenziali riforme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C40975F2-2F76-3443-A927-EB4231A41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452563"/>
            <a:ext cx="8229600" cy="44243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/>
              <a:t>Misure preventive.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Miglior controllo e </a:t>
            </a:r>
            <a:r>
              <a:rPr lang="it-IT" altLang="it-IT" dirty="0">
                <a:solidFill>
                  <a:srgbClr val="FF0000"/>
                </a:solidFill>
              </a:rPr>
              <a:t>maggiore trasparenza</a:t>
            </a:r>
            <a:r>
              <a:rPr lang="it-IT" altLang="it-IT" dirty="0"/>
              <a:t>: più informazione per il pubblico permette agli investitori di assumere buone decisioni finanziarie sia nei periodi positivi che in quelli negativi.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Sistemi bancari più solidi.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Maggiori linee di credito.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>
                <a:solidFill>
                  <a:srgbClr val="FF0000"/>
                </a:solidFill>
              </a:rPr>
              <a:t>Maggior finanziamento di capitale di rischio rispetto a quello di debito</a:t>
            </a:r>
            <a:r>
              <a:rPr lang="it-IT" altLang="it-IT" dirty="0"/>
              <a:t>. 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endParaRPr lang="it-IT" altLang="it-IT" sz="2200" dirty="0"/>
          </a:p>
        </p:txBody>
      </p:sp>
      <p:sp>
        <p:nvSpPr>
          <p:cNvPr id="93187" name="Segnaposto piè di pagina 3">
            <a:extLst>
              <a:ext uri="{FF2B5EF4-FFF2-40B4-BE49-F238E27FC236}">
                <a16:creationId xmlns:a16="http://schemas.microsoft.com/office/drawing/2014/main" xmlns="" id="{6DB02502-5382-6C4D-A7CE-84452AF5E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3188" name="Segnaposto numero diapositiva 4">
            <a:extLst>
              <a:ext uri="{FF2B5EF4-FFF2-40B4-BE49-F238E27FC236}">
                <a16:creationId xmlns:a16="http://schemas.microsoft.com/office/drawing/2014/main" xmlns="" id="{E9D01065-C23C-C742-9E8B-B0CDAEB22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CE11A0A-0763-754D-AC51-A5699CE2A17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xmlns="" id="{D215B2C9-9F58-ED46-BC13-6A3494600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Potenziali riforme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C6B0E52D-2655-A540-BAC6-B56C5514C5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/>
              <a:t>Riforme dopo il verificarsi di una crisi.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Procedure in caso di insolvenza del debito sovrano e migliori leggi fallimentari per il debito del settore privato.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dirty="0"/>
              <a:t>Un </a:t>
            </a:r>
            <a:r>
              <a:rPr lang="it-IT" altLang="it-IT" dirty="0">
                <a:solidFill>
                  <a:srgbClr val="FF0000"/>
                </a:solidFill>
              </a:rPr>
              <a:t>ruolo maggiore o minore per il FMI come prestatore di ultima istanza </a:t>
            </a:r>
            <a:r>
              <a:rPr lang="it-IT" altLang="it-IT" dirty="0"/>
              <a:t>per governi, banche centrali e il settore privato.</a:t>
            </a:r>
          </a:p>
          <a:p>
            <a:pPr marL="457200" lvl="1" indent="0" eaLnBrk="1" hangingPunct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it-IT" altLang="it-IT" dirty="0"/>
              <a:t> </a:t>
            </a:r>
            <a:r>
              <a:rPr lang="it-IT" altLang="it-IT" b="1" dirty="0">
                <a:latin typeface="Symbol" pitchFamily="2" charset="2"/>
              </a:rPr>
              <a:t>®</a:t>
            </a:r>
            <a:r>
              <a:rPr lang="it-IT" altLang="it-IT" dirty="0"/>
              <a:t>	Comportamento sleale vs. benefici dell’assicurazione    	prima e dopo il verificarsi di una crisi.</a:t>
            </a:r>
          </a:p>
        </p:txBody>
      </p:sp>
      <p:sp>
        <p:nvSpPr>
          <p:cNvPr id="94211" name="Segnaposto piè di pagina 3">
            <a:extLst>
              <a:ext uri="{FF2B5EF4-FFF2-40B4-BE49-F238E27FC236}">
                <a16:creationId xmlns:a16="http://schemas.microsoft.com/office/drawing/2014/main" xmlns="" id="{CF5CFB86-6BEB-9D4B-883B-6C082735A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4212" name="Segnaposto numero diapositiva 4">
            <a:extLst>
              <a:ext uri="{FF2B5EF4-FFF2-40B4-BE49-F238E27FC236}">
                <a16:creationId xmlns:a16="http://schemas.microsoft.com/office/drawing/2014/main" xmlns="" id="{3CA96C31-596D-E24F-8A4F-F58923B1B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71F2C1F-4559-6347-921D-F52FD18D1B2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olo 1">
            <a:extLst>
              <a:ext uri="{FF2B5EF4-FFF2-40B4-BE49-F238E27FC236}">
                <a16:creationId xmlns:a16="http://schemas.microsoft.com/office/drawing/2014/main" xmlns="" id="{57208A27-A8DC-F342-A77E-F5E6FE457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512762"/>
          </a:xfrm>
        </p:spPr>
        <p:txBody>
          <a:bodyPr/>
          <a:lstStyle/>
          <a:p>
            <a:pPr algn="ctr" eaLnBrk="1" hangingPunct="1"/>
            <a:r>
              <a:rPr lang="it-IT" altLang="it-IT" sz="2800" dirty="0"/>
              <a:t>La valuta cinese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6AF964C-E657-6D4B-9363-1AC416BA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929188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/>
              <a:t>La Cina ha cercato di mantenere un sistema di cambi fissi per promuovere le sue esportazioni.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dirty="0"/>
              <a:t>Il valore del renminbi è rimasto basso rispetto al dollaro americano così che i prodotti cinesi erano meno costosi sul mercato americano.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dirty="0"/>
              <a:t>Le esportazioni sono aumentate e le importazioni sono rimaste basse in seguito a una valuta deprezzata e ad alti tassi di risparmio dei cittadini cinesi</a:t>
            </a:r>
            <a:r>
              <a:rPr lang="it-IT" sz="1800" dirty="0"/>
              <a:t>.</a:t>
            </a:r>
          </a:p>
          <a:p>
            <a:pPr marL="0" lvl="3" indent="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it-IT" sz="2400" dirty="0">
                <a:ea typeface="MS PGothic" pitchFamily="34" charset="-128"/>
              </a:rPr>
              <a:t>A causa dell’ampio surplus di conto corrente e dell’ingente influsso di capitali finanziari, le attività in valuta straniera detenute dalla banca centrale sono aumentate sostanzialmente.</a:t>
            </a:r>
          </a:p>
          <a:p>
            <a:pPr lvl="3" eaLnBrk="1" hangingPunct="1">
              <a:buFont typeface="Arial" charset="0"/>
              <a:buChar char="○"/>
              <a:defRPr/>
            </a:pPr>
            <a:r>
              <a:rPr lang="it-IT" dirty="0"/>
              <a:t>Alcuni investitori stranieri hanno acquistato attività cinesi in seguito a manovre speculative che scommettevano su una significativa rivalutazione della moneta.</a:t>
            </a:r>
          </a:p>
          <a:p>
            <a:pPr lvl="3" eaLnBrk="1" hangingPunct="1">
              <a:buFont typeface="Arial" charset="0"/>
              <a:buChar char="○"/>
              <a:defRPr/>
            </a:pPr>
            <a:endParaRPr lang="it-IT" dirty="0"/>
          </a:p>
        </p:txBody>
      </p:sp>
      <p:sp>
        <p:nvSpPr>
          <p:cNvPr id="95235" name="Segnaposto piè di pagina 3">
            <a:extLst>
              <a:ext uri="{FF2B5EF4-FFF2-40B4-BE49-F238E27FC236}">
                <a16:creationId xmlns:a16="http://schemas.microsoft.com/office/drawing/2014/main" xmlns="" id="{283AB626-9D04-C641-B884-EA7C3259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5236" name="Segnaposto numero diapositiva 4">
            <a:extLst>
              <a:ext uri="{FF2B5EF4-FFF2-40B4-BE49-F238E27FC236}">
                <a16:creationId xmlns:a16="http://schemas.microsoft.com/office/drawing/2014/main" xmlns="" id="{049C2A42-FE62-254D-80CD-EA2711380B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2C84414-7E70-114B-A256-68054412A77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xmlns="" id="{0B1896D4-3CA3-9148-A6B2-28CD41438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4" y="395288"/>
            <a:ext cx="8455347" cy="512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sz="2200" dirty="0"/>
              <a:t>Paesi ricchi e paesi </a:t>
            </a:r>
            <a:r>
              <a:rPr lang="it-IT" altLang="it-IT" sz="2200" dirty="0" smtClean="0"/>
              <a:t>poveri (aggiornato dalla World </a:t>
            </a:r>
            <a:r>
              <a:rPr lang="it-IT" altLang="it-IT" sz="2200" dirty="0" err="1" smtClean="0"/>
              <a:t>Bank</a:t>
            </a:r>
            <a:r>
              <a:rPr lang="it-IT" altLang="it-IT" sz="2200" dirty="0"/>
              <a:t>: </a:t>
            </a:r>
            <a:r>
              <a:rPr lang="it-IT" altLang="it-IT" sz="2200" dirty="0">
                <a:hlinkClick r:id="rId2"/>
              </a:rPr>
              <a:t>https://</a:t>
            </a:r>
            <a:r>
              <a:rPr lang="it-IT" altLang="it-IT" sz="2200" dirty="0" smtClean="0">
                <a:hlinkClick r:id="rId2"/>
              </a:rPr>
              <a:t>datahelpdesk.worldbank.org/knowledgebase/articles/906519</a:t>
            </a:r>
            <a:r>
              <a:rPr lang="it-IT" altLang="it-IT" sz="2800" dirty="0" smtClean="0"/>
              <a:t>) </a:t>
            </a:r>
            <a:endParaRPr lang="it-IT" altLang="it-IT" sz="28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37780433-9567-2C4F-81C9-651ECD7765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8424936" cy="415925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Reddito basso: Afghanistan, Bangladesh, Nepal, Cambogia Haiti e parte dell’Africa Sub-Sahariana.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Reddito medio-basso: Cina, Caraibi, India, Pakistan, Filippine, Indonesia, alcuni paesi del Medio Oriente, latino-americani, caraibici e del blocco ex URSS.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Reddito medio-alto: altri paesi del Medio Oriente, latino-americani, caraibici, Turchia, Malesia, Polonia, Lettonia, Lituania e Russia.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Reddito alto: economie di mercato industrializzate, alcuni paesi caraibici, Corea del Sud, Israele, Singapore, Kuwait, Arabia Saudita e alcuni paesi ricchi dell’Europa orientale (Repubblica Ceca, Slovacchia, Ungheria, Estonia).</a:t>
            </a:r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xmlns="" id="{2B5F590D-6888-6549-9288-0142E9BA6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xmlns="" id="{71D403E9-EC20-1B47-9DE8-312E278145D7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5698F613-A2DD-F541-964C-1DA0166ADBA9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olo 1">
            <a:extLst>
              <a:ext uri="{FF2B5EF4-FFF2-40B4-BE49-F238E27FC236}">
                <a16:creationId xmlns:a16="http://schemas.microsoft.com/office/drawing/2014/main" xmlns="" id="{A773DD8E-65B6-DD47-8CCF-156149081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La valuta cinese </a:t>
            </a:r>
          </a:p>
        </p:txBody>
      </p:sp>
      <p:sp>
        <p:nvSpPr>
          <p:cNvPr id="96258" name="Segnaposto contenuto 2">
            <a:extLst>
              <a:ext uri="{FF2B5EF4-FFF2-40B4-BE49-F238E27FC236}">
                <a16:creationId xmlns:a16="http://schemas.microsoft.com/office/drawing/2014/main" xmlns="" id="{A0F25278-730D-D440-A2FA-835621648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96975"/>
            <a:ext cx="8229600" cy="511175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L’acquisto di attività in valuta estera da parte </a:t>
            </a:r>
            <a:r>
              <a:rPr lang="it-IT" altLang="it-IT" sz="2400" dirty="0" smtClean="0"/>
              <a:t>della </a:t>
            </a:r>
            <a:r>
              <a:rPr lang="it-IT" altLang="it-IT" sz="2400" dirty="0"/>
              <a:t>banca centrale ha portato a un aumento dell’offerta di moneta domestica e conseguentemente dell’inflazione.</a:t>
            </a:r>
          </a:p>
          <a:p>
            <a:pPr eaLnBrk="1" hangingPunct="1"/>
            <a:r>
              <a:rPr lang="it-IT" altLang="it-IT" sz="2400" dirty="0"/>
              <a:t>Al fine di moderare la pressione inflazionistica e politica legate al surplus commerciale, la banca centrale cinese ha gradualmente permesso un aumento del valore del renminbi rispetto al dollaro americano.</a:t>
            </a:r>
          </a:p>
          <a:p>
            <a:pPr lvl="3" eaLnBrk="1" hangingPunct="1"/>
            <a:r>
              <a:rPr lang="it-IT" altLang="it-IT" dirty="0"/>
              <a:t>Un renminbi più apprezzato ha permesso ai cinesi di aumentare la spesa per importazioni, così che l’ampio surplus di conto corrente e l’”eccessiva” quantità di risparmi si sono ridotti.</a:t>
            </a:r>
          </a:p>
        </p:txBody>
      </p:sp>
      <p:sp>
        <p:nvSpPr>
          <p:cNvPr id="96259" name="Segnaposto piè di pagina 3">
            <a:extLst>
              <a:ext uri="{FF2B5EF4-FFF2-40B4-BE49-F238E27FC236}">
                <a16:creationId xmlns:a16="http://schemas.microsoft.com/office/drawing/2014/main" xmlns="" id="{D1CB5CD9-7DBB-2447-960E-098E240C66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6260" name="Segnaposto numero diapositiva 4">
            <a:extLst>
              <a:ext uri="{FF2B5EF4-FFF2-40B4-BE49-F238E27FC236}">
                <a16:creationId xmlns:a16="http://schemas.microsoft.com/office/drawing/2014/main" xmlns="" id="{DD46B76E-A23A-5744-BFA5-865CA279D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F583144-B9F0-2C43-93DF-6D71E02BEAA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olo 1">
            <a:extLst>
              <a:ext uri="{FF2B5EF4-FFF2-40B4-BE49-F238E27FC236}">
                <a16:creationId xmlns:a16="http://schemas.microsoft.com/office/drawing/2014/main" xmlns="" id="{A09293DD-A35E-B144-BE4C-5F8817673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11.2 </a:t>
            </a:r>
            <a:r>
              <a:rPr lang="it-IT" altLang="it-IT"/>
              <a:t>Tasso di cambio yuan/dollaro, gennaio 1981-gennaio 2014</a:t>
            </a:r>
          </a:p>
        </p:txBody>
      </p:sp>
      <p:sp>
        <p:nvSpPr>
          <p:cNvPr id="97282" name="Segnaposto piè di pagina 3">
            <a:extLst>
              <a:ext uri="{FF2B5EF4-FFF2-40B4-BE49-F238E27FC236}">
                <a16:creationId xmlns:a16="http://schemas.microsoft.com/office/drawing/2014/main" xmlns="" id="{69164241-562A-A845-8904-45A21A0C8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7283" name="Segnaposto numero diapositiva 4">
            <a:extLst>
              <a:ext uri="{FF2B5EF4-FFF2-40B4-BE49-F238E27FC236}">
                <a16:creationId xmlns:a16="http://schemas.microsoft.com/office/drawing/2014/main" xmlns="" id="{07C98CCB-6FB3-9A4C-B7C3-0568FCDCF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33B38FF-1E76-EA44-AD4E-AAC2E35C130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97284" name="Segnaposto contenuto 2">
            <a:extLst>
              <a:ext uri="{FF2B5EF4-FFF2-40B4-BE49-F238E27FC236}">
                <a16:creationId xmlns:a16="http://schemas.microsoft.com/office/drawing/2014/main" xmlns="" id="{6FBCBABD-9453-DD4C-938C-CE6EA5932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138" y="1546225"/>
            <a:ext cx="5997575" cy="452596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olo 1">
            <a:extLst>
              <a:ext uri="{FF2B5EF4-FFF2-40B4-BE49-F238E27FC236}">
                <a16:creationId xmlns:a16="http://schemas.microsoft.com/office/drawing/2014/main" xmlns="" id="{C97EF28E-3410-BC4C-8F9E-A0532B3DE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11.3 </a:t>
            </a:r>
            <a:r>
              <a:rPr lang="it-IT" altLang="it-IT"/>
              <a:t>Il riequilibrio dell’economia cinese</a:t>
            </a:r>
          </a:p>
        </p:txBody>
      </p:sp>
      <p:sp>
        <p:nvSpPr>
          <p:cNvPr id="98306" name="Segnaposto piè di pagina 3">
            <a:extLst>
              <a:ext uri="{FF2B5EF4-FFF2-40B4-BE49-F238E27FC236}">
                <a16:creationId xmlns:a16="http://schemas.microsoft.com/office/drawing/2014/main" xmlns="" id="{C60CF0CB-C43B-1F4E-90B2-82CA76797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8307" name="Segnaposto numero diapositiva 4">
            <a:extLst>
              <a:ext uri="{FF2B5EF4-FFF2-40B4-BE49-F238E27FC236}">
                <a16:creationId xmlns:a16="http://schemas.microsoft.com/office/drawing/2014/main" xmlns="" id="{5CB2C69B-6718-3C49-BA0E-D6602E862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593E318-1647-4847-9088-CCC1692839E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98308" name="Segnaposto contenuto 2">
            <a:extLst>
              <a:ext uri="{FF2B5EF4-FFF2-40B4-BE49-F238E27FC236}">
                <a16:creationId xmlns:a16="http://schemas.microsoft.com/office/drawing/2014/main" xmlns="" id="{84C49C96-4112-2645-936F-AE23035A05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1025" y="1546225"/>
            <a:ext cx="5257800" cy="452596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xmlns="" id="{76F6B812-04E5-E049-B0F3-0D1404099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260350"/>
            <a:ext cx="8229600" cy="512763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Geografia, capitale umano e istituzioni </a:t>
            </a:r>
            <a:endParaRPr lang="en-US" altLang="it-IT" sz="280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17A5F0A3-84E9-5C4A-AEF1-FE9F78447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908050"/>
            <a:ext cx="8215313" cy="5329238"/>
          </a:xfrm>
        </p:spPr>
        <p:txBody>
          <a:bodyPr/>
          <a:lstStyle/>
          <a:p>
            <a:pPr marL="533400" indent="-533400" eaLnBrk="1" hangingPunct="1"/>
            <a:r>
              <a:rPr lang="it-IT" altLang="it-IT" sz="2400" dirty="0"/>
              <a:t>Che cosa provoca povertà o ricchezza?</a:t>
            </a:r>
          </a:p>
          <a:p>
            <a:pPr marL="533400" indent="-533400" eaLnBrk="1" hangingPunct="1">
              <a:buFontTx/>
              <a:buNone/>
            </a:pPr>
            <a:r>
              <a:rPr lang="it-IT" altLang="it-IT" sz="2400" dirty="0"/>
              <a:t>La </a:t>
            </a:r>
            <a:r>
              <a:rPr lang="it-IT" altLang="it-IT" sz="2400" dirty="0">
                <a:solidFill>
                  <a:srgbClr val="FF0000"/>
                </a:solidFill>
              </a:rPr>
              <a:t>geografia</a:t>
            </a:r>
            <a:r>
              <a:rPr lang="it-IT" altLang="it-IT" sz="2400" dirty="0"/>
              <a:t> è rilevante.</a:t>
            </a:r>
          </a:p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200" dirty="0"/>
              <a:t>Il commercio internazionale è importante per la crescita; i porti oceanici e la mancanza di barriere geografiche favoriscono il commercio con l’estero. </a:t>
            </a:r>
          </a:p>
          <a:p>
            <a:pPr marL="914400" lvl="1" indent="-457200" eaLnBrk="1" hangingPunct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Ci si aspetta che le regioni senza accesso al mare</a:t>
            </a:r>
            <a:br>
              <a:rPr lang="it-IT" altLang="it-IT" dirty="0"/>
            </a:br>
            <a:r>
              <a:rPr lang="it-IT" altLang="it-IT" dirty="0"/>
              <a:t>e montagnose siano più povere. </a:t>
            </a:r>
          </a:p>
          <a:p>
            <a:pPr marL="533400" indent="-533400" eaLnBrk="1" hangingPunct="1">
              <a:buFont typeface="Times" pitchFamily="2" charset="0"/>
              <a:buAutoNum type="arabicPeriod" startAt="2"/>
            </a:pPr>
            <a:r>
              <a:rPr lang="it-IT" altLang="it-IT" sz="2200" dirty="0"/>
              <a:t>La geografia ha</a:t>
            </a:r>
            <a:r>
              <a:rPr lang="it-IT" altLang="it-IT" sz="2200" i="1" dirty="0"/>
              <a:t> </a:t>
            </a:r>
            <a:r>
              <a:rPr lang="it-IT" altLang="it-IT" sz="2200" dirty="0"/>
              <a:t>determinato</a:t>
            </a:r>
            <a:r>
              <a:rPr lang="it-IT" altLang="it-IT" sz="2200" i="1" dirty="0"/>
              <a:t> </a:t>
            </a:r>
            <a:r>
              <a:rPr lang="it-IT" altLang="it-IT" sz="2200" dirty="0"/>
              <a:t>le istituzioni, che possono giocare un ruolo importante nello sviluppo. </a:t>
            </a:r>
          </a:p>
          <a:p>
            <a:pPr marL="914400" lvl="1" indent="-457200" eaLnBrk="1" hangingPunct="1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La geografia ha determinato la scelta degli Occidentali di istituire diritti di proprietà e di realizzare investimenti a lungo termine nelle colonie, cosa che ha </a:t>
            </a:r>
            <a:r>
              <a:rPr lang="it-IT" altLang="it-IT" sz="1900" dirty="0"/>
              <a:t>a sua volta influenzato la crescita economica.</a:t>
            </a:r>
          </a:p>
        </p:txBody>
      </p:sp>
      <p:sp>
        <p:nvSpPr>
          <p:cNvPr id="99331" name="Segnaposto piè di pagina 3">
            <a:extLst>
              <a:ext uri="{FF2B5EF4-FFF2-40B4-BE49-F238E27FC236}">
                <a16:creationId xmlns:a16="http://schemas.microsoft.com/office/drawing/2014/main" xmlns="" id="{57BD83C9-5330-7448-B91D-D8F77FD127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9332" name="Segnaposto numero diapositiva 4">
            <a:extLst>
              <a:ext uri="{FF2B5EF4-FFF2-40B4-BE49-F238E27FC236}">
                <a16:creationId xmlns:a16="http://schemas.microsoft.com/office/drawing/2014/main" xmlns="" id="{4CDAB3AE-229E-B643-B332-F1EE50D85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0376E2C-35F5-AE4C-8008-69FB5361104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xmlns="" id="{0A988F62-CC38-D941-AF86-D66F9AF14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Geografia, capitale umano e istituzioni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FEB2353F-0A0A-E743-B392-1A4BA7B6FF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7835900" cy="4691062"/>
          </a:xfrm>
        </p:spPr>
        <p:txBody>
          <a:bodyPr/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La geografia ha determinato l’eventualità che gli occidentali morissero di malaria o di altre malattie. Nelle località con un alto tasso di mortalità, istituirono pratiche e istituzioni basate su rapidi </a:t>
            </a:r>
            <a:r>
              <a:rPr lang="it-IT" altLang="it-IT" i="1" dirty="0">
                <a:solidFill>
                  <a:srgbClr val="FF0000"/>
                </a:solidFill>
              </a:rPr>
              <a:t>saccheggi delle risorse delle colonie, </a:t>
            </a:r>
            <a:r>
              <a:rPr lang="it-IT" altLang="it-IT" dirty="0">
                <a:solidFill>
                  <a:srgbClr val="FF0000"/>
                </a:solidFill>
              </a:rPr>
              <a:t>piuttosto che istituzioni che favorissero la crescita economica di lungo periodo</a:t>
            </a:r>
            <a:r>
              <a:rPr lang="it-IT" altLang="it-IT" dirty="0"/>
              <a:t>.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saccheggio porta alla </a:t>
            </a:r>
            <a:r>
              <a:rPr lang="it-IT" altLang="it-IT" i="1" dirty="0">
                <a:solidFill>
                  <a:srgbClr val="FF0000"/>
                </a:solidFill>
              </a:rPr>
              <a:t>confisca della proprietà e alla corruzione, </a:t>
            </a:r>
            <a:r>
              <a:rPr lang="it-IT" altLang="it-IT" dirty="0">
                <a:solidFill>
                  <a:srgbClr val="FF0000"/>
                </a:solidFill>
              </a:rPr>
              <a:t>anche dopo l’indipendenza politica dall’Occidente</a:t>
            </a:r>
            <a:r>
              <a:rPr lang="it-IT" altLang="it-IT" dirty="0"/>
              <a:t>.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La geografia ha determinato la predisposizione delle economie locali </a:t>
            </a:r>
            <a:r>
              <a:rPr lang="it-IT" altLang="it-IT" i="1" dirty="0">
                <a:solidFill>
                  <a:srgbClr val="FF0000"/>
                </a:solidFill>
              </a:rPr>
              <a:t>all’agricoltura di piantagione, </a:t>
            </a:r>
            <a:r>
              <a:rPr lang="it-IT" altLang="it-IT" dirty="0">
                <a:solidFill>
                  <a:srgbClr val="FF0000"/>
                </a:solidFill>
              </a:rPr>
              <a:t>che favorisce le disuguaglianze di reddito e le disuguaglianze politiche</a:t>
            </a:r>
            <a:r>
              <a:rPr lang="it-IT" altLang="it-IT" dirty="0"/>
              <a:t>. In questo sistema, non si introducevano diritti di proprietà equi, e ciò ha impedito la crescita economica di lungo periodo. </a:t>
            </a:r>
          </a:p>
        </p:txBody>
      </p:sp>
      <p:sp>
        <p:nvSpPr>
          <p:cNvPr id="100355" name="Segnaposto piè di pagina 3">
            <a:extLst>
              <a:ext uri="{FF2B5EF4-FFF2-40B4-BE49-F238E27FC236}">
                <a16:creationId xmlns:a16="http://schemas.microsoft.com/office/drawing/2014/main" xmlns="" id="{BB900149-E8C2-1844-9676-9776AA511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0356" name="Segnaposto numero diapositiva 4">
            <a:extLst>
              <a:ext uri="{FF2B5EF4-FFF2-40B4-BE49-F238E27FC236}">
                <a16:creationId xmlns:a16="http://schemas.microsoft.com/office/drawing/2014/main" xmlns="" id="{7F1D3C12-F6BA-1548-B8B2-33F90D253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31A4C2E-847E-F845-8C4E-B76888F16C3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xmlns="" id="{D41B57AB-2E64-1945-83D1-6D59FC995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Geografia, capitale umano e istituzioni 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18C35AA4-5CBA-C54C-9A19-C49AF64570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7402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400" dirty="0"/>
              <a:t>Il capitale umano è rilevante.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Quando cresce il tasso di alfabetizzazione l’istruzione, le istituzioni economiche e politiche si sviluppano e favoriscono la crescita economica di lungo periodo. 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FF0000"/>
                </a:solidFill>
              </a:rPr>
              <a:t>Più che la geografia, la colonizzazione occidentale e l’agricoltura di piantagione, sono il grado di istruzione e altre forme di capitale umano (abilità) a determinare l’esistenza o la mancanza di diritti di proprietà, di mercati finanziari, di commercio internazionale e di altre istituzioni che stimolano la crescita economica</a:t>
            </a:r>
            <a:r>
              <a:rPr lang="it-IT" altLang="it-IT" dirty="0"/>
              <a:t>.</a:t>
            </a:r>
          </a:p>
        </p:txBody>
      </p:sp>
      <p:sp>
        <p:nvSpPr>
          <p:cNvPr id="101379" name="Segnaposto piè di pagina 3">
            <a:extLst>
              <a:ext uri="{FF2B5EF4-FFF2-40B4-BE49-F238E27FC236}">
                <a16:creationId xmlns:a16="http://schemas.microsoft.com/office/drawing/2014/main" xmlns="" id="{DBEF3B8F-5360-3F46-8E50-AE5937CE3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1380" name="Segnaposto numero diapositiva 4">
            <a:extLst>
              <a:ext uri="{FF2B5EF4-FFF2-40B4-BE49-F238E27FC236}">
                <a16:creationId xmlns:a16="http://schemas.microsoft.com/office/drawing/2014/main" xmlns="" id="{6A01DDEB-9704-0144-A1E8-C4740C406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9457B04-7703-624B-AD37-DDCF5DE7C57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olo 1">
            <a:extLst>
              <a:ext uri="{FF2B5EF4-FFF2-40B4-BE49-F238E27FC236}">
                <a16:creationId xmlns:a16="http://schemas.microsoft.com/office/drawing/2014/main" xmlns="" id="{C6C831A0-405C-F843-88C9-18949FDB9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r>
              <a:rPr lang="it-IT" altLang="it-IT"/>
              <a:t>I paradossi del capitale</a:t>
            </a:r>
          </a:p>
        </p:txBody>
      </p:sp>
      <p:sp>
        <p:nvSpPr>
          <p:cNvPr id="102402" name="Segnaposto contenuto 2">
            <a:extLst>
              <a:ext uri="{FF2B5EF4-FFF2-40B4-BE49-F238E27FC236}">
                <a16:creationId xmlns:a16="http://schemas.microsoft.com/office/drawing/2014/main" xmlns="" id="{44516DFD-CFE7-2942-B0AB-7D9C103E9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052513"/>
            <a:ext cx="8229600" cy="504031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2400" dirty="0"/>
              <a:t>Gli sviluppi economici del XXI secolo hanno reso la struttura internazionale dei flussi di capitali paradossale. </a:t>
            </a:r>
            <a:r>
              <a:rPr lang="it-IT" altLang="it-IT" sz="2400" dirty="0">
                <a:solidFill>
                  <a:srgbClr val="FF0000"/>
                </a:solidFill>
              </a:rPr>
              <a:t>Il capitale non fluisce dai paesi ricchi ai paesi poveri, ma scorre in direzione opposta</a:t>
            </a:r>
            <a:r>
              <a:rPr lang="it-IT" altLang="it-IT" sz="24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dirty="0"/>
              <a:t>Il </a:t>
            </a:r>
            <a:r>
              <a:rPr lang="it-IT" altLang="it-IT" dirty="0">
                <a:solidFill>
                  <a:srgbClr val="FF0000"/>
                </a:solidFill>
              </a:rPr>
              <a:t>boom delle attività nei paesi ricchi ha stimolato i consumi e gli investimenti immobiliari</a:t>
            </a:r>
            <a:r>
              <a:rPr lang="it-IT" altLang="it-IT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dirty="0"/>
              <a:t>La rapida crescita dei paesi emergenti, e in modo particolare della Cina, ha spinto al rialzo i prezzi delle commodity, permettendo agli esportatori di materie prime relativamente poveri la registrazione di avanzi.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dirty="0"/>
              <a:t>I paesi con la minor crescita della produttività del lavoro e del capitale attraggono stranamente più flussi finanziari in entrata dei paesi con un’alta crescita della produttività (</a:t>
            </a:r>
            <a:r>
              <a:rPr lang="it-IT" altLang="it-IT" i="1" dirty="0"/>
              <a:t>enigma dell’allocazione</a:t>
            </a:r>
            <a:r>
              <a:rPr lang="it-IT" altLang="it-IT" dirty="0"/>
              <a:t>).</a:t>
            </a:r>
          </a:p>
        </p:txBody>
      </p:sp>
      <p:sp>
        <p:nvSpPr>
          <p:cNvPr id="102403" name="Segnaposto piè di pagina 3">
            <a:extLst>
              <a:ext uri="{FF2B5EF4-FFF2-40B4-BE49-F238E27FC236}">
                <a16:creationId xmlns:a16="http://schemas.microsoft.com/office/drawing/2014/main" xmlns="" id="{75C8A4FF-9D3D-EF48-9C21-1E7EBF53A2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2404" name="Segnaposto numero diapositiva 4">
            <a:extLst>
              <a:ext uri="{FF2B5EF4-FFF2-40B4-BE49-F238E27FC236}">
                <a16:creationId xmlns:a16="http://schemas.microsoft.com/office/drawing/2014/main" xmlns="" id="{35B20B64-B69F-004D-A405-7DC1171FF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6BB5E25-7814-EC46-A263-5F4B43FD761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Segnaposto contenuto 5">
            <a:extLst>
              <a:ext uri="{FF2B5EF4-FFF2-40B4-BE49-F238E27FC236}">
                <a16:creationId xmlns:a16="http://schemas.microsoft.com/office/drawing/2014/main" xmlns="" id="{F8C69787-A09B-3A4F-B574-C58806FE8D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975" y="1566863"/>
            <a:ext cx="6819900" cy="4484687"/>
          </a:xfrm>
        </p:spPr>
      </p:pic>
      <p:sp>
        <p:nvSpPr>
          <p:cNvPr id="103426" name="Segnaposto piè di pagina 3">
            <a:extLst>
              <a:ext uri="{FF2B5EF4-FFF2-40B4-BE49-F238E27FC236}">
                <a16:creationId xmlns:a16="http://schemas.microsoft.com/office/drawing/2014/main" xmlns="" id="{65D309A9-2482-E846-88DB-1871503C1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3427" name="Segnaposto numero diapositiva 4">
            <a:extLst>
              <a:ext uri="{FF2B5EF4-FFF2-40B4-BE49-F238E27FC236}">
                <a16:creationId xmlns:a16="http://schemas.microsoft.com/office/drawing/2014/main" xmlns="" id="{103C3C9F-0998-D845-AD56-FCB6A7C77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81AE04B-31B1-4B4E-A5ED-89E2F85F89C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103428" name="Titolo 1">
            <a:extLst>
              <a:ext uri="{FF2B5EF4-FFF2-40B4-BE49-F238E27FC236}">
                <a16:creationId xmlns:a16="http://schemas.microsoft.com/office/drawing/2014/main" xmlns="" id="{225DC532-2B31-A245-A4C4-D947EEE98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Saldi di conto corrente dei principali gruppi </a:t>
            </a:r>
            <a:br>
              <a:rPr lang="it-IT" altLang="it-IT"/>
            </a:br>
            <a:r>
              <a:rPr lang="it-IT" altLang="it-IT"/>
              <a:t>di paesi, 1970-2012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xmlns="" id="{F4FACBF3-34DD-9044-86AF-AC8DE7377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E1D603D2-AB62-D94A-AFFF-FAA517B4F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/>
              <a:t>Alcuni paesi sono cresciuti rapidamente a partire dal 1960, ma altri sono rimasti fermi e poveri. </a:t>
            </a:r>
          </a:p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400"/>
              <a:t>Molti paesi poveri hanno un diffuso controllo pubblico dell’economia, politiche fiscali e monetarie non sostenibili, assenza di mercati finanziari, debole applicazione delle leggi economiche, molta corruzione e bassi livelli di istruzione. </a:t>
            </a:r>
          </a:p>
        </p:txBody>
      </p:sp>
      <p:sp>
        <p:nvSpPr>
          <p:cNvPr id="104451" name="Segnaposto piè di pagina 3">
            <a:extLst>
              <a:ext uri="{FF2B5EF4-FFF2-40B4-BE49-F238E27FC236}">
                <a16:creationId xmlns:a16="http://schemas.microsoft.com/office/drawing/2014/main" xmlns="" id="{9F984407-C71A-2849-8BFB-76671746B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4452" name="Segnaposto numero diapositiva 4">
            <a:extLst>
              <a:ext uri="{FF2B5EF4-FFF2-40B4-BE49-F238E27FC236}">
                <a16:creationId xmlns:a16="http://schemas.microsoft.com/office/drawing/2014/main" xmlns="" id="{D714A4F6-E831-B644-8B46-53EC57AF7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CAE1C57-F415-4642-B094-1BEC19DC7FA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xmlns="" id="{5666014F-08C8-154A-B5D1-38801E1F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EF4204B7-87BD-4046-904D-3B69AF2F9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525963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/>
              <a:t>Molti PVS hanno preso a prestito molto dai mercati internazionali dei capitali e alcuni hanno subìto periodiche crisi del debito sovrano, della bilancia dei pagamenti e bancarie. </a:t>
            </a:r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/>
              <a:t>Tali crisi possono autorealizzarsi, e ogni crisi può portare a un’altra all’interno di un paese o in un altro paese (contagio). </a:t>
            </a:r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/>
              <a:t>Il “peccato originale” si riferisce al fatto che le economie in via di sviluppo non possono prendere a prestito nella loro valuta domestica. </a:t>
            </a:r>
          </a:p>
        </p:txBody>
      </p:sp>
      <p:sp>
        <p:nvSpPr>
          <p:cNvPr id="105475" name="Segnaposto piè di pagina 3">
            <a:extLst>
              <a:ext uri="{FF2B5EF4-FFF2-40B4-BE49-F238E27FC236}">
                <a16:creationId xmlns:a16="http://schemas.microsoft.com/office/drawing/2014/main" xmlns="" id="{3A62AEE0-8DBC-6F44-95CC-3251C155F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5476" name="Segnaposto numero diapositiva 4">
            <a:extLst>
              <a:ext uri="{FF2B5EF4-FFF2-40B4-BE49-F238E27FC236}">
                <a16:creationId xmlns:a16="http://schemas.microsoft.com/office/drawing/2014/main" xmlns="" id="{8189E3EF-C22A-C34E-A637-21A7399D6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5D81E61-8BE7-9746-B232-25212A58F0E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>
            <a:extLst>
              <a:ext uri="{FF2B5EF4-FFF2-40B4-BE49-F238E27FC236}">
                <a16:creationId xmlns:a16="http://schemas.microsoft.com/office/drawing/2014/main" xmlns="" id="{EF2D927A-7E7F-EB4C-A47C-9B18DF291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Tabella 11.1 </a:t>
            </a:r>
            <a:r>
              <a:rPr lang="it-IT" altLang="it-IT" dirty="0"/>
              <a:t>Indicatori di benessere economico per quattro gruppi di </a:t>
            </a:r>
            <a:r>
              <a:rPr lang="it-IT" altLang="it-IT" dirty="0" smtClean="0"/>
              <a:t>paesi</a:t>
            </a:r>
            <a:br>
              <a:rPr lang="it-IT" altLang="it-IT" dirty="0" smtClean="0"/>
            </a:br>
            <a:r>
              <a:rPr lang="it-IT" altLang="it-IT" dirty="0" smtClean="0"/>
              <a:t>(</a:t>
            </a:r>
            <a:r>
              <a:rPr lang="it-IT" altLang="it-IT" dirty="0" err="1" smtClean="0"/>
              <a:t>updated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classification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here</a:t>
            </a:r>
            <a:r>
              <a:rPr lang="it-IT" altLang="it-IT" dirty="0"/>
              <a:t>: </a:t>
            </a:r>
            <a:r>
              <a:rPr lang="it-IT" altLang="it-IT" dirty="0">
                <a:hlinkClick r:id="rId2"/>
              </a:rPr>
              <a:t>https://</a:t>
            </a:r>
            <a:r>
              <a:rPr lang="it-IT" altLang="it-IT" dirty="0" smtClean="0">
                <a:hlinkClick r:id="rId2"/>
              </a:rPr>
              <a:t>blogs.worldbank.org/opendata/new-world-bank-country-classifications-income-level-2021-2022</a:t>
            </a:r>
            <a:r>
              <a:rPr lang="it-IT" altLang="it-IT" dirty="0" smtClean="0"/>
              <a:t>) </a:t>
            </a:r>
            <a:endParaRPr lang="it-IT" altLang="it-IT" dirty="0"/>
          </a:p>
        </p:txBody>
      </p:sp>
      <p:sp>
        <p:nvSpPr>
          <p:cNvPr id="45058" name="Segnaposto piè di pagina 3">
            <a:extLst>
              <a:ext uri="{FF2B5EF4-FFF2-40B4-BE49-F238E27FC236}">
                <a16:creationId xmlns:a16="http://schemas.microsoft.com/office/drawing/2014/main" xmlns="" id="{77127957-8974-F54E-B868-6D3448D1A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5059" name="Segnaposto numero diapositiva 4">
            <a:extLst>
              <a:ext uri="{FF2B5EF4-FFF2-40B4-BE49-F238E27FC236}">
                <a16:creationId xmlns:a16="http://schemas.microsoft.com/office/drawing/2014/main" xmlns="" id="{B6DC7DFB-9D77-9946-AF33-902B2072A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4C9C000-0D16-174F-A02D-813AA540E41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5060" name="Segnaposto contenuto 2">
            <a:extLst>
              <a:ext uri="{FF2B5EF4-FFF2-40B4-BE49-F238E27FC236}">
                <a16:creationId xmlns:a16="http://schemas.microsoft.com/office/drawing/2014/main" xmlns="" id="{453604C6-AEA8-6247-A9FA-155754F2C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3140968"/>
            <a:ext cx="7023100" cy="25654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xmlns="" id="{BFB1224F-4FC5-AE47-AAB1-6467AB89A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0962BF9B-334A-AB4F-9405-8A03A12362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Times" pitchFamily="2" charset="0"/>
              <a:buAutoNum type="arabicPeriod" startAt="6"/>
            </a:pPr>
            <a:r>
              <a:rPr lang="it-IT" altLang="it-IT" sz="2400"/>
              <a:t>Un comitato valutario fissa i tassi di cambio coprendo ogni unità di valuta domestica con riserve estere. </a:t>
            </a:r>
          </a:p>
          <a:p>
            <a:pPr marL="609600" indent="-609600" eaLnBrk="1" hangingPunct="1">
              <a:buFont typeface="Times" pitchFamily="2" charset="0"/>
              <a:buAutoNum type="arabicPeriod" startAt="6"/>
            </a:pPr>
            <a:r>
              <a:rPr lang="it-IT" altLang="it-IT" sz="2400"/>
              <a:t>La dollarizzazione è la sostituzione della valuta domestica con il dollaro USA. </a:t>
            </a:r>
          </a:p>
          <a:p>
            <a:pPr marL="609600" indent="-609600" eaLnBrk="1" hangingPunct="1">
              <a:buFont typeface="Times" pitchFamily="2" charset="0"/>
              <a:buAutoNum type="arabicPeriod" startAt="6"/>
            </a:pPr>
            <a:r>
              <a:rPr lang="it-IT" altLang="it-IT" sz="2400"/>
              <a:t>Fissare il cambio può portare a crisi finanziarie se il paese non vuole attuare politiche monetarie e fiscali restrittive. </a:t>
            </a:r>
          </a:p>
        </p:txBody>
      </p:sp>
      <p:sp>
        <p:nvSpPr>
          <p:cNvPr id="106499" name="Segnaposto piè di pagina 3">
            <a:extLst>
              <a:ext uri="{FF2B5EF4-FFF2-40B4-BE49-F238E27FC236}">
                <a16:creationId xmlns:a16="http://schemas.microsoft.com/office/drawing/2014/main" xmlns="" id="{1B93517D-4441-F644-9458-EAF4C405E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6500" name="Segnaposto numero diapositiva 4">
            <a:extLst>
              <a:ext uri="{FF2B5EF4-FFF2-40B4-BE49-F238E27FC236}">
                <a16:creationId xmlns:a16="http://schemas.microsoft.com/office/drawing/2014/main" xmlns="" id="{6D00AF08-5F62-8F43-8D06-593112206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D3D7536-FEB0-D540-B40F-FC83F809076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xmlns="" id="{F31FB439-C4D0-FF4A-A82A-D1C1088B4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1207A7C5-986B-DB40-A7F0-A2D88F280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 startAt="9"/>
            </a:pPr>
            <a:r>
              <a:rPr lang="it-IT" altLang="it-IT" sz="2400"/>
              <a:t>La debole applicazione delle regolamentazioni finanziarie causa il comportamento sleale e può portare a una crisi bancaria, specialmente con liberi movimenti dei capitali. 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 startAt="9"/>
            </a:pPr>
            <a:r>
              <a:rPr lang="it-IT" altLang="it-IT" sz="2400"/>
              <a:t>La geografia e il capitale umano possono influenzare le istituzioni economiche e politiche, le quali a loro volta possono influenzare la crescita economica di lungo periodo. </a:t>
            </a:r>
          </a:p>
        </p:txBody>
      </p:sp>
      <p:sp>
        <p:nvSpPr>
          <p:cNvPr id="107523" name="Segnaposto piè di pagina 3">
            <a:extLst>
              <a:ext uri="{FF2B5EF4-FFF2-40B4-BE49-F238E27FC236}">
                <a16:creationId xmlns:a16="http://schemas.microsoft.com/office/drawing/2014/main" xmlns="" id="{40859B60-C8E8-0A4A-89E0-3FB4C731F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107524" name="Segnaposto numero diapositiva 4">
            <a:extLst>
              <a:ext uri="{FF2B5EF4-FFF2-40B4-BE49-F238E27FC236}">
                <a16:creationId xmlns:a16="http://schemas.microsoft.com/office/drawing/2014/main" xmlns="" id="{ACC2164C-2FE3-A34E-8B8F-E50ECD73F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6E28E46-8D04-3547-85BB-07B1B7C51C2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xmlns="" id="{CE11B5C3-16D7-D141-A7E2-4DE668C5A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Paesi ricchi e paesi poveri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C328FB21-B048-5A43-8813-D98F0F6C7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322388"/>
            <a:ext cx="78359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/>
              <a:t>Mentre alcuni paesi precedentemente a medio</a:t>
            </a:r>
            <a:br>
              <a:rPr lang="it-IT" altLang="it-IT" sz="2400"/>
            </a:br>
            <a:r>
              <a:rPr lang="it-IT" altLang="it-IT" sz="2400"/>
              <a:t>o basso reddito sono cresciuti più rapidamente delle economie ad alto reddito e perciò hanno “recuperato” sui paesi ad alto reddito, altri si sono indeboliti.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Vi è stata </a:t>
            </a:r>
            <a:r>
              <a:rPr lang="it-IT" altLang="it-IT" b="1"/>
              <a:t>convergenza</a:t>
            </a:r>
            <a:r>
              <a:rPr lang="it-IT" altLang="it-IT"/>
              <a:t> tra i livelli di reddito dei paesi ad alto reddito e di alcuni paesi a medio e basso reddito.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Ma parte dei paesi più poveri ha avuto i </a:t>
            </a:r>
            <a:r>
              <a:rPr lang="it-IT" altLang="it-IT" i="1"/>
              <a:t>tassi di crescita </a:t>
            </a:r>
            <a:r>
              <a:rPr lang="it-IT" altLang="it-IT"/>
              <a:t>più bassi.</a:t>
            </a:r>
          </a:p>
        </p:txBody>
      </p:sp>
      <p:sp>
        <p:nvSpPr>
          <p:cNvPr id="46083" name="Segnaposto numero diapositiva 4">
            <a:extLst>
              <a:ext uri="{FF2B5EF4-FFF2-40B4-BE49-F238E27FC236}">
                <a16:creationId xmlns:a16="http://schemas.microsoft.com/office/drawing/2014/main" xmlns="" id="{0EA9F39C-564A-BE42-BAD4-7906422B0223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ACDB55D-499E-E14D-84A3-BC01A53DF76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6084" name="Segnaposto piè di pagina 3">
            <a:extLst>
              <a:ext uri="{FF2B5EF4-FFF2-40B4-BE49-F238E27FC236}">
                <a16:creationId xmlns:a16="http://schemas.microsoft.com/office/drawing/2014/main" xmlns="" id="{7F2C6E45-273D-A149-AEC9-E3860A3C1EED}"/>
              </a:ext>
            </a:extLst>
          </p:cNvPr>
          <p:cNvSpPr txBox="1">
            <a:spLocks/>
          </p:cNvSpPr>
          <p:nvPr/>
        </p:nvSpPr>
        <p:spPr bwMode="gray">
          <a:xfrm>
            <a:off x="500063" y="6500813"/>
            <a:ext cx="49847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6085" name="Segnaposto piè di pagina 1">
            <a:extLst>
              <a:ext uri="{FF2B5EF4-FFF2-40B4-BE49-F238E27FC236}">
                <a16:creationId xmlns:a16="http://schemas.microsoft.com/office/drawing/2014/main" xmlns="" id="{E0434729-3B9B-C446-BC29-39E45E730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xmlns="" id="{A1E17EB9-789E-B24B-A5B2-820D43F3E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Caratteristiche dei PVS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166505A0-EEC4-3844-BEA4-6FC0854CAF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848225"/>
          </a:xfrm>
        </p:spPr>
        <p:txBody>
          <a:bodyPr/>
          <a:lstStyle/>
          <a:p>
            <a:pPr indent="-533400" eaLnBrk="1" hangingPunct="1">
              <a:spcBef>
                <a:spcPct val="20000"/>
              </a:spcBef>
              <a:defRPr/>
            </a:pPr>
            <a:r>
              <a:rPr lang="it-IT" altLang="it-IT" sz="2400" dirty="0"/>
              <a:t>I paesi a basso reddito hanno almeno alcune delle seguenti caratteristiche che contribuiscono alla povertà.</a:t>
            </a:r>
          </a:p>
          <a:p>
            <a:pPr marL="533400" indent="-533400" eaLnBrk="1" hangingPunct="1">
              <a:spcBef>
                <a:spcPct val="20000"/>
              </a:spcBef>
              <a:buFont typeface="Times" charset="0"/>
              <a:buAutoNum type="arabicPeriod"/>
              <a:defRPr/>
            </a:pPr>
            <a:r>
              <a:rPr lang="it-IT" altLang="it-IT" sz="2400" dirty="0"/>
              <a:t>Controllo pubblico dell’economia: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restrizioni al </a:t>
            </a:r>
            <a:r>
              <a:rPr lang="it-IT" altLang="it-IT" dirty="0" smtClean="0"/>
              <a:t>commercio internazionale;</a:t>
            </a:r>
            <a:endParaRPr lang="it-IT" altLang="it-IT" dirty="0"/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controllo diretto della produzione nelle industrie e alto livello di spesa pubblica in rapporto al PNL;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controllo diretto delle transazioni finanziarie;</a:t>
            </a:r>
          </a:p>
          <a:p>
            <a:pPr marL="914400" lvl="1" indent="-4572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altLang="it-IT" dirty="0"/>
              <a:t>minor concorrenza che riduce l’innovazione; la mancanza di prezzi di mercato impedisce un’allocazione efficiente delle risorse.</a:t>
            </a:r>
          </a:p>
        </p:txBody>
      </p:sp>
      <p:sp>
        <p:nvSpPr>
          <p:cNvPr id="48131" name="Segnaposto piè di pagina 3">
            <a:extLst>
              <a:ext uri="{FF2B5EF4-FFF2-40B4-BE49-F238E27FC236}">
                <a16:creationId xmlns:a16="http://schemas.microsoft.com/office/drawing/2014/main" xmlns="" id="{CED26ACE-6DB1-1746-8304-2CE17D335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8132" name="Segnaposto numero diapositiva 4">
            <a:extLst>
              <a:ext uri="{FF2B5EF4-FFF2-40B4-BE49-F238E27FC236}">
                <a16:creationId xmlns:a16="http://schemas.microsoft.com/office/drawing/2014/main" xmlns="" id="{08CEC469-F9B1-E742-8B18-2FA0637AB820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A8454CE4-4E70-AF4D-9256-572FC77C096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xmlns="" id="{981A9DF8-7084-4641-8868-BD427928A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Caratteristiche dei PVS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719A2CDB-C75D-3840-B43B-71691D0E1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7835900" cy="46434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2"/>
            </a:pPr>
            <a:r>
              <a:rPr lang="it-IT" altLang="it-IT" sz="2400"/>
              <a:t>Politiche macroeconomiche non sostenibili che causano alta inflazione e rendono instabili produzione e occupazione.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Se i governi non possono pagare i debiti attraverso le tasse, possono stampare moneta per finanziarli.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Il </a:t>
            </a:r>
            <a:r>
              <a:rPr lang="it-IT" altLang="it-IT" b="1"/>
              <a:t>signoraggio </a:t>
            </a:r>
            <a:r>
              <a:rPr lang="it-IT" altLang="it-IT"/>
              <a:t>è il pagamento di beni e servizi reali attraverso l’emissione di moneta.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Il signoraggio generalmente porta ad alta inflazione.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L’alta inflazione riduce il valore reale del debito che il governo deve ripagare e agisce come una “tassa” sui finanziatori.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Un’inflazione alta e variabile è costosa per la società: anche produzione e occupazione variabili sono costose.</a:t>
            </a:r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xmlns="" id="{9296EEA0-870A-984E-BC9C-DD2C8F171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xmlns="" id="{CF9F2160-03FD-4441-B37A-3B2A71A9A959}"/>
              </a:ext>
            </a:extLst>
          </p:cNvPr>
          <p:cNvSpPr txBox="1">
            <a:spLocks/>
          </p:cNvSpPr>
          <p:nvPr/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FF64734B-4FF4-0C48-8DE0-E482CF1E38A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4915</TotalTime>
  <Words>5154</Words>
  <Application>Microsoft Office PowerPoint</Application>
  <PresentationFormat>Presentazione su schermo (4:3)</PresentationFormat>
  <Paragraphs>384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61</vt:i4>
      </vt:variant>
    </vt:vector>
  </HeadingPairs>
  <TitlesOfParts>
    <vt:vector size="64" baseType="lpstr">
      <vt:lpstr>Custom Design</vt:lpstr>
      <vt:lpstr>1_Custom Design</vt:lpstr>
      <vt:lpstr>2_Custom Design</vt:lpstr>
      <vt:lpstr>Capitolo 11</vt:lpstr>
      <vt:lpstr>Struttura della presentazione</vt:lpstr>
      <vt:lpstr>Struttura della presentazione</vt:lpstr>
      <vt:lpstr>Introduzione</vt:lpstr>
      <vt:lpstr>Paesi ricchi e paesi poveri (aggiornato dalla World Bank: https://datahelpdesk.worldbank.org/knowledgebase/articles/906519) </vt:lpstr>
      <vt:lpstr>Tabella 11.1 Indicatori di benessere economico per quattro gruppi di paesi (updated classification here: https://blogs.worldbank.org/opendata/new-world-bank-country-classifications-income-level-2021-2022) </vt:lpstr>
      <vt:lpstr>Paesi ricchi e paesi poveri </vt:lpstr>
      <vt:lpstr>Caratteristiche dei PVS</vt:lpstr>
      <vt:lpstr>Caratteristiche dei PVS</vt:lpstr>
      <vt:lpstr>Caratteristiche dei PVS</vt:lpstr>
      <vt:lpstr>Caratteristiche dei PVS</vt:lpstr>
      <vt:lpstr>Figura 11.1 Corruzione e reddito pro capite</vt:lpstr>
      <vt:lpstr>Prestiti e debiti dei PVS</vt:lpstr>
      <vt:lpstr>Tabella 11.3  Saldi cumulati del conto corrente dei maggiori esportatori di petrolio, di altri paesi in via di sviluppo  e dei paesi avanzati, 1973-2012 (miliardi di dollari)</vt:lpstr>
      <vt:lpstr>Prestiti e debiti dei PVS</vt:lpstr>
      <vt:lpstr>Prestiti e debiti dei PVS </vt:lpstr>
      <vt:lpstr>Prestiti e debiti dei PVS </vt:lpstr>
      <vt:lpstr>Prestiti e debiti dei PVS </vt:lpstr>
      <vt:lpstr>Prestiti e debiti dei PVS</vt:lpstr>
      <vt:lpstr>Prestiti e debiti dei PVS</vt:lpstr>
      <vt:lpstr>Forme alternative di finanziamento</vt:lpstr>
      <vt:lpstr>Forme alternative di finanziamento</vt:lpstr>
      <vt:lpstr>Forme alternative di finanziamento</vt:lpstr>
      <vt:lpstr>Il problema del “peccato originale”</vt:lpstr>
      <vt:lpstr>Il problema del “peccato originale” </vt:lpstr>
      <vt:lpstr>Le crisi finanziarie dell’America Latina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Le crisi finanziarie dell’America Latina </vt:lpstr>
      <vt:lpstr>PVS e riserve internazionali</vt:lpstr>
      <vt:lpstr>Riserve internazionali detenute dai paesi in via di sviluppo</vt:lpstr>
      <vt:lpstr>Le crisi finanziarie dell’Asia orientale</vt:lpstr>
      <vt:lpstr>Tabella 11.4 Conto corrente dei paesi dell’Asia Orientale (medie annue, % del PIL)</vt:lpstr>
      <vt:lpstr>Le crisi finanziarie dell’Asia orientale </vt:lpstr>
      <vt:lpstr>Le crisi finanziarie dell’Asia orientale </vt:lpstr>
      <vt:lpstr>Le crisi finanziarie dell’Asia orientale </vt:lpstr>
      <vt:lpstr>Le crisi finanziarie dell’Asia orientale </vt:lpstr>
      <vt:lpstr>Le crisi finanziarie dell’Asia orientale </vt:lpstr>
      <vt:lpstr>Lezioni dalle crisi</vt:lpstr>
      <vt:lpstr>Lezioni dalle crisi </vt:lpstr>
      <vt:lpstr>Lezioni dalle crisi </vt:lpstr>
      <vt:lpstr>Potenziali riforme</vt:lpstr>
      <vt:lpstr>Potenziali riforme </vt:lpstr>
      <vt:lpstr>La valuta cinese</vt:lpstr>
      <vt:lpstr>La valuta cinese </vt:lpstr>
      <vt:lpstr>Figura 11.2 Tasso di cambio yuan/dollaro, gennaio 1981-gennaio 2014</vt:lpstr>
      <vt:lpstr>Figura 11.3 Il riequilibrio dell’economia cinese</vt:lpstr>
      <vt:lpstr>Geografia, capitale umano e istituzioni </vt:lpstr>
      <vt:lpstr>Geografia, capitale umano e istituzioni </vt:lpstr>
      <vt:lpstr>Geografia, capitale umano e istituzioni </vt:lpstr>
      <vt:lpstr>I paradossi del capitale</vt:lpstr>
      <vt:lpstr>Saldi di conto corrente dei principali gruppi  di paesi, 1970-2012</vt:lpstr>
      <vt:lpstr>Riassunto</vt:lpstr>
      <vt:lpstr>Riassunto </vt:lpstr>
      <vt:lpstr>Riassunto </vt:lpstr>
      <vt:lpstr>Riassunto </vt:lpstr>
    </vt:vector>
  </TitlesOfParts>
  <Company>© 2012 Pearson Addison-Wesley. All rights reserved.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Utente</cp:lastModifiedBy>
  <cp:revision>547</cp:revision>
  <dcterms:created xsi:type="dcterms:W3CDTF">2005-08-05T21:46:31Z</dcterms:created>
  <dcterms:modified xsi:type="dcterms:W3CDTF">2021-11-30T11:32:43Z</dcterms:modified>
</cp:coreProperties>
</file>