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3" ContentType="audio/mpeg"/>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notesMasterIdLst>
    <p:notesMasterId r:id="rId33"/>
  </p:notesMasterIdLst>
  <p:sldIdLst>
    <p:sldId id="256" r:id="rId2"/>
    <p:sldId id="262" r:id="rId3"/>
    <p:sldId id="473" r:id="rId4"/>
    <p:sldId id="492" r:id="rId5"/>
    <p:sldId id="474" r:id="rId6"/>
    <p:sldId id="475" r:id="rId7"/>
    <p:sldId id="481" r:id="rId8"/>
    <p:sldId id="489" r:id="rId9"/>
    <p:sldId id="480" r:id="rId10"/>
    <p:sldId id="472" r:id="rId11"/>
    <p:sldId id="490" r:id="rId12"/>
    <p:sldId id="454" r:id="rId13"/>
    <p:sldId id="458" r:id="rId14"/>
    <p:sldId id="478" r:id="rId15"/>
    <p:sldId id="479" r:id="rId16"/>
    <p:sldId id="482" r:id="rId17"/>
    <p:sldId id="491" r:id="rId18"/>
    <p:sldId id="457" r:id="rId19"/>
    <p:sldId id="465" r:id="rId20"/>
    <p:sldId id="459" r:id="rId21"/>
    <p:sldId id="455" r:id="rId22"/>
    <p:sldId id="466" r:id="rId23"/>
    <p:sldId id="477" r:id="rId24"/>
    <p:sldId id="471" r:id="rId25"/>
    <p:sldId id="486" r:id="rId26"/>
    <p:sldId id="484" r:id="rId27"/>
    <p:sldId id="483" r:id="rId28"/>
    <p:sldId id="487" r:id="rId29"/>
    <p:sldId id="485" r:id="rId30"/>
    <p:sldId id="488" r:id="rId31"/>
    <p:sldId id="443" r:id="rId32"/>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SSANDRO MOCAVERO" initials="AM" lastIdx="2" clrIdx="0">
    <p:extLst>
      <p:ext uri="{19B8F6BF-5375-455C-9EA6-DF929625EA0E}">
        <p15:presenceInfo xmlns:p15="http://schemas.microsoft.com/office/powerpoint/2012/main" userId="f2b5943e26bbf25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Stile medio 4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autoAdjust="0"/>
    <p:restoredTop sz="94660"/>
  </p:normalViewPr>
  <p:slideViewPr>
    <p:cSldViewPr snapToGrid="0">
      <p:cViewPr varScale="1">
        <p:scale>
          <a:sx n="72" d="100"/>
          <a:sy n="72" d="100"/>
        </p:scale>
        <p:origin x="654" y="78"/>
      </p:cViewPr>
      <p:guideLst/>
    </p:cSldViewPr>
  </p:slideViewPr>
  <p:notesTextViewPr>
    <p:cViewPr>
      <p:scale>
        <a:sx n="1" d="1"/>
        <a:sy n="1" d="1"/>
      </p:scale>
      <p:origin x="0" y="0"/>
    </p:cViewPr>
  </p:notesTextViewPr>
  <p:gridSpacing cx="90001" cy="90001"/>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it-IT"/>
          </a:p>
        </p:txBody>
      </p:sp>
      <p:sp>
        <p:nvSpPr>
          <p:cNvPr id="3" name="Segnaposto data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CC5FEA2D-C26A-4A2E-963A-E5CD446CBBC6}" type="datetimeFigureOut">
              <a:rPr lang="it-IT" smtClean="0"/>
              <a:t>30/11/2021</a:t>
            </a:fld>
            <a:endParaRPr lang="it-IT"/>
          </a:p>
        </p:txBody>
      </p:sp>
      <p:sp>
        <p:nvSpPr>
          <p:cNvPr id="4" name="Segnaposto immagine diapositiva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it-IT"/>
          </a:p>
        </p:txBody>
      </p:sp>
      <p:sp>
        <p:nvSpPr>
          <p:cNvPr id="5" name="Segnaposto note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it-IT"/>
          </a:p>
        </p:txBody>
      </p:sp>
      <p:sp>
        <p:nvSpPr>
          <p:cNvPr id="7" name="Segnaposto numero diapositiva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A795B8AD-9D92-48E0-9987-199DBA1B34E8}" type="slidenum">
              <a:rPr lang="it-IT" smtClean="0"/>
              <a:t>‹N›</a:t>
            </a:fld>
            <a:endParaRPr lang="it-IT"/>
          </a:p>
        </p:txBody>
      </p:sp>
    </p:spTree>
    <p:extLst>
      <p:ext uri="{BB962C8B-B14F-4D97-AF65-F5344CB8AC3E}">
        <p14:creationId xmlns:p14="http://schemas.microsoft.com/office/powerpoint/2010/main" val="1985165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32CEA48-09C9-4387-9A15-8528687AE703}" type="datetimeFigureOut">
              <a:rPr lang="it-IT" smtClean="0"/>
              <a:t>30/11/2021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8266F-3EAA-467C-B304-78E49312E55E}" type="slidenum">
              <a:rPr lang="it-IT" smtClean="0"/>
              <a:t>‹N›</a:t>
            </a:fld>
            <a:endParaRPr lang="it-I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537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32CEA48-09C9-4387-9A15-8528687AE703}" type="datetimeFigureOut">
              <a:rPr lang="it-IT" smtClean="0"/>
              <a:t>30/11/2021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4134831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32CEA48-09C9-4387-9A15-8528687AE703}" type="datetimeFigureOut">
              <a:rPr lang="it-IT" smtClean="0"/>
              <a:t>30/11/2021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1345473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32CEA48-09C9-4387-9A15-8528687AE703}" type="datetimeFigureOut">
              <a:rPr lang="it-IT" smtClean="0"/>
              <a:t>30/11/2021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2793301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32CEA48-09C9-4387-9A15-8528687AE703}" type="datetimeFigureOut">
              <a:rPr lang="it-IT" smtClean="0"/>
              <a:t>30/11/2021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C8266F-3EAA-467C-B304-78E49312E55E}" type="slidenum">
              <a:rPr lang="it-IT" smtClean="0"/>
              <a:t>‹N›</a:t>
            </a:fld>
            <a:endParaRPr lang="it-I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323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32CEA48-09C9-4387-9A15-8528687AE703}" type="datetimeFigureOut">
              <a:rPr lang="it-IT" smtClean="0"/>
              <a:t>30/11/2021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3501640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97280" y="2582335"/>
            <a:ext cx="4937760" cy="32867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217920" y="2582334"/>
            <a:ext cx="4937760" cy="32867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32CEA48-09C9-4387-9A15-8528687AE703}" type="datetimeFigureOut">
              <a:rPr lang="it-IT" smtClean="0"/>
              <a:t>30/11/2021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165204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32CEA48-09C9-4387-9A15-8528687AE703}" type="datetimeFigureOut">
              <a:rPr lang="it-IT" smtClean="0"/>
              <a:t>30/11/2021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3083453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32CEA48-09C9-4387-9A15-8528687AE703}" type="datetimeFigureOut">
              <a:rPr lang="it-IT" smtClean="0"/>
              <a:t>30/11/2021</a:t>
            </a:fld>
            <a:endParaRPr lang="it-IT"/>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it-IT"/>
          </a:p>
        </p:txBody>
      </p:sp>
      <p:sp>
        <p:nvSpPr>
          <p:cNvPr id="9" name="Slide Number Placeholder 8"/>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2121248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32CEA48-09C9-4387-9A15-8528687AE703}" type="datetimeFigureOut">
              <a:rPr lang="it-IT" smtClean="0"/>
              <a:t>30/11/2021</a:t>
            </a:fld>
            <a:endParaRPr lang="it-IT"/>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it-IT"/>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3C8266F-3EAA-467C-B304-78E49312E55E}" type="slidenum">
              <a:rPr lang="it-IT" smtClean="0"/>
              <a:t>‹N›</a:t>
            </a:fld>
            <a:endParaRPr lang="it-IT"/>
          </a:p>
        </p:txBody>
      </p:sp>
    </p:spTree>
    <p:extLst>
      <p:ext uri="{BB962C8B-B14F-4D97-AF65-F5344CB8AC3E}">
        <p14:creationId xmlns:p14="http://schemas.microsoft.com/office/powerpoint/2010/main" val="770732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32CEA48-09C9-4387-9A15-8528687AE703}" type="datetimeFigureOut">
              <a:rPr lang="it-IT" smtClean="0"/>
              <a:t>30/11/2021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3C8266F-3EAA-467C-B304-78E49312E55E}" type="slidenum">
              <a:rPr lang="it-IT" smtClean="0"/>
              <a:t>‹N›</a:t>
            </a:fld>
            <a:endParaRPr lang="it-IT"/>
          </a:p>
        </p:txBody>
      </p:sp>
    </p:spTree>
    <p:extLst>
      <p:ext uri="{BB962C8B-B14F-4D97-AF65-F5344CB8AC3E}">
        <p14:creationId xmlns:p14="http://schemas.microsoft.com/office/powerpoint/2010/main" val="930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32CEA48-09C9-4387-9A15-8528687AE703}" type="datetimeFigureOut">
              <a:rPr lang="it-IT" smtClean="0"/>
              <a:t>30/11/2021</a:t>
            </a:fld>
            <a:endParaRPr lang="it-IT"/>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it-IT"/>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3C8266F-3EAA-467C-B304-78E49312E55E}" type="slidenum">
              <a:rPr lang="it-IT" smtClean="0"/>
              <a:t>‹N›</a:t>
            </a:fld>
            <a:endParaRPr lang="it-IT"/>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65627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0.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10.png"/><Relationship Id="rId5" Type="http://schemas.openxmlformats.org/officeDocument/2006/relationships/image" Target="../media/image21.emf"/><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open.spotify.com/playlist/6Fl2QjxtooDrDtvQx2w0TT?si=da82db51635543a9" TargetMode="External"/><Relationship Id="rId1" Type="http://schemas.openxmlformats.org/officeDocument/2006/relationships/slideLayout" Target="../slideLayouts/slideLayout2.xml"/><Relationship Id="rId4" Type="http://schemas.openxmlformats.org/officeDocument/2006/relationships/hyperlink" Target="http://www.xboxblast.com.br/2017/08/rumor-spotify-xbox.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3C8946-6EB6-4079-876B-112D8809BE60}"/>
              </a:ext>
            </a:extLst>
          </p:cNvPr>
          <p:cNvSpPr>
            <a:spLocks noGrp="1"/>
          </p:cNvSpPr>
          <p:nvPr>
            <p:ph type="ctrTitle"/>
          </p:nvPr>
        </p:nvSpPr>
        <p:spPr>
          <a:xfrm>
            <a:off x="1066800" y="1901952"/>
            <a:ext cx="10058400" cy="2060214"/>
          </a:xfrm>
        </p:spPr>
        <p:txBody>
          <a:bodyPr>
            <a:noAutofit/>
          </a:bodyPr>
          <a:lstStyle/>
          <a:p>
            <a:pPr algn="ctr"/>
            <a:r>
              <a:rPr lang="en" sz="6000" dirty="0"/>
              <a:t>LINGUA E TRADUZIONE PORTOGHESE I</a:t>
            </a:r>
            <a:endParaRPr lang="it-IT" sz="6000" dirty="0"/>
          </a:p>
        </p:txBody>
      </p:sp>
      <p:sp>
        <p:nvSpPr>
          <p:cNvPr id="3" name="Sottotitolo 2">
            <a:extLst>
              <a:ext uri="{FF2B5EF4-FFF2-40B4-BE49-F238E27FC236}">
                <a16:creationId xmlns:a16="http://schemas.microsoft.com/office/drawing/2014/main" id="{66157780-FCBE-4D1A-9855-0A7C50E82D6F}"/>
              </a:ext>
            </a:extLst>
          </p:cNvPr>
          <p:cNvSpPr>
            <a:spLocks noGrp="1"/>
          </p:cNvSpPr>
          <p:nvPr>
            <p:ph type="subTitle" idx="1"/>
          </p:nvPr>
        </p:nvSpPr>
        <p:spPr>
          <a:xfrm>
            <a:off x="1212592" y="4956048"/>
            <a:ext cx="10058400" cy="1143000"/>
          </a:xfrm>
        </p:spPr>
        <p:txBody>
          <a:bodyPr>
            <a:normAutofit/>
          </a:bodyPr>
          <a:lstStyle/>
          <a:p>
            <a:pPr algn="ctr"/>
            <a:r>
              <a:rPr lang="it-IT" sz="2200" dirty="0">
                <a:solidFill>
                  <a:schemeClr val="tx1"/>
                </a:solidFill>
                <a:latin typeface="Arial" panose="020B0604020202020204" pitchFamily="34" charset="0"/>
                <a:cs typeface="Arial" panose="020B0604020202020204" pitchFamily="34" charset="0"/>
              </a:rPr>
              <a:t>Dipartimento di Scienze Giuridiche, del Linguaggio, dell’Interpretazione e della Traduzione</a:t>
            </a:r>
          </a:p>
          <a:p>
            <a:pPr algn="ctr"/>
            <a:r>
              <a:rPr lang="it-IT" sz="1900" dirty="0">
                <a:solidFill>
                  <a:schemeClr val="tx1"/>
                </a:solidFill>
                <a:latin typeface="Arial" panose="020B0604020202020204" pitchFamily="34" charset="0"/>
                <a:cs typeface="Arial" panose="020B0604020202020204" pitchFamily="34" charset="0"/>
              </a:rPr>
              <a:t>Prof.ssa Nancy </a:t>
            </a:r>
            <a:r>
              <a:rPr lang="it-IT" sz="1900" dirty="0" err="1">
                <a:solidFill>
                  <a:schemeClr val="tx1"/>
                </a:solidFill>
                <a:latin typeface="Arial" panose="020B0604020202020204" pitchFamily="34" charset="0"/>
                <a:cs typeface="Arial" panose="020B0604020202020204" pitchFamily="34" charset="0"/>
              </a:rPr>
              <a:t>Lemos</a:t>
            </a:r>
            <a:r>
              <a:rPr lang="it-IT" sz="1900" dirty="0">
                <a:solidFill>
                  <a:schemeClr val="tx1"/>
                </a:solidFill>
                <a:latin typeface="Arial" panose="020B0604020202020204" pitchFamily="34" charset="0"/>
                <a:cs typeface="Arial" panose="020B0604020202020204" pitchFamily="34" charset="0"/>
              </a:rPr>
              <a:t> </a:t>
            </a:r>
            <a:r>
              <a:rPr lang="it-IT" sz="1900" dirty="0" err="1">
                <a:solidFill>
                  <a:schemeClr val="tx1"/>
                </a:solidFill>
                <a:latin typeface="Arial" panose="020B0604020202020204" pitchFamily="34" charset="0"/>
                <a:cs typeface="Arial" panose="020B0604020202020204" pitchFamily="34" charset="0"/>
              </a:rPr>
              <a:t>Dos</a:t>
            </a:r>
            <a:r>
              <a:rPr lang="it-IT" sz="1900" dirty="0">
                <a:solidFill>
                  <a:schemeClr val="tx1"/>
                </a:solidFill>
                <a:latin typeface="Arial" panose="020B0604020202020204" pitchFamily="34" charset="0"/>
                <a:cs typeface="Arial" panose="020B0604020202020204" pitchFamily="34" charset="0"/>
              </a:rPr>
              <a:t> Reis| </a:t>
            </a:r>
            <a:r>
              <a:rPr lang="it-IT" sz="1900" cap="none" dirty="0">
                <a:solidFill>
                  <a:schemeClr val="tx1"/>
                </a:solidFill>
                <a:latin typeface="Arial" panose="020B0604020202020204" pitchFamily="34" charset="0"/>
                <a:cs typeface="Arial" panose="020B0604020202020204" pitchFamily="34" charset="0"/>
              </a:rPr>
              <a:t>nancy.lemosdosreis@units.it</a:t>
            </a:r>
            <a:endParaRPr lang="it-IT" sz="1900" dirty="0">
              <a:solidFill>
                <a:schemeClr val="tx1"/>
              </a:solidFill>
              <a:latin typeface="Arial" panose="020B0604020202020204" pitchFamily="34" charset="0"/>
              <a:cs typeface="Arial" panose="020B0604020202020204" pitchFamily="34" charset="0"/>
            </a:endParaRPr>
          </a:p>
        </p:txBody>
      </p:sp>
      <p:pic>
        <p:nvPicPr>
          <p:cNvPr id="5122" name="Picture 2" descr="Università degli studi di Trieste">
            <a:extLst>
              <a:ext uri="{FF2B5EF4-FFF2-40B4-BE49-F238E27FC236}">
                <a16:creationId xmlns:a16="http://schemas.microsoft.com/office/drawing/2014/main" id="{40586440-490B-4AEF-B3D5-82FF48D36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421653"/>
            <a:ext cx="3080990" cy="1036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90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a:extLst>
              <a:ext uri="{FF2B5EF4-FFF2-40B4-BE49-F238E27FC236}">
                <a16:creationId xmlns:a16="http://schemas.microsoft.com/office/drawing/2014/main" id="{A014CB53-7287-4A7B-9D0B-31B083C434B7}"/>
              </a:ext>
            </a:extLst>
          </p:cNvPr>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l="4981" t="21904" r="8955" b="11156"/>
          <a:stretch/>
        </p:blipFill>
        <p:spPr>
          <a:xfrm>
            <a:off x="636104" y="76200"/>
            <a:ext cx="6645966" cy="6096000"/>
          </a:xfrm>
        </p:spPr>
      </p:pic>
      <p:pic>
        <p:nvPicPr>
          <p:cNvPr id="10" name="67 Faixa 67">
            <a:hlinkClick r:id="" action="ppaction://media"/>
            <a:extLst>
              <a:ext uri="{FF2B5EF4-FFF2-40B4-BE49-F238E27FC236}">
                <a16:creationId xmlns:a16="http://schemas.microsoft.com/office/drawing/2014/main" id="{1AAE8464-FBD8-4A1E-932A-2AD3A66CF2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34259" y="5674668"/>
            <a:ext cx="609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12" name="CasellaDiTesto 11">
            <a:extLst>
              <a:ext uri="{FF2B5EF4-FFF2-40B4-BE49-F238E27FC236}">
                <a16:creationId xmlns:a16="http://schemas.microsoft.com/office/drawing/2014/main" id="{D57DA192-ADC3-41FE-970E-9443935EAFE9}"/>
              </a:ext>
            </a:extLst>
          </p:cNvPr>
          <p:cNvSpPr txBox="1"/>
          <p:nvPr/>
        </p:nvSpPr>
        <p:spPr>
          <a:xfrm>
            <a:off x="7560363" y="910656"/>
            <a:ext cx="4465983" cy="923330"/>
          </a:xfrm>
          <a:prstGeom prst="rect">
            <a:avLst/>
          </a:prstGeom>
          <a:noFill/>
        </p:spPr>
        <p:txBody>
          <a:bodyPr wrap="square" rtlCol="0">
            <a:spAutoFit/>
          </a:bodyPr>
          <a:lstStyle/>
          <a:p>
            <a:r>
              <a:rPr lang="it-IT" dirty="0"/>
              <a:t>A </a:t>
            </a:r>
            <a:r>
              <a:rPr lang="it-IT" dirty="0" err="1"/>
              <a:t>que</a:t>
            </a:r>
            <a:r>
              <a:rPr lang="it-IT" dirty="0"/>
              <a:t> </a:t>
            </a:r>
            <a:r>
              <a:rPr lang="it-IT" dirty="0" err="1"/>
              <a:t>horas</a:t>
            </a:r>
            <a:r>
              <a:rPr lang="it-IT" dirty="0"/>
              <a:t> </a:t>
            </a:r>
            <a:r>
              <a:rPr lang="it-IT" b="1" dirty="0" err="1"/>
              <a:t>acorda</a:t>
            </a:r>
            <a:r>
              <a:rPr lang="it-IT" b="1" dirty="0"/>
              <a:t> </a:t>
            </a:r>
            <a:r>
              <a:rPr lang="it-IT" dirty="0"/>
              <a:t>a Ana?</a:t>
            </a:r>
          </a:p>
          <a:p>
            <a:r>
              <a:rPr lang="it-IT" dirty="0"/>
              <a:t>A Ana______ à</a:t>
            </a:r>
            <a:r>
              <a:rPr lang="pt-PT" dirty="0"/>
              <a:t>s ______, mas ___________ </a:t>
            </a:r>
            <a:r>
              <a:rPr lang="it-IT" dirty="0"/>
              <a:t>à</a:t>
            </a:r>
            <a:r>
              <a:rPr lang="pt-PT" dirty="0"/>
              <a:t>s  7 e meia.</a:t>
            </a:r>
            <a:endParaRPr lang="it-IT" dirty="0"/>
          </a:p>
        </p:txBody>
      </p:sp>
      <p:sp>
        <p:nvSpPr>
          <p:cNvPr id="15" name="CasellaDiTesto 14">
            <a:extLst>
              <a:ext uri="{FF2B5EF4-FFF2-40B4-BE49-F238E27FC236}">
                <a16:creationId xmlns:a16="http://schemas.microsoft.com/office/drawing/2014/main" id="{61774707-E715-4F35-821E-FB6CF9768371}"/>
              </a:ext>
            </a:extLst>
          </p:cNvPr>
          <p:cNvSpPr txBox="1"/>
          <p:nvPr/>
        </p:nvSpPr>
        <p:spPr>
          <a:xfrm>
            <a:off x="7653130" y="2160106"/>
            <a:ext cx="4465983" cy="2862322"/>
          </a:xfrm>
          <a:prstGeom prst="rect">
            <a:avLst/>
          </a:prstGeom>
          <a:noFill/>
        </p:spPr>
        <p:txBody>
          <a:bodyPr wrap="square" rtlCol="0">
            <a:spAutoFit/>
          </a:bodyPr>
          <a:lstStyle/>
          <a:p>
            <a:endParaRPr lang="pt-PT" dirty="0"/>
          </a:p>
          <a:p>
            <a:pPr marL="285750" indent="-285750">
              <a:buFont typeface="Arial" panose="020B0604020202020204" pitchFamily="34" charset="0"/>
              <a:buChar char="•"/>
            </a:pPr>
            <a:r>
              <a:rPr lang="pt-PT" b="1" dirty="0"/>
              <a:t>Estar atrasado – </a:t>
            </a:r>
            <a:r>
              <a:rPr lang="pt-PT" b="1" dirty="0" err="1"/>
              <a:t>essere</a:t>
            </a:r>
            <a:r>
              <a:rPr lang="pt-PT" b="1" dirty="0"/>
              <a:t> in </a:t>
            </a:r>
            <a:r>
              <a:rPr lang="pt-PT" b="1" dirty="0" err="1"/>
              <a:t>ritardo</a:t>
            </a:r>
            <a:endParaRPr lang="pt-PT" b="1" dirty="0"/>
          </a:p>
          <a:p>
            <a:endParaRPr lang="pt-PT" dirty="0"/>
          </a:p>
          <a:p>
            <a:pPr marL="285750" indent="-285750">
              <a:buFont typeface="Arial" panose="020B0604020202020204" pitchFamily="34" charset="0"/>
              <a:buChar char="•"/>
            </a:pPr>
            <a:r>
              <a:rPr lang="pt-PT" dirty="0"/>
              <a:t>Levanto-me/ Não me levanto</a:t>
            </a:r>
          </a:p>
          <a:p>
            <a:pPr marL="285750" indent="-285750">
              <a:buFont typeface="Arial" panose="020B0604020202020204" pitchFamily="34" charset="0"/>
              <a:buChar char="•"/>
            </a:pPr>
            <a:r>
              <a:rPr lang="pt-PT" dirty="0"/>
              <a:t>Acordar cedo</a:t>
            </a:r>
          </a:p>
          <a:p>
            <a:pPr marL="285750" indent="-285750">
              <a:buFont typeface="Arial" panose="020B0604020202020204" pitchFamily="34" charset="0"/>
              <a:buChar char="•"/>
            </a:pPr>
            <a:r>
              <a:rPr lang="pt-PT" dirty="0"/>
              <a:t>Acordar tarde/ Acordar muito tarde</a:t>
            </a:r>
          </a:p>
          <a:p>
            <a:pPr marL="285750" indent="-285750">
              <a:buFont typeface="Arial" panose="020B0604020202020204" pitchFamily="34" charset="0"/>
              <a:buChar char="•"/>
            </a:pPr>
            <a:r>
              <a:rPr lang="pt-PT" dirty="0"/>
              <a:t>Voltar</a:t>
            </a:r>
          </a:p>
          <a:p>
            <a:pPr marL="285750" indent="-285750">
              <a:buFont typeface="Arial" panose="020B0604020202020204" pitchFamily="34" charset="0"/>
              <a:buChar char="•"/>
            </a:pPr>
            <a:r>
              <a:rPr lang="pt-PT" dirty="0"/>
              <a:t>Chegar</a:t>
            </a:r>
          </a:p>
          <a:p>
            <a:pPr marL="285750" indent="-285750">
              <a:buFont typeface="Arial" panose="020B0604020202020204" pitchFamily="34" charset="0"/>
              <a:buChar char="•"/>
            </a:pPr>
            <a:r>
              <a:rPr lang="pt-PT" dirty="0"/>
              <a:t>Deitar-se / ir para a cama/ Deito-me muito cedo</a:t>
            </a:r>
            <a:endParaRPr lang="it-IT" dirty="0"/>
          </a:p>
        </p:txBody>
      </p:sp>
      <p:sp>
        <p:nvSpPr>
          <p:cNvPr id="16" name="CasellaDiTesto 15">
            <a:extLst>
              <a:ext uri="{FF2B5EF4-FFF2-40B4-BE49-F238E27FC236}">
                <a16:creationId xmlns:a16="http://schemas.microsoft.com/office/drawing/2014/main" id="{E3B68777-977B-4078-BC2E-D98D598B1BA1}"/>
              </a:ext>
            </a:extLst>
          </p:cNvPr>
          <p:cNvSpPr txBox="1"/>
          <p:nvPr/>
        </p:nvSpPr>
        <p:spPr>
          <a:xfrm>
            <a:off x="184507" y="6396335"/>
            <a:ext cx="9701615"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solidFill>
                  <a:schemeClr val="tx1"/>
                </a:solidFill>
              </a:rPr>
              <a:t>Passaporte para Português 1. </a:t>
            </a:r>
            <a:r>
              <a:rPr lang="it-IT" dirty="0" err="1"/>
              <a:t>Podem</a:t>
            </a:r>
            <a:r>
              <a:rPr lang="it-IT" dirty="0"/>
              <a:t> </a:t>
            </a:r>
            <a:r>
              <a:rPr lang="it-IT" dirty="0" err="1"/>
              <a:t>fazer</a:t>
            </a:r>
            <a:r>
              <a:rPr lang="it-IT" dirty="0"/>
              <a:t> </a:t>
            </a:r>
            <a:r>
              <a:rPr lang="it-IT" dirty="0" err="1"/>
              <a:t>os</a:t>
            </a:r>
            <a:r>
              <a:rPr lang="it-IT" dirty="0"/>
              <a:t> </a:t>
            </a:r>
            <a:r>
              <a:rPr lang="it-IT" dirty="0" err="1"/>
              <a:t>exercícios</a:t>
            </a:r>
            <a:r>
              <a:rPr lang="it-IT" dirty="0"/>
              <a:t> </a:t>
            </a:r>
            <a:r>
              <a:rPr lang="it-IT" dirty="0" err="1"/>
              <a:t>das</a:t>
            </a:r>
            <a:r>
              <a:rPr lang="it-IT" dirty="0"/>
              <a:t> </a:t>
            </a:r>
            <a:r>
              <a:rPr lang="it-IT" dirty="0" err="1"/>
              <a:t>páginas</a:t>
            </a:r>
            <a:r>
              <a:rPr lang="it-IT" dirty="0"/>
              <a:t> 80, 81, 82 e 83</a:t>
            </a:r>
          </a:p>
        </p:txBody>
      </p:sp>
    </p:spTree>
    <p:extLst>
      <p:ext uri="{BB962C8B-B14F-4D97-AF65-F5344CB8AC3E}">
        <p14:creationId xmlns:p14="http://schemas.microsoft.com/office/powerpoint/2010/main" val="108344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2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F6D002E-4DE8-49A4-9FED-994BCAE1AE7A}"/>
              </a:ext>
            </a:extLst>
          </p:cNvPr>
          <p:cNvPicPr>
            <a:picLocks noChangeAspect="1"/>
          </p:cNvPicPr>
          <p:nvPr/>
        </p:nvPicPr>
        <p:blipFill rotWithShape="1">
          <a:blip r:embed="rId4">
            <a:extLst>
              <a:ext uri="{28A0092B-C50C-407E-A947-70E740481C1C}">
                <a14:useLocalDpi xmlns:a14="http://schemas.microsoft.com/office/drawing/2010/main" val="0"/>
              </a:ext>
            </a:extLst>
          </a:blip>
          <a:srcRect l="9546" t="5990" r="8726" b="50000"/>
          <a:stretch/>
        </p:blipFill>
        <p:spPr>
          <a:xfrm>
            <a:off x="2531034" y="424067"/>
            <a:ext cx="7341965" cy="5592419"/>
          </a:xfrm>
          <a:prstGeom prst="rect">
            <a:avLst/>
          </a:prstGeom>
        </p:spPr>
      </p:pic>
      <p:pic>
        <p:nvPicPr>
          <p:cNvPr id="4" name="68 Faixa 68">
            <a:hlinkClick r:id="" action="ppaction://media"/>
            <a:extLst>
              <a:ext uri="{FF2B5EF4-FFF2-40B4-BE49-F238E27FC236}">
                <a16:creationId xmlns:a16="http://schemas.microsoft.com/office/drawing/2014/main" id="{A2A4D33F-7115-47F8-B634-810C3054CA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89704" y="5406886"/>
            <a:ext cx="609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pic>
    </p:spTree>
    <p:extLst>
      <p:ext uri="{BB962C8B-B14F-4D97-AF65-F5344CB8AC3E}">
        <p14:creationId xmlns:p14="http://schemas.microsoft.com/office/powerpoint/2010/main" val="161035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3D91F6-1CC7-41FE-BD3E-B468CDCA9475}"/>
              </a:ext>
            </a:extLst>
          </p:cNvPr>
          <p:cNvSpPr>
            <a:spLocks noGrp="1"/>
          </p:cNvSpPr>
          <p:nvPr>
            <p:ph type="title"/>
          </p:nvPr>
        </p:nvSpPr>
        <p:spPr/>
        <p:txBody>
          <a:bodyPr/>
          <a:lstStyle/>
          <a:p>
            <a:r>
              <a:rPr lang="it-IT" dirty="0" err="1"/>
              <a:t>Pronomes</a:t>
            </a:r>
            <a:r>
              <a:rPr lang="it-IT" dirty="0"/>
              <a:t> </a:t>
            </a:r>
            <a:r>
              <a:rPr lang="it-IT" dirty="0" err="1"/>
              <a:t>interrogativos</a:t>
            </a:r>
            <a:endParaRPr lang="it-IT" dirty="0"/>
          </a:p>
        </p:txBody>
      </p:sp>
      <p:sp>
        <p:nvSpPr>
          <p:cNvPr id="4" name="Segnaposto contenuto 3">
            <a:extLst>
              <a:ext uri="{FF2B5EF4-FFF2-40B4-BE49-F238E27FC236}">
                <a16:creationId xmlns:a16="http://schemas.microsoft.com/office/drawing/2014/main" id="{ABC31269-1247-4383-883B-6DF01BFCA86B}"/>
              </a:ext>
            </a:extLst>
          </p:cNvPr>
          <p:cNvSpPr>
            <a:spLocks noGrp="1"/>
          </p:cNvSpPr>
          <p:nvPr>
            <p:ph idx="1"/>
          </p:nvPr>
        </p:nvSpPr>
        <p:spPr/>
        <p:txBody>
          <a:bodyPr>
            <a:normAutofit lnSpcReduction="10000"/>
          </a:bodyPr>
          <a:lstStyle/>
          <a:p>
            <a:r>
              <a:rPr lang="pt-BR" dirty="0"/>
              <a:t>Os pronomes que servem para interrogar ou perguntar chamam-se, por isso, pronomes interrogativos:</a:t>
            </a:r>
          </a:p>
          <a:p>
            <a:endParaRPr lang="pt-BR" dirty="0"/>
          </a:p>
          <a:p>
            <a:r>
              <a:rPr lang="pt-BR" b="1" dirty="0"/>
              <a:t>Que bicho é esse? </a:t>
            </a:r>
          </a:p>
          <a:p>
            <a:r>
              <a:rPr lang="pt-BR" b="1" dirty="0"/>
              <a:t>Quem o agarrou? </a:t>
            </a:r>
          </a:p>
          <a:p>
            <a:r>
              <a:rPr lang="pt-BR" b="1" dirty="0"/>
              <a:t>Quantos pessegueiros tens no teu quintal?</a:t>
            </a:r>
          </a:p>
          <a:p>
            <a:r>
              <a:rPr lang="it-IT" b="1" kern="0" dirty="0">
                <a:effectLst/>
                <a:latin typeface="+mj-lt"/>
                <a:ea typeface="Times New Roman" panose="02020603050405020304" pitchFamily="18" charset="0"/>
                <a:cs typeface="Times New Roman" panose="02020603050405020304" pitchFamily="18" charset="0"/>
              </a:rPr>
              <a:t>Para onde </a:t>
            </a:r>
            <a:r>
              <a:rPr lang="it-IT" b="1" kern="0" dirty="0" err="1">
                <a:effectLst/>
                <a:latin typeface="+mj-lt"/>
                <a:ea typeface="Times New Roman" panose="02020603050405020304" pitchFamily="18" charset="0"/>
                <a:cs typeface="Times New Roman" panose="02020603050405020304" pitchFamily="18" charset="0"/>
              </a:rPr>
              <a:t>vais</a:t>
            </a:r>
            <a:r>
              <a:rPr lang="it-IT" b="1" kern="0" dirty="0">
                <a:effectLst/>
                <a:latin typeface="+mj-lt"/>
                <a:ea typeface="Times New Roman" panose="02020603050405020304" pitchFamily="18" charset="0"/>
                <a:cs typeface="Times New Roman" panose="02020603050405020304" pitchFamily="18" charset="0"/>
              </a:rPr>
              <a:t>? </a:t>
            </a:r>
          </a:p>
          <a:p>
            <a:endParaRPr lang="it-IT" sz="1800" b="1" kern="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it-IT" sz="1800" b="1" kern="0" dirty="0">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it-IT" sz="1800" b="1" i="1" u="sng" kern="0" dirty="0">
                <a:effectLst/>
                <a:latin typeface="Times New Roman" panose="02020603050405020304" pitchFamily="18" charset="0"/>
                <a:ea typeface="Times New Roman" panose="02020603050405020304" pitchFamily="18" charset="0"/>
                <a:cs typeface="Times New Roman" panose="02020603050405020304" pitchFamily="18" charset="0"/>
              </a:rPr>
              <a:t>I pronomi interrogativi, come può apparire ovvio, sono usati per formulare delle domande</a:t>
            </a:r>
            <a:r>
              <a:rPr lang="it-IT" sz="1800" b="1"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endParaRPr lang="pt-BR" b="1" dirty="0"/>
          </a:p>
          <a:p>
            <a:endParaRPr lang="it-IT" dirty="0"/>
          </a:p>
        </p:txBody>
      </p:sp>
      <p:pic>
        <p:nvPicPr>
          <p:cNvPr id="11" name="Picture 31">
            <a:extLst>
              <a:ext uri="{FF2B5EF4-FFF2-40B4-BE49-F238E27FC236}">
                <a16:creationId xmlns:a16="http://schemas.microsoft.com/office/drawing/2014/main" id="{BB873C9E-5448-4CA2-8A78-C84A75E6514C}"/>
              </a:ext>
            </a:extLst>
          </p:cNvPr>
          <p:cNvPicPr>
            <a:picLocks noChangeAspect="1"/>
          </p:cNvPicPr>
          <p:nvPr/>
        </p:nvPicPr>
        <p:blipFill>
          <a:blip r:embed="rId2" cstate="print"/>
          <a:srcRect/>
          <a:stretch>
            <a:fillRect/>
          </a:stretch>
        </p:blipFill>
        <p:spPr bwMode="auto">
          <a:xfrm>
            <a:off x="5834404" y="2450517"/>
            <a:ext cx="5453798" cy="2573462"/>
          </a:xfrm>
          <a:prstGeom prst="rect">
            <a:avLst/>
          </a:prstGeom>
          <a:noFill/>
          <a:ln w="9525">
            <a:noFill/>
            <a:miter lim="800000"/>
            <a:headEnd/>
            <a:tailEnd/>
          </a:ln>
        </p:spPr>
      </p:pic>
      <p:sp>
        <p:nvSpPr>
          <p:cNvPr id="3" name="Ovale 2">
            <a:extLst>
              <a:ext uri="{FF2B5EF4-FFF2-40B4-BE49-F238E27FC236}">
                <a16:creationId xmlns:a16="http://schemas.microsoft.com/office/drawing/2014/main" id="{1207087A-30FB-4E17-8895-F926230BC762}"/>
              </a:ext>
            </a:extLst>
          </p:cNvPr>
          <p:cNvSpPr/>
          <p:nvPr/>
        </p:nvSpPr>
        <p:spPr>
          <a:xfrm>
            <a:off x="9475305" y="2431640"/>
            <a:ext cx="1007166" cy="6891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719C9405-31B3-4E71-B796-E80139873B2F}"/>
              </a:ext>
            </a:extLst>
          </p:cNvPr>
          <p:cNvSpPr txBox="1"/>
          <p:nvPr/>
        </p:nvSpPr>
        <p:spPr>
          <a:xfrm>
            <a:off x="10482471" y="2431640"/>
            <a:ext cx="1219199" cy="646331"/>
          </a:xfrm>
          <a:prstGeom prst="rect">
            <a:avLst/>
          </a:prstGeom>
          <a:noFill/>
        </p:spPr>
        <p:txBody>
          <a:bodyPr wrap="square" rtlCol="0">
            <a:spAutoFit/>
          </a:bodyPr>
          <a:lstStyle/>
          <a:p>
            <a:r>
              <a:rPr lang="it-IT" dirty="0" err="1"/>
              <a:t>Porque</a:t>
            </a:r>
            <a:r>
              <a:rPr lang="it-IT" dirty="0"/>
              <a:t> (PT)</a:t>
            </a:r>
          </a:p>
        </p:txBody>
      </p:sp>
    </p:spTree>
    <p:extLst>
      <p:ext uri="{BB962C8B-B14F-4D97-AF65-F5344CB8AC3E}">
        <p14:creationId xmlns:p14="http://schemas.microsoft.com/office/powerpoint/2010/main" val="2993687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8">
            <a:extLst>
              <a:ext uri="{FF2B5EF4-FFF2-40B4-BE49-F238E27FC236}">
                <a16:creationId xmlns:a16="http://schemas.microsoft.com/office/drawing/2014/main" id="{BE15616D-E0BA-4421-BFC9-6AFE70D7E6E3}"/>
              </a:ext>
            </a:extLst>
          </p:cNvPr>
          <p:cNvPicPr>
            <a:picLocks noGrp="1" noChangeAspect="1"/>
          </p:cNvPicPr>
          <p:nvPr>
            <p:ph idx="4294967295"/>
          </p:nvPr>
        </p:nvPicPr>
        <p:blipFill rotWithShape="1">
          <a:blip r:embed="rId2" cstate="print">
            <a:lum bright="-20000"/>
          </a:blip>
          <a:srcRect t="5674" b="3222"/>
          <a:stretch/>
        </p:blipFill>
        <p:spPr bwMode="auto">
          <a:xfrm>
            <a:off x="412529" y="303696"/>
            <a:ext cx="7925252" cy="3564835"/>
          </a:xfrm>
          <a:prstGeom prst="rect">
            <a:avLst/>
          </a:prstGeom>
          <a:noFill/>
          <a:ln w="9525">
            <a:noFill/>
            <a:miter lim="800000"/>
            <a:headEnd/>
            <a:tailEnd/>
          </a:ln>
        </p:spPr>
      </p:pic>
      <p:graphicFrame>
        <p:nvGraphicFramePr>
          <p:cNvPr id="7" name="Tabella 6">
            <a:extLst>
              <a:ext uri="{FF2B5EF4-FFF2-40B4-BE49-F238E27FC236}">
                <a16:creationId xmlns:a16="http://schemas.microsoft.com/office/drawing/2014/main" id="{8A839417-AF74-4727-8ABD-CB71566150E2}"/>
              </a:ext>
            </a:extLst>
          </p:cNvPr>
          <p:cNvGraphicFramePr>
            <a:graphicFrameLocks noGrp="1"/>
          </p:cNvGraphicFramePr>
          <p:nvPr>
            <p:extLst>
              <p:ext uri="{D42A27DB-BD31-4B8C-83A1-F6EECF244321}">
                <p14:modId xmlns:p14="http://schemas.microsoft.com/office/powerpoint/2010/main" val="1454962313"/>
              </p:ext>
            </p:extLst>
          </p:nvPr>
        </p:nvGraphicFramePr>
        <p:xfrm>
          <a:off x="2641059" y="4101761"/>
          <a:ext cx="3468192" cy="2111245"/>
        </p:xfrm>
        <a:graphic>
          <a:graphicData uri="http://schemas.openxmlformats.org/drawingml/2006/table">
            <a:tbl>
              <a:tblPr firstRow="1" firstCol="1" bandRow="1"/>
              <a:tblGrid>
                <a:gridCol w="1734096">
                  <a:extLst>
                    <a:ext uri="{9D8B030D-6E8A-4147-A177-3AD203B41FA5}">
                      <a16:colId xmlns:a16="http://schemas.microsoft.com/office/drawing/2014/main" val="548010286"/>
                    </a:ext>
                  </a:extLst>
                </a:gridCol>
                <a:gridCol w="1734096">
                  <a:extLst>
                    <a:ext uri="{9D8B030D-6E8A-4147-A177-3AD203B41FA5}">
                      <a16:colId xmlns:a16="http://schemas.microsoft.com/office/drawing/2014/main" val="142665260"/>
                    </a:ext>
                  </a:extLst>
                </a:gridCol>
              </a:tblGrid>
              <a:tr h="290232">
                <a:tc>
                  <a:txBody>
                    <a:bodyPr/>
                    <a:lstStyle/>
                    <a:p>
                      <a:pPr algn="ctr">
                        <a:lnSpc>
                          <a:spcPct val="115000"/>
                        </a:lnSpc>
                      </a:pPr>
                      <a:r>
                        <a:rPr lang="pt-PT" sz="1600" b="1" kern="0" dirty="0">
                          <a:effectLst/>
                          <a:latin typeface="Times New Roman" panose="02020603050405020304" pitchFamily="18" charset="0"/>
                          <a:ea typeface="Times New Roman" panose="02020603050405020304" pitchFamily="18" charset="0"/>
                          <a:cs typeface="Times New Roman" panose="02020603050405020304" pitchFamily="18" charset="0"/>
                        </a:rPr>
                        <a:t>VARIÁVEIS</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txBody>
                  <a:tcPr marL="38100" marR="38100" marT="38100" marB="381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lnSpc>
                          <a:spcPct val="115000"/>
                        </a:lnSpc>
                      </a:pPr>
                      <a:r>
                        <a:rPr lang="pt-PT" sz="1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INVARIÁVEIS</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txBody>
                  <a:tcPr marL="38100" marR="38100" marT="38100" marB="381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extLst>
                  <a:ext uri="{0D108BD9-81ED-4DB2-BD59-A6C34878D82A}">
                    <a16:rowId xmlns:a16="http://schemas.microsoft.com/office/drawing/2014/main" val="1999694929"/>
                  </a:ext>
                </a:extLst>
              </a:tr>
              <a:tr h="1777108">
                <a:tc>
                  <a:txBody>
                    <a:bodyPr/>
                    <a:lstStyle/>
                    <a:p>
                      <a:pPr>
                        <a:lnSpc>
                          <a:spcPct val="115000"/>
                        </a:lnSpc>
                      </a:pPr>
                      <a: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t>quanto</a:t>
                      </a:r>
                      <a:b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t>quanta</a:t>
                      </a:r>
                      <a:b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t>quantos</a:t>
                      </a:r>
                      <a:b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t>quantas</a:t>
                      </a:r>
                      <a:b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t>qual</a:t>
                      </a:r>
                      <a:b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t>quais</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txBody>
                  <a:tcPr marL="38100" marR="38100" marT="38100" marB="381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t>que</a:t>
                      </a:r>
                      <a:b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t> </a:t>
                      </a:r>
                      <a:b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t>quem</a:t>
                      </a:r>
                      <a:b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t> </a:t>
                      </a:r>
                      <a:b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pt-PT" sz="1600" kern="0" dirty="0">
                          <a:effectLst/>
                          <a:latin typeface="Times New Roman" panose="02020603050405020304" pitchFamily="18" charset="0"/>
                          <a:ea typeface="Times New Roman" panose="02020603050405020304" pitchFamily="18" charset="0"/>
                          <a:cs typeface="Times New Roman" panose="02020603050405020304" pitchFamily="18" charset="0"/>
                        </a:rPr>
                        <a:t>onde</a:t>
                      </a:r>
                      <a:endParaRPr lang="it-IT" sz="1600" kern="50" dirty="0">
                        <a:effectLst/>
                        <a:latin typeface="Times New Roman" panose="02020603050405020304" pitchFamily="18" charset="0"/>
                        <a:ea typeface="SimSun" panose="02010600030101010101" pitchFamily="2" charset="-122"/>
                        <a:cs typeface="Mangal" panose="02040503050203030202" pitchFamily="18" charset="0"/>
                      </a:endParaRPr>
                    </a:p>
                  </a:txBody>
                  <a:tcPr marL="38100" marR="38100" marT="38100" marB="381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537815"/>
                  </a:ext>
                </a:extLst>
              </a:tr>
            </a:tbl>
          </a:graphicData>
        </a:graphic>
      </p:graphicFrame>
      <p:sp>
        <p:nvSpPr>
          <p:cNvPr id="9" name="CasellaDiTesto 8">
            <a:extLst>
              <a:ext uri="{FF2B5EF4-FFF2-40B4-BE49-F238E27FC236}">
                <a16:creationId xmlns:a16="http://schemas.microsoft.com/office/drawing/2014/main" id="{90EBC55D-D249-4C37-AD08-5B36D8B9E680}"/>
              </a:ext>
            </a:extLst>
          </p:cNvPr>
          <p:cNvSpPr txBox="1"/>
          <p:nvPr/>
        </p:nvSpPr>
        <p:spPr>
          <a:xfrm>
            <a:off x="8530162" y="303696"/>
            <a:ext cx="3468193" cy="5909310"/>
          </a:xfrm>
          <a:prstGeom prst="rect">
            <a:avLst/>
          </a:prstGeom>
          <a:noFill/>
        </p:spPr>
        <p:txBody>
          <a:bodyPr wrap="square">
            <a:spAutoFit/>
          </a:bodyPr>
          <a:lstStyle/>
          <a:p>
            <a:r>
              <a:rPr lang="it-IT" sz="1800" i="1" kern="0" dirty="0">
                <a:effectLst/>
                <a:latin typeface="Times New Roman" panose="02020603050405020304" pitchFamily="18" charset="0"/>
                <a:ea typeface="Times New Roman" panose="02020603050405020304" pitchFamily="18" charset="0"/>
                <a:cs typeface="Times New Roman" panose="02020603050405020304" pitchFamily="18" charset="0"/>
              </a:rPr>
              <a:t>Italiano</a:t>
            </a:r>
          </a:p>
          <a:p>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Quanto/a..?</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quanto/a..? </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pt-PT"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Quanti</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/e..?</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quantos/as..?</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it-IT" sz="1800" b="1" u="sng"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Quale*..?</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  qual..?</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Quali..?</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quais</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Chi..?</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quem..?</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pt-PT"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che</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 cosa..?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o que..?/que..?</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come..?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it-IT"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como</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di che..?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 de </a:t>
            </a:r>
            <a:r>
              <a:rPr lang="it-IT"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que</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in cosa..?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que</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per cosa..?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para </a:t>
            </a:r>
            <a:r>
              <a:rPr lang="it-IT"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que</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con chi..?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com quem..?</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pt-PT"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di</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de quem..?</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in chi..?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em quem..?</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per chi..?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para quem..?</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dove..?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 onde..?</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rPr>
              <a:t>di/da dove..?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de onde..?</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342900" lvl="0" indent="-342900">
              <a:buFont typeface="Wingdings" panose="05000000000000000000" pitchFamily="2" charset="2"/>
              <a:buChar char=""/>
            </a:pP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per </a:t>
            </a:r>
            <a:r>
              <a:rPr lang="pt-PT"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dove</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1800" kern="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pt-PT" sz="1800" kern="0" dirty="0">
                <a:effectLst/>
                <a:latin typeface="Times New Roman" panose="02020603050405020304" pitchFamily="18" charset="0"/>
                <a:ea typeface="Times New Roman" panose="02020603050405020304" pitchFamily="18" charset="0"/>
                <a:cs typeface="Times New Roman" panose="02020603050405020304" pitchFamily="18" charset="0"/>
              </a:rPr>
              <a:t>para onde?</a:t>
            </a:r>
            <a:endParaRPr lang="it-IT" sz="1800" kern="50" dirty="0">
              <a:effectLst/>
              <a:latin typeface="Times New Roman" panose="02020603050405020304" pitchFamily="18" charset="0"/>
              <a:ea typeface="SimSun" panose="02010600030101010101" pitchFamily="2" charset="-122"/>
              <a:cs typeface="Mangal" panose="02040503050203030202" pitchFamily="18" charset="0"/>
            </a:endParaRPr>
          </a:p>
          <a:p>
            <a:br>
              <a:rPr lang="pt-PT" sz="1800" dirty="0">
                <a:effectLst/>
                <a:latin typeface="Times New Roman" panose="02020603050405020304" pitchFamily="18" charset="0"/>
                <a:ea typeface="Times New Roman" panose="02020603050405020304" pitchFamily="18" charset="0"/>
              </a:rPr>
            </a:br>
            <a:endParaRPr lang="it-IT" dirty="0"/>
          </a:p>
        </p:txBody>
      </p:sp>
      <p:sp>
        <p:nvSpPr>
          <p:cNvPr id="10" name="CasellaDiTesto 9">
            <a:extLst>
              <a:ext uri="{FF2B5EF4-FFF2-40B4-BE49-F238E27FC236}">
                <a16:creationId xmlns:a16="http://schemas.microsoft.com/office/drawing/2014/main" id="{9F7C5D4D-47F1-41C0-B781-ABC96E056276}"/>
              </a:ext>
            </a:extLst>
          </p:cNvPr>
          <p:cNvSpPr txBox="1"/>
          <p:nvPr/>
        </p:nvSpPr>
        <p:spPr>
          <a:xfrm>
            <a:off x="304800" y="6386731"/>
            <a:ext cx="5572539"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t>Aprender português 1 e Gramática Italiana</a:t>
            </a:r>
            <a:endParaRPr lang="pt-PT" dirty="0">
              <a:solidFill>
                <a:schemeClr val="tx1"/>
              </a:solidFill>
            </a:endParaRPr>
          </a:p>
        </p:txBody>
      </p:sp>
    </p:spTree>
    <p:extLst>
      <p:ext uri="{BB962C8B-B14F-4D97-AF65-F5344CB8AC3E}">
        <p14:creationId xmlns:p14="http://schemas.microsoft.com/office/powerpoint/2010/main" val="1519767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F55AA05-1160-485E-BC01-E589F228E6FC}"/>
              </a:ext>
            </a:extLst>
          </p:cNvPr>
          <p:cNvPicPr>
            <a:picLocks noChangeAspect="1"/>
          </p:cNvPicPr>
          <p:nvPr/>
        </p:nvPicPr>
        <p:blipFill rotWithShape="1">
          <a:blip r:embed="rId2">
            <a:extLst>
              <a:ext uri="{28A0092B-C50C-407E-A947-70E740481C1C}">
                <a14:useLocalDpi xmlns:a14="http://schemas.microsoft.com/office/drawing/2010/main" val="0"/>
              </a:ext>
            </a:extLst>
          </a:blip>
          <a:srcRect b="43554"/>
          <a:stretch/>
        </p:blipFill>
        <p:spPr>
          <a:xfrm>
            <a:off x="1602097" y="567922"/>
            <a:ext cx="9357449" cy="5461817"/>
          </a:xfrm>
          <a:prstGeom prst="rect">
            <a:avLst/>
          </a:prstGeom>
        </p:spPr>
      </p:pic>
      <p:sp>
        <p:nvSpPr>
          <p:cNvPr id="5" name="CasellaDiTesto 4">
            <a:extLst>
              <a:ext uri="{FF2B5EF4-FFF2-40B4-BE49-F238E27FC236}">
                <a16:creationId xmlns:a16="http://schemas.microsoft.com/office/drawing/2014/main" id="{D007E226-BDA3-4B73-8303-23133D25DB5C}"/>
              </a:ext>
            </a:extLst>
          </p:cNvPr>
          <p:cNvSpPr txBox="1"/>
          <p:nvPr/>
        </p:nvSpPr>
        <p:spPr>
          <a:xfrm>
            <a:off x="304800" y="6386731"/>
            <a:ext cx="5572539"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t>Gramática de Português como língua não materna</a:t>
            </a:r>
            <a:endParaRPr lang="pt-PT" dirty="0">
              <a:solidFill>
                <a:schemeClr val="tx1"/>
              </a:solidFill>
            </a:endParaRPr>
          </a:p>
        </p:txBody>
      </p:sp>
    </p:spTree>
    <p:extLst>
      <p:ext uri="{BB962C8B-B14F-4D97-AF65-F5344CB8AC3E}">
        <p14:creationId xmlns:p14="http://schemas.microsoft.com/office/powerpoint/2010/main" val="502018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DB33100-66F5-464E-A9CE-F12385766768}"/>
              </a:ext>
            </a:extLst>
          </p:cNvPr>
          <p:cNvPicPr>
            <a:picLocks noChangeAspect="1"/>
          </p:cNvPicPr>
          <p:nvPr/>
        </p:nvPicPr>
        <p:blipFill rotWithShape="1">
          <a:blip r:embed="rId2">
            <a:extLst>
              <a:ext uri="{28A0092B-C50C-407E-A947-70E740481C1C}">
                <a14:useLocalDpi xmlns:a14="http://schemas.microsoft.com/office/drawing/2010/main" val="0"/>
              </a:ext>
            </a:extLst>
          </a:blip>
          <a:srcRect t="58640" b="-2738"/>
          <a:stretch/>
        </p:blipFill>
        <p:spPr>
          <a:xfrm>
            <a:off x="1198614" y="1070113"/>
            <a:ext cx="9357449" cy="4373218"/>
          </a:xfrm>
          <a:prstGeom prst="rect">
            <a:avLst/>
          </a:prstGeom>
        </p:spPr>
      </p:pic>
      <p:sp>
        <p:nvSpPr>
          <p:cNvPr id="4" name="CasellaDiTesto 3">
            <a:extLst>
              <a:ext uri="{FF2B5EF4-FFF2-40B4-BE49-F238E27FC236}">
                <a16:creationId xmlns:a16="http://schemas.microsoft.com/office/drawing/2014/main" id="{992452BE-AE39-43BD-9243-2EB73B6A47B5}"/>
              </a:ext>
            </a:extLst>
          </p:cNvPr>
          <p:cNvSpPr txBox="1"/>
          <p:nvPr/>
        </p:nvSpPr>
        <p:spPr>
          <a:xfrm>
            <a:off x="304800" y="6386731"/>
            <a:ext cx="5572539"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t>Gramática de Português como língua não materna</a:t>
            </a:r>
            <a:endParaRPr lang="pt-PT" dirty="0">
              <a:solidFill>
                <a:schemeClr val="tx1"/>
              </a:solidFill>
            </a:endParaRPr>
          </a:p>
        </p:txBody>
      </p:sp>
    </p:spTree>
    <p:extLst>
      <p:ext uri="{BB962C8B-B14F-4D97-AF65-F5344CB8AC3E}">
        <p14:creationId xmlns:p14="http://schemas.microsoft.com/office/powerpoint/2010/main" val="2144569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3FCB2D1-B907-4C63-92F2-B6C222B7A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9367"/>
            <a:ext cx="12192000" cy="591343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C6928BA9-80E4-4647-9BA0-FB891C8B293F}"/>
              </a:ext>
            </a:extLst>
          </p:cNvPr>
          <p:cNvSpPr txBox="1"/>
          <p:nvPr/>
        </p:nvSpPr>
        <p:spPr>
          <a:xfrm>
            <a:off x="5734878" y="569367"/>
            <a:ext cx="5635488" cy="646331"/>
          </a:xfrm>
          <a:prstGeom prst="rect">
            <a:avLst/>
          </a:prstGeom>
          <a:noFill/>
        </p:spPr>
        <p:txBody>
          <a:bodyPr wrap="square" rtlCol="0">
            <a:spAutoFit/>
          </a:bodyPr>
          <a:lstStyle/>
          <a:p>
            <a:r>
              <a:rPr lang="pt-PT" b="1" dirty="0"/>
              <a:t>Sabias que…</a:t>
            </a:r>
            <a:r>
              <a:rPr lang="pt-PT" dirty="0"/>
              <a:t> </a:t>
            </a:r>
            <a:r>
              <a:rPr lang="pt-BR" sz="1800" dirty="0">
                <a:latin typeface="Baskerville Old Face" panose="02020602080505020303" pitchFamily="18" charset="77"/>
              </a:rPr>
              <a:t>👩🏻‍🏫 </a:t>
            </a:r>
            <a:r>
              <a:rPr lang="pt-BR" dirty="0">
                <a:latin typeface="Baskerville Old Face" panose="02020602080505020303" pitchFamily="18" charset="77"/>
              </a:rPr>
              <a:t>Banda-desenhada em italiano é “fumetti” e no português do Brasil chamam-se quadrinhos ou gibis. </a:t>
            </a:r>
            <a:endParaRPr lang="it-IT" dirty="0"/>
          </a:p>
        </p:txBody>
      </p:sp>
      <p:sp>
        <p:nvSpPr>
          <p:cNvPr id="4" name="CasellaDiTesto 3">
            <a:extLst>
              <a:ext uri="{FF2B5EF4-FFF2-40B4-BE49-F238E27FC236}">
                <a16:creationId xmlns:a16="http://schemas.microsoft.com/office/drawing/2014/main" id="{03E12C40-4D4E-4270-801F-B917F9FACAF5}"/>
              </a:ext>
            </a:extLst>
          </p:cNvPr>
          <p:cNvSpPr txBox="1"/>
          <p:nvPr/>
        </p:nvSpPr>
        <p:spPr>
          <a:xfrm>
            <a:off x="290524" y="6482804"/>
            <a:ext cx="4241719"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it-IT" dirty="0" err="1">
                <a:solidFill>
                  <a:schemeClr val="tx1"/>
                </a:solidFill>
              </a:rPr>
              <a:t>Quarentoons</a:t>
            </a:r>
            <a:r>
              <a:rPr lang="it-IT" dirty="0">
                <a:solidFill>
                  <a:schemeClr val="tx1"/>
                </a:solidFill>
              </a:rPr>
              <a:t> (Facebook/Instagram)</a:t>
            </a:r>
            <a:endParaRPr lang="it-IT" dirty="0"/>
          </a:p>
        </p:txBody>
      </p:sp>
    </p:spTree>
    <p:extLst>
      <p:ext uri="{BB962C8B-B14F-4D97-AF65-F5344CB8AC3E}">
        <p14:creationId xmlns:p14="http://schemas.microsoft.com/office/powerpoint/2010/main" val="233342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2860B43-C818-4E1C-89AE-39695BDEC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977" y="251791"/>
            <a:ext cx="4960760" cy="60761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ay be an image of text that says &quot;PERGUNTAS ERESPOSTAS Como vai funcionar o desconto nos combustíveis? Como o posso receber? Algumas perguntas e respostas sobre a nova medida P&quot;">
            <a:extLst>
              <a:ext uri="{FF2B5EF4-FFF2-40B4-BE49-F238E27FC236}">
                <a16:creationId xmlns:a16="http://schemas.microsoft.com/office/drawing/2014/main" id="{43C3C2E7-743F-4E61-8EAF-5FD95950E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9984" y="251791"/>
            <a:ext cx="5817704" cy="581770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CB00E139-2B61-454B-994D-FB4DAFA9A6A7}"/>
              </a:ext>
            </a:extLst>
          </p:cNvPr>
          <p:cNvSpPr txBox="1"/>
          <p:nvPr/>
        </p:nvSpPr>
        <p:spPr>
          <a:xfrm>
            <a:off x="184507" y="6396335"/>
            <a:ext cx="9701615"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it-IT" dirty="0" err="1">
                <a:solidFill>
                  <a:schemeClr val="tx1"/>
                </a:solidFill>
              </a:rPr>
              <a:t>Jornais</a:t>
            </a:r>
            <a:r>
              <a:rPr lang="it-IT" dirty="0">
                <a:solidFill>
                  <a:schemeClr val="tx1"/>
                </a:solidFill>
              </a:rPr>
              <a:t>: capa do </a:t>
            </a:r>
            <a:r>
              <a:rPr lang="it-IT" dirty="0" err="1">
                <a:solidFill>
                  <a:schemeClr val="tx1"/>
                </a:solidFill>
              </a:rPr>
              <a:t>jornal</a:t>
            </a:r>
            <a:r>
              <a:rPr lang="it-IT" dirty="0">
                <a:solidFill>
                  <a:schemeClr val="tx1"/>
                </a:solidFill>
              </a:rPr>
              <a:t> «A Bola», </a:t>
            </a:r>
            <a:r>
              <a:rPr lang="it-IT" dirty="0" err="1">
                <a:solidFill>
                  <a:schemeClr val="tx1"/>
                </a:solidFill>
              </a:rPr>
              <a:t>Infografia</a:t>
            </a:r>
            <a:r>
              <a:rPr lang="it-IT" dirty="0">
                <a:solidFill>
                  <a:schemeClr val="tx1"/>
                </a:solidFill>
              </a:rPr>
              <a:t> </a:t>
            </a:r>
            <a:r>
              <a:rPr lang="it-IT" dirty="0" err="1">
                <a:solidFill>
                  <a:schemeClr val="tx1"/>
                </a:solidFill>
              </a:rPr>
              <a:t>jornal</a:t>
            </a:r>
            <a:r>
              <a:rPr lang="it-IT" dirty="0">
                <a:solidFill>
                  <a:schemeClr val="tx1"/>
                </a:solidFill>
              </a:rPr>
              <a:t> «</a:t>
            </a:r>
            <a:r>
              <a:rPr lang="it-IT" dirty="0" err="1">
                <a:solidFill>
                  <a:schemeClr val="tx1"/>
                </a:solidFill>
              </a:rPr>
              <a:t>Público</a:t>
            </a:r>
            <a:r>
              <a:rPr lang="it-IT" dirty="0">
                <a:solidFill>
                  <a:schemeClr val="tx1"/>
                </a:solidFill>
              </a:rPr>
              <a:t>»</a:t>
            </a:r>
            <a:endParaRPr lang="it-IT" dirty="0"/>
          </a:p>
        </p:txBody>
      </p:sp>
    </p:spTree>
    <p:extLst>
      <p:ext uri="{BB962C8B-B14F-4D97-AF65-F5344CB8AC3E}">
        <p14:creationId xmlns:p14="http://schemas.microsoft.com/office/powerpoint/2010/main" val="2643027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3C8120C-1E4A-4A64-92BF-EBB735E72945}"/>
              </a:ext>
            </a:extLst>
          </p:cNvPr>
          <p:cNvSpPr>
            <a:spLocks noGrp="1"/>
          </p:cNvSpPr>
          <p:nvPr>
            <p:ph idx="4294967295"/>
          </p:nvPr>
        </p:nvSpPr>
        <p:spPr>
          <a:xfrm>
            <a:off x="861391" y="348769"/>
            <a:ext cx="11105322" cy="5654467"/>
          </a:xfrm>
        </p:spPr>
        <p:txBody>
          <a:bodyPr>
            <a:normAutofit fontScale="92500" lnSpcReduction="10000"/>
          </a:bodyPr>
          <a:lstStyle/>
          <a:p>
            <a:r>
              <a:rPr lang="it-IT" b="1" u="sng" dirty="0" err="1"/>
              <a:t>Atenção</a:t>
            </a:r>
            <a:r>
              <a:rPr lang="it-IT" b="1" u="sng" dirty="0"/>
              <a:t>!!!!!</a:t>
            </a:r>
          </a:p>
          <a:p>
            <a:endParaRPr lang="it-IT" dirty="0"/>
          </a:p>
          <a:p>
            <a:r>
              <a:rPr lang="it-IT" dirty="0"/>
              <a:t>•	'</a:t>
            </a:r>
            <a:r>
              <a:rPr lang="it-IT" dirty="0" err="1"/>
              <a:t>Que</a:t>
            </a:r>
            <a:r>
              <a:rPr lang="it-IT" dirty="0"/>
              <a:t>' è sempre seguito da un nome, mentre non lo è 'qual'. 'Qual' implica di solito una scelta.</a:t>
            </a:r>
          </a:p>
          <a:p>
            <a:r>
              <a:rPr lang="it-IT" dirty="0"/>
              <a:t>•	I pronomi interrogativi che usano '</a:t>
            </a:r>
            <a:r>
              <a:rPr lang="it-IT" dirty="0" err="1"/>
              <a:t>que</a:t>
            </a:r>
            <a:r>
              <a:rPr lang="it-IT" dirty="0"/>
              <a:t>', ricevono l'accento circonflesso se si trovano da soli alla fine di una frase interrogativa. Per esempio: "</a:t>
            </a:r>
            <a:r>
              <a:rPr lang="it-IT" dirty="0" err="1"/>
              <a:t>Não</a:t>
            </a:r>
            <a:r>
              <a:rPr lang="it-IT" dirty="0"/>
              <a:t>. Por </a:t>
            </a:r>
            <a:r>
              <a:rPr lang="it-IT" dirty="0" err="1"/>
              <a:t>quê</a:t>
            </a:r>
            <a:r>
              <a:rPr lang="it-IT" dirty="0"/>
              <a:t>?”(No. Perché?)</a:t>
            </a:r>
          </a:p>
          <a:p>
            <a:endParaRPr lang="it-IT" dirty="0"/>
          </a:p>
          <a:p>
            <a:r>
              <a:rPr lang="it-IT" dirty="0"/>
              <a:t>Es.</a:t>
            </a:r>
          </a:p>
          <a:p>
            <a:r>
              <a:rPr lang="it-IT" b="1" dirty="0" err="1"/>
              <a:t>Quantas</a:t>
            </a:r>
            <a:r>
              <a:rPr lang="it-IT" b="1" dirty="0"/>
              <a:t> </a:t>
            </a:r>
            <a:r>
              <a:rPr lang="it-IT" b="1" dirty="0" err="1"/>
              <a:t>irmãs</a:t>
            </a:r>
            <a:r>
              <a:rPr lang="it-IT" b="1" dirty="0"/>
              <a:t> </a:t>
            </a:r>
            <a:r>
              <a:rPr lang="it-IT" b="1" dirty="0" err="1"/>
              <a:t>tens</a:t>
            </a:r>
            <a:r>
              <a:rPr lang="it-IT" b="1" dirty="0"/>
              <a:t>? </a:t>
            </a:r>
            <a:r>
              <a:rPr lang="it-IT" dirty="0"/>
              <a:t>- quante sorelle hai?</a:t>
            </a:r>
          </a:p>
          <a:p>
            <a:r>
              <a:rPr lang="it-IT" b="1" dirty="0"/>
              <a:t>Qual </a:t>
            </a:r>
            <a:r>
              <a:rPr lang="it-IT" b="1" dirty="0" err="1"/>
              <a:t>foi</a:t>
            </a:r>
            <a:r>
              <a:rPr lang="it-IT" b="1" dirty="0"/>
              <a:t> o </a:t>
            </a:r>
            <a:r>
              <a:rPr lang="it-IT" b="1" dirty="0" err="1"/>
              <a:t>filme</a:t>
            </a:r>
            <a:r>
              <a:rPr lang="it-IT" b="1" dirty="0"/>
              <a:t> </a:t>
            </a:r>
            <a:r>
              <a:rPr lang="it-IT" b="1" dirty="0" err="1"/>
              <a:t>que</a:t>
            </a:r>
            <a:r>
              <a:rPr lang="it-IT" b="1" dirty="0"/>
              <a:t> viste </a:t>
            </a:r>
            <a:r>
              <a:rPr lang="it-IT" b="1" dirty="0" err="1"/>
              <a:t>ontem</a:t>
            </a:r>
            <a:r>
              <a:rPr lang="it-IT" b="1" dirty="0"/>
              <a:t>? </a:t>
            </a:r>
            <a:r>
              <a:rPr lang="it-IT" dirty="0"/>
              <a:t>- quale è stato il film che hai visto ieri?</a:t>
            </a:r>
          </a:p>
          <a:p>
            <a:endParaRPr lang="it-IT" dirty="0"/>
          </a:p>
          <a:p>
            <a:pPr marL="0" indent="0">
              <a:buNone/>
            </a:pPr>
            <a:r>
              <a:rPr lang="it-IT" b="1" dirty="0" err="1"/>
              <a:t>Exceção</a:t>
            </a:r>
            <a:r>
              <a:rPr lang="it-IT" b="1" dirty="0"/>
              <a:t>:</a:t>
            </a:r>
          </a:p>
          <a:p>
            <a:pPr marL="0" indent="0">
              <a:buNone/>
            </a:pPr>
            <a:r>
              <a:rPr lang="it-IT" dirty="0"/>
              <a:t>Nas </a:t>
            </a:r>
            <a:r>
              <a:rPr lang="it-IT" dirty="0" err="1"/>
              <a:t>perguntas</a:t>
            </a:r>
            <a:r>
              <a:rPr lang="it-IT" dirty="0"/>
              <a:t> </a:t>
            </a:r>
            <a:r>
              <a:rPr lang="it-IT" dirty="0" err="1"/>
              <a:t>sem</a:t>
            </a:r>
            <a:r>
              <a:rPr lang="it-IT" dirty="0"/>
              <a:t> interrogativa o pronome continua </a:t>
            </a:r>
            <a:r>
              <a:rPr lang="it-IT" dirty="0" err="1"/>
              <a:t>depois</a:t>
            </a:r>
            <a:r>
              <a:rPr lang="it-IT" dirty="0"/>
              <a:t> do verbo.</a:t>
            </a:r>
          </a:p>
          <a:p>
            <a:pPr marL="0" indent="0" algn="ctr">
              <a:buNone/>
            </a:pPr>
            <a:r>
              <a:rPr lang="it-IT" b="1" dirty="0"/>
              <a:t>Ex: </a:t>
            </a:r>
            <a:r>
              <a:rPr lang="it-IT" b="1" u="sng" dirty="0" err="1">
                <a:solidFill>
                  <a:srgbClr val="FF0000"/>
                </a:solidFill>
              </a:rPr>
              <a:t>Você</a:t>
            </a:r>
            <a:r>
              <a:rPr lang="it-IT" b="1" u="sng" dirty="0">
                <a:solidFill>
                  <a:srgbClr val="FF0000"/>
                </a:solidFill>
              </a:rPr>
              <a:t> </a:t>
            </a:r>
            <a:r>
              <a:rPr lang="it-IT" b="1" u="sng" dirty="0" err="1">
                <a:solidFill>
                  <a:srgbClr val="FF0000"/>
                </a:solidFill>
              </a:rPr>
              <a:t>chama</a:t>
            </a:r>
            <a:r>
              <a:rPr lang="it-IT" b="1" u="sng" dirty="0">
                <a:solidFill>
                  <a:srgbClr val="FF0000"/>
                </a:solidFill>
              </a:rPr>
              <a:t>-se Teresa?</a:t>
            </a:r>
          </a:p>
          <a:p>
            <a:pPr marL="0" indent="0" algn="ctr">
              <a:buNone/>
            </a:pPr>
            <a:r>
              <a:rPr lang="it-IT" b="1" u="sng" dirty="0" err="1">
                <a:solidFill>
                  <a:srgbClr val="FF0000"/>
                </a:solidFill>
              </a:rPr>
              <a:t>Deitas</a:t>
            </a:r>
            <a:r>
              <a:rPr lang="it-IT" b="1" u="sng" dirty="0">
                <a:solidFill>
                  <a:srgbClr val="FF0000"/>
                </a:solidFill>
              </a:rPr>
              <a:t>-te tarde?</a:t>
            </a:r>
          </a:p>
          <a:p>
            <a:endParaRPr lang="it-IT" dirty="0"/>
          </a:p>
        </p:txBody>
      </p:sp>
      <p:sp>
        <p:nvSpPr>
          <p:cNvPr id="2" name="CasellaDiTesto 1">
            <a:extLst>
              <a:ext uri="{FF2B5EF4-FFF2-40B4-BE49-F238E27FC236}">
                <a16:creationId xmlns:a16="http://schemas.microsoft.com/office/drawing/2014/main" id="{F05D2CCE-BC81-455F-B492-723E7E9C1F32}"/>
              </a:ext>
            </a:extLst>
          </p:cNvPr>
          <p:cNvSpPr txBox="1"/>
          <p:nvPr/>
        </p:nvSpPr>
        <p:spPr>
          <a:xfrm>
            <a:off x="8892208" y="3776870"/>
            <a:ext cx="2438401"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pt-PT" dirty="0"/>
              <a:t>Esclarecimento da aula anterior</a:t>
            </a:r>
            <a:endParaRPr lang="it-IT" dirty="0"/>
          </a:p>
        </p:txBody>
      </p:sp>
      <p:cxnSp>
        <p:nvCxnSpPr>
          <p:cNvPr id="5" name="Connettore 2 4">
            <a:extLst>
              <a:ext uri="{FF2B5EF4-FFF2-40B4-BE49-F238E27FC236}">
                <a16:creationId xmlns:a16="http://schemas.microsoft.com/office/drawing/2014/main" id="{78A99806-A200-445A-B49E-FDA20DB63128}"/>
              </a:ext>
            </a:extLst>
          </p:cNvPr>
          <p:cNvCxnSpPr/>
          <p:nvPr/>
        </p:nvCxnSpPr>
        <p:spPr>
          <a:xfrm flipH="1">
            <a:off x="8070574" y="4704522"/>
            <a:ext cx="1086678" cy="689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754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6360">
            <a:hlinkClick r:id="" action="ppaction://media"/>
            <a:extLst>
              <a:ext uri="{FF2B5EF4-FFF2-40B4-BE49-F238E27FC236}">
                <a16:creationId xmlns:a16="http://schemas.microsoft.com/office/drawing/2014/main" id="{A352D415-B00A-40DC-8C7B-C94A1A5733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8017" y="212034"/>
            <a:ext cx="3395455" cy="6036365"/>
          </a:xfrm>
          <a:prstGeom prst="rect">
            <a:avLst/>
          </a:prstGeom>
        </p:spPr>
      </p:pic>
      <p:sp>
        <p:nvSpPr>
          <p:cNvPr id="3" name="CasellaDiTesto 2">
            <a:extLst>
              <a:ext uri="{FF2B5EF4-FFF2-40B4-BE49-F238E27FC236}">
                <a16:creationId xmlns:a16="http://schemas.microsoft.com/office/drawing/2014/main" id="{2D86A6C7-C6E9-4432-8A7F-DF412EADDA0A}"/>
              </a:ext>
            </a:extLst>
          </p:cNvPr>
          <p:cNvSpPr txBox="1"/>
          <p:nvPr/>
        </p:nvSpPr>
        <p:spPr>
          <a:xfrm>
            <a:off x="5632174" y="2002520"/>
            <a:ext cx="5724939" cy="3970318"/>
          </a:xfrm>
          <a:prstGeom prst="rect">
            <a:avLst/>
          </a:prstGeom>
          <a:noFill/>
        </p:spPr>
        <p:txBody>
          <a:bodyPr wrap="square" rtlCol="0">
            <a:spAutoFit/>
          </a:bodyPr>
          <a:lstStyle/>
          <a:p>
            <a:r>
              <a:rPr lang="pt-PT" b="1" u="sng" dirty="0"/>
              <a:t>Curiosidade:</a:t>
            </a:r>
          </a:p>
          <a:p>
            <a:endParaRPr lang="pt-PT" dirty="0"/>
          </a:p>
          <a:p>
            <a:pPr algn="just"/>
            <a:r>
              <a:rPr lang="pt-PT" dirty="0"/>
              <a:t>Algumas expressões portuguesas são parecidas a expressões utilizadas em dialetos do sul da Itália. É muito provável que as palavras tenham origem entre os intercâmbios culturais entre Portugal e Espanha no território italiano.</a:t>
            </a:r>
          </a:p>
          <a:p>
            <a:endParaRPr lang="pt-PT" dirty="0"/>
          </a:p>
          <a:p>
            <a:r>
              <a:rPr lang="pt-PT" dirty="0"/>
              <a:t>Ex. </a:t>
            </a:r>
          </a:p>
          <a:p>
            <a:r>
              <a:rPr lang="pt-PT" dirty="0"/>
              <a:t>Quanto custa o café?</a:t>
            </a:r>
          </a:p>
          <a:p>
            <a:r>
              <a:rPr lang="pt-PT" dirty="0"/>
              <a:t>A minha rua é na </a:t>
            </a:r>
            <a:r>
              <a:rPr lang="pt-PT" dirty="0" err="1"/>
              <a:t>Piazza</a:t>
            </a:r>
            <a:r>
              <a:rPr lang="pt-PT" dirty="0"/>
              <a:t> San Giovanni nº 10.</a:t>
            </a:r>
          </a:p>
          <a:p>
            <a:r>
              <a:rPr lang="pt-PT" dirty="0"/>
              <a:t>Para cima ou para baixo</a:t>
            </a:r>
          </a:p>
          <a:p>
            <a:r>
              <a:rPr lang="pt-PT" dirty="0"/>
              <a:t>Gaiola</a:t>
            </a:r>
          </a:p>
          <a:p>
            <a:endParaRPr lang="it-IT" dirty="0"/>
          </a:p>
        </p:txBody>
      </p:sp>
      <p:cxnSp>
        <p:nvCxnSpPr>
          <p:cNvPr id="5" name="Connettore 2 4">
            <a:extLst>
              <a:ext uri="{FF2B5EF4-FFF2-40B4-BE49-F238E27FC236}">
                <a16:creationId xmlns:a16="http://schemas.microsoft.com/office/drawing/2014/main" id="{B90619FC-5886-400D-AA3A-2A4C08BC19F5}"/>
              </a:ext>
            </a:extLst>
          </p:cNvPr>
          <p:cNvCxnSpPr/>
          <p:nvPr/>
        </p:nvCxnSpPr>
        <p:spPr>
          <a:xfrm flipV="1">
            <a:off x="4433472" y="1179443"/>
            <a:ext cx="1476998" cy="8230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929D45E3-0792-4A06-A0E5-EFCDD1BDF208}"/>
              </a:ext>
            </a:extLst>
          </p:cNvPr>
          <p:cNvSpPr txBox="1"/>
          <p:nvPr/>
        </p:nvSpPr>
        <p:spPr>
          <a:xfrm>
            <a:off x="6096000" y="994777"/>
            <a:ext cx="4492487" cy="369332"/>
          </a:xfrm>
          <a:prstGeom prst="rect">
            <a:avLst/>
          </a:prstGeom>
          <a:noFill/>
        </p:spPr>
        <p:txBody>
          <a:bodyPr wrap="square" rtlCol="0">
            <a:spAutoFit/>
          </a:bodyPr>
          <a:lstStyle/>
          <a:p>
            <a:r>
              <a:rPr lang="pt-PT" dirty="0"/>
              <a:t>Interação com um sr. da cidade de </a:t>
            </a:r>
            <a:r>
              <a:rPr lang="pt-PT" dirty="0" err="1"/>
              <a:t>Tropea</a:t>
            </a:r>
            <a:endParaRPr lang="it-IT" dirty="0"/>
          </a:p>
        </p:txBody>
      </p:sp>
      <p:sp>
        <p:nvSpPr>
          <p:cNvPr id="7" name="CasellaDiTesto 6">
            <a:extLst>
              <a:ext uri="{FF2B5EF4-FFF2-40B4-BE49-F238E27FC236}">
                <a16:creationId xmlns:a16="http://schemas.microsoft.com/office/drawing/2014/main" id="{69AEEB9F-8C4F-4FEF-9530-07F522F7F4FD}"/>
              </a:ext>
            </a:extLst>
          </p:cNvPr>
          <p:cNvSpPr txBox="1"/>
          <p:nvPr/>
        </p:nvSpPr>
        <p:spPr>
          <a:xfrm>
            <a:off x="9197010" y="4041096"/>
            <a:ext cx="2312504" cy="369332"/>
          </a:xfrm>
          <a:prstGeom prst="rect">
            <a:avLst/>
          </a:prstGeom>
          <a:noFill/>
        </p:spPr>
        <p:txBody>
          <a:bodyPr wrap="square" rtlCol="0">
            <a:spAutoFit/>
          </a:bodyPr>
          <a:lstStyle/>
          <a:p>
            <a:r>
              <a:rPr lang="pt-PT" b="1" dirty="0"/>
              <a:t>Para saber mais!</a:t>
            </a:r>
            <a:r>
              <a:rPr lang="pt-PT" dirty="0"/>
              <a:t> </a:t>
            </a:r>
            <a:r>
              <a:rPr lang="pt-BR" sz="1800" dirty="0">
                <a:latin typeface="Baskerville Old Face" panose="02020602080505020303" pitchFamily="18" charset="77"/>
              </a:rPr>
              <a:t>👩🏻‍🏫 </a:t>
            </a:r>
            <a:endParaRPr lang="it-IT" dirty="0"/>
          </a:p>
        </p:txBody>
      </p:sp>
    </p:spTree>
    <p:extLst>
      <p:ext uri="{BB962C8B-B14F-4D97-AF65-F5344CB8AC3E}">
        <p14:creationId xmlns:p14="http://schemas.microsoft.com/office/powerpoint/2010/main" val="43872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3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BDFC1E-D4FC-4743-8C36-E6A2F90A2E85}"/>
              </a:ext>
            </a:extLst>
          </p:cNvPr>
          <p:cNvSpPr>
            <a:spLocks noGrp="1"/>
          </p:cNvSpPr>
          <p:nvPr>
            <p:ph type="title"/>
          </p:nvPr>
        </p:nvSpPr>
        <p:spPr/>
        <p:txBody>
          <a:bodyPr/>
          <a:lstStyle/>
          <a:p>
            <a:r>
              <a:rPr lang="pt-PT" dirty="0"/>
              <a:t>Sumário da aula n</a:t>
            </a:r>
            <a:r>
              <a:rPr lang="it-IT" dirty="0"/>
              <a:t>°13 e n°14</a:t>
            </a:r>
          </a:p>
        </p:txBody>
      </p:sp>
      <p:sp>
        <p:nvSpPr>
          <p:cNvPr id="3" name="Segnaposto contenuto 2">
            <a:extLst>
              <a:ext uri="{FF2B5EF4-FFF2-40B4-BE49-F238E27FC236}">
                <a16:creationId xmlns:a16="http://schemas.microsoft.com/office/drawing/2014/main" id="{7648CD74-F985-4B3A-8516-DABAD940FBAB}"/>
              </a:ext>
            </a:extLst>
          </p:cNvPr>
          <p:cNvSpPr>
            <a:spLocks noGrp="1"/>
          </p:cNvSpPr>
          <p:nvPr>
            <p:ph idx="1"/>
          </p:nvPr>
        </p:nvSpPr>
        <p:spPr>
          <a:xfrm>
            <a:off x="1004515" y="2393655"/>
            <a:ext cx="10657398" cy="2726985"/>
          </a:xfrm>
        </p:spPr>
        <p:txBody>
          <a:bodyPr>
            <a:normAutofit fontScale="92500" lnSpcReduction="10000"/>
          </a:bodyPr>
          <a:lstStyle/>
          <a:p>
            <a:pPr algn="just">
              <a:spcBef>
                <a:spcPts val="600"/>
              </a:spcBef>
              <a:buClr>
                <a:schemeClr val="dk1"/>
              </a:buClr>
              <a:buSzPts val="1100"/>
              <a:buFont typeface="Wingdings" panose="05000000000000000000" pitchFamily="2" charset="2"/>
              <a:buChar char="§"/>
            </a:pPr>
            <a:r>
              <a:rPr lang="pt-BR" sz="2400" b="1" dirty="0">
                <a:latin typeface="Arial" panose="020B0604020202020204" pitchFamily="34" charset="0"/>
                <a:cs typeface="Arial" panose="020B0604020202020204" pitchFamily="34" charset="0"/>
              </a:rPr>
              <a:t>Erros e esclarecimentos.</a:t>
            </a:r>
          </a:p>
          <a:p>
            <a:pPr algn="just">
              <a:spcBef>
                <a:spcPts val="600"/>
              </a:spcBef>
              <a:buClr>
                <a:schemeClr val="dk1"/>
              </a:buClr>
              <a:buSzPts val="1100"/>
              <a:buFont typeface="Wingdings" panose="05000000000000000000" pitchFamily="2" charset="2"/>
              <a:buChar char="§"/>
            </a:pPr>
            <a:r>
              <a:rPr lang="pt-BR" sz="2400" b="1" dirty="0">
                <a:latin typeface="Arial" panose="020B0604020202020204" pitchFamily="34" charset="0"/>
                <a:cs typeface="Arial" panose="020B0604020202020204" pitchFamily="34" charset="0"/>
              </a:rPr>
              <a:t>Verbo acordar, levantar-se, chamar-se, deitar-se</a:t>
            </a:r>
          </a:p>
          <a:p>
            <a:pPr algn="just">
              <a:spcBef>
                <a:spcPts val="600"/>
              </a:spcBef>
              <a:buClr>
                <a:schemeClr val="dk1"/>
              </a:buClr>
              <a:buSzPts val="1100"/>
              <a:buFont typeface="Wingdings" panose="05000000000000000000" pitchFamily="2" charset="2"/>
              <a:buChar char="§"/>
            </a:pPr>
            <a:r>
              <a:rPr lang="pt-BR" sz="2400" b="1" dirty="0">
                <a:latin typeface="Arial" panose="020B0604020202020204" pitchFamily="34" charset="0"/>
                <a:cs typeface="Arial" panose="020B0604020202020204" pitchFamily="34" charset="0"/>
              </a:rPr>
              <a:t>Continuação da aula anterior- Pronomes interrogativos. Exercícios.</a:t>
            </a:r>
          </a:p>
          <a:p>
            <a:pPr algn="just">
              <a:spcBef>
                <a:spcPts val="600"/>
              </a:spcBef>
              <a:buClr>
                <a:schemeClr val="dk1"/>
              </a:buClr>
              <a:buSzPts val="1100"/>
              <a:buFont typeface="Wingdings" panose="05000000000000000000" pitchFamily="2" charset="2"/>
              <a:buChar char="§"/>
            </a:pPr>
            <a:r>
              <a:rPr lang="pt-BR" sz="2400" b="1" dirty="0">
                <a:latin typeface="Arial" panose="020B0604020202020204" pitchFamily="34" charset="0"/>
                <a:cs typeface="Arial" panose="020B0604020202020204" pitchFamily="34" charset="0"/>
              </a:rPr>
              <a:t>Sinais de puntuação e auxiliares.</a:t>
            </a:r>
          </a:p>
          <a:p>
            <a:pPr algn="just">
              <a:spcBef>
                <a:spcPts val="600"/>
              </a:spcBef>
              <a:buClr>
                <a:schemeClr val="dk1"/>
              </a:buClr>
              <a:buSzPts val="1100"/>
              <a:buFont typeface="Wingdings" panose="05000000000000000000" pitchFamily="2" charset="2"/>
              <a:buChar char="§"/>
            </a:pPr>
            <a:r>
              <a:rPr lang="pt-BR" sz="2400" b="1" dirty="0">
                <a:latin typeface="Arial" panose="020B0604020202020204" pitchFamily="34" charset="0"/>
                <a:cs typeface="Arial" panose="020B0604020202020204" pitchFamily="34" charset="0"/>
              </a:rPr>
              <a:t>Exercícios.</a:t>
            </a:r>
          </a:p>
          <a:p>
            <a:pPr algn="just">
              <a:spcBef>
                <a:spcPts val="600"/>
              </a:spcBef>
              <a:buClr>
                <a:schemeClr val="dk1"/>
              </a:buClr>
              <a:buSzPts val="1100"/>
              <a:buFont typeface="Wingdings" panose="05000000000000000000" pitchFamily="2" charset="2"/>
              <a:buChar char="§"/>
            </a:pPr>
            <a:r>
              <a:rPr lang="pt-BR" sz="2400" b="1" dirty="0">
                <a:latin typeface="Arial" panose="020B0604020202020204" pitchFamily="34" charset="0"/>
                <a:cs typeface="Arial" panose="020B0604020202020204" pitchFamily="34" charset="0"/>
              </a:rPr>
              <a:t>Ditado- tradições académicas.</a:t>
            </a:r>
          </a:p>
          <a:p>
            <a:pPr algn="just">
              <a:spcBef>
                <a:spcPts val="600"/>
              </a:spcBef>
              <a:buClr>
                <a:schemeClr val="dk1"/>
              </a:buClr>
              <a:buSzPts val="1100"/>
              <a:buFont typeface="Wingdings" panose="05000000000000000000" pitchFamily="2" charset="2"/>
              <a:buChar char="§"/>
            </a:pPr>
            <a:r>
              <a:rPr lang="pt-BR" sz="2400" b="1" dirty="0">
                <a:latin typeface="Arial" panose="020B0604020202020204" pitchFamily="34" charset="0"/>
                <a:cs typeface="Arial" panose="020B0604020202020204" pitchFamily="34" charset="0"/>
              </a:rPr>
              <a:t>Tpc’s</a:t>
            </a:r>
            <a:endParaRPr lang="it-IT" sz="2800" dirty="0">
              <a:latin typeface="Arial" panose="020B0604020202020204" pitchFamily="34" charset="0"/>
              <a:cs typeface="Arial" panose="020B0604020202020204" pitchFamily="34" charset="0"/>
            </a:endParaRPr>
          </a:p>
        </p:txBody>
      </p:sp>
      <p:sp>
        <p:nvSpPr>
          <p:cNvPr id="4" name="CasellaDiTesto 3">
            <a:extLst>
              <a:ext uri="{FF2B5EF4-FFF2-40B4-BE49-F238E27FC236}">
                <a16:creationId xmlns:a16="http://schemas.microsoft.com/office/drawing/2014/main" id="{5BD44FEB-87D0-48D5-936D-5A99420430B0}"/>
              </a:ext>
            </a:extLst>
          </p:cNvPr>
          <p:cNvSpPr txBox="1"/>
          <p:nvPr/>
        </p:nvSpPr>
        <p:spPr>
          <a:xfrm>
            <a:off x="1097280" y="2024324"/>
            <a:ext cx="10058400" cy="369332"/>
          </a:xfrm>
          <a:prstGeom prst="rect">
            <a:avLst/>
          </a:prstGeom>
          <a:noFill/>
        </p:spPr>
        <p:txBody>
          <a:bodyPr wrap="square" rtlCol="0">
            <a:spAutoFit/>
          </a:bodyPr>
          <a:lstStyle/>
          <a:p>
            <a:pPr algn="r"/>
            <a:r>
              <a:rPr lang="pt-PT" b="1" u="sng" dirty="0"/>
              <a:t>_________– feira</a:t>
            </a:r>
            <a:r>
              <a:rPr lang="pt-PT" dirty="0"/>
              <a:t>, </a:t>
            </a:r>
            <a:r>
              <a:rPr lang="pt-PT" b="1" dirty="0">
                <a:solidFill>
                  <a:srgbClr val="FF0000"/>
                </a:solidFill>
              </a:rPr>
              <a:t>30 </a:t>
            </a:r>
            <a:r>
              <a:rPr lang="pt-PT" dirty="0"/>
              <a:t>(___________) de </a:t>
            </a:r>
            <a:r>
              <a:rPr lang="pt-PT" b="1" dirty="0">
                <a:solidFill>
                  <a:srgbClr val="FF0000"/>
                </a:solidFill>
              </a:rPr>
              <a:t>novembro</a:t>
            </a:r>
            <a:r>
              <a:rPr lang="pt-PT" dirty="0"/>
              <a:t> de </a:t>
            </a:r>
            <a:r>
              <a:rPr lang="pt-PT" b="1" dirty="0">
                <a:solidFill>
                  <a:srgbClr val="FF0000"/>
                </a:solidFill>
              </a:rPr>
              <a:t>2021</a:t>
            </a:r>
            <a:endParaRPr lang="it-IT" dirty="0"/>
          </a:p>
        </p:txBody>
      </p:sp>
    </p:spTree>
    <p:extLst>
      <p:ext uri="{BB962C8B-B14F-4D97-AF65-F5344CB8AC3E}">
        <p14:creationId xmlns:p14="http://schemas.microsoft.com/office/powerpoint/2010/main" val="158255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wipe(down)">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down)">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9">
            <a:extLst>
              <a:ext uri="{FF2B5EF4-FFF2-40B4-BE49-F238E27FC236}">
                <a16:creationId xmlns:a16="http://schemas.microsoft.com/office/drawing/2014/main" id="{4B3E61A8-FE10-4F1A-BA2C-EB7AF11B301F}"/>
              </a:ext>
            </a:extLst>
          </p:cNvPr>
          <p:cNvPicPr>
            <a:picLocks noChangeAspect="1"/>
          </p:cNvPicPr>
          <p:nvPr/>
        </p:nvPicPr>
        <p:blipFill rotWithShape="1">
          <a:blip r:embed="rId2" cstate="print"/>
          <a:srcRect t="15243" b="11342"/>
          <a:stretch/>
        </p:blipFill>
        <p:spPr bwMode="auto">
          <a:xfrm>
            <a:off x="329141" y="220474"/>
            <a:ext cx="9756844" cy="3208526"/>
          </a:xfrm>
          <a:prstGeom prst="rect">
            <a:avLst/>
          </a:prstGeom>
          <a:noFill/>
          <a:ln w="9525">
            <a:noFill/>
            <a:miter lim="800000"/>
            <a:headEnd/>
            <a:tailEnd/>
          </a:ln>
        </p:spPr>
      </p:pic>
      <p:pic>
        <p:nvPicPr>
          <p:cNvPr id="3" name="Picture 28">
            <a:extLst>
              <a:ext uri="{FF2B5EF4-FFF2-40B4-BE49-F238E27FC236}">
                <a16:creationId xmlns:a16="http://schemas.microsoft.com/office/drawing/2014/main" id="{6F4E45D4-28F9-4613-98E9-D07BB3BA7C67}"/>
              </a:ext>
            </a:extLst>
          </p:cNvPr>
          <p:cNvPicPr>
            <a:picLocks noChangeAspect="1"/>
          </p:cNvPicPr>
          <p:nvPr/>
        </p:nvPicPr>
        <p:blipFill rotWithShape="1">
          <a:blip r:embed="rId3" cstate="print">
            <a:lum bright="-20000"/>
          </a:blip>
          <a:srcRect t="4019" b="26022"/>
          <a:stretch/>
        </p:blipFill>
        <p:spPr bwMode="auto">
          <a:xfrm>
            <a:off x="3962400" y="3493886"/>
            <a:ext cx="8070574" cy="2787644"/>
          </a:xfrm>
          <a:prstGeom prst="rect">
            <a:avLst/>
          </a:prstGeom>
          <a:noFill/>
          <a:ln w="9525">
            <a:noFill/>
            <a:miter lim="800000"/>
            <a:headEnd/>
            <a:tailEnd/>
          </a:ln>
        </p:spPr>
      </p:pic>
    </p:spTree>
    <p:extLst>
      <p:ext uri="{BB962C8B-B14F-4D97-AF65-F5344CB8AC3E}">
        <p14:creationId xmlns:p14="http://schemas.microsoft.com/office/powerpoint/2010/main" val="4231785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F7615AB-CBE4-430F-87B8-30C78B03CF01}"/>
              </a:ext>
            </a:extLst>
          </p:cNvPr>
          <p:cNvPicPr>
            <a:picLocks noChangeAspect="1"/>
          </p:cNvPicPr>
          <p:nvPr/>
        </p:nvPicPr>
        <p:blipFill rotWithShape="1">
          <a:blip r:embed="rId4"/>
          <a:srcRect b="50147"/>
          <a:stretch/>
        </p:blipFill>
        <p:spPr>
          <a:xfrm>
            <a:off x="160685" y="167333"/>
            <a:ext cx="11037402" cy="4762475"/>
          </a:xfrm>
          <a:prstGeom prst="rect">
            <a:avLst/>
          </a:prstGeom>
        </p:spPr>
      </p:pic>
      <p:pic>
        <p:nvPicPr>
          <p:cNvPr id="5" name="Picture 30">
            <a:extLst>
              <a:ext uri="{FF2B5EF4-FFF2-40B4-BE49-F238E27FC236}">
                <a16:creationId xmlns:a16="http://schemas.microsoft.com/office/drawing/2014/main" id="{13A769DC-B3AF-41ED-852B-29945E06E394}"/>
              </a:ext>
            </a:extLst>
          </p:cNvPr>
          <p:cNvPicPr>
            <a:picLocks noChangeAspect="1"/>
          </p:cNvPicPr>
          <p:nvPr/>
        </p:nvPicPr>
        <p:blipFill rotWithShape="1">
          <a:blip r:embed="rId5" cstate="print"/>
          <a:srcRect l="6043" t="51263" r="3643" b="7388"/>
          <a:stretch/>
        </p:blipFill>
        <p:spPr bwMode="auto">
          <a:xfrm>
            <a:off x="5061967" y="3727174"/>
            <a:ext cx="7130033" cy="2839278"/>
          </a:xfrm>
          <a:prstGeom prst="rect">
            <a:avLst/>
          </a:prstGeom>
          <a:noFill/>
          <a:ln w="9525">
            <a:noFill/>
            <a:miter lim="800000"/>
            <a:headEnd/>
            <a:tailEnd/>
          </a:ln>
        </p:spPr>
      </p:pic>
      <p:pic>
        <p:nvPicPr>
          <p:cNvPr id="7" name="19_faixa_19">
            <a:hlinkClick r:id="" action="ppaction://media"/>
            <a:extLst>
              <a:ext uri="{FF2B5EF4-FFF2-40B4-BE49-F238E27FC236}">
                <a16:creationId xmlns:a16="http://schemas.microsoft.com/office/drawing/2014/main" id="{F4EEBAC1-1422-4272-98D2-205342B501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95791" y="490330"/>
            <a:ext cx="609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pic>
    </p:spTree>
    <p:extLst>
      <p:ext uri="{BB962C8B-B14F-4D97-AF65-F5344CB8AC3E}">
        <p14:creationId xmlns:p14="http://schemas.microsoft.com/office/powerpoint/2010/main" val="286794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2B9F3A-5244-4014-B0FF-787D15B6A6F7}"/>
              </a:ext>
            </a:extLst>
          </p:cNvPr>
          <p:cNvSpPr>
            <a:spLocks noGrp="1"/>
          </p:cNvSpPr>
          <p:nvPr>
            <p:ph type="title"/>
          </p:nvPr>
        </p:nvSpPr>
        <p:spPr/>
        <p:txBody>
          <a:bodyPr/>
          <a:lstStyle/>
          <a:p>
            <a:r>
              <a:rPr lang="pt-PT" dirty="0"/>
              <a:t>Lusodescendentes famosos</a:t>
            </a:r>
            <a:endParaRPr lang="it-IT" dirty="0"/>
          </a:p>
        </p:txBody>
      </p:sp>
      <p:pic>
        <p:nvPicPr>
          <p:cNvPr id="4" name="Picture 2" descr="Shawn Mendes e la dedica speciale su Instagram per Camila Cabello">
            <a:extLst>
              <a:ext uri="{FF2B5EF4-FFF2-40B4-BE49-F238E27FC236}">
                <a16:creationId xmlns:a16="http://schemas.microsoft.com/office/drawing/2014/main" id="{56AA071F-9C76-4D28-AF34-9EEF711E9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643" y="2119058"/>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AF3A6E52-C344-41B9-B6E5-3A7801C46918}"/>
              </a:ext>
            </a:extLst>
          </p:cNvPr>
          <p:cNvSpPr txBox="1"/>
          <p:nvPr/>
        </p:nvSpPr>
        <p:spPr>
          <a:xfrm>
            <a:off x="1177166" y="3862133"/>
            <a:ext cx="2014330" cy="369332"/>
          </a:xfrm>
          <a:prstGeom prst="rect">
            <a:avLst/>
          </a:prstGeom>
          <a:noFill/>
        </p:spPr>
        <p:txBody>
          <a:bodyPr wrap="square" rtlCol="0">
            <a:spAutoFit/>
          </a:bodyPr>
          <a:lstStyle/>
          <a:p>
            <a:pPr algn="ctr"/>
            <a:r>
              <a:rPr lang="pt-PT" b="1" dirty="0" err="1"/>
              <a:t>Shawn</a:t>
            </a:r>
            <a:r>
              <a:rPr lang="pt-PT" b="1" dirty="0"/>
              <a:t> Mendes </a:t>
            </a:r>
            <a:endParaRPr lang="it-IT" b="1" dirty="0"/>
          </a:p>
        </p:txBody>
      </p:sp>
      <p:pic>
        <p:nvPicPr>
          <p:cNvPr id="10242" name="Picture 2" descr="Che fine ha fatto Nelly Furtado?">
            <a:extLst>
              <a:ext uri="{FF2B5EF4-FFF2-40B4-BE49-F238E27FC236}">
                <a16:creationId xmlns:a16="http://schemas.microsoft.com/office/drawing/2014/main" id="{9253A132-47B9-4589-A28E-94C7A7293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79" y="4428071"/>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90334107-D7A6-48B4-ABD0-10C0CFBF842F}"/>
              </a:ext>
            </a:extLst>
          </p:cNvPr>
          <p:cNvSpPr txBox="1"/>
          <p:nvPr/>
        </p:nvSpPr>
        <p:spPr>
          <a:xfrm>
            <a:off x="129871" y="5892320"/>
            <a:ext cx="1934817" cy="369332"/>
          </a:xfrm>
          <a:prstGeom prst="rect">
            <a:avLst/>
          </a:prstGeom>
          <a:noFill/>
        </p:spPr>
        <p:txBody>
          <a:bodyPr wrap="square" rtlCol="0">
            <a:spAutoFit/>
          </a:bodyPr>
          <a:lstStyle/>
          <a:p>
            <a:r>
              <a:rPr lang="pt-PT" b="1" dirty="0" err="1"/>
              <a:t>Nelly</a:t>
            </a:r>
            <a:r>
              <a:rPr lang="pt-PT" b="1" dirty="0"/>
              <a:t> Furtado</a:t>
            </a:r>
            <a:endParaRPr lang="it-IT" b="1" dirty="0"/>
          </a:p>
        </p:txBody>
      </p:sp>
      <p:pic>
        <p:nvPicPr>
          <p:cNvPr id="10244" name="Picture 4" descr="Tom Hanks nello spazio? &quot;Non voglio pagare 28 milioni di dollari&quot;">
            <a:extLst>
              <a:ext uri="{FF2B5EF4-FFF2-40B4-BE49-F238E27FC236}">
                <a16:creationId xmlns:a16="http://schemas.microsoft.com/office/drawing/2014/main" id="{A27230F1-E37E-48BC-B32C-43D1F6567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5337" y="2055222"/>
            <a:ext cx="2552700" cy="179070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E733E743-831B-48D3-95DB-EDF5CECBCE0D}"/>
              </a:ext>
            </a:extLst>
          </p:cNvPr>
          <p:cNvSpPr txBox="1"/>
          <p:nvPr/>
        </p:nvSpPr>
        <p:spPr>
          <a:xfrm>
            <a:off x="5049078" y="3862133"/>
            <a:ext cx="1325217" cy="369332"/>
          </a:xfrm>
          <a:prstGeom prst="rect">
            <a:avLst/>
          </a:prstGeom>
          <a:noFill/>
        </p:spPr>
        <p:txBody>
          <a:bodyPr wrap="square" rtlCol="0">
            <a:spAutoFit/>
          </a:bodyPr>
          <a:lstStyle/>
          <a:p>
            <a:r>
              <a:rPr lang="pt-PT" b="1" dirty="0"/>
              <a:t>Tom Hanks</a:t>
            </a:r>
            <a:endParaRPr lang="it-IT" b="1" dirty="0"/>
          </a:p>
        </p:txBody>
      </p:sp>
      <p:pic>
        <p:nvPicPr>
          <p:cNvPr id="10246" name="Picture 6" descr="É pena o Antoine não jogar com as cores de Portugal&quot; - BOM DIA Bélgica">
            <a:extLst>
              <a:ext uri="{FF2B5EF4-FFF2-40B4-BE49-F238E27FC236}">
                <a16:creationId xmlns:a16="http://schemas.microsoft.com/office/drawing/2014/main" id="{6FB6113F-9EB1-49D5-B53A-2ABB215997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2241" y="2040042"/>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9315FEFC-4297-4B83-9427-BE6BBB97E6AD}"/>
              </a:ext>
            </a:extLst>
          </p:cNvPr>
          <p:cNvSpPr txBox="1"/>
          <p:nvPr/>
        </p:nvSpPr>
        <p:spPr>
          <a:xfrm>
            <a:off x="7662241" y="3758258"/>
            <a:ext cx="2857500" cy="369332"/>
          </a:xfrm>
          <a:prstGeom prst="rect">
            <a:avLst/>
          </a:prstGeom>
          <a:noFill/>
        </p:spPr>
        <p:txBody>
          <a:bodyPr wrap="square" rtlCol="0">
            <a:spAutoFit/>
          </a:bodyPr>
          <a:lstStyle/>
          <a:p>
            <a:r>
              <a:rPr lang="it-IT" b="1" dirty="0"/>
              <a:t>Antoine “Lopes” </a:t>
            </a:r>
            <a:r>
              <a:rPr lang="it-IT" b="1" dirty="0" err="1"/>
              <a:t>Griezmann</a:t>
            </a:r>
            <a:endParaRPr lang="it-IT" b="1" dirty="0"/>
          </a:p>
        </p:txBody>
      </p:sp>
      <p:pic>
        <p:nvPicPr>
          <p:cNvPr id="10250" name="Picture 10" descr="26 Celebridades internacionais que descendem de portugueses">
            <a:extLst>
              <a:ext uri="{FF2B5EF4-FFF2-40B4-BE49-F238E27FC236}">
                <a16:creationId xmlns:a16="http://schemas.microsoft.com/office/drawing/2014/main" id="{A366839C-3007-4855-A009-9842DBB6C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2546" y="4332821"/>
            <a:ext cx="2367868" cy="1790700"/>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2F854675-2417-4EE6-8409-50A0CD8EDE72}"/>
              </a:ext>
            </a:extLst>
          </p:cNvPr>
          <p:cNvSpPr txBox="1"/>
          <p:nvPr/>
        </p:nvSpPr>
        <p:spPr>
          <a:xfrm>
            <a:off x="5359013" y="6076986"/>
            <a:ext cx="2512778" cy="369332"/>
          </a:xfrm>
          <a:prstGeom prst="rect">
            <a:avLst/>
          </a:prstGeom>
          <a:noFill/>
        </p:spPr>
        <p:txBody>
          <a:bodyPr wrap="square" rtlCol="0">
            <a:spAutoFit/>
          </a:bodyPr>
          <a:lstStyle/>
          <a:p>
            <a:r>
              <a:rPr lang="pt-PT" b="1" dirty="0"/>
              <a:t>John dos Passos</a:t>
            </a:r>
            <a:endParaRPr lang="it-IT" b="1" dirty="0"/>
          </a:p>
        </p:txBody>
      </p:sp>
      <p:pic>
        <p:nvPicPr>
          <p:cNvPr id="12" name="Immagine 11">
            <a:extLst>
              <a:ext uri="{FF2B5EF4-FFF2-40B4-BE49-F238E27FC236}">
                <a16:creationId xmlns:a16="http://schemas.microsoft.com/office/drawing/2014/main" id="{C44CEADF-74DD-43D9-A95E-87D099EF63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393845" y="4467226"/>
            <a:ext cx="2050773" cy="1538080"/>
          </a:xfrm>
          <a:prstGeom prst="rect">
            <a:avLst/>
          </a:prstGeom>
        </p:spPr>
      </p:pic>
      <p:sp>
        <p:nvSpPr>
          <p:cNvPr id="13" name="CasellaDiTesto 12">
            <a:extLst>
              <a:ext uri="{FF2B5EF4-FFF2-40B4-BE49-F238E27FC236}">
                <a16:creationId xmlns:a16="http://schemas.microsoft.com/office/drawing/2014/main" id="{CF25B5A1-815B-477C-B61E-1949CB109D31}"/>
              </a:ext>
            </a:extLst>
          </p:cNvPr>
          <p:cNvSpPr txBox="1"/>
          <p:nvPr/>
        </p:nvSpPr>
        <p:spPr>
          <a:xfrm>
            <a:off x="10224466" y="5228171"/>
            <a:ext cx="1740509" cy="923330"/>
          </a:xfrm>
          <a:prstGeom prst="rect">
            <a:avLst/>
          </a:prstGeom>
          <a:noFill/>
        </p:spPr>
        <p:txBody>
          <a:bodyPr wrap="square" rtlCol="0">
            <a:spAutoFit/>
          </a:bodyPr>
          <a:lstStyle/>
          <a:p>
            <a:r>
              <a:rPr lang="pt-PT" b="1" dirty="0"/>
              <a:t>Talvez um dia!</a:t>
            </a:r>
          </a:p>
          <a:p>
            <a:endParaRPr lang="pt-PT" b="1" dirty="0"/>
          </a:p>
          <a:p>
            <a:r>
              <a:rPr lang="pt-PT" b="1" dirty="0"/>
              <a:t>Nancy Reis</a:t>
            </a:r>
            <a:endParaRPr lang="it-IT" b="1" dirty="0"/>
          </a:p>
        </p:txBody>
      </p:sp>
      <p:sp>
        <p:nvSpPr>
          <p:cNvPr id="14" name="CasellaDiTesto 13">
            <a:extLst>
              <a:ext uri="{FF2B5EF4-FFF2-40B4-BE49-F238E27FC236}">
                <a16:creationId xmlns:a16="http://schemas.microsoft.com/office/drawing/2014/main" id="{2D76C689-4416-4D21-BB6A-B830FFE04747}"/>
              </a:ext>
            </a:extLst>
          </p:cNvPr>
          <p:cNvSpPr txBox="1"/>
          <p:nvPr/>
        </p:nvSpPr>
        <p:spPr>
          <a:xfrm>
            <a:off x="8336364" y="0"/>
            <a:ext cx="3628611" cy="1754326"/>
          </a:xfrm>
          <a:prstGeom prst="rect">
            <a:avLst/>
          </a:prstGeom>
          <a:noFill/>
        </p:spPr>
        <p:txBody>
          <a:bodyPr wrap="square" rtlCol="0">
            <a:spAutoFit/>
          </a:bodyPr>
          <a:lstStyle/>
          <a:p>
            <a:r>
              <a:rPr lang="pt-PT" dirty="0"/>
              <a:t>Quem é ele/ela?</a:t>
            </a:r>
          </a:p>
          <a:p>
            <a:r>
              <a:rPr lang="pt-PT" dirty="0"/>
              <a:t>Quem é você?/ Quem é o sr./ sra.?</a:t>
            </a:r>
          </a:p>
          <a:p>
            <a:r>
              <a:rPr lang="pt-PT" dirty="0"/>
              <a:t>Quem és tu?</a:t>
            </a:r>
          </a:p>
          <a:p>
            <a:endParaRPr lang="pt-PT" dirty="0"/>
          </a:p>
          <a:p>
            <a:r>
              <a:rPr lang="pt-PT" b="1" i="1" u="sng" dirty="0">
                <a:solidFill>
                  <a:srgbClr val="FF0000"/>
                </a:solidFill>
              </a:rPr>
              <a:t>Conheço</a:t>
            </a:r>
          </a:p>
          <a:p>
            <a:r>
              <a:rPr lang="pt-PT" b="1" i="1" u="sng" dirty="0">
                <a:solidFill>
                  <a:srgbClr val="FF0000"/>
                </a:solidFill>
              </a:rPr>
              <a:t>Não Conheço</a:t>
            </a:r>
            <a:endParaRPr lang="it-IT" b="1" i="1" u="sng" dirty="0">
              <a:solidFill>
                <a:srgbClr val="FF0000"/>
              </a:solidFill>
            </a:endParaRPr>
          </a:p>
        </p:txBody>
      </p:sp>
    </p:spTree>
    <p:extLst>
      <p:ext uri="{BB962C8B-B14F-4D97-AF65-F5344CB8AC3E}">
        <p14:creationId xmlns:p14="http://schemas.microsoft.com/office/powerpoint/2010/main" val="1677001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0EB67D-16A4-449E-8D34-E7B6C31436B1}"/>
              </a:ext>
            </a:extLst>
          </p:cNvPr>
          <p:cNvSpPr>
            <a:spLocks noGrp="1"/>
          </p:cNvSpPr>
          <p:nvPr>
            <p:ph type="title"/>
          </p:nvPr>
        </p:nvSpPr>
        <p:spPr/>
        <p:txBody>
          <a:bodyPr/>
          <a:lstStyle/>
          <a:p>
            <a:r>
              <a:rPr lang="pt-PT" dirty="0"/>
              <a:t>Sinais de pontuação  e auxiliares</a:t>
            </a:r>
            <a:endParaRPr lang="it-IT" dirty="0"/>
          </a:p>
        </p:txBody>
      </p:sp>
      <p:sp>
        <p:nvSpPr>
          <p:cNvPr id="3" name="Segnaposto contenuto 2">
            <a:extLst>
              <a:ext uri="{FF2B5EF4-FFF2-40B4-BE49-F238E27FC236}">
                <a16:creationId xmlns:a16="http://schemas.microsoft.com/office/drawing/2014/main" id="{C2CC31B4-8066-48D3-809F-2D2D166EF766}"/>
              </a:ext>
            </a:extLst>
          </p:cNvPr>
          <p:cNvSpPr>
            <a:spLocks noGrp="1"/>
          </p:cNvSpPr>
          <p:nvPr>
            <p:ph idx="1"/>
          </p:nvPr>
        </p:nvSpPr>
        <p:spPr/>
        <p:txBody>
          <a:bodyPr/>
          <a:lstStyle/>
          <a:p>
            <a:r>
              <a:rPr lang="pt-PT" b="1" dirty="0"/>
              <a:t>Ver a ficha dedicada! </a:t>
            </a:r>
            <a:endParaRPr lang="it-IT" b="1" dirty="0"/>
          </a:p>
        </p:txBody>
      </p:sp>
      <p:pic>
        <p:nvPicPr>
          <p:cNvPr id="5" name="Immagine 4">
            <a:extLst>
              <a:ext uri="{FF2B5EF4-FFF2-40B4-BE49-F238E27FC236}">
                <a16:creationId xmlns:a16="http://schemas.microsoft.com/office/drawing/2014/main" id="{3C1267FD-60F3-4E54-9986-C5CE5E6B2AC5}"/>
              </a:ext>
            </a:extLst>
          </p:cNvPr>
          <p:cNvPicPr>
            <a:picLocks noChangeAspect="1"/>
          </p:cNvPicPr>
          <p:nvPr/>
        </p:nvPicPr>
        <p:blipFill rotWithShape="1">
          <a:blip r:embed="rId2">
            <a:extLst>
              <a:ext uri="{28A0092B-C50C-407E-A947-70E740481C1C}">
                <a14:useLocalDpi xmlns:a14="http://schemas.microsoft.com/office/drawing/2010/main" val="0"/>
              </a:ext>
            </a:extLst>
          </a:blip>
          <a:srcRect l="7360" t="5797" r="23213" b="64124"/>
          <a:stretch/>
        </p:blipFill>
        <p:spPr>
          <a:xfrm>
            <a:off x="4041915" y="1737360"/>
            <a:ext cx="7498079" cy="4594963"/>
          </a:xfrm>
          <a:prstGeom prst="rect">
            <a:avLst/>
          </a:prstGeom>
        </p:spPr>
      </p:pic>
      <p:sp>
        <p:nvSpPr>
          <p:cNvPr id="6" name="CasellaDiTesto 5">
            <a:extLst>
              <a:ext uri="{FF2B5EF4-FFF2-40B4-BE49-F238E27FC236}">
                <a16:creationId xmlns:a16="http://schemas.microsoft.com/office/drawing/2014/main" id="{AD59A251-D06C-40D1-B5A1-CB9612DD2124}"/>
              </a:ext>
            </a:extLst>
          </p:cNvPr>
          <p:cNvSpPr txBox="1"/>
          <p:nvPr/>
        </p:nvSpPr>
        <p:spPr>
          <a:xfrm>
            <a:off x="625502" y="3188117"/>
            <a:ext cx="3721211" cy="1754326"/>
          </a:xfrm>
          <a:prstGeom prst="rect">
            <a:avLst/>
          </a:prstGeom>
          <a:noFill/>
        </p:spPr>
        <p:txBody>
          <a:bodyPr wrap="square" rtlCol="0">
            <a:spAutoFit/>
          </a:bodyPr>
          <a:lstStyle/>
          <a:p>
            <a:r>
              <a:rPr lang="pt-PT" b="1" u="sng" dirty="0"/>
              <a:t>Anedota: </a:t>
            </a:r>
            <a:r>
              <a:rPr lang="pt-PT" dirty="0" err="1"/>
              <a:t>Barzelletta</a:t>
            </a:r>
            <a:r>
              <a:rPr lang="pt-PT" dirty="0"/>
              <a:t>, </a:t>
            </a:r>
            <a:r>
              <a:rPr lang="pt-PT" dirty="0" err="1"/>
              <a:t>aneddoto</a:t>
            </a:r>
            <a:r>
              <a:rPr lang="pt-PT" dirty="0"/>
              <a:t> (ITA)</a:t>
            </a:r>
          </a:p>
          <a:p>
            <a:endParaRPr lang="pt-PT" dirty="0"/>
          </a:p>
          <a:p>
            <a:r>
              <a:rPr lang="pt-PT" dirty="0"/>
              <a:t>Tem piada!</a:t>
            </a:r>
          </a:p>
          <a:p>
            <a:r>
              <a:rPr lang="pt-PT" dirty="0"/>
              <a:t>Não tem piada!</a:t>
            </a:r>
          </a:p>
          <a:p>
            <a:endParaRPr lang="pt-PT" dirty="0"/>
          </a:p>
          <a:p>
            <a:r>
              <a:rPr lang="pt-PT" dirty="0"/>
              <a:t>Não tens piada nenhuma.</a:t>
            </a:r>
            <a:endParaRPr lang="it-IT" dirty="0"/>
          </a:p>
        </p:txBody>
      </p:sp>
      <p:sp>
        <p:nvSpPr>
          <p:cNvPr id="7" name="Ovale 6">
            <a:extLst>
              <a:ext uri="{FF2B5EF4-FFF2-40B4-BE49-F238E27FC236}">
                <a16:creationId xmlns:a16="http://schemas.microsoft.com/office/drawing/2014/main" id="{073B3A32-8749-4402-9C54-8712FE18F6F2}"/>
              </a:ext>
            </a:extLst>
          </p:cNvPr>
          <p:cNvSpPr/>
          <p:nvPr/>
        </p:nvSpPr>
        <p:spPr>
          <a:xfrm>
            <a:off x="7606747" y="1836164"/>
            <a:ext cx="874643" cy="5264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59126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86B23A-3D36-46A4-9CC4-C7BF643B57B3}"/>
              </a:ext>
            </a:extLst>
          </p:cNvPr>
          <p:cNvSpPr>
            <a:spLocks noGrp="1"/>
          </p:cNvSpPr>
          <p:nvPr>
            <p:ph type="title"/>
          </p:nvPr>
        </p:nvSpPr>
        <p:spPr/>
        <p:txBody>
          <a:bodyPr/>
          <a:lstStyle/>
          <a:p>
            <a:r>
              <a:rPr lang="pt-PT" dirty="0"/>
              <a:t>Ditado – Tradições académicas portuguesas</a:t>
            </a:r>
            <a:endParaRPr lang="it-IT" dirty="0"/>
          </a:p>
        </p:txBody>
      </p:sp>
      <p:sp>
        <p:nvSpPr>
          <p:cNvPr id="3" name="Segnaposto contenuto 2">
            <a:extLst>
              <a:ext uri="{FF2B5EF4-FFF2-40B4-BE49-F238E27FC236}">
                <a16:creationId xmlns:a16="http://schemas.microsoft.com/office/drawing/2014/main" id="{69801B17-82D6-4551-98DB-27B2653FD63D}"/>
              </a:ext>
            </a:extLst>
          </p:cNvPr>
          <p:cNvSpPr>
            <a:spLocks noGrp="1"/>
          </p:cNvSpPr>
          <p:nvPr>
            <p:ph idx="1"/>
          </p:nvPr>
        </p:nvSpPr>
        <p:spPr>
          <a:xfrm>
            <a:off x="1119809" y="2110778"/>
            <a:ext cx="9952382" cy="3455136"/>
          </a:xfrm>
        </p:spPr>
        <p:txBody>
          <a:bodyPr>
            <a:normAutofit fontScale="85000" lnSpcReduction="20000"/>
          </a:bodyPr>
          <a:lstStyle/>
          <a:p>
            <a:pPr algn="just">
              <a:lnSpc>
                <a:spcPct val="150000"/>
              </a:lnSpc>
            </a:pPr>
            <a:r>
              <a:rPr lang="pt-BR" sz="2400" b="0" i="0" dirty="0">
                <a:solidFill>
                  <a:srgbClr val="000000"/>
                </a:solidFill>
                <a:effectLst/>
              </a:rPr>
              <a:t>Os universitários portugueses vestem um </a:t>
            </a:r>
            <a:r>
              <a:rPr lang="pt-BR" sz="2400" b="1" i="0" dirty="0">
                <a:solidFill>
                  <a:srgbClr val="000000"/>
                </a:solidFill>
                <a:effectLst/>
              </a:rPr>
              <a:t>uniforme peculiar (o traje académico)</a:t>
            </a:r>
            <a:r>
              <a:rPr lang="pt-BR" sz="2400" b="0" i="0" dirty="0">
                <a:solidFill>
                  <a:srgbClr val="000000"/>
                </a:solidFill>
                <a:effectLst/>
              </a:rPr>
              <a:t>, um dos maiores símbolos da tradição universitária: uma longa capa preta, gravata, camisa, calças para os homens e saias para as mulheres. É normalmente uma </a:t>
            </a:r>
            <a:r>
              <a:rPr lang="pt-BR" sz="2400" b="1" i="0" dirty="0">
                <a:solidFill>
                  <a:srgbClr val="000000"/>
                </a:solidFill>
                <a:effectLst/>
              </a:rPr>
              <a:t>capa</a:t>
            </a:r>
            <a:r>
              <a:rPr lang="pt-BR" sz="2400" b="0" i="0" dirty="0">
                <a:solidFill>
                  <a:srgbClr val="000000"/>
                </a:solidFill>
                <a:effectLst/>
              </a:rPr>
              <a:t> que nos faz lembrar as roupas usadas no Harry Potter. Este costume serviu de inspiração para J. K. Rowling, autora da saga, que incorporou diversos desses elementos nas roupas dos alunos da escola de bruxaria de Hogwarts. Já em Portugal, é possível vê-los, especialmente, no campus da Universidade de Coimbra, onde são usados até os dias de hoje. Vestir a capa de uma das universidades mais antigas do mundo é sinônimo de prestígio.</a:t>
            </a:r>
            <a:endParaRPr lang="it-IT" sz="3200" dirty="0"/>
          </a:p>
        </p:txBody>
      </p:sp>
      <p:pic>
        <p:nvPicPr>
          <p:cNvPr id="6" name="Immagine 5">
            <a:hlinkClick r:id="rId2"/>
            <a:extLst>
              <a:ext uri="{FF2B5EF4-FFF2-40B4-BE49-F238E27FC236}">
                <a16:creationId xmlns:a16="http://schemas.microsoft.com/office/drawing/2014/main" id="{61CAFB0E-16E0-4D88-8E85-071C4C9DF7F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055935" y="5395475"/>
            <a:ext cx="1099745" cy="659847"/>
          </a:xfrm>
          <a:prstGeom prst="rect">
            <a:avLst/>
          </a:prstGeom>
        </p:spPr>
      </p:pic>
      <p:sp>
        <p:nvSpPr>
          <p:cNvPr id="7" name="CasellaDiTesto 6">
            <a:extLst>
              <a:ext uri="{FF2B5EF4-FFF2-40B4-BE49-F238E27FC236}">
                <a16:creationId xmlns:a16="http://schemas.microsoft.com/office/drawing/2014/main" id="{4060A776-CCE1-4F41-8A61-514297537C81}"/>
              </a:ext>
            </a:extLst>
          </p:cNvPr>
          <p:cNvSpPr txBox="1"/>
          <p:nvPr/>
        </p:nvSpPr>
        <p:spPr>
          <a:xfrm>
            <a:off x="5671931" y="5408992"/>
            <a:ext cx="4158718" cy="646331"/>
          </a:xfrm>
          <a:prstGeom prst="rect">
            <a:avLst/>
          </a:prstGeom>
          <a:noFill/>
        </p:spPr>
        <p:txBody>
          <a:bodyPr wrap="square" rtlCol="0">
            <a:spAutoFit/>
          </a:bodyPr>
          <a:lstStyle/>
          <a:p>
            <a:r>
              <a:rPr lang="pt-PT" dirty="0"/>
              <a:t>Marco Rodrigues-&gt; Fado do estudante</a:t>
            </a:r>
          </a:p>
          <a:p>
            <a:r>
              <a:rPr lang="pt-PT" dirty="0"/>
              <a:t>Amália Rodrigues -&gt; Coimbra</a:t>
            </a:r>
            <a:endParaRPr lang="it-IT" dirty="0"/>
          </a:p>
        </p:txBody>
      </p:sp>
      <p:sp>
        <p:nvSpPr>
          <p:cNvPr id="8" name="CasellaDiTesto 7">
            <a:extLst>
              <a:ext uri="{FF2B5EF4-FFF2-40B4-BE49-F238E27FC236}">
                <a16:creationId xmlns:a16="http://schemas.microsoft.com/office/drawing/2014/main" id="{BEA39E9B-BCE7-48B3-841E-BCEFC86777EC}"/>
              </a:ext>
            </a:extLst>
          </p:cNvPr>
          <p:cNvSpPr txBox="1"/>
          <p:nvPr/>
        </p:nvSpPr>
        <p:spPr>
          <a:xfrm>
            <a:off x="202759" y="6360226"/>
            <a:ext cx="10952922" cy="369332"/>
          </a:xfrm>
          <a:prstGeom prst="rect">
            <a:avLst/>
          </a:prstGeom>
          <a:noFill/>
        </p:spPr>
        <p:txBody>
          <a:bodyPr wrap="square" rtlCol="0">
            <a:spAutoFit/>
          </a:bodyPr>
          <a:lstStyle/>
          <a:p>
            <a:r>
              <a:rPr lang="pt-PT" dirty="0"/>
              <a:t>A professora vai ficar </a:t>
            </a:r>
            <a:r>
              <a:rPr lang="pt-PT" b="1" dirty="0"/>
              <a:t>lamechas/sentimental </a:t>
            </a:r>
            <a:r>
              <a:rPr lang="it-IT" b="0" i="0" dirty="0">
                <a:solidFill>
                  <a:srgbClr val="E8E7E3"/>
                </a:solidFill>
                <a:effectLst/>
                <a:latin typeface="apple color emoji"/>
              </a:rPr>
              <a:t>😭</a:t>
            </a:r>
            <a:r>
              <a:rPr lang="pt-PT" b="1" dirty="0"/>
              <a:t>e </a:t>
            </a:r>
            <a:r>
              <a:rPr lang="pt-PT" b="1" i="1" u="sng" dirty="0"/>
              <a:t>com muitas  saudades-</a:t>
            </a:r>
            <a:r>
              <a:rPr lang="pt-PT" b="1" dirty="0"/>
              <a:t>&gt; </a:t>
            </a:r>
            <a:r>
              <a:rPr lang="pt-PT" b="1" dirty="0" err="1"/>
              <a:t>un</a:t>
            </a:r>
            <a:r>
              <a:rPr lang="pt-PT" b="1" dirty="0"/>
              <a:t> </a:t>
            </a:r>
            <a:r>
              <a:rPr lang="pt-PT" b="1" dirty="0" err="1"/>
              <a:t>altro</a:t>
            </a:r>
            <a:r>
              <a:rPr lang="pt-PT" b="1" dirty="0"/>
              <a:t> modo </a:t>
            </a:r>
            <a:r>
              <a:rPr lang="pt-PT" b="1" dirty="0" err="1"/>
              <a:t>di</a:t>
            </a:r>
            <a:r>
              <a:rPr lang="pt-PT" b="1" dirty="0"/>
              <a:t> </a:t>
            </a:r>
            <a:r>
              <a:rPr lang="pt-PT" b="1" dirty="0" err="1"/>
              <a:t>dire</a:t>
            </a:r>
            <a:r>
              <a:rPr lang="pt-PT" b="1" dirty="0"/>
              <a:t> </a:t>
            </a:r>
            <a:r>
              <a:rPr lang="pt-PT" b="1" dirty="0" err="1"/>
              <a:t>sentimentale</a:t>
            </a:r>
            <a:endParaRPr lang="it-IT" b="1" dirty="0"/>
          </a:p>
        </p:txBody>
      </p:sp>
    </p:spTree>
    <p:extLst>
      <p:ext uri="{BB962C8B-B14F-4D97-AF65-F5344CB8AC3E}">
        <p14:creationId xmlns:p14="http://schemas.microsoft.com/office/powerpoint/2010/main" val="296332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F57FFCAB-1481-436E-B05E-8A5A114401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9281" y="370645"/>
            <a:ext cx="3682903" cy="521473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raje-academico-coimbra-g – BRUNA VENTURA">
            <a:extLst>
              <a:ext uri="{FF2B5EF4-FFF2-40B4-BE49-F238E27FC236}">
                <a16:creationId xmlns:a16="http://schemas.microsoft.com/office/drawing/2014/main" id="{9F69710A-178E-42D4-ACB8-566508E78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893" y="267518"/>
            <a:ext cx="2329520" cy="3500645"/>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11 Ways To Celebrate Harry Potter's Birthday, Because It's Kind Of A Big  Deal">
            <a:extLst>
              <a:ext uri="{FF2B5EF4-FFF2-40B4-BE49-F238E27FC236}">
                <a16:creationId xmlns:a16="http://schemas.microsoft.com/office/drawing/2014/main" id="{32370A79-45C2-463F-8344-B63E4839C8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7818" y="3962401"/>
            <a:ext cx="3158637" cy="2365929"/>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Traje Académico Universidade Aveiro - Feminino - Trajes e Artigos Académicos">
            <a:extLst>
              <a:ext uri="{FF2B5EF4-FFF2-40B4-BE49-F238E27FC236}">
                <a16:creationId xmlns:a16="http://schemas.microsoft.com/office/drawing/2014/main" id="{AF8DC91A-43D9-48D6-B92D-A0AB8D1302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626" y="253441"/>
            <a:ext cx="2790692" cy="4186038"/>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D81EF98C-732B-47DB-97DC-C85C4E81635D}"/>
              </a:ext>
            </a:extLst>
          </p:cNvPr>
          <p:cNvSpPr txBox="1"/>
          <p:nvPr/>
        </p:nvSpPr>
        <p:spPr>
          <a:xfrm>
            <a:off x="2101094" y="370645"/>
            <a:ext cx="100524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Aveiro</a:t>
            </a:r>
            <a:endParaRPr lang="it-IT" dirty="0"/>
          </a:p>
        </p:txBody>
      </p:sp>
      <p:sp>
        <p:nvSpPr>
          <p:cNvPr id="5" name="CasellaDiTesto 4">
            <a:extLst>
              <a:ext uri="{FF2B5EF4-FFF2-40B4-BE49-F238E27FC236}">
                <a16:creationId xmlns:a16="http://schemas.microsoft.com/office/drawing/2014/main" id="{AA47E89C-04EE-40CC-9C09-C26F590D8E98}"/>
              </a:ext>
            </a:extLst>
          </p:cNvPr>
          <p:cNvSpPr txBox="1"/>
          <p:nvPr/>
        </p:nvSpPr>
        <p:spPr>
          <a:xfrm>
            <a:off x="7341081" y="4978298"/>
            <a:ext cx="109993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Covilhã</a:t>
            </a:r>
            <a:endParaRPr lang="it-IT" dirty="0"/>
          </a:p>
        </p:txBody>
      </p:sp>
      <p:pic>
        <p:nvPicPr>
          <p:cNvPr id="8210" name="Picture 18">
            <a:extLst>
              <a:ext uri="{FF2B5EF4-FFF2-40B4-BE49-F238E27FC236}">
                <a16:creationId xmlns:a16="http://schemas.microsoft.com/office/drawing/2014/main" id="{8268FED9-EFC8-4776-95FD-F7EB1D8014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5637" y="2017840"/>
            <a:ext cx="2708585" cy="3907467"/>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97FCE35B-F670-4EC6-A0C9-A6877201CF13}"/>
              </a:ext>
            </a:extLst>
          </p:cNvPr>
          <p:cNvSpPr txBox="1"/>
          <p:nvPr/>
        </p:nvSpPr>
        <p:spPr>
          <a:xfrm>
            <a:off x="10946296" y="5491820"/>
            <a:ext cx="95415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Braga</a:t>
            </a:r>
            <a:endParaRPr lang="it-IT" dirty="0"/>
          </a:p>
        </p:txBody>
      </p:sp>
      <p:sp>
        <p:nvSpPr>
          <p:cNvPr id="7" name="CasellaDiTesto 6">
            <a:extLst>
              <a:ext uri="{FF2B5EF4-FFF2-40B4-BE49-F238E27FC236}">
                <a16:creationId xmlns:a16="http://schemas.microsoft.com/office/drawing/2014/main" id="{65436470-68D3-4E4D-B9AF-0FA781485853}"/>
              </a:ext>
            </a:extLst>
          </p:cNvPr>
          <p:cNvSpPr txBox="1"/>
          <p:nvPr/>
        </p:nvSpPr>
        <p:spPr>
          <a:xfrm>
            <a:off x="4215316" y="3398831"/>
            <a:ext cx="170953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Traje tradicional</a:t>
            </a:r>
            <a:endParaRPr lang="it-IT" dirty="0"/>
          </a:p>
        </p:txBody>
      </p:sp>
      <p:sp>
        <p:nvSpPr>
          <p:cNvPr id="8" name="CasellaDiTesto 7">
            <a:extLst>
              <a:ext uri="{FF2B5EF4-FFF2-40B4-BE49-F238E27FC236}">
                <a16:creationId xmlns:a16="http://schemas.microsoft.com/office/drawing/2014/main" id="{7BA00CF7-FF13-4C58-AFD0-F86C0E476BAD}"/>
              </a:ext>
            </a:extLst>
          </p:cNvPr>
          <p:cNvSpPr txBox="1"/>
          <p:nvPr/>
        </p:nvSpPr>
        <p:spPr>
          <a:xfrm>
            <a:off x="1914591" y="5400709"/>
            <a:ext cx="1675139"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pt-PT" b="1" dirty="0"/>
              <a:t>Harry </a:t>
            </a:r>
            <a:r>
              <a:rPr lang="pt-PT" b="1" dirty="0" err="1"/>
              <a:t>Potter</a:t>
            </a:r>
            <a:r>
              <a:rPr lang="pt-PT" b="1" dirty="0"/>
              <a:t>???</a:t>
            </a:r>
            <a:endParaRPr lang="it-IT" b="1" dirty="0"/>
          </a:p>
        </p:txBody>
      </p:sp>
    </p:spTree>
    <p:extLst>
      <p:ext uri="{BB962C8B-B14F-4D97-AF65-F5344CB8AC3E}">
        <p14:creationId xmlns:p14="http://schemas.microsoft.com/office/powerpoint/2010/main" val="642546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4" descr="A experiência da praxe - PÚBLICO">
            <a:extLst>
              <a:ext uri="{FF2B5EF4-FFF2-40B4-BE49-F238E27FC236}">
                <a16:creationId xmlns:a16="http://schemas.microsoft.com/office/drawing/2014/main" id="{E59F2005-6297-4783-BC72-B83CC8B66C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633" y="249513"/>
            <a:ext cx="5240257" cy="2944358"/>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7FE667E0-540B-40DD-9F74-E5A58C57A70D}"/>
              </a:ext>
            </a:extLst>
          </p:cNvPr>
          <p:cNvSpPr txBox="1"/>
          <p:nvPr/>
        </p:nvSpPr>
        <p:spPr>
          <a:xfrm>
            <a:off x="6341493" y="553413"/>
            <a:ext cx="5021609" cy="1938992"/>
          </a:xfrm>
          <a:prstGeom prst="rect">
            <a:avLst/>
          </a:prstGeom>
          <a:noFill/>
        </p:spPr>
        <p:txBody>
          <a:bodyPr wrap="square" rtlCol="0">
            <a:spAutoFit/>
          </a:bodyPr>
          <a:lstStyle/>
          <a:p>
            <a:pPr algn="just"/>
            <a:r>
              <a:rPr lang="pt-BR" sz="2000" b="0" i="0" dirty="0">
                <a:effectLst/>
              </a:rPr>
              <a:t>O </a:t>
            </a:r>
            <a:r>
              <a:rPr lang="pt-BR" sz="2000" b="1" i="0" dirty="0">
                <a:effectLst/>
              </a:rPr>
              <a:t>Traçar</a:t>
            </a:r>
            <a:r>
              <a:rPr lang="pt-BR" sz="2000" b="0" i="0" dirty="0">
                <a:effectLst/>
              </a:rPr>
              <a:t> da Capa é uma cerimónia que ocorre no final do primeiro ano de Faculdade. O aluno, até aí considerado caloiro, passa a trajar, isto é a utilizar o seu fato e capa académicos, símbolos dos estudantes do Ensino Superior em Portugal.</a:t>
            </a:r>
            <a:endParaRPr lang="it-IT" sz="2000" dirty="0"/>
          </a:p>
        </p:txBody>
      </p:sp>
      <p:pic>
        <p:nvPicPr>
          <p:cNvPr id="6152" name="Picture 8">
            <a:extLst>
              <a:ext uri="{FF2B5EF4-FFF2-40B4-BE49-F238E27FC236}">
                <a16:creationId xmlns:a16="http://schemas.microsoft.com/office/drawing/2014/main" id="{E6E78222-5713-454B-A673-F0A7C837B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33" y="3193871"/>
            <a:ext cx="5240257" cy="2944358"/>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916A24FA-D6C8-478C-B385-C988ABBB2F48}"/>
              </a:ext>
            </a:extLst>
          </p:cNvPr>
          <p:cNvSpPr txBox="1"/>
          <p:nvPr/>
        </p:nvSpPr>
        <p:spPr>
          <a:xfrm>
            <a:off x="6586986" y="3950432"/>
            <a:ext cx="4651860" cy="923330"/>
          </a:xfrm>
          <a:prstGeom prst="rect">
            <a:avLst/>
          </a:prstGeom>
          <a:noFill/>
        </p:spPr>
        <p:txBody>
          <a:bodyPr wrap="square" rtlCol="0">
            <a:spAutoFit/>
          </a:bodyPr>
          <a:lstStyle/>
          <a:p>
            <a:pPr algn="just"/>
            <a:r>
              <a:rPr lang="pt-PT" b="1" dirty="0"/>
              <a:t>Estudantes de Coimbra com o traje traçado durante a Serenata Monumental da Queima das fitas. </a:t>
            </a:r>
            <a:endParaRPr lang="it-IT" b="1" dirty="0"/>
          </a:p>
        </p:txBody>
      </p:sp>
      <p:cxnSp>
        <p:nvCxnSpPr>
          <p:cNvPr id="12" name="Connettore 2 11">
            <a:extLst>
              <a:ext uri="{FF2B5EF4-FFF2-40B4-BE49-F238E27FC236}">
                <a16:creationId xmlns:a16="http://schemas.microsoft.com/office/drawing/2014/main" id="{5EAD219B-BCCB-4653-BEE3-BA4866EB3B1D}"/>
              </a:ext>
            </a:extLst>
          </p:cNvPr>
          <p:cNvCxnSpPr/>
          <p:nvPr/>
        </p:nvCxnSpPr>
        <p:spPr>
          <a:xfrm flipV="1">
            <a:off x="6096000" y="4598504"/>
            <a:ext cx="490986" cy="596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927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F1CC6C36-1BB3-4C71-825D-ED232A7BD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2315" y="244993"/>
            <a:ext cx="2506560" cy="311529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7EA15F4C-1179-4524-9778-8882132D9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1560" y="2674823"/>
            <a:ext cx="2264983" cy="281505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3BBA9696-682A-46A7-A407-E80D715F7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7859" y="24746"/>
            <a:ext cx="2264983" cy="281505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4605246D-A6C8-44DB-A794-2634FF6B71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4136" y="3522715"/>
            <a:ext cx="2131839" cy="264957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030A9403-9E93-46F2-A5CE-D64E3A911E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1171" y="2532123"/>
            <a:ext cx="1938357" cy="24091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a:extLst>
              <a:ext uri="{FF2B5EF4-FFF2-40B4-BE49-F238E27FC236}">
                <a16:creationId xmlns:a16="http://schemas.microsoft.com/office/drawing/2014/main" id="{B198E4CB-C066-4DDB-B16C-CE710356C5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7139202" y="244993"/>
            <a:ext cx="2167973" cy="216797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ttore 2 4">
            <a:extLst>
              <a:ext uri="{FF2B5EF4-FFF2-40B4-BE49-F238E27FC236}">
                <a16:creationId xmlns:a16="http://schemas.microsoft.com/office/drawing/2014/main" id="{A3CCB61C-894C-4409-B50C-CE2CF66F3AE4}"/>
              </a:ext>
            </a:extLst>
          </p:cNvPr>
          <p:cNvCxnSpPr>
            <a:cxnSpLocks/>
          </p:cNvCxnSpPr>
          <p:nvPr/>
        </p:nvCxnSpPr>
        <p:spPr>
          <a:xfrm>
            <a:off x="3989727" y="4462413"/>
            <a:ext cx="1919082" cy="13203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88E12C2C-C12C-4CD2-9BCD-91EA57249C3B}"/>
              </a:ext>
            </a:extLst>
          </p:cNvPr>
          <p:cNvSpPr txBox="1"/>
          <p:nvPr/>
        </p:nvSpPr>
        <p:spPr>
          <a:xfrm>
            <a:off x="5990465" y="5347173"/>
            <a:ext cx="2490926" cy="923330"/>
          </a:xfrm>
          <a:prstGeom prst="rect">
            <a:avLst/>
          </a:prstGeom>
          <a:noFill/>
        </p:spPr>
        <p:txBody>
          <a:bodyPr wrap="square" rtlCol="0">
            <a:spAutoFit/>
          </a:bodyPr>
          <a:lstStyle/>
          <a:p>
            <a:pPr algn="just"/>
            <a:r>
              <a:rPr lang="pt-PT" b="1" dirty="0"/>
              <a:t>Os emblemas do </a:t>
            </a:r>
            <a:r>
              <a:rPr lang="pt-PT" b="1" dirty="0">
                <a:solidFill>
                  <a:srgbClr val="FF0000"/>
                </a:solidFill>
              </a:rPr>
              <a:t>MEU</a:t>
            </a:r>
            <a:r>
              <a:rPr lang="pt-PT" b="1" dirty="0"/>
              <a:t> traje quando andava na universidade.</a:t>
            </a:r>
            <a:endParaRPr lang="it-IT" b="1" dirty="0"/>
          </a:p>
        </p:txBody>
      </p:sp>
      <p:pic>
        <p:nvPicPr>
          <p:cNvPr id="5136" name="Picture 16" descr="No photo description available.">
            <a:extLst>
              <a:ext uri="{FF2B5EF4-FFF2-40B4-BE49-F238E27FC236}">
                <a16:creationId xmlns:a16="http://schemas.microsoft.com/office/drawing/2014/main" id="{F7E3E605-2433-40C0-9C42-562608DE47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8183" y="930631"/>
            <a:ext cx="5753100" cy="431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084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No photo description available.">
            <a:extLst>
              <a:ext uri="{FF2B5EF4-FFF2-40B4-BE49-F238E27FC236}">
                <a16:creationId xmlns:a16="http://schemas.microsoft.com/office/drawing/2014/main" id="{90FF5184-D0BD-4543-AD33-2EC5CF78F5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69" y="378359"/>
            <a:ext cx="6015590" cy="4511693"/>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D40AB353-C1A5-4F11-A3DA-0F075981414A}"/>
              </a:ext>
            </a:extLst>
          </p:cNvPr>
          <p:cNvSpPr txBox="1"/>
          <p:nvPr/>
        </p:nvSpPr>
        <p:spPr>
          <a:xfrm>
            <a:off x="4837044" y="5165037"/>
            <a:ext cx="65532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just"/>
            <a:r>
              <a:rPr lang="pt-PT" dirty="0"/>
              <a:t>Os pins e as miniaturas normalmente estão relacionados com o curso universitário, os lugares visitados, o se uma pessoa é membro da </a:t>
            </a:r>
            <a:r>
              <a:rPr lang="pt-PT" b="1" dirty="0">
                <a:solidFill>
                  <a:srgbClr val="FFFF00"/>
                </a:solidFill>
              </a:rPr>
              <a:t>comissão de praxe</a:t>
            </a:r>
            <a:r>
              <a:rPr lang="pt-PT" b="1" dirty="0">
                <a:solidFill>
                  <a:srgbClr val="FF0000"/>
                </a:solidFill>
              </a:rPr>
              <a:t> </a:t>
            </a:r>
            <a:r>
              <a:rPr lang="pt-PT" dirty="0"/>
              <a:t>ou de uma </a:t>
            </a:r>
            <a:r>
              <a:rPr lang="pt-PT" b="1" dirty="0">
                <a:solidFill>
                  <a:srgbClr val="FFFF00"/>
                </a:solidFill>
              </a:rPr>
              <a:t>tuna académica.</a:t>
            </a:r>
            <a:endParaRPr lang="it-IT" b="1" dirty="0">
              <a:solidFill>
                <a:srgbClr val="FFFF00"/>
              </a:solidFill>
            </a:endParaRPr>
          </a:p>
        </p:txBody>
      </p:sp>
      <p:cxnSp>
        <p:nvCxnSpPr>
          <p:cNvPr id="4" name="Connettore 2 3">
            <a:extLst>
              <a:ext uri="{FF2B5EF4-FFF2-40B4-BE49-F238E27FC236}">
                <a16:creationId xmlns:a16="http://schemas.microsoft.com/office/drawing/2014/main" id="{A1F0D54F-5B22-463E-8B2F-B10E0D2920AA}"/>
              </a:ext>
            </a:extLst>
          </p:cNvPr>
          <p:cNvCxnSpPr>
            <a:cxnSpLocks/>
          </p:cNvCxnSpPr>
          <p:nvPr/>
        </p:nvCxnSpPr>
        <p:spPr>
          <a:xfrm>
            <a:off x="4320209" y="4124741"/>
            <a:ext cx="516835" cy="10402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9220" name="Picture 4">
            <a:extLst>
              <a:ext uri="{FF2B5EF4-FFF2-40B4-BE49-F238E27FC236}">
                <a16:creationId xmlns:a16="http://schemas.microsoft.com/office/drawing/2014/main" id="{B755486C-9362-4EA5-BE64-A88A8599A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8220" y="580817"/>
            <a:ext cx="3343275" cy="333851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ttore 2 6">
            <a:extLst>
              <a:ext uri="{FF2B5EF4-FFF2-40B4-BE49-F238E27FC236}">
                <a16:creationId xmlns:a16="http://schemas.microsoft.com/office/drawing/2014/main" id="{5BDFEF90-BCEA-4218-85D9-8635475EE538}"/>
              </a:ext>
            </a:extLst>
          </p:cNvPr>
          <p:cNvCxnSpPr>
            <a:cxnSpLocks/>
          </p:cNvCxnSpPr>
          <p:nvPr/>
        </p:nvCxnSpPr>
        <p:spPr>
          <a:xfrm>
            <a:off x="7850324" y="2910874"/>
            <a:ext cx="263319" cy="1251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E8A11CB5-6EE0-4BBD-892E-028A35917B5B}"/>
              </a:ext>
            </a:extLst>
          </p:cNvPr>
          <p:cNvSpPr txBox="1"/>
          <p:nvPr/>
        </p:nvSpPr>
        <p:spPr>
          <a:xfrm>
            <a:off x="7659756" y="4162194"/>
            <a:ext cx="3343275" cy="646331"/>
          </a:xfrm>
          <a:prstGeom prst="rect">
            <a:avLst/>
          </a:prstGeom>
          <a:noFill/>
        </p:spPr>
        <p:txBody>
          <a:bodyPr wrap="square" rtlCol="0">
            <a:spAutoFit/>
          </a:bodyPr>
          <a:lstStyle/>
          <a:p>
            <a:pPr algn="just"/>
            <a:r>
              <a:rPr lang="pt-PT" dirty="0"/>
              <a:t>As </a:t>
            </a:r>
            <a:r>
              <a:rPr lang="pt-PT" b="1" u="sng" dirty="0"/>
              <a:t>escadinhas</a:t>
            </a:r>
            <a:r>
              <a:rPr lang="pt-PT" dirty="0"/>
              <a:t> - cada degrau simboliza os anos de curso.</a:t>
            </a:r>
            <a:endParaRPr lang="it-IT" dirty="0"/>
          </a:p>
        </p:txBody>
      </p:sp>
      <p:sp>
        <p:nvSpPr>
          <p:cNvPr id="10" name="CasellaDiTesto 9">
            <a:extLst>
              <a:ext uri="{FF2B5EF4-FFF2-40B4-BE49-F238E27FC236}">
                <a16:creationId xmlns:a16="http://schemas.microsoft.com/office/drawing/2014/main" id="{1A849A73-70B6-4A46-8BA6-06C2AC73EABC}"/>
              </a:ext>
            </a:extLst>
          </p:cNvPr>
          <p:cNvSpPr txBox="1"/>
          <p:nvPr/>
        </p:nvSpPr>
        <p:spPr>
          <a:xfrm>
            <a:off x="324678" y="378359"/>
            <a:ext cx="4253948"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dirty="0"/>
              <a:t>Traje académico da Escola Superior de Saúde Dr. Lopes Dias</a:t>
            </a:r>
            <a:endParaRPr lang="it-IT" dirty="0"/>
          </a:p>
        </p:txBody>
      </p:sp>
    </p:spTree>
    <p:extLst>
      <p:ext uri="{BB962C8B-B14F-4D97-AF65-F5344CB8AC3E}">
        <p14:creationId xmlns:p14="http://schemas.microsoft.com/office/powerpoint/2010/main" val="1154031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F90F477D-F857-4900-90DA-CDE258E7A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1608" y="159024"/>
            <a:ext cx="3601088" cy="53977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o photo description available.">
            <a:extLst>
              <a:ext uri="{FF2B5EF4-FFF2-40B4-BE49-F238E27FC236}">
                <a16:creationId xmlns:a16="http://schemas.microsoft.com/office/drawing/2014/main" id="{1C5C1C9A-84FD-42F8-8232-33A0FD190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590" y="159024"/>
            <a:ext cx="3844580" cy="5126107"/>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9A96AC50-71E5-4A6A-B371-806B5E2D265D}"/>
              </a:ext>
            </a:extLst>
          </p:cNvPr>
          <p:cNvSpPr txBox="1"/>
          <p:nvPr/>
        </p:nvSpPr>
        <p:spPr>
          <a:xfrm>
            <a:off x="521745" y="5452081"/>
            <a:ext cx="3438324" cy="923330"/>
          </a:xfrm>
          <a:prstGeom prst="rect">
            <a:avLst/>
          </a:prstGeom>
          <a:noFill/>
        </p:spPr>
        <p:txBody>
          <a:bodyPr wrap="square" rtlCol="0">
            <a:spAutoFit/>
          </a:bodyPr>
          <a:lstStyle/>
          <a:p>
            <a:pPr algn="just"/>
            <a:r>
              <a:rPr lang="pt-PT" b="1" dirty="0"/>
              <a:t>A </a:t>
            </a:r>
            <a:r>
              <a:rPr lang="pt-PT" b="1" dirty="0" err="1"/>
              <a:t>s’tora</a:t>
            </a:r>
            <a:r>
              <a:rPr lang="pt-PT" b="1" dirty="0"/>
              <a:t> no dia da “Queima das fitas” (Licenciatura) – </a:t>
            </a:r>
            <a:r>
              <a:rPr lang="pt-PT" b="1" dirty="0" err="1"/>
              <a:t>il</a:t>
            </a:r>
            <a:r>
              <a:rPr lang="pt-PT" b="1" dirty="0"/>
              <a:t> </a:t>
            </a:r>
            <a:r>
              <a:rPr lang="pt-PT" b="1" dirty="0" err="1"/>
              <a:t>giorno</a:t>
            </a:r>
            <a:r>
              <a:rPr lang="pt-PT" b="1" dirty="0"/>
              <a:t> </a:t>
            </a:r>
            <a:r>
              <a:rPr lang="pt-PT" b="1" dirty="0" err="1"/>
              <a:t>della</a:t>
            </a:r>
            <a:r>
              <a:rPr lang="pt-PT" b="1" dirty="0"/>
              <a:t> mia </a:t>
            </a:r>
            <a:r>
              <a:rPr lang="pt-PT" b="1" dirty="0" err="1"/>
              <a:t>laurea</a:t>
            </a:r>
            <a:r>
              <a:rPr lang="pt-PT" b="1" dirty="0"/>
              <a:t> (2009)</a:t>
            </a:r>
            <a:endParaRPr lang="it-IT" b="1" dirty="0"/>
          </a:p>
        </p:txBody>
      </p:sp>
      <p:cxnSp>
        <p:nvCxnSpPr>
          <p:cNvPr id="5" name="Connettore 2 4">
            <a:extLst>
              <a:ext uri="{FF2B5EF4-FFF2-40B4-BE49-F238E27FC236}">
                <a16:creationId xmlns:a16="http://schemas.microsoft.com/office/drawing/2014/main" id="{04321872-1C8A-43C2-989B-F2C00446DF91}"/>
              </a:ext>
            </a:extLst>
          </p:cNvPr>
          <p:cNvCxnSpPr>
            <a:cxnSpLocks/>
          </p:cNvCxnSpPr>
          <p:nvPr/>
        </p:nvCxnSpPr>
        <p:spPr>
          <a:xfrm flipV="1">
            <a:off x="1323184" y="4221437"/>
            <a:ext cx="147807" cy="12856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E0037770-9824-4517-B5C1-DBB60EEA9DC8}"/>
              </a:ext>
            </a:extLst>
          </p:cNvPr>
          <p:cNvSpPr txBox="1"/>
          <p:nvPr/>
        </p:nvSpPr>
        <p:spPr>
          <a:xfrm>
            <a:off x="8291607" y="5633576"/>
            <a:ext cx="3601088" cy="646331"/>
          </a:xfrm>
          <a:prstGeom prst="rect">
            <a:avLst/>
          </a:prstGeom>
          <a:noFill/>
        </p:spPr>
        <p:txBody>
          <a:bodyPr wrap="square" rtlCol="0">
            <a:spAutoFit/>
          </a:bodyPr>
          <a:lstStyle/>
          <a:p>
            <a:pPr algn="ctr"/>
            <a:r>
              <a:rPr lang="pt-PT" b="1" dirty="0"/>
              <a:t>O Kit do finalista – chapéu e bengala</a:t>
            </a:r>
            <a:endParaRPr lang="it-IT" b="1" dirty="0"/>
          </a:p>
        </p:txBody>
      </p:sp>
      <p:pic>
        <p:nvPicPr>
          <p:cNvPr id="7172" name="Picture 4" descr="Queima das Fitas de Coimbra - Inlife Portugal Blog">
            <a:extLst>
              <a:ext uri="{FF2B5EF4-FFF2-40B4-BE49-F238E27FC236}">
                <a16:creationId xmlns:a16="http://schemas.microsoft.com/office/drawing/2014/main" id="{D774D674-57B7-41A4-9D37-BEC80C0AFE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4680" y="3363980"/>
            <a:ext cx="2143125" cy="214312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nettore 2 10">
            <a:extLst>
              <a:ext uri="{FF2B5EF4-FFF2-40B4-BE49-F238E27FC236}">
                <a16:creationId xmlns:a16="http://schemas.microsoft.com/office/drawing/2014/main" id="{F9A84313-9FF1-48F4-BB2C-07C85D63090F}"/>
              </a:ext>
            </a:extLst>
          </p:cNvPr>
          <p:cNvCxnSpPr/>
          <p:nvPr/>
        </p:nvCxnSpPr>
        <p:spPr>
          <a:xfrm>
            <a:off x="6056243" y="5285131"/>
            <a:ext cx="0" cy="5331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9C1FB05B-567B-4CA0-804A-AE76927B77A9}"/>
              </a:ext>
            </a:extLst>
          </p:cNvPr>
          <p:cNvSpPr txBox="1"/>
          <p:nvPr/>
        </p:nvSpPr>
        <p:spPr>
          <a:xfrm>
            <a:off x="5263609" y="5729080"/>
            <a:ext cx="2369643" cy="646331"/>
          </a:xfrm>
          <a:prstGeom prst="rect">
            <a:avLst/>
          </a:prstGeom>
          <a:noFill/>
        </p:spPr>
        <p:txBody>
          <a:bodyPr wrap="square" rtlCol="0">
            <a:spAutoFit/>
          </a:bodyPr>
          <a:lstStyle/>
          <a:p>
            <a:r>
              <a:rPr lang="pt-PT" b="1" dirty="0"/>
              <a:t>Queima das fitas – </a:t>
            </a:r>
          </a:p>
          <a:p>
            <a:r>
              <a:rPr lang="it-IT" b="0" i="0" dirty="0">
                <a:effectLst/>
              </a:rPr>
              <a:t>Rogo dei Nastri</a:t>
            </a:r>
            <a:endParaRPr lang="it-IT" b="1" dirty="0"/>
          </a:p>
        </p:txBody>
      </p:sp>
      <p:pic>
        <p:nvPicPr>
          <p:cNvPr id="7174" name="Picture 6">
            <a:extLst>
              <a:ext uri="{FF2B5EF4-FFF2-40B4-BE49-F238E27FC236}">
                <a16:creationId xmlns:a16="http://schemas.microsoft.com/office/drawing/2014/main" id="{B04DC956-F9BB-4C40-BDBC-1F9B675FD4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7311" y="184699"/>
            <a:ext cx="2537378" cy="2537378"/>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15EF58EB-BD62-4945-8F9D-160520E22CCD}"/>
              </a:ext>
            </a:extLst>
          </p:cNvPr>
          <p:cNvSpPr txBox="1"/>
          <p:nvPr/>
        </p:nvSpPr>
        <p:spPr>
          <a:xfrm>
            <a:off x="5134045" y="2574720"/>
            <a:ext cx="1775832" cy="369332"/>
          </a:xfrm>
          <a:prstGeom prst="rect">
            <a:avLst/>
          </a:prstGeom>
          <a:noFill/>
        </p:spPr>
        <p:txBody>
          <a:bodyPr wrap="square" rtlCol="0">
            <a:spAutoFit/>
          </a:bodyPr>
          <a:lstStyle/>
          <a:p>
            <a:r>
              <a:rPr lang="pt-PT" dirty="0"/>
              <a:t>A pasta e as fitas</a:t>
            </a:r>
            <a:endParaRPr lang="it-IT" dirty="0"/>
          </a:p>
        </p:txBody>
      </p:sp>
    </p:spTree>
    <p:extLst>
      <p:ext uri="{BB962C8B-B14F-4D97-AF65-F5344CB8AC3E}">
        <p14:creationId xmlns:p14="http://schemas.microsoft.com/office/powerpoint/2010/main" val="1644519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00308A-98C2-48B8-B095-4B7B065FA998}"/>
              </a:ext>
            </a:extLst>
          </p:cNvPr>
          <p:cNvSpPr>
            <a:spLocks noGrp="1"/>
          </p:cNvSpPr>
          <p:nvPr>
            <p:ph type="title"/>
          </p:nvPr>
        </p:nvSpPr>
        <p:spPr/>
        <p:txBody>
          <a:bodyPr/>
          <a:lstStyle/>
          <a:p>
            <a:r>
              <a:rPr lang="pt-PT" dirty="0"/>
              <a:t>O que é isto? O que é que quer dizer? – dúvidas da aula anterior </a:t>
            </a:r>
            <a:endParaRPr lang="it-IT" dirty="0"/>
          </a:p>
        </p:txBody>
      </p:sp>
      <p:pic>
        <p:nvPicPr>
          <p:cNvPr id="1026" name="Picture 2" descr="Besouros: personagens do universo cósmico e dos gramados verdejantes –  Bernadete Alves">
            <a:extLst>
              <a:ext uri="{FF2B5EF4-FFF2-40B4-BE49-F238E27FC236}">
                <a16:creationId xmlns:a16="http://schemas.microsoft.com/office/drawing/2014/main" id="{AA7A8279-1F81-4848-AA7B-C49EDC136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3864" y="2020265"/>
            <a:ext cx="5581816" cy="3782549"/>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B311A79C-0423-457A-B553-4B830385F88E}"/>
              </a:ext>
            </a:extLst>
          </p:cNvPr>
          <p:cNvSpPr txBox="1"/>
          <p:nvPr/>
        </p:nvSpPr>
        <p:spPr>
          <a:xfrm>
            <a:off x="742122" y="4250444"/>
            <a:ext cx="3061252" cy="369332"/>
          </a:xfrm>
          <a:prstGeom prst="rect">
            <a:avLst/>
          </a:prstGeom>
          <a:noFill/>
        </p:spPr>
        <p:txBody>
          <a:bodyPr wrap="square" rtlCol="0">
            <a:spAutoFit/>
          </a:bodyPr>
          <a:lstStyle/>
          <a:p>
            <a:r>
              <a:rPr lang="pt-PT" b="1" dirty="0"/>
              <a:t>É um besouro.</a:t>
            </a:r>
            <a:endParaRPr lang="it-IT" b="1" dirty="0"/>
          </a:p>
        </p:txBody>
      </p:sp>
      <p:cxnSp>
        <p:nvCxnSpPr>
          <p:cNvPr id="6" name="Connettore 2 5">
            <a:extLst>
              <a:ext uri="{FF2B5EF4-FFF2-40B4-BE49-F238E27FC236}">
                <a16:creationId xmlns:a16="http://schemas.microsoft.com/office/drawing/2014/main" id="{23960D5D-DF1E-4067-B42A-F29289C51122}"/>
              </a:ext>
            </a:extLst>
          </p:cNvPr>
          <p:cNvCxnSpPr>
            <a:cxnSpLocks/>
          </p:cNvCxnSpPr>
          <p:nvPr/>
        </p:nvCxnSpPr>
        <p:spPr>
          <a:xfrm flipH="1">
            <a:off x="2802501" y="3756766"/>
            <a:ext cx="2807476" cy="60146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63DBDEC0-CF9E-4B5C-A7C9-F90CEA27CAFA}"/>
              </a:ext>
            </a:extLst>
          </p:cNvPr>
          <p:cNvSpPr txBox="1"/>
          <p:nvPr/>
        </p:nvSpPr>
        <p:spPr>
          <a:xfrm>
            <a:off x="2000084" y="2314853"/>
            <a:ext cx="2345635" cy="1477328"/>
          </a:xfrm>
          <a:prstGeom prst="rect">
            <a:avLst/>
          </a:prstGeom>
          <a:noFill/>
        </p:spPr>
        <p:txBody>
          <a:bodyPr wrap="square" rtlCol="0">
            <a:spAutoFit/>
          </a:bodyPr>
          <a:lstStyle/>
          <a:p>
            <a:pPr algn="ctr"/>
            <a:endParaRPr lang="pt-PT" dirty="0"/>
          </a:p>
          <a:p>
            <a:pPr algn="ctr"/>
            <a:r>
              <a:rPr lang="pt-PT" dirty="0" err="1"/>
              <a:t>Coleottero</a:t>
            </a:r>
            <a:endParaRPr lang="pt-PT" dirty="0"/>
          </a:p>
          <a:p>
            <a:pPr algn="ctr"/>
            <a:r>
              <a:rPr lang="pt-PT" dirty="0" err="1"/>
              <a:t>Scarabeo</a:t>
            </a:r>
            <a:endParaRPr lang="pt-PT" dirty="0"/>
          </a:p>
          <a:p>
            <a:pPr algn="ctr"/>
            <a:r>
              <a:rPr lang="pt-PT" dirty="0" err="1"/>
              <a:t>Scaraffagio</a:t>
            </a:r>
            <a:r>
              <a:rPr lang="pt-PT" dirty="0"/>
              <a:t> </a:t>
            </a:r>
          </a:p>
          <a:p>
            <a:endParaRPr lang="it-IT" dirty="0"/>
          </a:p>
        </p:txBody>
      </p:sp>
      <p:sp>
        <p:nvSpPr>
          <p:cNvPr id="12" name="CasellaDiTesto 11">
            <a:extLst>
              <a:ext uri="{FF2B5EF4-FFF2-40B4-BE49-F238E27FC236}">
                <a16:creationId xmlns:a16="http://schemas.microsoft.com/office/drawing/2014/main" id="{05F3A54A-D85F-47EB-92A1-3C22379D1884}"/>
              </a:ext>
            </a:extLst>
          </p:cNvPr>
          <p:cNvSpPr txBox="1"/>
          <p:nvPr/>
        </p:nvSpPr>
        <p:spPr>
          <a:xfrm>
            <a:off x="742122" y="3939023"/>
            <a:ext cx="6096000" cy="369332"/>
          </a:xfrm>
          <a:prstGeom prst="rect">
            <a:avLst/>
          </a:prstGeom>
          <a:noFill/>
        </p:spPr>
        <p:txBody>
          <a:bodyPr wrap="square">
            <a:spAutoFit/>
          </a:bodyPr>
          <a:lstStyle/>
          <a:p>
            <a:r>
              <a:rPr lang="pt-BR" b="1" dirty="0"/>
              <a:t>Que bicho é esse? </a:t>
            </a:r>
          </a:p>
        </p:txBody>
      </p:sp>
      <p:sp>
        <p:nvSpPr>
          <p:cNvPr id="3" name="CasellaDiTesto 2">
            <a:extLst>
              <a:ext uri="{FF2B5EF4-FFF2-40B4-BE49-F238E27FC236}">
                <a16:creationId xmlns:a16="http://schemas.microsoft.com/office/drawing/2014/main" id="{22CD8AC5-45D8-4C5D-A873-0D6EA42C9BB5}"/>
              </a:ext>
            </a:extLst>
          </p:cNvPr>
          <p:cNvSpPr txBox="1"/>
          <p:nvPr/>
        </p:nvSpPr>
        <p:spPr>
          <a:xfrm>
            <a:off x="728870" y="4803206"/>
            <a:ext cx="4867855" cy="1415772"/>
          </a:xfrm>
          <a:prstGeom prst="rect">
            <a:avLst/>
          </a:prstGeom>
          <a:noFill/>
        </p:spPr>
        <p:txBody>
          <a:bodyPr wrap="square" rtlCol="0">
            <a:spAutoFit/>
          </a:bodyPr>
          <a:lstStyle/>
          <a:p>
            <a:r>
              <a:rPr lang="pt-PT" sz="3200" b="1" dirty="0"/>
              <a:t>Avulso</a:t>
            </a:r>
            <a:r>
              <a:rPr lang="pt-PT" dirty="0"/>
              <a:t> – sinónimo solto, separado (no testo da aula anterior) significa também arrancado ou separado </a:t>
            </a:r>
            <a:r>
              <a:rPr lang="it-IT" dirty="0"/>
              <a:t>à for</a:t>
            </a:r>
            <a:r>
              <a:rPr lang="pt-PT" dirty="0"/>
              <a:t>ç</a:t>
            </a:r>
            <a:r>
              <a:rPr lang="it-IT" dirty="0"/>
              <a:t>a. Por </a:t>
            </a:r>
            <a:r>
              <a:rPr lang="it-IT" dirty="0" err="1"/>
              <a:t>exemplo</a:t>
            </a:r>
            <a:r>
              <a:rPr lang="it-IT" dirty="0"/>
              <a:t>: Posso comprar </a:t>
            </a:r>
            <a:r>
              <a:rPr lang="it-IT" dirty="0" err="1"/>
              <a:t>feijão</a:t>
            </a:r>
            <a:r>
              <a:rPr lang="it-IT" dirty="0"/>
              <a:t> avulso.</a:t>
            </a:r>
            <a:r>
              <a:rPr lang="pt-PT" dirty="0"/>
              <a:t> </a:t>
            </a:r>
            <a:endParaRPr lang="it-IT" dirty="0"/>
          </a:p>
        </p:txBody>
      </p:sp>
      <p:sp>
        <p:nvSpPr>
          <p:cNvPr id="10" name="CasellaDiTesto 9">
            <a:extLst>
              <a:ext uri="{FF2B5EF4-FFF2-40B4-BE49-F238E27FC236}">
                <a16:creationId xmlns:a16="http://schemas.microsoft.com/office/drawing/2014/main" id="{F3DF7DC2-E790-42E0-B13A-A368D9031A80}"/>
              </a:ext>
            </a:extLst>
          </p:cNvPr>
          <p:cNvSpPr txBox="1"/>
          <p:nvPr/>
        </p:nvSpPr>
        <p:spPr>
          <a:xfrm>
            <a:off x="728870" y="1928825"/>
            <a:ext cx="6096000" cy="584775"/>
          </a:xfrm>
          <a:prstGeom prst="rect">
            <a:avLst/>
          </a:prstGeom>
          <a:noFill/>
        </p:spPr>
        <p:txBody>
          <a:bodyPr wrap="square">
            <a:spAutoFit/>
          </a:bodyPr>
          <a:lstStyle/>
          <a:p>
            <a:r>
              <a:rPr lang="pt-PT" sz="3200" b="1" dirty="0"/>
              <a:t>Besouro</a:t>
            </a:r>
            <a:endParaRPr lang="it-IT" sz="3200" dirty="0"/>
          </a:p>
        </p:txBody>
      </p:sp>
    </p:spTree>
    <p:extLst>
      <p:ext uri="{BB962C8B-B14F-4D97-AF65-F5344CB8AC3E}">
        <p14:creationId xmlns:p14="http://schemas.microsoft.com/office/powerpoint/2010/main" val="477197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Antes Morrer... - daylight">
            <a:extLst>
              <a:ext uri="{FF2B5EF4-FFF2-40B4-BE49-F238E27FC236}">
                <a16:creationId xmlns:a16="http://schemas.microsoft.com/office/drawing/2014/main" id="{E1E8CA8F-A8D3-4DB3-AF70-86A90EAFE7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369" y="3429000"/>
            <a:ext cx="3802800" cy="28521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Fitas Académicas para Estudantes Universitários - Copitraje">
            <a:extLst>
              <a:ext uri="{FF2B5EF4-FFF2-40B4-BE49-F238E27FC236}">
                <a16:creationId xmlns:a16="http://schemas.microsoft.com/office/drawing/2014/main" id="{9CBBF696-E359-474C-8AF9-C86E5E79D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1169" y="3169700"/>
            <a:ext cx="3111400" cy="3111400"/>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Queima das Fitas em Coimbra, a festa dos universitários">
            <a:extLst>
              <a:ext uri="{FF2B5EF4-FFF2-40B4-BE49-F238E27FC236}">
                <a16:creationId xmlns:a16="http://schemas.microsoft.com/office/drawing/2014/main" id="{11682024-4F46-4317-BB25-43CD088C1E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25" y="3429000"/>
            <a:ext cx="4275096" cy="2852100"/>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3BC10019-F239-4436-BBEB-F708C17B4355}"/>
              </a:ext>
            </a:extLst>
          </p:cNvPr>
          <p:cNvSpPr txBox="1"/>
          <p:nvPr/>
        </p:nvSpPr>
        <p:spPr>
          <a:xfrm>
            <a:off x="449543" y="341489"/>
            <a:ext cx="11292913" cy="2957861"/>
          </a:xfrm>
          <a:prstGeom prst="rect">
            <a:avLst/>
          </a:prstGeom>
          <a:noFill/>
        </p:spPr>
        <p:txBody>
          <a:bodyPr wrap="square">
            <a:spAutoFit/>
          </a:bodyPr>
          <a:lstStyle/>
          <a:p>
            <a:pPr algn="just">
              <a:lnSpc>
                <a:spcPct val="150000"/>
              </a:lnSpc>
            </a:pPr>
            <a:r>
              <a:rPr lang="pt-BR" b="0" i="0" dirty="0">
                <a:solidFill>
                  <a:srgbClr val="000000"/>
                </a:solidFill>
                <a:effectLst/>
              </a:rPr>
              <a:t>A</a:t>
            </a:r>
            <a:r>
              <a:rPr lang="pt-BR" b="1" i="0" dirty="0">
                <a:solidFill>
                  <a:srgbClr val="000000"/>
                </a:solidFill>
                <a:effectLst/>
              </a:rPr>
              <a:t> tradição iniciou em Coimbra</a:t>
            </a:r>
            <a:r>
              <a:rPr lang="pt-BR" b="0" i="0" dirty="0">
                <a:solidFill>
                  <a:srgbClr val="000000"/>
                </a:solidFill>
                <a:effectLst/>
              </a:rPr>
              <a:t>, e os primeiros relatos da comemoração datam de antes de 1900. </a:t>
            </a:r>
            <a:r>
              <a:rPr lang="pt-BR" dirty="0">
                <a:solidFill>
                  <a:srgbClr val="000000"/>
                </a:solidFill>
              </a:rPr>
              <a:t>No último ano entregam-se as </a:t>
            </a:r>
            <a:r>
              <a:rPr lang="pt-BR" b="1" dirty="0">
                <a:solidFill>
                  <a:srgbClr val="000000"/>
                </a:solidFill>
              </a:rPr>
              <a:t>fitas</a:t>
            </a:r>
            <a:r>
              <a:rPr lang="pt-BR" dirty="0">
                <a:solidFill>
                  <a:srgbClr val="000000"/>
                </a:solidFill>
              </a:rPr>
              <a:t> com a cor do curso aos amigos, familiares e professores e nestas fitas são escritas dedicatórias, lembranças da vida académica, e votos de um bom futuro profissional.</a:t>
            </a:r>
          </a:p>
          <a:p>
            <a:pPr algn="just">
              <a:lnSpc>
                <a:spcPct val="150000"/>
              </a:lnSpc>
            </a:pPr>
            <a:r>
              <a:rPr lang="pt-BR" b="0" i="0" dirty="0">
                <a:solidFill>
                  <a:srgbClr val="000000"/>
                </a:solidFill>
                <a:effectLst/>
              </a:rPr>
              <a:t>O ritual da “queima” é hoje repetido pelos formandos de todos os cursos como uma forma simbólica de celebrar o final da vida universitária. Numa fita se escrevem as 10 melhores coisas da vida académica e as 10 piores, e na comemoração sobe-se a um palco com um padrinho ou madrinha e corta-se esta fita a metade queimando no caldeirão a parte da fita com as coisas piores da vida académica. </a:t>
            </a:r>
            <a:endParaRPr lang="it-IT" dirty="0"/>
          </a:p>
        </p:txBody>
      </p:sp>
    </p:spTree>
    <p:extLst>
      <p:ext uri="{BB962C8B-B14F-4D97-AF65-F5344CB8AC3E}">
        <p14:creationId xmlns:p14="http://schemas.microsoft.com/office/powerpoint/2010/main" val="88867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4F464AF-0490-443C-A0C2-150DEFFB8CD5}"/>
              </a:ext>
            </a:extLst>
          </p:cNvPr>
          <p:cNvSpPr txBox="1"/>
          <p:nvPr/>
        </p:nvSpPr>
        <p:spPr>
          <a:xfrm>
            <a:off x="1152936" y="2014689"/>
            <a:ext cx="4147931" cy="3046988"/>
          </a:xfrm>
          <a:prstGeom prst="rect">
            <a:avLst/>
          </a:prstGeom>
          <a:noFill/>
        </p:spPr>
        <p:txBody>
          <a:bodyPr wrap="square" rtlCol="0">
            <a:spAutoFit/>
          </a:bodyPr>
          <a:lstStyle/>
          <a:p>
            <a:pPr algn="ctr"/>
            <a:r>
              <a:rPr lang="pt-PT" sz="2400" b="1" dirty="0"/>
              <a:t>Obrigada pela vossa atenção!</a:t>
            </a:r>
          </a:p>
          <a:p>
            <a:pPr algn="ctr"/>
            <a:endParaRPr lang="pt-PT" sz="2400" b="1" dirty="0"/>
          </a:p>
          <a:p>
            <a:pPr algn="ctr"/>
            <a:endParaRPr lang="pt-PT" sz="2400" b="1" dirty="0"/>
          </a:p>
          <a:p>
            <a:pPr algn="ctr"/>
            <a:r>
              <a:rPr lang="pt-PT" sz="2400" b="1" dirty="0"/>
              <a:t>Espero que tenham gostado.</a:t>
            </a:r>
          </a:p>
          <a:p>
            <a:pPr algn="ctr"/>
            <a:r>
              <a:rPr lang="pt-PT" sz="2400" b="1" dirty="0"/>
              <a:t>Façam perguntas!</a:t>
            </a:r>
          </a:p>
          <a:p>
            <a:pPr algn="ctr"/>
            <a:endParaRPr lang="pt-PT" sz="2400" b="1" dirty="0"/>
          </a:p>
          <a:p>
            <a:pPr algn="ctr"/>
            <a:r>
              <a:rPr lang="pt-PT" sz="2400" b="1" dirty="0"/>
              <a:t>Nos vemos na próxima aula.</a:t>
            </a:r>
          </a:p>
          <a:p>
            <a:pPr algn="ctr"/>
            <a:endParaRPr lang="it-IT" sz="2400" b="1" dirty="0"/>
          </a:p>
        </p:txBody>
      </p:sp>
      <p:sp>
        <p:nvSpPr>
          <p:cNvPr id="3" name="Cuore 2">
            <a:extLst>
              <a:ext uri="{FF2B5EF4-FFF2-40B4-BE49-F238E27FC236}">
                <a16:creationId xmlns:a16="http://schemas.microsoft.com/office/drawing/2014/main" id="{AC20F7D2-FE4B-4DCE-8FF5-322592F94777}"/>
              </a:ext>
            </a:extLst>
          </p:cNvPr>
          <p:cNvSpPr/>
          <p:nvPr/>
        </p:nvSpPr>
        <p:spPr>
          <a:xfrm>
            <a:off x="3074501" y="2666999"/>
            <a:ext cx="304800" cy="251792"/>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descr="May be an image of ‎one or more people, tattoo and ‎text that says &quot;‎Eu sabendo a resposta das coisas na aula Não respondendo por ter vergonha DASTHIO نl @umuniversitariotambemchora‎&quot;‎‎">
            <a:extLst>
              <a:ext uri="{FF2B5EF4-FFF2-40B4-BE49-F238E27FC236}">
                <a16:creationId xmlns:a16="http://schemas.microsoft.com/office/drawing/2014/main" id="{F776E77F-BCDF-4C5B-B532-EDFA3DA8B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854765"/>
            <a:ext cx="4856922" cy="4856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199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y be an image of one or more people, people sitting, people standing, suit and text">
            <a:extLst>
              <a:ext uri="{FF2B5EF4-FFF2-40B4-BE49-F238E27FC236}">
                <a16:creationId xmlns:a16="http://schemas.microsoft.com/office/drawing/2014/main" id="{222B30C1-F374-44A7-B444-E78D639C0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57" y="72886"/>
            <a:ext cx="5125787" cy="61887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y be an image of one or more people and text">
            <a:extLst>
              <a:ext uri="{FF2B5EF4-FFF2-40B4-BE49-F238E27FC236}">
                <a16:creationId xmlns:a16="http://schemas.microsoft.com/office/drawing/2014/main" id="{A67CCEAB-E377-4894-8AC3-3EF599B03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078" y="72885"/>
            <a:ext cx="5125788" cy="618876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6E471905-1B74-483F-BA03-89F0E8014385}"/>
                  </a:ext>
                </a:extLst>
              </p:cNvPr>
              <p:cNvSpPr txBox="1"/>
              <p:nvPr/>
            </p:nvSpPr>
            <p:spPr>
              <a:xfrm>
                <a:off x="5542344" y="2604941"/>
                <a:ext cx="457451" cy="13234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8000" i="1" smtClean="0">
                          <a:latin typeface="Cambria Math" panose="02040503050406030204" pitchFamily="18" charset="0"/>
                          <a:ea typeface="Cambria Math" panose="02040503050406030204" pitchFamily="18" charset="0"/>
                        </a:rPr>
                        <m:t>≠</m:t>
                      </m:r>
                    </m:oMath>
                  </m:oMathPara>
                </a14:m>
                <a:endParaRPr lang="it-IT" dirty="0"/>
              </a:p>
            </p:txBody>
          </p:sp>
        </mc:Choice>
        <mc:Fallback xmlns="">
          <p:sp>
            <p:nvSpPr>
              <p:cNvPr id="4" name="CasellaDiTesto 3">
                <a:extLst>
                  <a:ext uri="{FF2B5EF4-FFF2-40B4-BE49-F238E27FC236}">
                    <a16:creationId xmlns:a16="http://schemas.microsoft.com/office/drawing/2014/main" id="{6E471905-1B74-483F-BA03-89F0E8014385}"/>
                  </a:ext>
                </a:extLst>
              </p:cNvPr>
              <p:cNvSpPr txBox="1">
                <a:spLocks noRot="1" noChangeAspect="1" noMove="1" noResize="1" noEditPoints="1" noAdjustHandles="1" noChangeArrowheads="1" noChangeShapeType="1" noTextEdit="1"/>
              </p:cNvSpPr>
              <p:nvPr/>
            </p:nvSpPr>
            <p:spPr>
              <a:xfrm>
                <a:off x="5542344" y="2604941"/>
                <a:ext cx="457451" cy="1323439"/>
              </a:xfrm>
              <a:prstGeom prst="rect">
                <a:avLst/>
              </a:prstGeom>
              <a:blipFill>
                <a:blip r:embed="rId4"/>
                <a:stretch>
                  <a:fillRect r="-70667"/>
                </a:stretch>
              </a:blipFill>
            </p:spPr>
            <p:txBody>
              <a:bodyPr/>
              <a:lstStyle/>
              <a:p>
                <a:r>
                  <a:rPr lang="it-IT">
                    <a:noFill/>
                  </a:rPr>
                  <a:t> </a:t>
                </a:r>
              </a:p>
            </p:txBody>
          </p:sp>
        </mc:Fallback>
      </mc:AlternateContent>
    </p:spTree>
    <p:extLst>
      <p:ext uri="{BB962C8B-B14F-4D97-AF65-F5344CB8AC3E}">
        <p14:creationId xmlns:p14="http://schemas.microsoft.com/office/powerpoint/2010/main" val="3712393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D32D80-EAA4-4F2A-9069-118EEE5DD3B2}"/>
              </a:ext>
            </a:extLst>
          </p:cNvPr>
          <p:cNvSpPr>
            <a:spLocks noGrp="1"/>
          </p:cNvSpPr>
          <p:nvPr>
            <p:ph type="title"/>
          </p:nvPr>
        </p:nvSpPr>
        <p:spPr>
          <a:xfrm>
            <a:off x="1309314" y="1187400"/>
            <a:ext cx="10058400" cy="895091"/>
          </a:xfrm>
        </p:spPr>
        <p:txBody>
          <a:bodyPr>
            <a:normAutofit fontScale="90000"/>
          </a:bodyPr>
          <a:lstStyle/>
          <a:p>
            <a:pPr algn="ctr"/>
            <a:r>
              <a:rPr lang="pt-PT" dirty="0"/>
              <a:t>Coisas que a professora disse na aula anterior e que estão erradas </a:t>
            </a:r>
            <a:r>
              <a:rPr lang="it-IT" b="0" i="0" dirty="0">
                <a:solidFill>
                  <a:srgbClr val="E8E7E3"/>
                </a:solidFill>
                <a:effectLst/>
                <a:latin typeface="apple color emoji"/>
              </a:rPr>
              <a:t>🙄</a:t>
            </a:r>
            <a:br>
              <a:rPr lang="it-IT" b="1" i="0" dirty="0">
                <a:solidFill>
                  <a:srgbClr val="E8E7E3"/>
                </a:solidFill>
                <a:effectLst/>
                <a:latin typeface="helvetica neue"/>
              </a:rPr>
            </a:br>
            <a:endParaRPr lang="it-IT" dirty="0"/>
          </a:p>
        </p:txBody>
      </p:sp>
      <p:graphicFrame>
        <p:nvGraphicFramePr>
          <p:cNvPr id="4" name="Tabella 4">
            <a:extLst>
              <a:ext uri="{FF2B5EF4-FFF2-40B4-BE49-F238E27FC236}">
                <a16:creationId xmlns:a16="http://schemas.microsoft.com/office/drawing/2014/main" id="{2023B231-187F-4C3F-ABE8-368301D49E7E}"/>
              </a:ext>
            </a:extLst>
          </p:cNvPr>
          <p:cNvGraphicFramePr>
            <a:graphicFrameLocks noGrp="1"/>
          </p:cNvGraphicFramePr>
          <p:nvPr>
            <p:extLst>
              <p:ext uri="{D42A27DB-BD31-4B8C-83A1-F6EECF244321}">
                <p14:modId xmlns:p14="http://schemas.microsoft.com/office/powerpoint/2010/main" val="895499404"/>
              </p:ext>
            </p:extLst>
          </p:nvPr>
        </p:nvGraphicFramePr>
        <p:xfrm>
          <a:off x="960783" y="1815691"/>
          <a:ext cx="10270434" cy="1828800"/>
        </p:xfrm>
        <a:graphic>
          <a:graphicData uri="http://schemas.openxmlformats.org/drawingml/2006/table">
            <a:tbl>
              <a:tblPr firstRow="1" bandRow="1">
                <a:tableStyleId>{5C22544A-7EE6-4342-B048-85BDC9FD1C3A}</a:tableStyleId>
              </a:tblPr>
              <a:tblGrid>
                <a:gridCol w="2033175">
                  <a:extLst>
                    <a:ext uri="{9D8B030D-6E8A-4147-A177-3AD203B41FA5}">
                      <a16:colId xmlns:a16="http://schemas.microsoft.com/office/drawing/2014/main" val="3477358090"/>
                    </a:ext>
                  </a:extLst>
                </a:gridCol>
                <a:gridCol w="3624268">
                  <a:extLst>
                    <a:ext uri="{9D8B030D-6E8A-4147-A177-3AD203B41FA5}">
                      <a16:colId xmlns:a16="http://schemas.microsoft.com/office/drawing/2014/main" val="1418255867"/>
                    </a:ext>
                  </a:extLst>
                </a:gridCol>
                <a:gridCol w="709298">
                  <a:extLst>
                    <a:ext uri="{9D8B030D-6E8A-4147-A177-3AD203B41FA5}">
                      <a16:colId xmlns:a16="http://schemas.microsoft.com/office/drawing/2014/main" val="387290775"/>
                    </a:ext>
                  </a:extLst>
                </a:gridCol>
                <a:gridCol w="3903693">
                  <a:extLst>
                    <a:ext uri="{9D8B030D-6E8A-4147-A177-3AD203B41FA5}">
                      <a16:colId xmlns:a16="http://schemas.microsoft.com/office/drawing/2014/main" val="4250471559"/>
                    </a:ext>
                  </a:extLst>
                </a:gridCol>
              </a:tblGrid>
              <a:tr h="357215">
                <a:tc gridSpan="4">
                  <a:txBody>
                    <a:bodyPr/>
                    <a:lstStyle/>
                    <a:p>
                      <a:r>
                        <a:rPr lang="pt-PT" dirty="0"/>
                        <a:t>Sinais gráficos de acentuação</a:t>
                      </a:r>
                      <a:endParaRPr lang="it-IT" dirty="0"/>
                    </a:p>
                  </a:txBody>
                  <a:tcPr/>
                </a:tc>
                <a:tc hMerge="1">
                  <a:txBody>
                    <a:bodyPr/>
                    <a:lstStyle/>
                    <a:p>
                      <a:endParaRPr lang="it-IT" dirty="0"/>
                    </a:p>
                  </a:txBody>
                  <a:tcPr/>
                </a:tc>
                <a:tc hMerge="1">
                  <a:txBody>
                    <a:bodyPr/>
                    <a:lstStyle/>
                    <a:p>
                      <a:endParaRPr lang="it-IT"/>
                    </a:p>
                  </a:txBody>
                  <a:tcPr/>
                </a:tc>
                <a:tc hMerge="1">
                  <a:txBody>
                    <a:bodyPr/>
                    <a:lstStyle/>
                    <a:p>
                      <a:endParaRPr lang="it-IT" dirty="0"/>
                    </a:p>
                  </a:txBody>
                  <a:tcPr/>
                </a:tc>
                <a:extLst>
                  <a:ext uri="{0D108BD9-81ED-4DB2-BD59-A6C34878D82A}">
                    <a16:rowId xmlns:a16="http://schemas.microsoft.com/office/drawing/2014/main" val="4154398272"/>
                  </a:ext>
                </a:extLst>
              </a:tr>
              <a:tr h="1145044">
                <a:tc>
                  <a:txBody>
                    <a:bodyPr/>
                    <a:lstStyle/>
                    <a:p>
                      <a:pPr algn="ctr"/>
                      <a:r>
                        <a:rPr lang="pt-PT" sz="1800" b="1" dirty="0">
                          <a:solidFill>
                            <a:schemeClr val="tx1"/>
                          </a:solidFill>
                          <a:latin typeface="Baskerville Old Face" panose="02020602080505020303" pitchFamily="18" charset="77"/>
                        </a:rPr>
                        <a:t>` (acento grave) </a:t>
                      </a:r>
                      <a:endParaRPr lang="it-IT" b="1"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800" dirty="0">
                          <a:solidFill>
                            <a:schemeClr val="tx1"/>
                          </a:solidFill>
                          <a:latin typeface="Baskerville Old Face" panose="02020602080505020303" pitchFamily="18" charset="77"/>
                        </a:rPr>
                        <a:t>na contração da </a:t>
                      </a:r>
                      <a:r>
                        <a:rPr lang="pt-PT" sz="1800" b="1" dirty="0">
                          <a:solidFill>
                            <a:srgbClr val="FF0000"/>
                          </a:solidFill>
                          <a:latin typeface="Baskerville Old Face" panose="02020602080505020303" pitchFamily="18" charset="77"/>
                        </a:rPr>
                        <a:t>preposição a com o artigo </a:t>
                      </a:r>
                      <a:r>
                        <a:rPr lang="pt-PT" sz="1800" b="1" dirty="0">
                          <a:solidFill>
                            <a:schemeClr val="tx1"/>
                          </a:solidFill>
                          <a:latin typeface="Baskerville Old Face" panose="02020602080505020303" pitchFamily="18" charset="77"/>
                        </a:rPr>
                        <a:t>a</a:t>
                      </a:r>
                      <a:r>
                        <a:rPr lang="pt-PT" sz="1800" dirty="0">
                          <a:solidFill>
                            <a:schemeClr val="tx1"/>
                          </a:solidFill>
                          <a:latin typeface="Baskerville Old Face" panose="02020602080505020303" pitchFamily="18" charset="77"/>
                        </a:rPr>
                        <a:t> (</a:t>
                      </a:r>
                      <a:r>
                        <a:rPr lang="pt-PT" sz="1800" b="1" dirty="0">
                          <a:solidFill>
                            <a:schemeClr val="tx1"/>
                          </a:solidFill>
                          <a:latin typeface="Baskerville Old Face" panose="02020602080505020303" pitchFamily="18" charset="77"/>
                        </a:rPr>
                        <a:t>à  = </a:t>
                      </a:r>
                      <a:r>
                        <a:rPr lang="pt-PT" sz="1800" b="1" dirty="0" err="1">
                          <a:solidFill>
                            <a:schemeClr val="tx1"/>
                          </a:solidFill>
                          <a:latin typeface="Baskerville Old Face" panose="02020602080505020303" pitchFamily="18" charset="77"/>
                        </a:rPr>
                        <a:t>alla</a:t>
                      </a:r>
                      <a:r>
                        <a:rPr lang="pt-PT" sz="1800" dirty="0">
                          <a:solidFill>
                            <a:schemeClr val="tx1"/>
                          </a:solidFill>
                          <a:latin typeface="Baskerville Old Face" panose="02020602080505020303" pitchFamily="18" charset="77"/>
                        </a:rPr>
                        <a:t>) ou com o pronome demonstrativo </a:t>
                      </a:r>
                      <a:r>
                        <a:rPr lang="pt-PT" sz="1800" b="1" dirty="0">
                          <a:solidFill>
                            <a:schemeClr val="tx1"/>
                          </a:solidFill>
                          <a:latin typeface="Baskerville Old Face" panose="02020602080505020303" pitchFamily="18" charset="77"/>
                        </a:rPr>
                        <a:t>aquele/a/</a:t>
                      </a:r>
                      <a:r>
                        <a:rPr lang="pt-PT" sz="1800" b="1" dirty="0" err="1">
                          <a:solidFill>
                            <a:schemeClr val="tx1"/>
                          </a:solidFill>
                          <a:latin typeface="Baskerville Old Face" panose="02020602080505020303" pitchFamily="18" charset="77"/>
                        </a:rPr>
                        <a:t>es</a:t>
                      </a:r>
                      <a:r>
                        <a:rPr lang="pt-PT" sz="1800" b="1" dirty="0">
                          <a:solidFill>
                            <a:schemeClr val="tx1"/>
                          </a:solidFill>
                          <a:latin typeface="Baskerville Old Face" panose="02020602080505020303" pitchFamily="18" charset="77"/>
                        </a:rPr>
                        <a:t>/as</a:t>
                      </a:r>
                      <a:r>
                        <a:rPr lang="pt-PT" sz="1800" dirty="0">
                          <a:solidFill>
                            <a:schemeClr val="tx1"/>
                          </a:solidFill>
                          <a:latin typeface="Baskerville Old Face" panose="02020602080505020303" pitchFamily="18" charset="77"/>
                        </a:rPr>
                        <a:t> ou </a:t>
                      </a:r>
                      <a:r>
                        <a:rPr lang="pt-PT" sz="1800" b="1" dirty="0">
                          <a:solidFill>
                            <a:schemeClr val="tx1"/>
                          </a:solidFill>
                          <a:latin typeface="Baskerville Old Face" panose="02020602080505020303" pitchFamily="18" charset="77"/>
                        </a:rPr>
                        <a:t>aquilo </a:t>
                      </a:r>
                      <a:r>
                        <a:rPr lang="pt-PT" sz="1800" dirty="0">
                          <a:solidFill>
                            <a:schemeClr val="tx1"/>
                          </a:solidFill>
                          <a:latin typeface="Baskerville Old Face" panose="02020602080505020303" pitchFamily="18" charset="77"/>
                        </a:rPr>
                        <a:t>(àquele/a/</a:t>
                      </a:r>
                      <a:r>
                        <a:rPr lang="pt-PT" sz="1800" dirty="0" err="1">
                          <a:solidFill>
                            <a:schemeClr val="tx1"/>
                          </a:solidFill>
                          <a:latin typeface="Baskerville Old Face" panose="02020602080505020303" pitchFamily="18" charset="77"/>
                        </a:rPr>
                        <a:t>es</a:t>
                      </a:r>
                      <a:r>
                        <a:rPr lang="pt-PT" sz="1800" dirty="0">
                          <a:solidFill>
                            <a:schemeClr val="tx1"/>
                          </a:solidFill>
                          <a:latin typeface="Baskerville Old Face" panose="02020602080505020303" pitchFamily="18" charset="77"/>
                        </a:rPr>
                        <a:t>/as, àquilo = a </a:t>
                      </a:r>
                      <a:r>
                        <a:rPr lang="pt-PT" sz="1800" dirty="0" err="1">
                          <a:solidFill>
                            <a:schemeClr val="tx1"/>
                          </a:solidFill>
                          <a:latin typeface="Baskerville Old Face" panose="02020602080505020303" pitchFamily="18" charset="77"/>
                        </a:rPr>
                        <a:t>quello</a:t>
                      </a:r>
                      <a:r>
                        <a:rPr lang="pt-PT" sz="1800" dirty="0">
                          <a:solidFill>
                            <a:schemeClr val="tx1"/>
                          </a:solidFill>
                          <a:latin typeface="Baskerville Old Face" panose="02020602080505020303" pitchFamily="18" charset="77"/>
                        </a:rPr>
                        <a:t>/a/i/e, a </a:t>
                      </a:r>
                      <a:r>
                        <a:rPr lang="pt-PT" sz="1800" dirty="0" err="1">
                          <a:solidFill>
                            <a:schemeClr val="tx1"/>
                          </a:solidFill>
                          <a:latin typeface="Baskerville Old Face" panose="02020602080505020303" pitchFamily="18" charset="77"/>
                        </a:rPr>
                        <a:t>quello</a:t>
                      </a:r>
                      <a:r>
                        <a:rPr lang="pt-PT" sz="1800" dirty="0">
                          <a:solidFill>
                            <a:schemeClr val="tx1"/>
                          </a:solidFill>
                          <a:latin typeface="Baskerville Old Face" panose="02020602080505020303" pitchFamily="18" charset="77"/>
                        </a:rPr>
                        <a:t>/</a:t>
                      </a:r>
                      <a:r>
                        <a:rPr lang="pt-PT" sz="1800" dirty="0" err="1">
                          <a:solidFill>
                            <a:schemeClr val="tx1"/>
                          </a:solidFill>
                          <a:latin typeface="Baskerville Old Face" panose="02020602080505020303" pitchFamily="18" charset="77"/>
                        </a:rPr>
                        <a:t>ciò</a:t>
                      </a:r>
                      <a:r>
                        <a:rPr lang="pt-PT" sz="1800" dirty="0">
                          <a:solidFill>
                            <a:schemeClr val="tx1"/>
                          </a:solidFill>
                          <a:latin typeface="Baskerville Old Face" panose="02020602080505020303" pitchFamily="18" charset="77"/>
                        </a:rPr>
                        <a:t>)</a:t>
                      </a:r>
                    </a:p>
                  </a:txBody>
                  <a:tcPr/>
                </a:tc>
                <a:tc>
                  <a:txBody>
                    <a:bodyPr/>
                    <a:lstStyle/>
                    <a:p>
                      <a:endParaRPr lang="it-IT" dirty="0"/>
                    </a:p>
                  </a:txBody>
                  <a:tcPr/>
                </a:tc>
                <a:tc>
                  <a:txBody>
                    <a:bodyPr/>
                    <a:lstStyle/>
                    <a:p>
                      <a:r>
                        <a:rPr lang="it-IT" dirty="0"/>
                        <a:t>À </a:t>
                      </a:r>
                      <a:r>
                        <a:rPr lang="it-IT" dirty="0" err="1"/>
                        <a:t>às</a:t>
                      </a:r>
                      <a:r>
                        <a:rPr lang="it-IT" dirty="0"/>
                        <a:t> </a:t>
                      </a:r>
                      <a:r>
                        <a:rPr lang="it-IT" dirty="0" err="1"/>
                        <a:t>àquele</a:t>
                      </a:r>
                      <a:r>
                        <a:rPr lang="it-IT" dirty="0"/>
                        <a:t>, </a:t>
                      </a:r>
                      <a:r>
                        <a:rPr lang="it-IT" dirty="0" err="1"/>
                        <a:t>àqueles</a:t>
                      </a:r>
                      <a:r>
                        <a:rPr lang="it-IT" dirty="0"/>
                        <a:t>, </a:t>
                      </a:r>
                      <a:r>
                        <a:rPr lang="it-IT" dirty="0" err="1"/>
                        <a:t>àquelas</a:t>
                      </a:r>
                      <a:r>
                        <a:rPr lang="it-IT" dirty="0"/>
                        <a:t>, </a:t>
                      </a:r>
                      <a:r>
                        <a:rPr lang="it-IT" dirty="0" err="1"/>
                        <a:t>àquilo</a:t>
                      </a:r>
                      <a:endParaRPr lang="it-IT" dirty="0"/>
                    </a:p>
                  </a:txBody>
                  <a:tcPr/>
                </a:tc>
                <a:extLst>
                  <a:ext uri="{0D108BD9-81ED-4DB2-BD59-A6C34878D82A}">
                    <a16:rowId xmlns:a16="http://schemas.microsoft.com/office/drawing/2014/main" val="3414561487"/>
                  </a:ext>
                </a:extLst>
              </a:tr>
            </a:tbl>
          </a:graphicData>
        </a:graphic>
      </p:graphicFrame>
      <p:sp>
        <p:nvSpPr>
          <p:cNvPr id="5" name="CasellaDiTesto 4">
            <a:extLst>
              <a:ext uri="{FF2B5EF4-FFF2-40B4-BE49-F238E27FC236}">
                <a16:creationId xmlns:a16="http://schemas.microsoft.com/office/drawing/2014/main" id="{77FB7203-3C14-462A-BE4F-807FEF82351B}"/>
              </a:ext>
            </a:extLst>
          </p:cNvPr>
          <p:cNvSpPr txBox="1"/>
          <p:nvPr/>
        </p:nvSpPr>
        <p:spPr>
          <a:xfrm>
            <a:off x="6679096" y="5042309"/>
            <a:ext cx="3588688" cy="92333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pt-PT" dirty="0"/>
              <a:t>Na aula anterior disse </a:t>
            </a:r>
            <a:r>
              <a:rPr lang="pt-PT" u="sng" dirty="0"/>
              <a:t>pronome </a:t>
            </a:r>
            <a:r>
              <a:rPr lang="pt-PT" dirty="0"/>
              <a:t>em vez de</a:t>
            </a:r>
            <a:r>
              <a:rPr lang="pt-PT" b="1" dirty="0"/>
              <a:t> preposição</a:t>
            </a:r>
            <a:r>
              <a:rPr lang="pt-PT" dirty="0"/>
              <a:t> </a:t>
            </a:r>
            <a:r>
              <a:rPr lang="it-IT" b="0" i="0" dirty="0">
                <a:solidFill>
                  <a:srgbClr val="E8E7E3"/>
                </a:solidFill>
                <a:effectLst/>
                <a:latin typeface="apple color emoji"/>
              </a:rPr>
              <a:t>🙄</a:t>
            </a:r>
            <a:endParaRPr lang="it-IT" b="1" i="0" dirty="0">
              <a:solidFill>
                <a:srgbClr val="E8E7E3"/>
              </a:solidFill>
              <a:effectLst/>
              <a:latin typeface="helvetica neue"/>
            </a:endParaRPr>
          </a:p>
          <a:p>
            <a:endParaRPr lang="it-IT" dirty="0"/>
          </a:p>
        </p:txBody>
      </p:sp>
      <p:cxnSp>
        <p:nvCxnSpPr>
          <p:cNvPr id="10" name="Connettore 2 9">
            <a:extLst>
              <a:ext uri="{FF2B5EF4-FFF2-40B4-BE49-F238E27FC236}">
                <a16:creationId xmlns:a16="http://schemas.microsoft.com/office/drawing/2014/main" id="{58295D8F-5014-4C8D-AEBF-72065BB36C8A}"/>
              </a:ext>
            </a:extLst>
          </p:cNvPr>
          <p:cNvCxnSpPr>
            <a:cxnSpLocks/>
          </p:cNvCxnSpPr>
          <p:nvPr/>
        </p:nvCxnSpPr>
        <p:spPr>
          <a:xfrm>
            <a:off x="5632174" y="2496529"/>
            <a:ext cx="1550504" cy="2393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559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CABE12-FDF5-42EA-8FD4-C5187F7911A5}"/>
              </a:ext>
            </a:extLst>
          </p:cNvPr>
          <p:cNvSpPr>
            <a:spLocks noGrp="1"/>
          </p:cNvSpPr>
          <p:nvPr>
            <p:ph type="title"/>
          </p:nvPr>
        </p:nvSpPr>
        <p:spPr/>
        <p:txBody>
          <a:bodyPr/>
          <a:lstStyle/>
          <a:p>
            <a:r>
              <a:rPr lang="pt-PT" dirty="0"/>
              <a:t>Coisas que a professora disse na aula anterior e que estão erradas </a:t>
            </a:r>
            <a:r>
              <a:rPr lang="it-IT" b="0" i="0" dirty="0">
                <a:solidFill>
                  <a:srgbClr val="E8E7E3"/>
                </a:solidFill>
                <a:effectLst/>
                <a:latin typeface="apple color emoji"/>
              </a:rPr>
              <a:t>🙄</a:t>
            </a:r>
            <a:endParaRPr lang="it-IT" dirty="0"/>
          </a:p>
        </p:txBody>
      </p:sp>
      <p:pic>
        <p:nvPicPr>
          <p:cNvPr id="4" name="Immagine 3">
            <a:extLst>
              <a:ext uri="{FF2B5EF4-FFF2-40B4-BE49-F238E27FC236}">
                <a16:creationId xmlns:a16="http://schemas.microsoft.com/office/drawing/2014/main" id="{14F52350-2246-499A-9338-92F35ABEC0B4}"/>
              </a:ext>
            </a:extLst>
          </p:cNvPr>
          <p:cNvPicPr>
            <a:picLocks noChangeAspect="1"/>
          </p:cNvPicPr>
          <p:nvPr/>
        </p:nvPicPr>
        <p:blipFill>
          <a:blip r:embed="rId2"/>
          <a:stretch>
            <a:fillRect/>
          </a:stretch>
        </p:blipFill>
        <p:spPr>
          <a:xfrm>
            <a:off x="1450445" y="2092827"/>
            <a:ext cx="9291109" cy="2036240"/>
          </a:xfrm>
          <a:prstGeom prst="rect">
            <a:avLst/>
          </a:prstGeom>
        </p:spPr>
      </p:pic>
      <p:pic>
        <p:nvPicPr>
          <p:cNvPr id="5" name="Immagine 4">
            <a:extLst>
              <a:ext uri="{FF2B5EF4-FFF2-40B4-BE49-F238E27FC236}">
                <a16:creationId xmlns:a16="http://schemas.microsoft.com/office/drawing/2014/main" id="{F596D19C-E3CD-46EF-9983-2BB3FF96FEC1}"/>
              </a:ext>
            </a:extLst>
          </p:cNvPr>
          <p:cNvPicPr>
            <a:picLocks noChangeAspect="1"/>
          </p:cNvPicPr>
          <p:nvPr/>
        </p:nvPicPr>
        <p:blipFill>
          <a:blip r:embed="rId3"/>
          <a:stretch>
            <a:fillRect/>
          </a:stretch>
        </p:blipFill>
        <p:spPr>
          <a:xfrm>
            <a:off x="1450445" y="4733628"/>
            <a:ext cx="4206605" cy="1127858"/>
          </a:xfrm>
          <a:prstGeom prst="rect">
            <a:avLst/>
          </a:prstGeom>
        </p:spPr>
      </p:pic>
      <p:sp>
        <p:nvSpPr>
          <p:cNvPr id="6" name="Ovale 5">
            <a:extLst>
              <a:ext uri="{FF2B5EF4-FFF2-40B4-BE49-F238E27FC236}">
                <a16:creationId xmlns:a16="http://schemas.microsoft.com/office/drawing/2014/main" id="{D1F05C46-13ED-4B6D-8D17-BDC23711334D}"/>
              </a:ext>
            </a:extLst>
          </p:cNvPr>
          <p:cNvSpPr/>
          <p:nvPr/>
        </p:nvSpPr>
        <p:spPr>
          <a:xfrm>
            <a:off x="1450445" y="2199861"/>
            <a:ext cx="477078" cy="4903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2 7">
            <a:extLst>
              <a:ext uri="{FF2B5EF4-FFF2-40B4-BE49-F238E27FC236}">
                <a16:creationId xmlns:a16="http://schemas.microsoft.com/office/drawing/2014/main" id="{118B96E7-43E0-4C78-BD27-22C80C7D6B35}"/>
              </a:ext>
            </a:extLst>
          </p:cNvPr>
          <p:cNvCxnSpPr/>
          <p:nvPr/>
        </p:nvCxnSpPr>
        <p:spPr>
          <a:xfrm flipH="1">
            <a:off x="4784035" y="4129067"/>
            <a:ext cx="873015" cy="604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959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EF45C-BFE4-4188-A314-C0DEB340ACE2}"/>
              </a:ext>
            </a:extLst>
          </p:cNvPr>
          <p:cNvSpPr>
            <a:spLocks noGrp="1"/>
          </p:cNvSpPr>
          <p:nvPr>
            <p:ph type="title"/>
          </p:nvPr>
        </p:nvSpPr>
        <p:spPr/>
        <p:txBody>
          <a:bodyPr>
            <a:normAutofit/>
          </a:bodyPr>
          <a:lstStyle/>
          <a:p>
            <a:pPr algn="ctr"/>
            <a:r>
              <a:rPr lang="pt-BR" dirty="0"/>
              <a:t>«Pelas oito horas» ≠ «às oito horas»</a:t>
            </a:r>
            <a:endParaRPr lang="it-IT" dirty="0"/>
          </a:p>
        </p:txBody>
      </p:sp>
      <p:sp>
        <p:nvSpPr>
          <p:cNvPr id="3" name="Segnaposto contenuto 2">
            <a:extLst>
              <a:ext uri="{FF2B5EF4-FFF2-40B4-BE49-F238E27FC236}">
                <a16:creationId xmlns:a16="http://schemas.microsoft.com/office/drawing/2014/main" id="{2B321921-2F63-4559-9B38-DDA4E18FD6E1}"/>
              </a:ext>
            </a:extLst>
          </p:cNvPr>
          <p:cNvSpPr>
            <a:spLocks noGrp="1"/>
          </p:cNvSpPr>
          <p:nvPr>
            <p:ph idx="1"/>
          </p:nvPr>
        </p:nvSpPr>
        <p:spPr/>
        <p:txBody>
          <a:bodyPr/>
          <a:lstStyle/>
          <a:p>
            <a:r>
              <a:rPr lang="pt-BR" dirty="0"/>
              <a:t>'«Pelas oito horas» tem como significado por volta das oito horas, mais minuto, menos minuto; com «às oito horas» estabelece-se a altura certa. </a:t>
            </a:r>
          </a:p>
          <a:p>
            <a:endParaRPr lang="pt-BR" dirty="0"/>
          </a:p>
          <a:p>
            <a:pPr marL="0" indent="0">
              <a:buNone/>
            </a:pPr>
            <a:r>
              <a:rPr lang="pt-BR" dirty="0"/>
              <a:t>Exemplos:</a:t>
            </a:r>
          </a:p>
          <a:p>
            <a:pPr>
              <a:buFont typeface="Wingdings" panose="05000000000000000000" pitchFamily="2" charset="2"/>
              <a:buChar char="q"/>
            </a:pPr>
            <a:r>
              <a:rPr lang="pt-BR" dirty="0"/>
              <a:t> Supostamente, dois amigos podem encontrar-se no café </a:t>
            </a:r>
            <a:r>
              <a:rPr lang="pt-BR" b="1" u="sng" dirty="0"/>
              <a:t>pelas oito horas</a:t>
            </a:r>
            <a:r>
              <a:rPr lang="pt-BR" dirty="0"/>
              <a:t>. Não há necessidade de eles se encontrarem numa hora rigorosa, pois os dois vêm de fora e </a:t>
            </a:r>
            <a:r>
              <a:rPr lang="pt-BR" b="1" u="sng" dirty="0"/>
              <a:t>podem chegar atrasados</a:t>
            </a:r>
            <a:r>
              <a:rPr lang="pt-BR" dirty="0"/>
              <a:t>. </a:t>
            </a:r>
          </a:p>
          <a:p>
            <a:pPr>
              <a:buFont typeface="Wingdings" panose="05000000000000000000" pitchFamily="2" charset="2"/>
              <a:buChar char="q"/>
            </a:pPr>
            <a:r>
              <a:rPr lang="pt-BR" dirty="0"/>
              <a:t> Agora, o doente deve estar no consultório </a:t>
            </a:r>
            <a:r>
              <a:rPr lang="pt-BR" b="1" i="1" u="sng" dirty="0"/>
              <a:t>às oito horas certas, </a:t>
            </a:r>
            <a:r>
              <a:rPr lang="pt-BR" dirty="0"/>
              <a:t>sob pena de, se tal não acontecer, o médico se </a:t>
            </a:r>
            <a:r>
              <a:rPr lang="pt-BR" b="1" u="sng" dirty="0"/>
              <a:t>ir embora</a:t>
            </a:r>
            <a:r>
              <a:rPr lang="pt-BR" dirty="0"/>
              <a:t>, pois </a:t>
            </a:r>
            <a:r>
              <a:rPr lang="pt-BR" b="1" u="sng" dirty="0"/>
              <a:t>já se faz muito tarde</a:t>
            </a:r>
            <a:r>
              <a:rPr lang="pt-BR" dirty="0"/>
              <a:t>.</a:t>
            </a:r>
            <a:endParaRPr lang="it-IT" dirty="0"/>
          </a:p>
        </p:txBody>
      </p:sp>
      <p:sp>
        <p:nvSpPr>
          <p:cNvPr id="4" name="CasellaDiTesto 3">
            <a:extLst>
              <a:ext uri="{FF2B5EF4-FFF2-40B4-BE49-F238E27FC236}">
                <a16:creationId xmlns:a16="http://schemas.microsoft.com/office/drawing/2014/main" id="{9381BAD6-09BB-4E6E-8B08-A1CF93EF96C6}"/>
              </a:ext>
            </a:extLst>
          </p:cNvPr>
          <p:cNvSpPr txBox="1"/>
          <p:nvPr/>
        </p:nvSpPr>
        <p:spPr>
          <a:xfrm>
            <a:off x="184507" y="6396335"/>
            <a:ext cx="9701615"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Ciberdúvidas da língua portuguesa online</a:t>
            </a:r>
            <a:endParaRPr lang="it-IT" dirty="0"/>
          </a:p>
        </p:txBody>
      </p:sp>
    </p:spTree>
    <p:extLst>
      <p:ext uri="{BB962C8B-B14F-4D97-AF65-F5344CB8AC3E}">
        <p14:creationId xmlns:p14="http://schemas.microsoft.com/office/powerpoint/2010/main" val="1948207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8FEEDB-BAF8-47BF-8E0E-129245D95C64}"/>
              </a:ext>
            </a:extLst>
          </p:cNvPr>
          <p:cNvSpPr>
            <a:spLocks noGrp="1"/>
          </p:cNvSpPr>
          <p:nvPr>
            <p:ph type="title"/>
          </p:nvPr>
        </p:nvSpPr>
        <p:spPr/>
        <p:txBody>
          <a:bodyPr/>
          <a:lstStyle/>
          <a:p>
            <a:r>
              <a:rPr lang="pt-PT" dirty="0"/>
              <a:t>Presente do indicativo – verbos regulares em -ar</a:t>
            </a:r>
            <a:endParaRPr lang="it-IT" dirty="0"/>
          </a:p>
        </p:txBody>
      </p:sp>
      <p:sp>
        <p:nvSpPr>
          <p:cNvPr id="3" name="Segnaposto contenuto 2">
            <a:extLst>
              <a:ext uri="{FF2B5EF4-FFF2-40B4-BE49-F238E27FC236}">
                <a16:creationId xmlns:a16="http://schemas.microsoft.com/office/drawing/2014/main" id="{CD0D92CA-D5B5-4573-AE21-94079964D607}"/>
              </a:ext>
            </a:extLst>
          </p:cNvPr>
          <p:cNvSpPr>
            <a:spLocks noGrp="1"/>
          </p:cNvSpPr>
          <p:nvPr>
            <p:ph idx="1"/>
          </p:nvPr>
        </p:nvSpPr>
        <p:spPr/>
        <p:txBody>
          <a:bodyPr/>
          <a:lstStyle/>
          <a:p>
            <a:pPr>
              <a:lnSpc>
                <a:spcPct val="150000"/>
              </a:lnSpc>
              <a:buFont typeface="Wingdings" panose="05000000000000000000" pitchFamily="2" charset="2"/>
              <a:buChar char="q"/>
            </a:pPr>
            <a:r>
              <a:rPr lang="pt-PT" dirty="0"/>
              <a:t>O presente do indicativo como o próprio nome indica a ação (</a:t>
            </a:r>
            <a:r>
              <a:rPr lang="pt-PT" dirty="0" err="1"/>
              <a:t>acção</a:t>
            </a:r>
            <a:r>
              <a:rPr lang="pt-PT" dirty="0"/>
              <a:t>) é concebida como uma realidade, ou seja, nos permite falar sobre o tempo presente, de ações intemporais, e de hábitos, fazer pedidos ou dar instruções.</a:t>
            </a:r>
          </a:p>
          <a:p>
            <a:pPr>
              <a:lnSpc>
                <a:spcPct val="150000"/>
              </a:lnSpc>
              <a:buFont typeface="Wingdings" panose="05000000000000000000" pitchFamily="2" charset="2"/>
              <a:buChar char="q"/>
            </a:pPr>
            <a:r>
              <a:rPr lang="pt-PT" dirty="0"/>
              <a:t>Para formar o presente do indicativo de um verbo regular, usamos o infinitivo do verbo e substituímos o –ar, -</a:t>
            </a:r>
            <a:r>
              <a:rPr lang="pt-PT" dirty="0" err="1"/>
              <a:t>er</a:t>
            </a:r>
            <a:r>
              <a:rPr lang="pt-PT" dirty="0"/>
              <a:t>, ou –ir  final pelas terminações  de presente da conjugação a que o verbo pertence (1ª, 2ª, ou 3ª). Estas terminações podem variar em pessoa gramatical- variam em pessoa e número.</a:t>
            </a:r>
            <a:endParaRPr lang="it-IT" dirty="0"/>
          </a:p>
        </p:txBody>
      </p:sp>
    </p:spTree>
    <p:extLst>
      <p:ext uri="{BB962C8B-B14F-4D97-AF65-F5344CB8AC3E}">
        <p14:creationId xmlns:p14="http://schemas.microsoft.com/office/powerpoint/2010/main" val="2013470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7FEF76C8-51A4-413F-B7DA-1A09C0A341EF}"/>
              </a:ext>
            </a:extLst>
          </p:cNvPr>
          <p:cNvPicPr>
            <a:picLocks noChangeAspect="1"/>
          </p:cNvPicPr>
          <p:nvPr/>
        </p:nvPicPr>
        <p:blipFill rotWithShape="1">
          <a:blip r:embed="rId2"/>
          <a:srcRect l="25761" t="28782" r="57065" b="43185"/>
          <a:stretch/>
        </p:blipFill>
        <p:spPr>
          <a:xfrm>
            <a:off x="779592" y="2869870"/>
            <a:ext cx="3610076" cy="3313043"/>
          </a:xfrm>
          <a:prstGeom prst="rect">
            <a:avLst/>
          </a:prstGeom>
        </p:spPr>
      </p:pic>
      <p:sp>
        <p:nvSpPr>
          <p:cNvPr id="10" name="CasellaDiTesto 9">
            <a:extLst>
              <a:ext uri="{FF2B5EF4-FFF2-40B4-BE49-F238E27FC236}">
                <a16:creationId xmlns:a16="http://schemas.microsoft.com/office/drawing/2014/main" id="{1C6E0392-CCCE-422F-9103-A6943AD2290F}"/>
              </a:ext>
            </a:extLst>
          </p:cNvPr>
          <p:cNvSpPr txBox="1"/>
          <p:nvPr/>
        </p:nvSpPr>
        <p:spPr>
          <a:xfrm>
            <a:off x="1101531" y="2485035"/>
            <a:ext cx="3246782" cy="369332"/>
          </a:xfrm>
          <a:prstGeom prst="rect">
            <a:avLst/>
          </a:prstGeom>
          <a:noFill/>
        </p:spPr>
        <p:txBody>
          <a:bodyPr wrap="square" rtlCol="0">
            <a:spAutoFit/>
          </a:bodyPr>
          <a:lstStyle/>
          <a:p>
            <a:r>
              <a:rPr lang="pt-PT" b="1" dirty="0"/>
              <a:t>Conjugação do verbo acordar</a:t>
            </a:r>
            <a:endParaRPr lang="it-IT" b="1" dirty="0"/>
          </a:p>
        </p:txBody>
      </p:sp>
      <p:sp>
        <p:nvSpPr>
          <p:cNvPr id="11" name="CasellaDiTesto 10">
            <a:extLst>
              <a:ext uri="{FF2B5EF4-FFF2-40B4-BE49-F238E27FC236}">
                <a16:creationId xmlns:a16="http://schemas.microsoft.com/office/drawing/2014/main" id="{31E4D27C-1233-4202-847C-63350D640DC9}"/>
              </a:ext>
            </a:extLst>
          </p:cNvPr>
          <p:cNvSpPr txBox="1"/>
          <p:nvPr/>
        </p:nvSpPr>
        <p:spPr>
          <a:xfrm>
            <a:off x="330281" y="6383082"/>
            <a:ext cx="576572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a:t>Fonte: </a:t>
            </a:r>
            <a:r>
              <a:rPr lang="pt-PT" dirty="0">
                <a:solidFill>
                  <a:schemeClr val="tx1"/>
                </a:solidFill>
              </a:rPr>
              <a:t>Priberam – Dicionário de língua portuguesa online</a:t>
            </a:r>
            <a:endParaRPr lang="it-IT" dirty="0"/>
          </a:p>
        </p:txBody>
      </p:sp>
      <p:sp>
        <p:nvSpPr>
          <p:cNvPr id="13" name="CasellaDiTesto 12">
            <a:extLst>
              <a:ext uri="{FF2B5EF4-FFF2-40B4-BE49-F238E27FC236}">
                <a16:creationId xmlns:a16="http://schemas.microsoft.com/office/drawing/2014/main" id="{4B476EF6-9735-4A93-97AA-E30BBC582C6A}"/>
              </a:ext>
            </a:extLst>
          </p:cNvPr>
          <p:cNvSpPr txBox="1"/>
          <p:nvPr/>
        </p:nvSpPr>
        <p:spPr>
          <a:xfrm>
            <a:off x="5446644" y="710649"/>
            <a:ext cx="2287144" cy="1754326"/>
          </a:xfrm>
          <a:prstGeom prst="rect">
            <a:avLst/>
          </a:prstGeom>
          <a:noFill/>
        </p:spPr>
        <p:txBody>
          <a:bodyPr wrap="square">
            <a:spAutoFit/>
          </a:bodyPr>
          <a:lstStyle/>
          <a:p>
            <a:r>
              <a:rPr lang="pt-BR" b="0" i="0" dirty="0">
                <a:solidFill>
                  <a:srgbClr val="000000"/>
                </a:solidFill>
                <a:effectLst/>
                <a:latin typeface="Arial" panose="020B0604020202020204" pitchFamily="34" charset="0"/>
              </a:rPr>
              <a:t>eu levant</a:t>
            </a:r>
            <a:r>
              <a:rPr lang="pt-BR" b="1" i="0" dirty="0">
                <a:solidFill>
                  <a:srgbClr val="CC3333"/>
                </a:solidFill>
                <a:effectLst/>
                <a:latin typeface="Arial" panose="020B0604020202020204" pitchFamily="34" charset="0"/>
              </a:rPr>
              <a:t>o</a:t>
            </a:r>
            <a:r>
              <a:rPr lang="pt-BR" b="0" i="0" dirty="0">
                <a:solidFill>
                  <a:srgbClr val="000000"/>
                </a:solidFill>
                <a:effectLst/>
                <a:latin typeface="Arial" panose="020B0604020202020204" pitchFamily="34" charset="0"/>
              </a:rPr>
              <a:t>-me</a:t>
            </a:r>
            <a:br>
              <a:rPr lang="pt-BR" dirty="0"/>
            </a:br>
            <a:r>
              <a:rPr lang="pt-BR" b="0" i="0" dirty="0">
                <a:solidFill>
                  <a:srgbClr val="000000"/>
                </a:solidFill>
                <a:effectLst/>
                <a:latin typeface="Arial" panose="020B0604020202020204" pitchFamily="34" charset="0"/>
              </a:rPr>
              <a:t>tu levant</a:t>
            </a:r>
            <a:r>
              <a:rPr lang="pt-BR" b="1" i="0" dirty="0">
                <a:solidFill>
                  <a:srgbClr val="CC3333"/>
                </a:solidFill>
                <a:effectLst/>
                <a:latin typeface="Arial" panose="020B0604020202020204" pitchFamily="34" charset="0"/>
              </a:rPr>
              <a:t>as</a:t>
            </a:r>
            <a:r>
              <a:rPr lang="pt-BR" b="0" i="0" dirty="0">
                <a:solidFill>
                  <a:srgbClr val="000000"/>
                </a:solidFill>
                <a:effectLst/>
                <a:latin typeface="Arial" panose="020B0604020202020204" pitchFamily="34" charset="0"/>
              </a:rPr>
              <a:t>-te</a:t>
            </a:r>
            <a:br>
              <a:rPr lang="pt-BR" dirty="0"/>
            </a:br>
            <a:r>
              <a:rPr lang="pt-BR" b="0" i="0" dirty="0">
                <a:solidFill>
                  <a:srgbClr val="000000"/>
                </a:solidFill>
                <a:effectLst/>
                <a:latin typeface="Arial" panose="020B0604020202020204" pitchFamily="34" charset="0"/>
              </a:rPr>
              <a:t>ele levant</a:t>
            </a:r>
            <a:r>
              <a:rPr lang="pt-BR" b="1" i="0" dirty="0">
                <a:solidFill>
                  <a:srgbClr val="CC3333"/>
                </a:solidFill>
                <a:effectLst/>
                <a:latin typeface="Arial" panose="020B0604020202020204" pitchFamily="34" charset="0"/>
              </a:rPr>
              <a:t>a</a:t>
            </a:r>
            <a:r>
              <a:rPr lang="pt-BR" b="0" i="0" dirty="0">
                <a:solidFill>
                  <a:srgbClr val="000000"/>
                </a:solidFill>
                <a:effectLst/>
                <a:latin typeface="Arial" panose="020B0604020202020204" pitchFamily="34" charset="0"/>
              </a:rPr>
              <a:t>-se</a:t>
            </a:r>
            <a:br>
              <a:rPr lang="pt-BR" dirty="0"/>
            </a:br>
            <a:r>
              <a:rPr lang="pt-BR" b="0" i="0" dirty="0">
                <a:solidFill>
                  <a:srgbClr val="000000"/>
                </a:solidFill>
                <a:effectLst/>
                <a:latin typeface="Arial" panose="020B0604020202020204" pitchFamily="34" charset="0"/>
              </a:rPr>
              <a:t>nós levant</a:t>
            </a:r>
            <a:r>
              <a:rPr lang="pt-BR" b="1" i="0" dirty="0">
                <a:solidFill>
                  <a:srgbClr val="CC3333"/>
                </a:solidFill>
                <a:effectLst/>
                <a:latin typeface="Arial" panose="020B0604020202020204" pitchFamily="34" charset="0"/>
              </a:rPr>
              <a:t>amo</a:t>
            </a:r>
            <a:r>
              <a:rPr lang="pt-BR" b="0" i="0" dirty="0">
                <a:solidFill>
                  <a:srgbClr val="000000"/>
                </a:solidFill>
                <a:effectLst/>
                <a:latin typeface="Arial" panose="020B0604020202020204" pitchFamily="34" charset="0"/>
              </a:rPr>
              <a:t>-nos</a:t>
            </a:r>
            <a:br>
              <a:rPr lang="pt-BR" dirty="0"/>
            </a:br>
            <a:r>
              <a:rPr lang="pt-BR" b="0" i="0" dirty="0">
                <a:solidFill>
                  <a:srgbClr val="000000"/>
                </a:solidFill>
                <a:effectLst/>
                <a:latin typeface="Arial" panose="020B0604020202020204" pitchFamily="34" charset="0"/>
              </a:rPr>
              <a:t>vós levant</a:t>
            </a:r>
            <a:r>
              <a:rPr lang="pt-BR" b="1" i="0" dirty="0">
                <a:solidFill>
                  <a:srgbClr val="CC3333"/>
                </a:solidFill>
                <a:effectLst/>
                <a:latin typeface="Arial" panose="020B0604020202020204" pitchFamily="34" charset="0"/>
              </a:rPr>
              <a:t>ais</a:t>
            </a:r>
            <a:r>
              <a:rPr lang="pt-BR" b="0" i="0" dirty="0">
                <a:solidFill>
                  <a:srgbClr val="000000"/>
                </a:solidFill>
                <a:effectLst/>
                <a:latin typeface="Arial" panose="020B0604020202020204" pitchFamily="34" charset="0"/>
              </a:rPr>
              <a:t>-vos</a:t>
            </a:r>
            <a:br>
              <a:rPr lang="pt-BR" dirty="0"/>
            </a:br>
            <a:r>
              <a:rPr lang="pt-BR" b="0" i="0" dirty="0">
                <a:solidFill>
                  <a:srgbClr val="000000"/>
                </a:solidFill>
                <a:effectLst/>
                <a:latin typeface="Arial" panose="020B0604020202020204" pitchFamily="34" charset="0"/>
              </a:rPr>
              <a:t>eles levant</a:t>
            </a:r>
            <a:r>
              <a:rPr lang="pt-BR" b="1" i="0" dirty="0">
                <a:solidFill>
                  <a:srgbClr val="CC3333"/>
                </a:solidFill>
                <a:effectLst/>
                <a:latin typeface="Arial" panose="020B0604020202020204" pitchFamily="34" charset="0"/>
              </a:rPr>
              <a:t>am</a:t>
            </a:r>
            <a:r>
              <a:rPr lang="pt-BR" b="0" i="0" dirty="0">
                <a:solidFill>
                  <a:srgbClr val="000000"/>
                </a:solidFill>
                <a:effectLst/>
                <a:latin typeface="Arial" panose="020B0604020202020204" pitchFamily="34" charset="0"/>
              </a:rPr>
              <a:t>-se</a:t>
            </a:r>
            <a:endParaRPr lang="it-IT" dirty="0"/>
          </a:p>
        </p:txBody>
      </p:sp>
      <p:sp>
        <p:nvSpPr>
          <p:cNvPr id="15" name="CasellaDiTesto 14">
            <a:extLst>
              <a:ext uri="{FF2B5EF4-FFF2-40B4-BE49-F238E27FC236}">
                <a16:creationId xmlns:a16="http://schemas.microsoft.com/office/drawing/2014/main" id="{F6DF9804-26C1-4B88-AE4A-7589A6051B7A}"/>
              </a:ext>
            </a:extLst>
          </p:cNvPr>
          <p:cNvSpPr txBox="1"/>
          <p:nvPr/>
        </p:nvSpPr>
        <p:spPr>
          <a:xfrm>
            <a:off x="5446644" y="2669702"/>
            <a:ext cx="6096000" cy="1754326"/>
          </a:xfrm>
          <a:prstGeom prst="rect">
            <a:avLst/>
          </a:prstGeom>
          <a:noFill/>
        </p:spPr>
        <p:txBody>
          <a:bodyPr wrap="square">
            <a:spAutoFit/>
          </a:bodyPr>
          <a:lstStyle/>
          <a:p>
            <a:r>
              <a:rPr lang="pt-BR" b="0" i="0" dirty="0">
                <a:solidFill>
                  <a:srgbClr val="000000"/>
                </a:solidFill>
                <a:effectLst/>
                <a:latin typeface="Arial" panose="020B0604020202020204" pitchFamily="34" charset="0"/>
              </a:rPr>
              <a:t>eu cham</a:t>
            </a:r>
            <a:r>
              <a:rPr lang="pt-BR" b="1" i="0" dirty="0">
                <a:solidFill>
                  <a:srgbClr val="CC3333"/>
                </a:solidFill>
                <a:effectLst/>
                <a:latin typeface="Arial" panose="020B0604020202020204" pitchFamily="34" charset="0"/>
              </a:rPr>
              <a:t>o</a:t>
            </a:r>
            <a:r>
              <a:rPr lang="pt-BR" b="0" i="0" dirty="0">
                <a:solidFill>
                  <a:srgbClr val="000000"/>
                </a:solidFill>
                <a:effectLst/>
                <a:latin typeface="Arial" panose="020B0604020202020204" pitchFamily="34" charset="0"/>
              </a:rPr>
              <a:t>-me</a:t>
            </a:r>
            <a:br>
              <a:rPr lang="pt-BR" dirty="0"/>
            </a:br>
            <a:r>
              <a:rPr lang="pt-BR" b="0" i="0" dirty="0">
                <a:solidFill>
                  <a:srgbClr val="000000"/>
                </a:solidFill>
                <a:effectLst/>
                <a:latin typeface="Arial" panose="020B0604020202020204" pitchFamily="34" charset="0"/>
              </a:rPr>
              <a:t>tu cham</a:t>
            </a:r>
            <a:r>
              <a:rPr lang="pt-BR" b="1" i="0" dirty="0">
                <a:solidFill>
                  <a:srgbClr val="CC3333"/>
                </a:solidFill>
                <a:effectLst/>
                <a:latin typeface="Arial" panose="020B0604020202020204" pitchFamily="34" charset="0"/>
              </a:rPr>
              <a:t>as</a:t>
            </a:r>
            <a:r>
              <a:rPr lang="pt-BR" b="0" i="0" dirty="0">
                <a:solidFill>
                  <a:srgbClr val="000000"/>
                </a:solidFill>
                <a:effectLst/>
                <a:latin typeface="Arial" panose="020B0604020202020204" pitchFamily="34" charset="0"/>
              </a:rPr>
              <a:t>-te</a:t>
            </a:r>
            <a:br>
              <a:rPr lang="pt-BR" dirty="0"/>
            </a:br>
            <a:r>
              <a:rPr lang="pt-BR" b="0" i="0" dirty="0">
                <a:solidFill>
                  <a:srgbClr val="000000"/>
                </a:solidFill>
                <a:effectLst/>
                <a:latin typeface="Arial" panose="020B0604020202020204" pitchFamily="34" charset="0"/>
              </a:rPr>
              <a:t>ele cham</a:t>
            </a:r>
            <a:r>
              <a:rPr lang="pt-BR" b="1" i="0" dirty="0">
                <a:solidFill>
                  <a:srgbClr val="CC3333"/>
                </a:solidFill>
                <a:effectLst/>
                <a:latin typeface="Arial" panose="020B0604020202020204" pitchFamily="34" charset="0"/>
              </a:rPr>
              <a:t>a</a:t>
            </a:r>
            <a:r>
              <a:rPr lang="pt-BR" b="0" i="0" dirty="0">
                <a:solidFill>
                  <a:srgbClr val="000000"/>
                </a:solidFill>
                <a:effectLst/>
                <a:latin typeface="Arial" panose="020B0604020202020204" pitchFamily="34" charset="0"/>
              </a:rPr>
              <a:t>-se</a:t>
            </a:r>
            <a:br>
              <a:rPr lang="pt-BR" dirty="0"/>
            </a:br>
            <a:r>
              <a:rPr lang="pt-BR" b="0" i="0" dirty="0">
                <a:solidFill>
                  <a:srgbClr val="000000"/>
                </a:solidFill>
                <a:effectLst/>
                <a:latin typeface="Arial" panose="020B0604020202020204" pitchFamily="34" charset="0"/>
              </a:rPr>
              <a:t>nós cham</a:t>
            </a:r>
            <a:r>
              <a:rPr lang="pt-BR" b="1" i="0" dirty="0">
                <a:solidFill>
                  <a:srgbClr val="CC3333"/>
                </a:solidFill>
                <a:effectLst/>
                <a:latin typeface="Arial" panose="020B0604020202020204" pitchFamily="34" charset="0"/>
              </a:rPr>
              <a:t>amo</a:t>
            </a:r>
            <a:r>
              <a:rPr lang="pt-BR" b="0" i="0" dirty="0">
                <a:solidFill>
                  <a:srgbClr val="000000"/>
                </a:solidFill>
                <a:effectLst/>
                <a:latin typeface="Arial" panose="020B0604020202020204" pitchFamily="34" charset="0"/>
              </a:rPr>
              <a:t>-nos</a:t>
            </a:r>
            <a:br>
              <a:rPr lang="pt-BR" dirty="0"/>
            </a:br>
            <a:r>
              <a:rPr lang="pt-BR" b="0" i="0" dirty="0">
                <a:solidFill>
                  <a:srgbClr val="000000"/>
                </a:solidFill>
                <a:effectLst/>
                <a:latin typeface="Arial" panose="020B0604020202020204" pitchFamily="34" charset="0"/>
              </a:rPr>
              <a:t>vós cham</a:t>
            </a:r>
            <a:r>
              <a:rPr lang="pt-BR" b="1" i="0" dirty="0">
                <a:solidFill>
                  <a:srgbClr val="CC3333"/>
                </a:solidFill>
                <a:effectLst/>
                <a:latin typeface="Arial" panose="020B0604020202020204" pitchFamily="34" charset="0"/>
              </a:rPr>
              <a:t>ais</a:t>
            </a:r>
            <a:r>
              <a:rPr lang="pt-BR" b="0" i="0" dirty="0">
                <a:solidFill>
                  <a:srgbClr val="000000"/>
                </a:solidFill>
                <a:effectLst/>
                <a:latin typeface="Arial" panose="020B0604020202020204" pitchFamily="34" charset="0"/>
              </a:rPr>
              <a:t>-vos</a:t>
            </a:r>
            <a:br>
              <a:rPr lang="pt-BR" dirty="0"/>
            </a:br>
            <a:r>
              <a:rPr lang="pt-BR" b="0" i="0" dirty="0">
                <a:solidFill>
                  <a:srgbClr val="000000"/>
                </a:solidFill>
                <a:effectLst/>
                <a:latin typeface="Arial" panose="020B0604020202020204" pitchFamily="34" charset="0"/>
              </a:rPr>
              <a:t>eles cham</a:t>
            </a:r>
            <a:r>
              <a:rPr lang="pt-BR" b="1" i="0" dirty="0">
                <a:solidFill>
                  <a:srgbClr val="CC3333"/>
                </a:solidFill>
                <a:effectLst/>
                <a:latin typeface="Arial" panose="020B0604020202020204" pitchFamily="34" charset="0"/>
              </a:rPr>
              <a:t>am</a:t>
            </a:r>
            <a:r>
              <a:rPr lang="pt-BR" b="0" i="0" dirty="0">
                <a:solidFill>
                  <a:srgbClr val="000000"/>
                </a:solidFill>
                <a:effectLst/>
                <a:latin typeface="Arial" panose="020B0604020202020204" pitchFamily="34" charset="0"/>
              </a:rPr>
              <a:t>-se</a:t>
            </a:r>
            <a:endParaRPr lang="it-IT" dirty="0"/>
          </a:p>
        </p:txBody>
      </p:sp>
      <p:sp>
        <p:nvSpPr>
          <p:cNvPr id="17" name="CasellaDiTesto 16">
            <a:extLst>
              <a:ext uri="{FF2B5EF4-FFF2-40B4-BE49-F238E27FC236}">
                <a16:creationId xmlns:a16="http://schemas.microsoft.com/office/drawing/2014/main" id="{601E428F-E7E0-4402-9B5C-4E83F53122D2}"/>
              </a:ext>
            </a:extLst>
          </p:cNvPr>
          <p:cNvSpPr txBox="1"/>
          <p:nvPr/>
        </p:nvSpPr>
        <p:spPr>
          <a:xfrm>
            <a:off x="5446644" y="4526392"/>
            <a:ext cx="6096000" cy="1754326"/>
          </a:xfrm>
          <a:prstGeom prst="rect">
            <a:avLst/>
          </a:prstGeom>
          <a:noFill/>
        </p:spPr>
        <p:txBody>
          <a:bodyPr wrap="square">
            <a:spAutoFit/>
          </a:bodyPr>
          <a:lstStyle/>
          <a:p>
            <a:r>
              <a:rPr lang="pt-BR" b="0" i="0" dirty="0">
                <a:solidFill>
                  <a:srgbClr val="000000"/>
                </a:solidFill>
                <a:effectLst/>
                <a:latin typeface="Arial" panose="020B0604020202020204" pitchFamily="34" charset="0"/>
              </a:rPr>
              <a:t>eu deit</a:t>
            </a:r>
            <a:r>
              <a:rPr lang="pt-BR" b="1" i="0" dirty="0">
                <a:solidFill>
                  <a:srgbClr val="CC3333"/>
                </a:solidFill>
                <a:effectLst/>
                <a:latin typeface="Arial" panose="020B0604020202020204" pitchFamily="34" charset="0"/>
              </a:rPr>
              <a:t>o</a:t>
            </a:r>
            <a:r>
              <a:rPr lang="pt-BR" b="0" i="0" dirty="0">
                <a:solidFill>
                  <a:srgbClr val="000000"/>
                </a:solidFill>
                <a:effectLst/>
                <a:latin typeface="Arial" panose="020B0604020202020204" pitchFamily="34" charset="0"/>
              </a:rPr>
              <a:t>-me</a:t>
            </a:r>
            <a:br>
              <a:rPr lang="pt-BR" dirty="0"/>
            </a:br>
            <a:r>
              <a:rPr lang="pt-BR" b="0" i="0" dirty="0">
                <a:solidFill>
                  <a:srgbClr val="000000"/>
                </a:solidFill>
                <a:effectLst/>
                <a:latin typeface="Arial" panose="020B0604020202020204" pitchFamily="34" charset="0"/>
              </a:rPr>
              <a:t>tu deit</a:t>
            </a:r>
            <a:r>
              <a:rPr lang="pt-BR" b="1" i="0" dirty="0">
                <a:solidFill>
                  <a:srgbClr val="CC3333"/>
                </a:solidFill>
                <a:effectLst/>
                <a:latin typeface="Arial" panose="020B0604020202020204" pitchFamily="34" charset="0"/>
              </a:rPr>
              <a:t>as</a:t>
            </a:r>
            <a:r>
              <a:rPr lang="pt-BR" b="0" i="0" dirty="0">
                <a:solidFill>
                  <a:srgbClr val="000000"/>
                </a:solidFill>
                <a:effectLst/>
                <a:latin typeface="Arial" panose="020B0604020202020204" pitchFamily="34" charset="0"/>
              </a:rPr>
              <a:t>-te</a:t>
            </a:r>
            <a:br>
              <a:rPr lang="pt-BR" dirty="0"/>
            </a:br>
            <a:r>
              <a:rPr lang="pt-BR" b="0" i="0" dirty="0">
                <a:solidFill>
                  <a:srgbClr val="000000"/>
                </a:solidFill>
                <a:effectLst/>
                <a:latin typeface="Arial" panose="020B0604020202020204" pitchFamily="34" charset="0"/>
              </a:rPr>
              <a:t>ele deit</a:t>
            </a:r>
            <a:r>
              <a:rPr lang="pt-BR" b="1" i="0" dirty="0">
                <a:solidFill>
                  <a:srgbClr val="CC3333"/>
                </a:solidFill>
                <a:effectLst/>
                <a:latin typeface="Arial" panose="020B0604020202020204" pitchFamily="34" charset="0"/>
              </a:rPr>
              <a:t>a</a:t>
            </a:r>
            <a:r>
              <a:rPr lang="pt-BR" b="0" i="0" dirty="0">
                <a:solidFill>
                  <a:srgbClr val="000000"/>
                </a:solidFill>
                <a:effectLst/>
                <a:latin typeface="Arial" panose="020B0604020202020204" pitchFamily="34" charset="0"/>
              </a:rPr>
              <a:t>-se</a:t>
            </a:r>
            <a:br>
              <a:rPr lang="pt-BR" dirty="0"/>
            </a:br>
            <a:r>
              <a:rPr lang="pt-BR" b="0" i="0" dirty="0">
                <a:solidFill>
                  <a:srgbClr val="000000"/>
                </a:solidFill>
                <a:effectLst/>
                <a:latin typeface="Arial" panose="020B0604020202020204" pitchFamily="34" charset="0"/>
              </a:rPr>
              <a:t>nós deit</a:t>
            </a:r>
            <a:r>
              <a:rPr lang="pt-BR" b="1" i="0" dirty="0">
                <a:solidFill>
                  <a:srgbClr val="CC3333"/>
                </a:solidFill>
                <a:effectLst/>
                <a:latin typeface="Arial" panose="020B0604020202020204" pitchFamily="34" charset="0"/>
              </a:rPr>
              <a:t>amo</a:t>
            </a:r>
            <a:r>
              <a:rPr lang="pt-BR" b="0" i="0" dirty="0">
                <a:solidFill>
                  <a:srgbClr val="000000"/>
                </a:solidFill>
                <a:effectLst/>
                <a:latin typeface="Arial" panose="020B0604020202020204" pitchFamily="34" charset="0"/>
              </a:rPr>
              <a:t>-nos</a:t>
            </a:r>
            <a:br>
              <a:rPr lang="pt-BR" dirty="0"/>
            </a:br>
            <a:r>
              <a:rPr lang="pt-BR" b="0" i="0" dirty="0">
                <a:solidFill>
                  <a:srgbClr val="000000"/>
                </a:solidFill>
                <a:effectLst/>
                <a:latin typeface="Arial" panose="020B0604020202020204" pitchFamily="34" charset="0"/>
              </a:rPr>
              <a:t>vós deit</a:t>
            </a:r>
            <a:r>
              <a:rPr lang="pt-BR" b="1" i="0" dirty="0">
                <a:solidFill>
                  <a:srgbClr val="CC3333"/>
                </a:solidFill>
                <a:effectLst/>
                <a:latin typeface="Arial" panose="020B0604020202020204" pitchFamily="34" charset="0"/>
              </a:rPr>
              <a:t>ais</a:t>
            </a:r>
            <a:r>
              <a:rPr lang="pt-BR" b="0" i="0" dirty="0">
                <a:solidFill>
                  <a:srgbClr val="000000"/>
                </a:solidFill>
                <a:effectLst/>
                <a:latin typeface="Arial" panose="020B0604020202020204" pitchFamily="34" charset="0"/>
              </a:rPr>
              <a:t>-vos</a:t>
            </a:r>
            <a:br>
              <a:rPr lang="pt-BR" dirty="0"/>
            </a:br>
            <a:r>
              <a:rPr lang="pt-BR" b="0" i="0" dirty="0">
                <a:solidFill>
                  <a:srgbClr val="000000"/>
                </a:solidFill>
                <a:effectLst/>
                <a:latin typeface="Arial" panose="020B0604020202020204" pitchFamily="34" charset="0"/>
              </a:rPr>
              <a:t>eles deit</a:t>
            </a:r>
            <a:r>
              <a:rPr lang="pt-BR" b="1" i="0" dirty="0">
                <a:solidFill>
                  <a:srgbClr val="CC3333"/>
                </a:solidFill>
                <a:effectLst/>
                <a:latin typeface="Arial" panose="020B0604020202020204" pitchFamily="34" charset="0"/>
              </a:rPr>
              <a:t>am</a:t>
            </a:r>
            <a:r>
              <a:rPr lang="pt-BR" b="0" i="0" dirty="0">
                <a:solidFill>
                  <a:srgbClr val="000000"/>
                </a:solidFill>
                <a:effectLst/>
                <a:latin typeface="Arial" panose="020B0604020202020204" pitchFamily="34" charset="0"/>
              </a:rPr>
              <a:t>-se</a:t>
            </a:r>
            <a:endParaRPr lang="it-IT" dirty="0"/>
          </a:p>
        </p:txBody>
      </p:sp>
      <p:sp>
        <p:nvSpPr>
          <p:cNvPr id="18" name="Parentesi graffa chiusa 17">
            <a:extLst>
              <a:ext uri="{FF2B5EF4-FFF2-40B4-BE49-F238E27FC236}">
                <a16:creationId xmlns:a16="http://schemas.microsoft.com/office/drawing/2014/main" id="{D602F13D-7F8B-484A-93E7-01074573A45E}"/>
              </a:ext>
            </a:extLst>
          </p:cNvPr>
          <p:cNvSpPr/>
          <p:nvPr/>
        </p:nvSpPr>
        <p:spPr>
          <a:xfrm>
            <a:off x="7606748" y="813012"/>
            <a:ext cx="556591" cy="175432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9" name="Parentesi graffa chiusa 18">
            <a:extLst>
              <a:ext uri="{FF2B5EF4-FFF2-40B4-BE49-F238E27FC236}">
                <a16:creationId xmlns:a16="http://schemas.microsoft.com/office/drawing/2014/main" id="{8437BC1F-B6A6-4E67-B2B8-DC66B73ACF53}"/>
              </a:ext>
            </a:extLst>
          </p:cNvPr>
          <p:cNvSpPr/>
          <p:nvPr/>
        </p:nvSpPr>
        <p:spPr>
          <a:xfrm>
            <a:off x="7659757" y="2720884"/>
            <a:ext cx="556591" cy="175432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0" name="Parentesi graffa chiusa 19">
            <a:extLst>
              <a:ext uri="{FF2B5EF4-FFF2-40B4-BE49-F238E27FC236}">
                <a16:creationId xmlns:a16="http://schemas.microsoft.com/office/drawing/2014/main" id="{64E8F366-105D-4DF3-8D51-E014EE4158FE}"/>
              </a:ext>
            </a:extLst>
          </p:cNvPr>
          <p:cNvSpPr/>
          <p:nvPr/>
        </p:nvSpPr>
        <p:spPr>
          <a:xfrm>
            <a:off x="7667527" y="4526392"/>
            <a:ext cx="556591" cy="175432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1" name="CasellaDiTesto 20">
            <a:extLst>
              <a:ext uri="{FF2B5EF4-FFF2-40B4-BE49-F238E27FC236}">
                <a16:creationId xmlns:a16="http://schemas.microsoft.com/office/drawing/2014/main" id="{4866E0D3-AC50-4573-8882-37E32E77E6E0}"/>
              </a:ext>
            </a:extLst>
          </p:cNvPr>
          <p:cNvSpPr txBox="1"/>
          <p:nvPr/>
        </p:nvSpPr>
        <p:spPr>
          <a:xfrm>
            <a:off x="8369892" y="1505509"/>
            <a:ext cx="304800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pt-PT" dirty="0"/>
              <a:t>Verbo Levantar-&gt; Levantar-se</a:t>
            </a:r>
            <a:endParaRPr lang="it-IT" dirty="0"/>
          </a:p>
        </p:txBody>
      </p:sp>
      <p:sp>
        <p:nvSpPr>
          <p:cNvPr id="22" name="CasellaDiTesto 21">
            <a:extLst>
              <a:ext uri="{FF2B5EF4-FFF2-40B4-BE49-F238E27FC236}">
                <a16:creationId xmlns:a16="http://schemas.microsoft.com/office/drawing/2014/main" id="{2CB5C420-6196-4EF3-B4B9-B6CBFFEB9704}"/>
              </a:ext>
            </a:extLst>
          </p:cNvPr>
          <p:cNvSpPr txBox="1"/>
          <p:nvPr/>
        </p:nvSpPr>
        <p:spPr>
          <a:xfrm>
            <a:off x="8369892" y="3413381"/>
            <a:ext cx="304800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pt-PT" dirty="0"/>
              <a:t>Verbo Chamar-&gt; Chamar-se</a:t>
            </a:r>
            <a:endParaRPr lang="it-IT" dirty="0"/>
          </a:p>
        </p:txBody>
      </p:sp>
      <p:sp>
        <p:nvSpPr>
          <p:cNvPr id="23" name="CasellaDiTesto 22">
            <a:extLst>
              <a:ext uri="{FF2B5EF4-FFF2-40B4-BE49-F238E27FC236}">
                <a16:creationId xmlns:a16="http://schemas.microsoft.com/office/drawing/2014/main" id="{49AA996B-E510-4D89-973A-D89B16EB30A3}"/>
              </a:ext>
            </a:extLst>
          </p:cNvPr>
          <p:cNvSpPr txBox="1"/>
          <p:nvPr/>
        </p:nvSpPr>
        <p:spPr>
          <a:xfrm>
            <a:off x="8369892" y="5180304"/>
            <a:ext cx="304800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pt-PT" dirty="0"/>
              <a:t>Verbo Deitar-&gt; Deitar-se</a:t>
            </a:r>
            <a:endParaRPr lang="it-IT" dirty="0"/>
          </a:p>
        </p:txBody>
      </p:sp>
      <p:sp>
        <p:nvSpPr>
          <p:cNvPr id="25" name="CasellaDiTesto 24">
            <a:extLst>
              <a:ext uri="{FF2B5EF4-FFF2-40B4-BE49-F238E27FC236}">
                <a16:creationId xmlns:a16="http://schemas.microsoft.com/office/drawing/2014/main" id="{C54C65F4-CEC8-44A3-9131-5887C0552BF8}"/>
              </a:ext>
            </a:extLst>
          </p:cNvPr>
          <p:cNvSpPr txBox="1"/>
          <p:nvPr/>
        </p:nvSpPr>
        <p:spPr>
          <a:xfrm>
            <a:off x="774108" y="530540"/>
            <a:ext cx="4268224"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pt-PT" b="1" dirty="0"/>
              <a:t>Rotinas diárias</a:t>
            </a:r>
          </a:p>
          <a:p>
            <a:pPr algn="ctr"/>
            <a:endParaRPr lang="pt-PT" b="1" dirty="0"/>
          </a:p>
          <a:p>
            <a:pPr marL="285750" indent="-285750">
              <a:buFont typeface="Arial" panose="020B0604020202020204" pitchFamily="34" charset="0"/>
              <a:buChar char="•"/>
            </a:pPr>
            <a:r>
              <a:rPr lang="pt-PT" dirty="0"/>
              <a:t>Verbo </a:t>
            </a:r>
            <a:r>
              <a:rPr lang="pt-PT" b="1" dirty="0"/>
              <a:t>ACORDAR</a:t>
            </a:r>
            <a:r>
              <a:rPr lang="pt-PT" dirty="0"/>
              <a:t> : </a:t>
            </a:r>
            <a:r>
              <a:rPr lang="pt-PT" dirty="0" err="1"/>
              <a:t>Svegliarsi</a:t>
            </a:r>
            <a:r>
              <a:rPr lang="pt-PT" dirty="0"/>
              <a:t> (ITA)</a:t>
            </a:r>
          </a:p>
          <a:p>
            <a:pPr marL="285750" indent="-285750">
              <a:buFont typeface="Arial" panose="020B0604020202020204" pitchFamily="34" charset="0"/>
              <a:buChar char="•"/>
            </a:pPr>
            <a:r>
              <a:rPr lang="pt-PT" b="1" dirty="0"/>
              <a:t>Levantar-se</a:t>
            </a:r>
            <a:r>
              <a:rPr lang="pt-PT" dirty="0"/>
              <a:t>: </a:t>
            </a:r>
            <a:r>
              <a:rPr lang="pt-PT" dirty="0" err="1"/>
              <a:t>Alzarsi</a:t>
            </a:r>
            <a:r>
              <a:rPr lang="pt-PT" dirty="0"/>
              <a:t> (ITA)</a:t>
            </a:r>
          </a:p>
          <a:p>
            <a:pPr marL="285750" indent="-285750">
              <a:buFont typeface="Arial" panose="020B0604020202020204" pitchFamily="34" charset="0"/>
              <a:buChar char="•"/>
            </a:pPr>
            <a:r>
              <a:rPr lang="pt-PT" dirty="0"/>
              <a:t>Verbo </a:t>
            </a:r>
            <a:r>
              <a:rPr lang="pt-PT" b="1" dirty="0"/>
              <a:t>DEITAR</a:t>
            </a:r>
            <a:r>
              <a:rPr lang="pt-PT" dirty="0"/>
              <a:t>: </a:t>
            </a:r>
            <a:r>
              <a:rPr lang="pt-PT" dirty="0" err="1"/>
              <a:t>coricarsi</a:t>
            </a:r>
            <a:r>
              <a:rPr lang="pt-PT" dirty="0"/>
              <a:t>, </a:t>
            </a:r>
            <a:r>
              <a:rPr lang="pt-PT" dirty="0" err="1"/>
              <a:t>stendersi</a:t>
            </a:r>
            <a:r>
              <a:rPr lang="pt-PT" dirty="0"/>
              <a:t> (ITA)</a:t>
            </a:r>
          </a:p>
          <a:p>
            <a:pPr marL="285750" indent="-285750">
              <a:buFont typeface="Arial" panose="020B0604020202020204" pitchFamily="34" charset="0"/>
              <a:buChar char="•"/>
            </a:pPr>
            <a:r>
              <a:rPr lang="pt-PT" dirty="0"/>
              <a:t>Estar deitado: </a:t>
            </a:r>
            <a:r>
              <a:rPr lang="pt-PT" dirty="0" err="1"/>
              <a:t>disteso</a:t>
            </a:r>
            <a:r>
              <a:rPr lang="pt-PT" dirty="0"/>
              <a:t>, </a:t>
            </a:r>
            <a:r>
              <a:rPr lang="pt-PT" dirty="0" err="1"/>
              <a:t>sdraiato</a:t>
            </a:r>
            <a:r>
              <a:rPr lang="pt-PT" dirty="0"/>
              <a:t> (ITA)</a:t>
            </a:r>
          </a:p>
        </p:txBody>
      </p:sp>
      <p:sp>
        <p:nvSpPr>
          <p:cNvPr id="27" name="CasellaDiTesto 26">
            <a:extLst>
              <a:ext uri="{FF2B5EF4-FFF2-40B4-BE49-F238E27FC236}">
                <a16:creationId xmlns:a16="http://schemas.microsoft.com/office/drawing/2014/main" id="{B453D9AE-F85A-40FD-8B76-72EA4544ADEF}"/>
              </a:ext>
            </a:extLst>
          </p:cNvPr>
          <p:cNvSpPr txBox="1"/>
          <p:nvPr/>
        </p:nvSpPr>
        <p:spPr>
          <a:xfrm>
            <a:off x="8897238" y="525982"/>
            <a:ext cx="1993308" cy="646331"/>
          </a:xfrm>
          <a:prstGeom prst="rect">
            <a:avLst/>
          </a:prstGeom>
          <a:noFill/>
        </p:spPr>
        <p:txBody>
          <a:bodyPr wrap="square" rtlCol="0">
            <a:spAutoFit/>
          </a:bodyPr>
          <a:lstStyle/>
          <a:p>
            <a:r>
              <a:rPr lang="pt-PT" b="1" dirty="0"/>
              <a:t>1ª Conjugação – ar – Verbos Regulares </a:t>
            </a:r>
            <a:endParaRPr lang="it-IT" b="1" dirty="0"/>
          </a:p>
        </p:txBody>
      </p:sp>
    </p:spTree>
    <p:extLst>
      <p:ext uri="{BB962C8B-B14F-4D97-AF65-F5344CB8AC3E}">
        <p14:creationId xmlns:p14="http://schemas.microsoft.com/office/powerpoint/2010/main" val="2869963687"/>
      </p:ext>
    </p:extLst>
  </p:cSld>
  <p:clrMapOvr>
    <a:masterClrMapping/>
  </p:clrMapOvr>
</p:sld>
</file>

<file path=ppt/theme/theme1.xml><?xml version="1.0" encoding="utf-8"?>
<a:theme xmlns:a="http://schemas.openxmlformats.org/drawingml/2006/main" name="Retrospettivo">
  <a:themeElements>
    <a:clrScheme name="Retrospettiv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2748</TotalTime>
  <Words>1713</Words>
  <Application>Microsoft Office PowerPoint</Application>
  <PresentationFormat>Widescreen</PresentationFormat>
  <Paragraphs>185</Paragraphs>
  <Slides>31</Slides>
  <Notes>0</Notes>
  <HiddenSlides>0</HiddenSlides>
  <MMClips>4</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31</vt:i4>
      </vt:variant>
    </vt:vector>
  </HeadingPairs>
  <TitlesOfParts>
    <vt:vector size="41" baseType="lpstr">
      <vt:lpstr>apple color emoji</vt:lpstr>
      <vt:lpstr>Arial</vt:lpstr>
      <vt:lpstr>Baskerville Old Face</vt:lpstr>
      <vt:lpstr>Calibri</vt:lpstr>
      <vt:lpstr>Calibri Light</vt:lpstr>
      <vt:lpstr>Cambria Math</vt:lpstr>
      <vt:lpstr>helvetica neue</vt:lpstr>
      <vt:lpstr>Times New Roman</vt:lpstr>
      <vt:lpstr>Wingdings</vt:lpstr>
      <vt:lpstr>Retrospettivo</vt:lpstr>
      <vt:lpstr>LINGUA E TRADUZIONE PORTOGHESE I</vt:lpstr>
      <vt:lpstr>Sumário da aula n°13 e n°14</vt:lpstr>
      <vt:lpstr>O que é isto? O que é que quer dizer? – dúvidas da aula anterior </vt:lpstr>
      <vt:lpstr>Presentazione standard di PowerPoint</vt:lpstr>
      <vt:lpstr>Coisas que a professora disse na aula anterior e que estão erradas 🙄 </vt:lpstr>
      <vt:lpstr>Coisas que a professora disse na aula anterior e que estão erradas 🙄</vt:lpstr>
      <vt:lpstr>«Pelas oito horas» ≠ «às oito horas»</vt:lpstr>
      <vt:lpstr>Presente do indicativo – verbos regulares em -ar</vt:lpstr>
      <vt:lpstr>Presentazione standard di PowerPoint</vt:lpstr>
      <vt:lpstr>Presentazione standard di PowerPoint</vt:lpstr>
      <vt:lpstr>Presentazione standard di PowerPoint</vt:lpstr>
      <vt:lpstr>Pronomes interrogativos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Lusodescendentes famosos</vt:lpstr>
      <vt:lpstr>Sinais de pontuação  e auxiliares</vt:lpstr>
      <vt:lpstr>Ditado – Tradições académicas portuguesas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LINGUA E TRADUZIONE PORTOGHESE I</dc:title>
  <dc:creator>Nancy Reis</dc:creator>
  <cp:lastModifiedBy>LEMOS DOS REIS NANCY</cp:lastModifiedBy>
  <cp:revision>31</cp:revision>
  <cp:lastPrinted>2021-11-08T00:35:59Z</cp:lastPrinted>
  <dcterms:created xsi:type="dcterms:W3CDTF">2021-11-07T18:56:17Z</dcterms:created>
  <dcterms:modified xsi:type="dcterms:W3CDTF">2021-11-30T12:40:46Z</dcterms:modified>
</cp:coreProperties>
</file>