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5" r:id="rId1"/>
  </p:sldMasterIdLst>
  <p:handoutMasterIdLst>
    <p:handoutMasterId r:id="rId16"/>
  </p:handoutMasterIdLst>
  <p:sldIdLst>
    <p:sldId id="256" r:id="rId2"/>
    <p:sldId id="307" r:id="rId3"/>
    <p:sldId id="358" r:id="rId4"/>
    <p:sldId id="359" r:id="rId5"/>
    <p:sldId id="360" r:id="rId6"/>
    <p:sldId id="369" r:id="rId7"/>
    <p:sldId id="261" r:id="rId8"/>
    <p:sldId id="370" r:id="rId9"/>
    <p:sldId id="263" r:id="rId10"/>
    <p:sldId id="264" r:id="rId11"/>
    <p:sldId id="278" r:id="rId12"/>
    <p:sldId id="349" r:id="rId13"/>
    <p:sldId id="269" r:id="rId14"/>
    <p:sldId id="26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99AE"/>
    <a:srgbClr val="DDC233"/>
    <a:srgbClr val="26D066"/>
    <a:srgbClr val="D09225"/>
    <a:srgbClr val="98E2F3"/>
    <a:srgbClr val="F3528A"/>
    <a:srgbClr val="F3AA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98"/>
    <p:restoredTop sz="94729"/>
  </p:normalViewPr>
  <p:slideViewPr>
    <p:cSldViewPr snapToGrid="0" snapToObjects="1">
      <p:cViewPr varScale="1">
        <p:scale>
          <a:sx n="111" d="100"/>
          <a:sy n="111" d="100"/>
        </p:scale>
        <p:origin x="5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4F7E734F-C690-3E4E-A329-4CD84A2355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D257958-E2AB-5D4D-9F94-863B7E80FD8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74EDB6-ACD8-4741-B9CA-94F25A1B2C95}" type="datetimeFigureOut">
              <a:rPr lang="it-IT" smtClean="0"/>
              <a:t>01/12/21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AD636EF-1D1C-634C-9CEF-99A0A416CB4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3274B61-D639-284D-AB63-7919D4B8A5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B371ED-F2FD-1240-ADEF-0BEA5E77F1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87301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474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716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51686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017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58932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636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12/1/21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7639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749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410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623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12/1/21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123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294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192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683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12/1/21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820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7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19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770BFD-4D5E-4142-8153-4EEEFDA35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4010" y="937550"/>
            <a:ext cx="10081549" cy="4823552"/>
          </a:xfrm>
        </p:spPr>
        <p:txBody>
          <a:bodyPr/>
          <a:lstStyle/>
          <a:p>
            <a:pPr algn="l"/>
            <a:r>
              <a:rPr lang="it-IT" sz="2400" dirty="0"/>
              <a:t>GEOGRAFIA STORICA DELL’ODIERNO FRIULI VENEZIA GIULIA </a:t>
            </a:r>
            <a:r>
              <a:rPr lang="it-IT" sz="2400" i="1" dirty="0"/>
              <a:t>LM 641</a:t>
            </a:r>
            <a:br>
              <a:rPr lang="it-IT" dirty="0"/>
            </a:br>
            <a:r>
              <a:rPr lang="it-IT" sz="6600" b="1" cap="small" dirty="0"/>
              <a:t>La costruzione dell’odierno </a:t>
            </a:r>
            <a:br>
              <a:rPr lang="it-IT" sz="6600" b="1" cap="small" dirty="0"/>
            </a:br>
            <a:r>
              <a:rPr lang="it-IT" sz="6600" b="1" cap="small" dirty="0"/>
              <a:t>Friuli Venezia Giulia</a:t>
            </a:r>
            <a:r>
              <a:rPr lang="it-IT" sz="6600" dirty="0"/>
              <a:t> </a:t>
            </a:r>
            <a:br>
              <a:rPr lang="it-IT" sz="6600" dirty="0"/>
            </a:br>
            <a:r>
              <a:rPr lang="it-IT" sz="1800" dirty="0"/>
              <a:t>A.A. 2021-2022</a:t>
            </a:r>
            <a:br>
              <a:rPr lang="it-IT" dirty="0"/>
            </a:b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13AAC26-B54F-254A-B891-B87959A06A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608" y="5960962"/>
            <a:ext cx="7838742" cy="897038"/>
          </a:xfrm>
        </p:spPr>
        <p:txBody>
          <a:bodyPr/>
          <a:lstStyle/>
          <a:p>
            <a:pPr algn="l"/>
            <a:r>
              <a:rPr lang="it-IT" dirty="0"/>
              <a:t>SERGIO ZILLI</a:t>
            </a:r>
          </a:p>
        </p:txBody>
      </p:sp>
    </p:spTree>
    <p:extLst>
      <p:ext uri="{BB962C8B-B14F-4D97-AF65-F5344CB8AC3E}">
        <p14:creationId xmlns:p14="http://schemas.microsoft.com/office/powerpoint/2010/main" val="851085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54370" y="1035382"/>
            <a:ext cx="2136530" cy="1771317"/>
          </a:xfrm>
        </p:spPr>
        <p:txBody>
          <a:bodyPr>
            <a:normAutofit/>
          </a:bodyPr>
          <a:lstStyle/>
          <a:p>
            <a:r>
              <a:rPr lang="it-IT" sz="2800" dirty="0"/>
              <a:t>Elezioni</a:t>
            </a:r>
            <a:br>
              <a:rPr lang="it-IT" sz="2800" dirty="0"/>
            </a:br>
            <a:r>
              <a:rPr lang="it-IT" sz="2800" dirty="0"/>
              <a:t>regionali 2013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13158F5-2F76-5E41-9F0C-D7D8E6B7E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110" y="211014"/>
            <a:ext cx="5933852" cy="519918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1438CA4-4C8F-FE4D-87E3-4F16DDF3E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370" y="4578261"/>
            <a:ext cx="4098192" cy="171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39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11383" y="1288473"/>
            <a:ext cx="3048000" cy="2382982"/>
          </a:xfrm>
        </p:spPr>
        <p:txBody>
          <a:bodyPr>
            <a:normAutofit/>
          </a:bodyPr>
          <a:lstStyle/>
          <a:p>
            <a:r>
              <a:rPr lang="it-IT" dirty="0"/>
              <a:t>Elezioni Regionali Marzo 2018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419" y="986143"/>
            <a:ext cx="5647460" cy="5370624"/>
          </a:xfrm>
        </p:spPr>
      </p:pic>
    </p:spTree>
    <p:extLst>
      <p:ext uri="{BB962C8B-B14F-4D97-AF65-F5344CB8AC3E}">
        <p14:creationId xmlns:p14="http://schemas.microsoft.com/office/powerpoint/2010/main" val="517491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A5D42C-162E-3647-93B8-CDAE45F07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999066" cy="1320800"/>
          </a:xfrm>
        </p:spPr>
        <p:txBody>
          <a:bodyPr/>
          <a:lstStyle/>
          <a:p>
            <a:r>
              <a:rPr lang="it-IT" dirty="0"/>
              <a:t>UTI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6D08E91-7420-5645-81F1-9E83BC3998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4C977E5-604E-F043-A47E-016E8A667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380" y="94893"/>
            <a:ext cx="10139710" cy="676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80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olo 1"/>
          <p:cNvSpPr>
            <a:spLocks noGrp="1"/>
          </p:cNvSpPr>
          <p:nvPr>
            <p:ph type="title"/>
          </p:nvPr>
        </p:nvSpPr>
        <p:spPr>
          <a:xfrm>
            <a:off x="1371601" y="518319"/>
            <a:ext cx="1198564" cy="1490662"/>
          </a:xfrm>
        </p:spPr>
        <p:txBody>
          <a:bodyPr>
            <a:normAutofit/>
          </a:bodyPr>
          <a:lstStyle/>
          <a:p>
            <a:pPr eaLnBrk="1" hangingPunct="1"/>
            <a:r>
              <a:rPr lang="it-IT" sz="2000" dirty="0">
                <a:latin typeface="Calibri" charset="0"/>
              </a:rPr>
              <a:t>Sistemi locali lavoro</a:t>
            </a:r>
            <a:br>
              <a:rPr lang="it-IT" sz="1400" dirty="0">
                <a:latin typeface="Calibri" charset="0"/>
              </a:rPr>
            </a:br>
            <a:endParaRPr lang="it-IT" sz="1400" dirty="0">
              <a:latin typeface="Calibri" charset="0"/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D7C1D09-2969-E44F-ADEB-88C8D5ACD2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0846" y="518319"/>
            <a:ext cx="5917454" cy="5556005"/>
          </a:xfrm>
        </p:spPr>
      </p:pic>
    </p:spTree>
    <p:extLst>
      <p:ext uri="{BB962C8B-B14F-4D97-AF65-F5344CB8AC3E}">
        <p14:creationId xmlns:p14="http://schemas.microsoft.com/office/powerpoint/2010/main" val="1432388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olo 1"/>
          <p:cNvSpPr>
            <a:spLocks noGrp="1"/>
          </p:cNvSpPr>
          <p:nvPr>
            <p:ph type="title"/>
          </p:nvPr>
        </p:nvSpPr>
        <p:spPr>
          <a:xfrm>
            <a:off x="1308100" y="4318000"/>
            <a:ext cx="1985925" cy="1760579"/>
          </a:xfrm>
        </p:spPr>
        <p:txBody>
          <a:bodyPr>
            <a:normAutofit/>
          </a:bodyPr>
          <a:lstStyle/>
          <a:p>
            <a:pPr eaLnBrk="1" hangingPunct="1"/>
            <a:r>
              <a:rPr lang="it-IT" sz="2000" dirty="0">
                <a:latin typeface="Calibri" charset="0"/>
              </a:rPr>
              <a:t>Comuni distinti per classe di abitanti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C76C499-3456-574F-9D83-70216FA2F7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96572" y="234810"/>
            <a:ext cx="5031528" cy="6302515"/>
          </a:xfrm>
        </p:spPr>
      </p:pic>
    </p:spTree>
    <p:extLst>
      <p:ext uri="{BB962C8B-B14F-4D97-AF65-F5344CB8AC3E}">
        <p14:creationId xmlns:p14="http://schemas.microsoft.com/office/powerpoint/2010/main" val="826574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0F2241-DCE7-9D40-AA2C-43CCFF5F1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E0CF116-201B-9545-AA25-6A5CB1F94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2800" b="1" dirty="0"/>
              <a:t>Presentazione n. 15</a:t>
            </a:r>
          </a:p>
          <a:p>
            <a:pPr marL="0" indent="0">
              <a:buNone/>
            </a:pPr>
            <a:endParaRPr lang="it-IT" sz="2800" b="1" dirty="0"/>
          </a:p>
          <a:p>
            <a:pPr marL="0" indent="0">
              <a:buNone/>
            </a:pPr>
            <a:r>
              <a:rPr lang="it-IT" sz="2800" b="1" dirty="0"/>
              <a:t>La regione Friuli </a:t>
            </a:r>
            <a:r>
              <a:rPr lang="it-IT" sz="2800" b="1"/>
              <a:t>Venezia Giulia /2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3243123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DC9EFA-3D20-9C4A-895D-2ABC37A1F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dirty="0"/>
              <a:t>I distretti industriali sono individuati ai sensi dell’ articolo 36 della legge 5 ottobre 1991, n. 317 (Interventi per l’innovazione e lo sviluppo delle piccole imprese)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2D55054-66C8-8A43-8A95-AE8A6C8FEE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1951520"/>
            <a:ext cx="6459498" cy="4630149"/>
          </a:xfrm>
          <a:prstGeom prst="rect">
            <a:avLst/>
          </a:prstGeom>
          <a:solidFill>
            <a:srgbClr val="26D066"/>
          </a:solidFill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E048585-A343-7941-89B9-52C773A14205}"/>
              </a:ext>
            </a:extLst>
          </p:cNvPr>
          <p:cNvSpPr txBox="1"/>
          <p:nvPr/>
        </p:nvSpPr>
        <p:spPr>
          <a:xfrm>
            <a:off x="7331573" y="2462193"/>
            <a:ext cx="43568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d.i</a:t>
            </a:r>
            <a:r>
              <a:rPr lang="it-IT" dirty="0"/>
              <a:t>. della sedia</a:t>
            </a:r>
          </a:p>
          <a:p>
            <a:r>
              <a:rPr lang="it-IT" dirty="0" err="1"/>
              <a:t>d.i</a:t>
            </a:r>
            <a:r>
              <a:rPr lang="it-IT" dirty="0"/>
              <a:t>. del coltello</a:t>
            </a:r>
          </a:p>
          <a:p>
            <a:r>
              <a:rPr lang="it-IT" dirty="0" err="1"/>
              <a:t>d.i</a:t>
            </a:r>
            <a:r>
              <a:rPr lang="it-IT" dirty="0"/>
              <a:t>. del mobile</a:t>
            </a:r>
          </a:p>
          <a:p>
            <a:r>
              <a:rPr lang="it-IT" dirty="0" err="1"/>
              <a:t>d.i</a:t>
            </a:r>
            <a:r>
              <a:rPr lang="it-IT" dirty="0"/>
              <a:t>. del caffè</a:t>
            </a:r>
          </a:p>
          <a:p>
            <a:r>
              <a:rPr lang="it-IT" dirty="0" err="1"/>
              <a:t>d.i</a:t>
            </a:r>
            <a:r>
              <a:rPr lang="it-IT" dirty="0"/>
              <a:t>. dell’agro alimentare di San Daniele</a:t>
            </a:r>
          </a:p>
          <a:p>
            <a:r>
              <a:rPr lang="it-IT" dirty="0" err="1"/>
              <a:t>d.i</a:t>
            </a:r>
            <a:r>
              <a:rPr lang="it-IT" dirty="0"/>
              <a:t>. delle tecnologie digitali</a:t>
            </a:r>
          </a:p>
          <a:p>
            <a:r>
              <a:rPr lang="it-IT" dirty="0" err="1"/>
              <a:t>d.i</a:t>
            </a:r>
            <a:r>
              <a:rPr lang="it-IT" dirty="0"/>
              <a:t>. della componentistica e </a:t>
            </a:r>
            <a:r>
              <a:rPr lang="it-IT" dirty="0" err="1"/>
              <a:t>termoelettromeccanica</a:t>
            </a:r>
            <a:endParaRPr lang="it-IT" dirty="0"/>
          </a:p>
          <a:p>
            <a:r>
              <a:rPr lang="it-IT" dirty="0"/>
              <a:t>d. artigianale pietra </a:t>
            </a:r>
            <a:r>
              <a:rPr lang="it-IT" dirty="0" err="1"/>
              <a:t>piasentina</a:t>
            </a:r>
            <a:endParaRPr lang="it-IT" dirty="0"/>
          </a:p>
          <a:p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F71634C-338D-D74B-AEA8-F917873F88C6}"/>
              </a:ext>
            </a:extLst>
          </p:cNvPr>
          <p:cNvSpPr/>
          <p:nvPr/>
        </p:nvSpPr>
        <p:spPr>
          <a:xfrm>
            <a:off x="7183807" y="2595034"/>
            <a:ext cx="152400" cy="177800"/>
          </a:xfrm>
          <a:prstGeom prst="rect">
            <a:avLst/>
          </a:prstGeom>
          <a:solidFill>
            <a:srgbClr val="DDC2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9A09476-BCF5-B74C-BAE6-737DC7A4E3FD}"/>
              </a:ext>
            </a:extLst>
          </p:cNvPr>
          <p:cNvSpPr/>
          <p:nvPr/>
        </p:nvSpPr>
        <p:spPr>
          <a:xfrm>
            <a:off x="7183807" y="2861734"/>
            <a:ext cx="152400" cy="1778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F10666C-41E5-7745-B186-C5F261360D92}"/>
              </a:ext>
            </a:extLst>
          </p:cNvPr>
          <p:cNvSpPr/>
          <p:nvPr/>
        </p:nvSpPr>
        <p:spPr>
          <a:xfrm>
            <a:off x="7183807" y="3128434"/>
            <a:ext cx="152400" cy="177800"/>
          </a:xfrm>
          <a:prstGeom prst="rect">
            <a:avLst/>
          </a:prstGeom>
          <a:solidFill>
            <a:srgbClr val="26D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AB755C63-C86A-2F44-B9C4-CA2626112084}"/>
              </a:ext>
            </a:extLst>
          </p:cNvPr>
          <p:cNvSpPr/>
          <p:nvPr/>
        </p:nvSpPr>
        <p:spPr>
          <a:xfrm>
            <a:off x="7183807" y="3396741"/>
            <a:ext cx="152400" cy="177800"/>
          </a:xfrm>
          <a:prstGeom prst="rect">
            <a:avLst/>
          </a:prstGeom>
          <a:solidFill>
            <a:srgbClr val="D0922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E3536EF-CE2F-2E4B-833E-52D66B0EB4C5}"/>
              </a:ext>
            </a:extLst>
          </p:cNvPr>
          <p:cNvSpPr/>
          <p:nvPr/>
        </p:nvSpPr>
        <p:spPr>
          <a:xfrm>
            <a:off x="7183647" y="3691238"/>
            <a:ext cx="152400" cy="177800"/>
          </a:xfrm>
          <a:prstGeom prst="rect">
            <a:avLst/>
          </a:prstGeom>
          <a:solidFill>
            <a:srgbClr val="F352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1E2EF90D-9E6A-B141-A5CA-06BDF3114FBD}"/>
              </a:ext>
            </a:extLst>
          </p:cNvPr>
          <p:cNvSpPr/>
          <p:nvPr/>
        </p:nvSpPr>
        <p:spPr>
          <a:xfrm>
            <a:off x="7179174" y="3977277"/>
            <a:ext cx="152400" cy="177800"/>
          </a:xfrm>
          <a:prstGeom prst="rect">
            <a:avLst/>
          </a:prstGeom>
          <a:solidFill>
            <a:srgbClr val="98E2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1F802F31-5307-0945-9EF7-0C5946802847}"/>
              </a:ext>
            </a:extLst>
          </p:cNvPr>
          <p:cNvSpPr/>
          <p:nvPr/>
        </p:nvSpPr>
        <p:spPr>
          <a:xfrm>
            <a:off x="7179174" y="4254042"/>
            <a:ext cx="152400" cy="177800"/>
          </a:xfrm>
          <a:prstGeom prst="rect">
            <a:avLst/>
          </a:prstGeom>
          <a:solidFill>
            <a:srgbClr val="F3AA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A62BCA9B-F521-114A-8E0E-0D3AAB48A97F}"/>
              </a:ext>
            </a:extLst>
          </p:cNvPr>
          <p:cNvSpPr/>
          <p:nvPr/>
        </p:nvSpPr>
        <p:spPr>
          <a:xfrm>
            <a:off x="7179174" y="4778984"/>
            <a:ext cx="152400" cy="177800"/>
          </a:xfrm>
          <a:prstGeom prst="rect">
            <a:avLst/>
          </a:prstGeom>
          <a:solidFill>
            <a:srgbClr val="9B99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11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388740-B9D5-124F-8D82-63536F789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Settore primario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933B4C0F-DCEC-1840-8331-7C6D8BAB40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22805" y="886011"/>
            <a:ext cx="5194998" cy="5110144"/>
          </a:xfr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F84E2E1-C40A-9C46-8E73-C476D3DD2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713" y="3661019"/>
            <a:ext cx="2884727" cy="189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52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B09DDD-6418-F64C-86E3-821F1571B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110" y="233294"/>
            <a:ext cx="8746731" cy="1320800"/>
          </a:xfrm>
        </p:spPr>
        <p:txBody>
          <a:bodyPr>
            <a:normAutofit/>
          </a:bodyPr>
          <a:lstStyle/>
          <a:p>
            <a:r>
              <a:rPr lang="it-IT" dirty="0"/>
              <a:t>Occupati per settore (in migliaia)</a:t>
            </a:r>
            <a:br>
              <a:rPr lang="it-IT" dirty="0"/>
            </a:br>
            <a:r>
              <a:rPr lang="it-IT" dirty="0"/>
              <a:t>e ripartizione percentuale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B943211-A387-4544-9157-3B08D5EF9F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1144" y="1889760"/>
            <a:ext cx="5898552" cy="4724400"/>
          </a:xfrm>
        </p:spPr>
      </p:pic>
    </p:spTree>
    <p:extLst>
      <p:ext uri="{BB962C8B-B14F-4D97-AF65-F5344CB8AC3E}">
        <p14:creationId xmlns:p14="http://schemas.microsoft.com/office/powerpoint/2010/main" val="2413421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65133"/>
            <a:ext cx="8229600" cy="1807313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1976, elezioni politiche. </a:t>
            </a:r>
            <a:br>
              <a:rPr lang="it-IT" sz="2000" dirty="0"/>
            </a:br>
            <a:r>
              <a:rPr lang="it-IT" sz="2000" dirty="0"/>
              <a:t>A sinistra sono indicati i comuni nei quali la Democrazia cristiana è la formazione di maggioranza relativa e a destra quelli in cui la somma dei voti socialista e comunista (in grigio) supera l’ammontare di quelli democristiani. Nel riquadro di destra sono inoltre indicati (in neretto) i comuni in cui il Partito comunista è maggioritario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399" y="1990294"/>
            <a:ext cx="4785407" cy="419985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9953" y="1990294"/>
            <a:ext cx="4889912" cy="429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490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26188"/>
            <a:ext cx="8229600" cy="849442"/>
          </a:xfrm>
        </p:spPr>
        <p:txBody>
          <a:bodyPr>
            <a:normAutofit/>
          </a:bodyPr>
          <a:lstStyle/>
          <a:p>
            <a:r>
              <a:rPr lang="it-IT" sz="2000" dirty="0"/>
              <a:t>1994, elezioni politiche </a:t>
            </a:r>
            <a:br>
              <a:rPr lang="it-IT" sz="2000" dirty="0"/>
            </a:br>
            <a:r>
              <a:rPr lang="it-IT" sz="2000" dirty="0"/>
              <a:t>Lega Nord, Forza Italia, Partito popolare, Pds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381" y="927973"/>
            <a:ext cx="3009900" cy="26416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650" y="875630"/>
            <a:ext cx="3009900" cy="26416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220" y="3687513"/>
            <a:ext cx="3009900" cy="26416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9916" y="3569573"/>
            <a:ext cx="3009900" cy="2641600"/>
          </a:xfrm>
          <a:prstGeom prst="rect">
            <a:avLst/>
          </a:prstGeom>
        </p:spPr>
      </p:pic>
      <p:sp>
        <p:nvSpPr>
          <p:cNvPr id="8" name="Titolo 1"/>
          <p:cNvSpPr txBox="1">
            <a:spLocks/>
          </p:cNvSpPr>
          <p:nvPr/>
        </p:nvSpPr>
        <p:spPr>
          <a:xfrm>
            <a:off x="1749479" y="3197875"/>
            <a:ext cx="1323482" cy="3716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dirty="0"/>
              <a:t>Lega Nord 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8985329" y="3132836"/>
            <a:ext cx="1323482" cy="3716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dirty="0"/>
              <a:t>Forza Italia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1759451" y="6211173"/>
            <a:ext cx="1794003" cy="489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dirty="0"/>
              <a:t>Partito popolare </a:t>
            </a: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9112643" y="6200537"/>
            <a:ext cx="1151444" cy="500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dirty="0"/>
              <a:t>Pds </a:t>
            </a:r>
          </a:p>
        </p:txBody>
      </p:sp>
    </p:spTree>
    <p:extLst>
      <p:ext uri="{BB962C8B-B14F-4D97-AF65-F5344CB8AC3E}">
        <p14:creationId xmlns:p14="http://schemas.microsoft.com/office/powerpoint/2010/main" val="2350840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123889"/>
            <a:ext cx="8229600" cy="301499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1996, elezioni politiche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553432"/>
            <a:ext cx="3300563" cy="289669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650" y="553432"/>
            <a:ext cx="3300562" cy="289669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3705612"/>
            <a:ext cx="3412831" cy="299522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3676" y="3705612"/>
            <a:ext cx="3412831" cy="2995227"/>
          </a:xfrm>
          <a:prstGeom prst="rect">
            <a:avLst/>
          </a:prstGeom>
        </p:spPr>
      </p:pic>
      <p:sp>
        <p:nvSpPr>
          <p:cNvPr id="8" name="Titolo 1"/>
          <p:cNvSpPr txBox="1">
            <a:spLocks/>
          </p:cNvSpPr>
          <p:nvPr/>
        </p:nvSpPr>
        <p:spPr>
          <a:xfrm>
            <a:off x="1688428" y="3084878"/>
            <a:ext cx="1719936" cy="301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dirty="0"/>
              <a:t>Lega nord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8844381" y="3044283"/>
            <a:ext cx="1719936" cy="301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dirty="0"/>
              <a:t>Forza Italia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9099550" y="6245855"/>
            <a:ext cx="1568450" cy="484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dirty="0"/>
              <a:t>An</a:t>
            </a: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1524000" y="6373606"/>
            <a:ext cx="1568450" cy="484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dirty="0"/>
              <a:t>Pds</a:t>
            </a:r>
          </a:p>
        </p:txBody>
      </p:sp>
    </p:spTree>
    <p:extLst>
      <p:ext uri="{BB962C8B-B14F-4D97-AF65-F5344CB8AC3E}">
        <p14:creationId xmlns:p14="http://schemas.microsoft.com/office/powerpoint/2010/main" val="551711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8983" y="1275400"/>
            <a:ext cx="2074985" cy="1587443"/>
          </a:xfrm>
        </p:spPr>
        <p:txBody>
          <a:bodyPr>
            <a:normAutofit/>
          </a:bodyPr>
          <a:lstStyle/>
          <a:p>
            <a:r>
              <a:rPr lang="it-IT" sz="3200" dirty="0"/>
              <a:t>Politiche 2008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2C78C916-DA09-A846-B399-EBA0FF28AC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3968" y="1275400"/>
            <a:ext cx="6602250" cy="4401500"/>
          </a:xfrm>
        </p:spPr>
      </p:pic>
    </p:spTree>
    <p:extLst>
      <p:ext uri="{BB962C8B-B14F-4D97-AF65-F5344CB8AC3E}">
        <p14:creationId xmlns:p14="http://schemas.microsoft.com/office/powerpoint/2010/main" val="3037124896"/>
      </p:ext>
    </p:extLst>
  </p:cSld>
  <p:clrMapOvr>
    <a:masterClrMapping/>
  </p:clrMapOvr>
</p:sld>
</file>

<file path=ppt/theme/theme1.xml><?xml version="1.0" encoding="utf-8"?>
<a:theme xmlns:a="http://schemas.openxmlformats.org/drawingml/2006/main" name="Sfaccettatura">
  <a:themeElements>
    <a:clrScheme name="Arancion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Sfaccettatur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7700</TotalTime>
  <Words>252</Words>
  <Application>Microsoft Macintosh PowerPoint</Application>
  <PresentationFormat>Widescreen</PresentationFormat>
  <Paragraphs>33</Paragraphs>
  <Slides>14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9" baseType="lpstr">
      <vt:lpstr>Arial</vt:lpstr>
      <vt:lpstr>Calibri</vt:lpstr>
      <vt:lpstr>Trebuchet MS</vt:lpstr>
      <vt:lpstr>Wingdings 3</vt:lpstr>
      <vt:lpstr>Sfaccettatura</vt:lpstr>
      <vt:lpstr>GEOGRAFIA STORICA DELL’ODIERNO FRIULI VENEZIA GIULIA LM 641 La costruzione dell’odierno  Friuli Venezia Giulia  A.A. 2021-2022 </vt:lpstr>
      <vt:lpstr>Presentazione standard di PowerPoint</vt:lpstr>
      <vt:lpstr>I distretti industriali sono individuati ai sensi dell’ articolo 36 della legge 5 ottobre 1991, n. 317 (Interventi per l’innovazione e lo sviluppo delle piccole imprese)</vt:lpstr>
      <vt:lpstr>Settore primario</vt:lpstr>
      <vt:lpstr>Occupati per settore (in migliaia) e ripartizione percentuale</vt:lpstr>
      <vt:lpstr>1976, elezioni politiche.  A sinistra sono indicati i comuni nei quali la Democrazia cristiana è la formazione di maggioranza relativa e a destra quelli in cui la somma dei voti socialista e comunista (in grigio) supera l’ammontare di quelli democristiani. Nel riquadro di destra sono inoltre indicati (in neretto) i comuni in cui il Partito comunista è maggioritario </vt:lpstr>
      <vt:lpstr>1994, elezioni politiche  Lega Nord, Forza Italia, Partito popolare, Pds </vt:lpstr>
      <vt:lpstr>1996, elezioni politiche </vt:lpstr>
      <vt:lpstr>Politiche 2008</vt:lpstr>
      <vt:lpstr>Elezioni regionali 2013</vt:lpstr>
      <vt:lpstr>Elezioni Regionali Marzo 2018</vt:lpstr>
      <vt:lpstr>UTI</vt:lpstr>
      <vt:lpstr>Sistemi locali lavoro </vt:lpstr>
      <vt:lpstr>Comuni distinti per classe di abitanti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GEOGRAFIA STORICA DELL’ODIERNO FRIULI VENEZIA GIULIA LM 641 La costruzione dell’odierno  Friuli Venezia Giulia  A.A. 2021-2022 </dc:title>
  <dc:subject/>
  <dc:creator>sergio zilli</dc:creator>
  <cp:keywords/>
  <dc:description/>
  <cp:lastModifiedBy>sergio zilli</cp:lastModifiedBy>
  <cp:revision>135</cp:revision>
  <cp:lastPrinted>2021-10-28T09:59:42Z</cp:lastPrinted>
  <dcterms:created xsi:type="dcterms:W3CDTF">2021-10-05T10:44:53Z</dcterms:created>
  <dcterms:modified xsi:type="dcterms:W3CDTF">2021-12-01T09:52:06Z</dcterms:modified>
  <cp:category/>
</cp:coreProperties>
</file>