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notesMasterIdLst>
    <p:notesMasterId r:id="rId33"/>
  </p:notesMasterIdLst>
  <p:sldIdLst>
    <p:sldId id="257" r:id="rId2"/>
    <p:sldId id="426" r:id="rId3"/>
    <p:sldId id="392" r:id="rId4"/>
    <p:sldId id="394" r:id="rId5"/>
    <p:sldId id="403" r:id="rId6"/>
    <p:sldId id="396" r:id="rId7"/>
    <p:sldId id="397" r:id="rId8"/>
    <p:sldId id="398" r:id="rId9"/>
    <p:sldId id="399" r:id="rId10"/>
    <p:sldId id="400" r:id="rId11"/>
    <p:sldId id="401" r:id="rId12"/>
    <p:sldId id="402" r:id="rId13"/>
    <p:sldId id="404" r:id="rId14"/>
    <p:sldId id="405" r:id="rId15"/>
    <p:sldId id="411" r:id="rId16"/>
    <p:sldId id="412" r:id="rId17"/>
    <p:sldId id="406" r:id="rId18"/>
    <p:sldId id="409" r:id="rId19"/>
    <p:sldId id="413" r:id="rId20"/>
    <p:sldId id="418" r:id="rId21"/>
    <p:sldId id="419" r:id="rId22"/>
    <p:sldId id="422" r:id="rId23"/>
    <p:sldId id="414" r:id="rId24"/>
    <p:sldId id="424" r:id="rId25"/>
    <p:sldId id="416" r:id="rId26"/>
    <p:sldId id="408" r:id="rId27"/>
    <p:sldId id="425" r:id="rId28"/>
    <p:sldId id="417" r:id="rId29"/>
    <p:sldId id="420" r:id="rId30"/>
    <p:sldId id="423" r:id="rId31"/>
    <p:sldId id="421" r:id="rId32"/>
  </p:sldIdLst>
  <p:sldSz cx="9144000" cy="6858000" type="screen4x3"/>
  <p:notesSz cx="6797675" cy="9926638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805" autoAdjust="0"/>
    <p:restoredTop sz="93672" autoAdjust="0"/>
  </p:normalViewPr>
  <p:slideViewPr>
    <p:cSldViewPr snapToGrid="0" snapToObjects="1">
      <p:cViewPr varScale="1">
        <p:scale>
          <a:sx n="72" d="100"/>
          <a:sy n="72" d="100"/>
        </p:scale>
        <p:origin x="98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0525005-3748-354A-8657-78697661F109}" type="datetime1">
              <a:rPr lang="it-IT"/>
              <a:pPr>
                <a:defRPr/>
              </a:pPr>
              <a:t>25/11/2021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603C24B-B9AC-374D-8B87-1D24445A247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1492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ＭＳ Ｐゴシック" pitchFamily="-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D87D4FE-9C25-1449-B552-D0043333FC9A}" type="slidenum">
              <a:rPr lang="it-IT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4621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03C24B-B9AC-374D-8B87-1D24445A2472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491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AADA03-3ABB-6740-8646-2AD1A4FA9B00}" type="datetime1">
              <a:rPr lang="it-IT" smtClean="0"/>
              <a:pPr>
                <a:defRPr/>
              </a:pPr>
              <a:t>25/11/2021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199D40-B664-E54D-801D-2844EC90E4B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A57720-420C-C048-A663-6CB86C30E53C}" type="datetime1">
              <a:rPr lang="it-IT" smtClean="0"/>
              <a:pPr>
                <a:defRPr/>
              </a:pPr>
              <a:t>25/11/2021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B72BED-0C82-154A-900A-C54CF0558879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25/11/2021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DE4869-485E-E84C-87B6-815E9CE76EE4}" type="datetime1">
              <a:rPr lang="it-IT" smtClean="0"/>
              <a:pPr>
                <a:defRPr/>
              </a:pPr>
              <a:t>25/11/2021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36AF2-0D7B-B94E-9B3C-F82ACB5740B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8DA5C-47B6-3448-96B6-A206796921AD}" type="datetime1">
              <a:rPr lang="it-IT" smtClean="0"/>
              <a:pPr>
                <a:defRPr/>
              </a:pPr>
              <a:t>25/11/2021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578B3-633B-5D4F-821A-620DE911D1D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25/11/2021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18CB82-FA40-AF41-9E1B-FB013D56D48E}" type="datetime1">
              <a:rPr lang="it-IT" smtClean="0"/>
              <a:pPr>
                <a:defRPr/>
              </a:pPr>
              <a:t>25/11/2021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5F5C50-722B-1841-99BB-873AC243AC1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2631D5-E0D0-C547-AE5F-5890135990C2}" type="datetime1">
              <a:rPr lang="it-IT" smtClean="0"/>
              <a:pPr>
                <a:defRPr/>
              </a:pPr>
              <a:t>25/11/2021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73F7C7-1128-1D4A-9463-C6EB5E22D2E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25/11/2021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D4E726-BF29-9B44-AE40-BC884080E7BE}" type="datetime1">
              <a:rPr lang="it-IT" smtClean="0"/>
              <a:pPr>
                <a:defRPr/>
              </a:pPr>
              <a:t>25/11/2021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101472-8E69-8743-BA3C-B4A43143C06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0809FA-6BEF-6F47-BDB7-AFFACAC71A39}" type="datetime1">
              <a:rPr lang="it-IT" smtClean="0"/>
              <a:pPr>
                <a:defRPr/>
              </a:pPr>
              <a:t>25/11/2021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535467-8135-7C47-8529-42B6658FA6D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25/11/2021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2768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25400" y="2030693"/>
            <a:ext cx="9144000" cy="28067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it-IT">
              <a:latin typeface="Calibri" pitchFamily="-1" charset="0"/>
            </a:endParaRPr>
          </a:p>
        </p:txBody>
      </p:sp>
      <p:sp>
        <p:nvSpPr>
          <p:cNvPr id="14339" name="CasellaDiTesto 3"/>
          <p:cNvSpPr txBox="1">
            <a:spLocks noChangeArrowheads="1"/>
          </p:cNvSpPr>
          <p:nvPr/>
        </p:nvSpPr>
        <p:spPr bwMode="auto">
          <a:xfrm>
            <a:off x="1" y="2339240"/>
            <a:ext cx="91440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de-DE" sz="2600" dirty="0"/>
              <a:t>Il </a:t>
            </a:r>
            <a:r>
              <a:rPr lang="de-DE" sz="2600" dirty="0" err="1"/>
              <a:t>concetto</a:t>
            </a:r>
            <a:r>
              <a:rPr lang="de-DE" sz="2600" dirty="0"/>
              <a:t> di </a:t>
            </a:r>
            <a:r>
              <a:rPr lang="de-DE" sz="2600" dirty="0" err="1"/>
              <a:t>equivalenza</a:t>
            </a:r>
            <a:endParaRPr lang="de-DE" sz="2600" dirty="0"/>
          </a:p>
          <a:p>
            <a:pPr algn="ctr"/>
            <a:r>
              <a:rPr lang="de-DE" sz="2600" dirty="0" err="1"/>
              <a:t>Teorie</a:t>
            </a:r>
            <a:r>
              <a:rPr lang="de-DE" sz="2600" dirty="0"/>
              <a:t> </a:t>
            </a:r>
            <a:r>
              <a:rPr lang="de-DE" sz="2600" dirty="0" err="1"/>
              <a:t>funzionaliste</a:t>
            </a:r>
            <a:endParaRPr lang="it-IT" sz="2600" dirty="0"/>
          </a:p>
        </p:txBody>
      </p:sp>
      <p:pic>
        <p:nvPicPr>
          <p:cNvPr id="14341" name="Picture 7" descr="C:\Documents and Settings\vmosetti\My Documents\Personale\cindy\Università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313" y="5667375"/>
            <a:ext cx="4046537" cy="8350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14342" name="Text Box 9"/>
          <p:cNvSpPr txBox="1">
            <a:spLocks noChangeArrowheads="1"/>
          </p:cNvSpPr>
          <p:nvPr/>
        </p:nvSpPr>
        <p:spPr bwMode="auto">
          <a:xfrm>
            <a:off x="2180492" y="3496409"/>
            <a:ext cx="497142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it-IT" sz="2400" dirty="0">
                <a:latin typeface="Calibri" pitchFamily="-1" charset="0"/>
              </a:rPr>
              <a:t>Prof. Alessandra Riccardi </a:t>
            </a:r>
          </a:p>
          <a:p>
            <a:pPr algn="ctr"/>
            <a:r>
              <a:rPr lang="it-IT" sz="2400" dirty="0">
                <a:latin typeface="Calibri" pitchFamily="-1" charset="0"/>
              </a:rPr>
              <a:t>25-11-2021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4597400" y="5334000"/>
            <a:ext cx="4457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it-IT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Dipartimento di Scienze Giuridiche, del Linguaggio, dell`Interpretazione e della Traduzione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391507" y="486669"/>
            <a:ext cx="49061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Fondamenti teorici della traduzione e dell’interpretazione</a:t>
            </a:r>
          </a:p>
          <a:p>
            <a:pPr algn="ctr"/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64204" y="505839"/>
            <a:ext cx="811286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>
              <a:latin typeface="+mn-lt"/>
            </a:endParaRPr>
          </a:p>
          <a:p>
            <a:r>
              <a:rPr lang="en-US" sz="2800" dirty="0">
                <a:latin typeface="+mn-lt"/>
              </a:rPr>
              <a:t>Peter NEWMARK</a:t>
            </a:r>
            <a:endParaRPr lang="it-IT" sz="2800" dirty="0">
              <a:latin typeface="+mn-lt"/>
            </a:endParaRPr>
          </a:p>
          <a:p>
            <a:r>
              <a:rPr lang="en-US" sz="2800" i="1" dirty="0">
                <a:latin typeface="+mn-lt"/>
              </a:rPr>
              <a:t>Approaches to Translation </a:t>
            </a:r>
            <a:r>
              <a:rPr lang="en-US" sz="2800" dirty="0">
                <a:latin typeface="+mn-lt"/>
              </a:rPr>
              <a:t>1981</a:t>
            </a:r>
            <a:r>
              <a:rPr lang="en-US" sz="2800" i="1" dirty="0">
                <a:latin typeface="+mn-lt"/>
              </a:rPr>
              <a:t>, A Textbook of Translation</a:t>
            </a:r>
            <a:r>
              <a:rPr lang="en-US" sz="2800" dirty="0">
                <a:latin typeface="+mn-lt"/>
              </a:rPr>
              <a:t> (1988) 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 err="1">
                <a:latin typeface="+mn-lt"/>
              </a:rPr>
              <a:t>Critica</a:t>
            </a:r>
            <a:r>
              <a:rPr lang="en-US" sz="2800" dirty="0">
                <a:latin typeface="+mn-lt"/>
              </a:rPr>
              <a:t> Nida</a:t>
            </a:r>
          </a:p>
          <a:p>
            <a:r>
              <a:rPr lang="en-US" sz="2800" dirty="0">
                <a:latin typeface="+mn-lt"/>
              </a:rPr>
              <a:t>L’ </a:t>
            </a:r>
            <a:r>
              <a:rPr lang="en-US" sz="2800" dirty="0" err="1">
                <a:latin typeface="+mn-lt"/>
              </a:rPr>
              <a:t>effetto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equivalente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è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un’illusione</a:t>
            </a:r>
            <a:endParaRPr lang="en-US" sz="2800" dirty="0">
              <a:latin typeface="+mn-lt"/>
            </a:endParaRPr>
          </a:p>
          <a:p>
            <a:endParaRPr lang="en-US" sz="2800" dirty="0">
              <a:latin typeface="+mn-lt"/>
            </a:endParaRPr>
          </a:p>
          <a:p>
            <a:r>
              <a:rPr lang="en-US" sz="2800" dirty="0" err="1">
                <a:latin typeface="+mn-lt"/>
              </a:rPr>
              <a:t>Rimane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sempre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il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divario</a:t>
            </a:r>
            <a:r>
              <a:rPr lang="en-US" sz="2800" dirty="0">
                <a:latin typeface="+mn-lt"/>
              </a:rPr>
              <a:t> o </a:t>
            </a:r>
            <a:r>
              <a:rPr lang="en-US" sz="2800" dirty="0" err="1">
                <a:latin typeface="+mn-lt"/>
              </a:rPr>
              <a:t>il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conflitto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nello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scegliere</a:t>
            </a:r>
            <a:r>
              <a:rPr lang="en-US" sz="2800" dirty="0">
                <a:latin typeface="+mn-lt"/>
              </a:rPr>
              <a:t> un </a:t>
            </a:r>
            <a:r>
              <a:rPr lang="en-US" sz="2800" dirty="0" err="1">
                <a:latin typeface="+mn-lt"/>
              </a:rPr>
              <a:t>orientamento</a:t>
            </a:r>
            <a:r>
              <a:rPr lang="en-US" sz="2800" dirty="0">
                <a:latin typeface="+mn-lt"/>
              </a:rPr>
              <a:t> verso la lingua di </a:t>
            </a:r>
            <a:r>
              <a:rPr lang="en-US" sz="2800" dirty="0" err="1">
                <a:latin typeface="+mn-lt"/>
              </a:rPr>
              <a:t>partenza</a:t>
            </a:r>
            <a:r>
              <a:rPr lang="en-US" sz="2800" dirty="0">
                <a:latin typeface="+mn-lt"/>
              </a:rPr>
              <a:t> o </a:t>
            </a:r>
            <a:r>
              <a:rPr lang="en-US" sz="2800" dirty="0" err="1">
                <a:latin typeface="+mn-lt"/>
              </a:rPr>
              <a:t>d’arrivo</a:t>
            </a:r>
            <a:endParaRPr lang="en-US" sz="2800" dirty="0">
              <a:latin typeface="+mn-lt"/>
            </a:endParaRPr>
          </a:p>
          <a:p>
            <a:endParaRPr lang="en-US" sz="2800" dirty="0">
              <a:latin typeface="+mn-lt"/>
            </a:endParaRPr>
          </a:p>
          <a:p>
            <a:r>
              <a:rPr lang="en-US" sz="2800" dirty="0">
                <a:latin typeface="+mn-lt"/>
              </a:rPr>
              <a:t>Propone </a:t>
            </a:r>
            <a:r>
              <a:rPr lang="en-US" sz="2800" dirty="0" err="1">
                <a:latin typeface="+mn-lt"/>
              </a:rPr>
              <a:t>una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traduzione</a:t>
            </a:r>
            <a:r>
              <a:rPr lang="en-US" sz="2800" dirty="0">
                <a:latin typeface="+mn-lt"/>
              </a:rPr>
              <a:t> </a:t>
            </a:r>
          </a:p>
          <a:p>
            <a:r>
              <a:rPr lang="en-US" sz="2800" dirty="0" err="1">
                <a:latin typeface="+mn-lt"/>
              </a:rPr>
              <a:t>semantica</a:t>
            </a:r>
            <a:r>
              <a:rPr lang="en-US" sz="2800" dirty="0">
                <a:latin typeface="+mn-lt"/>
              </a:rPr>
              <a:t>									</a:t>
            </a:r>
            <a:r>
              <a:rPr lang="en-US" sz="2800" dirty="0" err="1">
                <a:latin typeface="+mn-lt"/>
              </a:rPr>
              <a:t>comunicativa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95548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595336" y="1186773"/>
            <a:ext cx="643971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Critiche</a:t>
            </a:r>
          </a:p>
          <a:p>
            <a:r>
              <a:rPr lang="it-IT" sz="2800" dirty="0">
                <a:latin typeface="+mn-lt"/>
              </a:rPr>
              <a:t>Carattere prescrittivo</a:t>
            </a:r>
          </a:p>
          <a:p>
            <a:r>
              <a:rPr lang="it-IT" sz="2800" dirty="0">
                <a:latin typeface="+mn-lt"/>
              </a:rPr>
              <a:t>Mantiene un linguaggio che riflette ancora il periodo antecedente all’era linguistica degli studi di traduzione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Meriti</a:t>
            </a:r>
          </a:p>
          <a:p>
            <a:r>
              <a:rPr lang="it-IT" sz="2800" dirty="0">
                <a:latin typeface="+mn-lt"/>
              </a:rPr>
              <a:t>Molti esempi pratici per esemplificare</a:t>
            </a:r>
          </a:p>
          <a:p>
            <a:r>
              <a:rPr lang="it-IT" sz="2800" dirty="0">
                <a:latin typeface="+mn-lt"/>
              </a:rPr>
              <a:t>Tratta questioni pratiche rilevanti per la traduzione </a:t>
            </a:r>
          </a:p>
        </p:txBody>
      </p:sp>
    </p:spTree>
    <p:extLst>
      <p:ext uri="{BB962C8B-B14F-4D97-AF65-F5344CB8AC3E}">
        <p14:creationId xmlns:p14="http://schemas.microsoft.com/office/powerpoint/2010/main" val="1815539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28017" y="719847"/>
            <a:ext cx="836578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+mn-lt"/>
              </a:rPr>
              <a:t>Werner Koller 1979 </a:t>
            </a:r>
            <a:r>
              <a:rPr lang="de-DE" sz="2800" i="1" dirty="0">
                <a:latin typeface="+mn-lt"/>
              </a:rPr>
              <a:t>Einführung in die Übersetzungswissenschaft</a:t>
            </a:r>
            <a:endParaRPr lang="it-IT" sz="2800" dirty="0">
              <a:latin typeface="+mn-lt"/>
            </a:endParaRPr>
          </a:p>
          <a:p>
            <a:r>
              <a:rPr lang="de-DE" sz="2800" i="1" dirty="0">
                <a:latin typeface="+mn-lt"/>
              </a:rPr>
              <a:t> </a:t>
            </a:r>
            <a:endParaRPr lang="it-IT" sz="2800" dirty="0">
              <a:latin typeface="+mn-lt"/>
            </a:endParaRPr>
          </a:p>
          <a:p>
            <a:r>
              <a:rPr lang="it-IT" sz="2800" b="1" dirty="0">
                <a:latin typeface="+mn-lt"/>
              </a:rPr>
              <a:t>Equivalenza</a:t>
            </a:r>
            <a:r>
              <a:rPr lang="it-IT" sz="2800" dirty="0">
                <a:latin typeface="+mn-lt"/>
              </a:rPr>
              <a:t> si riferisce ad elementi equivalenti in coppie di TP e TA e contesti</a:t>
            </a:r>
          </a:p>
          <a:p>
            <a:r>
              <a:rPr lang="it-IT" sz="2800" b="1" dirty="0">
                <a:latin typeface="+mn-lt"/>
              </a:rPr>
              <a:t>Corrispondenza</a:t>
            </a:r>
            <a:r>
              <a:rPr lang="it-IT" sz="2800" dirty="0">
                <a:latin typeface="+mn-lt"/>
              </a:rPr>
              <a:t>  si rifà alla linguistica contrastiva, confronto fra sistemi linguistici</a:t>
            </a:r>
          </a:p>
          <a:p>
            <a:r>
              <a:rPr lang="it-IT" sz="2800" dirty="0">
                <a:latin typeface="+mn-lt"/>
              </a:rPr>
              <a:t> </a:t>
            </a:r>
          </a:p>
          <a:p>
            <a:r>
              <a:rPr lang="it-IT" sz="2800" dirty="0">
                <a:latin typeface="+mn-lt"/>
              </a:rPr>
              <a:t>La conoscenza e l’abilità nel trovare equivalenza rivela competenza traduttiva</a:t>
            </a:r>
          </a:p>
          <a:p>
            <a:r>
              <a:rPr lang="it-IT" sz="2800" dirty="0">
                <a:latin typeface="+mn-lt"/>
              </a:rPr>
              <a:t>La conoscenza delle corrispondenze indica competenza nella lingua straniera</a:t>
            </a:r>
          </a:p>
        </p:txBody>
      </p:sp>
    </p:spTree>
    <p:extLst>
      <p:ext uri="{BB962C8B-B14F-4D97-AF65-F5344CB8AC3E}">
        <p14:creationId xmlns:p14="http://schemas.microsoft.com/office/powerpoint/2010/main" val="1077487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12067" y="925714"/>
            <a:ext cx="597278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Tipi di equivalenza: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denotativa - rispetto al contenuto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connotativa – alle scelte lessicali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normativa-testuale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pragmatica – rispetto al destinatario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formale – forma ed estetica del testo </a:t>
            </a:r>
          </a:p>
        </p:txBody>
      </p:sp>
    </p:spTree>
    <p:extLst>
      <p:ext uri="{BB962C8B-B14F-4D97-AF65-F5344CB8AC3E}">
        <p14:creationId xmlns:p14="http://schemas.microsoft.com/office/powerpoint/2010/main" val="866979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03115" y="447475"/>
            <a:ext cx="8151779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latin typeface="+mn-lt"/>
              </a:rPr>
              <a:t>Teorie funzionaliste-comunicative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err="1">
                <a:latin typeface="+mn-lt"/>
              </a:rPr>
              <a:t>Katharina</a:t>
            </a:r>
            <a:r>
              <a:rPr lang="it-IT" sz="2800" dirty="0">
                <a:latin typeface="+mn-lt"/>
              </a:rPr>
              <a:t> </a:t>
            </a:r>
            <a:r>
              <a:rPr lang="it-IT" sz="2800" dirty="0" err="1">
                <a:latin typeface="+mn-lt"/>
              </a:rPr>
              <a:t>Reiß</a:t>
            </a:r>
            <a:r>
              <a:rPr lang="it-IT" sz="2800" dirty="0">
                <a:latin typeface="+mn-lt"/>
              </a:rPr>
              <a:t> </a:t>
            </a:r>
          </a:p>
          <a:p>
            <a:r>
              <a:rPr lang="it-IT" sz="2800" i="1" dirty="0" err="1">
                <a:latin typeface="+mn-lt"/>
              </a:rPr>
              <a:t>Textbestimmung</a:t>
            </a:r>
            <a:r>
              <a:rPr lang="it-IT" sz="2800" i="1" dirty="0">
                <a:latin typeface="+mn-lt"/>
              </a:rPr>
              <a:t> und </a:t>
            </a:r>
            <a:r>
              <a:rPr lang="it-IT" sz="2800" i="1" dirty="0" err="1">
                <a:latin typeface="+mn-lt"/>
              </a:rPr>
              <a:t>Übersetzungsmethode</a:t>
            </a:r>
            <a:r>
              <a:rPr lang="it-IT" sz="2800" i="1" dirty="0">
                <a:latin typeface="+mn-lt"/>
              </a:rPr>
              <a:t>  </a:t>
            </a:r>
            <a:r>
              <a:rPr lang="it-IT" sz="2800" dirty="0">
                <a:latin typeface="+mn-lt"/>
              </a:rPr>
              <a:t>1969</a:t>
            </a:r>
          </a:p>
          <a:p>
            <a:r>
              <a:rPr lang="it-IT" sz="2800" i="1" dirty="0" err="1">
                <a:latin typeface="+mn-lt"/>
              </a:rPr>
              <a:t>Möglichkeiten</a:t>
            </a:r>
            <a:r>
              <a:rPr lang="it-IT" sz="2800" i="1" dirty="0">
                <a:latin typeface="+mn-lt"/>
              </a:rPr>
              <a:t> und </a:t>
            </a:r>
            <a:r>
              <a:rPr lang="it-IT" sz="2800" i="1" dirty="0" err="1">
                <a:latin typeface="+mn-lt"/>
              </a:rPr>
              <a:t>Grenzen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der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Übersetzungskritik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dirty="0">
                <a:latin typeface="+mn-lt"/>
              </a:rPr>
              <a:t>1971 </a:t>
            </a:r>
          </a:p>
          <a:p>
            <a:r>
              <a:rPr lang="it-IT" sz="2800" dirty="0">
                <a:latin typeface="+mn-lt"/>
              </a:rPr>
              <a:t>La tipologia testuali  determina le scelte traduttive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Propone  la correlazione tra funzioni linguistiche, tipologie testuali e traduzioni partendo dalla suddivisione di </a:t>
            </a:r>
            <a:r>
              <a:rPr lang="it-IT" sz="2800" dirty="0" err="1">
                <a:latin typeface="+mn-lt"/>
              </a:rPr>
              <a:t>Bühler</a:t>
            </a:r>
            <a:r>
              <a:rPr lang="it-IT" sz="2800" dirty="0">
                <a:latin typeface="+mn-lt"/>
              </a:rPr>
              <a:t> nell’ </a:t>
            </a:r>
            <a:r>
              <a:rPr lang="it-IT" sz="2800" dirty="0" err="1">
                <a:latin typeface="+mn-lt"/>
              </a:rPr>
              <a:t>Organon</a:t>
            </a:r>
            <a:r>
              <a:rPr lang="it-IT" sz="2800" dirty="0">
                <a:latin typeface="+mn-lt"/>
              </a:rPr>
              <a:t> </a:t>
            </a:r>
            <a:r>
              <a:rPr lang="it-IT" sz="2800" dirty="0" err="1">
                <a:latin typeface="+mn-lt"/>
              </a:rPr>
              <a:t>Modell</a:t>
            </a:r>
            <a:r>
              <a:rPr lang="it-IT" sz="2800" dirty="0">
                <a:latin typeface="+mn-lt"/>
              </a:rPr>
              <a:t> (1934) 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distingue tra funzione informativa, espressiva e appellativa della lingua</a:t>
            </a:r>
          </a:p>
          <a:p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49234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47472" y="603116"/>
            <a:ext cx="869652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>
                <a:latin typeface="+mn-lt"/>
              </a:rPr>
              <a:t>Reiß</a:t>
            </a:r>
            <a:r>
              <a:rPr lang="it-IT" sz="2800" dirty="0">
                <a:latin typeface="+mn-lt"/>
              </a:rPr>
              <a:t>  suddivide i testi In base alla loro funzione predominante </a:t>
            </a:r>
          </a:p>
          <a:p>
            <a:endParaRPr lang="it-IT" sz="2800" i="1" dirty="0">
              <a:latin typeface="+mn-lt"/>
            </a:endParaRPr>
          </a:p>
          <a:p>
            <a:r>
              <a:rPr lang="it-IT" sz="2800" i="1" dirty="0" err="1">
                <a:latin typeface="+mn-lt"/>
              </a:rPr>
              <a:t>inhaltsbetonte</a:t>
            </a:r>
            <a:r>
              <a:rPr lang="it-IT" sz="2800" i="1" dirty="0">
                <a:latin typeface="+mn-lt"/>
              </a:rPr>
              <a:t> Texte</a:t>
            </a:r>
            <a:r>
              <a:rPr lang="it-IT" sz="2800" dirty="0">
                <a:latin typeface="+mn-lt"/>
              </a:rPr>
              <a:t> – in cui prevale il contenuto, ovvero la funzione rappresentativa e informativa del testo – </a:t>
            </a:r>
          </a:p>
          <a:p>
            <a:endParaRPr lang="it-IT" sz="2800" i="1" dirty="0">
              <a:latin typeface="+mn-lt"/>
            </a:endParaRPr>
          </a:p>
          <a:p>
            <a:r>
              <a:rPr lang="it-IT" sz="2800" i="1" dirty="0" err="1">
                <a:latin typeface="+mn-lt"/>
              </a:rPr>
              <a:t>formbetonte</a:t>
            </a:r>
            <a:r>
              <a:rPr lang="it-IT" sz="2800" i="1" dirty="0">
                <a:latin typeface="+mn-lt"/>
              </a:rPr>
              <a:t> Texte</a:t>
            </a:r>
            <a:r>
              <a:rPr lang="it-IT" sz="2800" dirty="0">
                <a:latin typeface="+mn-lt"/>
              </a:rPr>
              <a:t> – in cui predomina la funzione espressiva –  </a:t>
            </a:r>
          </a:p>
          <a:p>
            <a:endParaRPr lang="it-IT" sz="2800" i="1" dirty="0">
              <a:latin typeface="+mn-lt"/>
            </a:endParaRPr>
          </a:p>
          <a:p>
            <a:r>
              <a:rPr lang="it-IT" sz="2800" i="1" dirty="0" err="1">
                <a:latin typeface="+mn-lt"/>
              </a:rPr>
              <a:t>appellbetonte</a:t>
            </a:r>
            <a:r>
              <a:rPr lang="it-IT" sz="2800" i="1" dirty="0">
                <a:latin typeface="+mn-lt"/>
              </a:rPr>
              <a:t> Texte</a:t>
            </a:r>
            <a:r>
              <a:rPr lang="it-IT" sz="2800" dirty="0">
                <a:latin typeface="+mn-lt"/>
              </a:rPr>
              <a:t> – la cui funzione precipua è rivolta a destare una reazione nel destinatario </a:t>
            </a:r>
          </a:p>
        </p:txBody>
      </p:sp>
    </p:spTree>
    <p:extLst>
      <p:ext uri="{BB962C8B-B14F-4D97-AF65-F5344CB8AC3E}">
        <p14:creationId xmlns:p14="http://schemas.microsoft.com/office/powerpoint/2010/main" val="4342732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03115" y="758758"/>
            <a:ext cx="828796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L’introduzione di categorie orientative e funzionali per i TP segnò un cambiamento d’indirizzo per gli studi sulla traduzione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Si ha un allontanamento dalle teorie linguistiche della traduzione incentrate sulle relazioni di equivalenza di unità traduttive inferiori al testo</a:t>
            </a:r>
          </a:p>
          <a:p>
            <a:endParaRPr lang="it-IT" sz="2800" dirty="0">
              <a:latin typeface="+mn-lt"/>
            </a:endParaRPr>
          </a:p>
          <a:p>
            <a:pPr marL="571500" indent="-45720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it-IT" sz="2800" dirty="0">
                <a:latin typeface="+mn-lt"/>
              </a:rPr>
              <a:t>Testo informativo</a:t>
            </a:r>
          </a:p>
          <a:p>
            <a:pPr marL="571500" indent="-45720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it-IT" sz="2800" dirty="0">
                <a:latin typeface="+mn-lt"/>
              </a:rPr>
              <a:t>Testo espressivo</a:t>
            </a:r>
          </a:p>
          <a:p>
            <a:pPr marL="571500" indent="-45720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it-IT" sz="2800" dirty="0">
                <a:latin typeface="+mn-lt"/>
              </a:rPr>
              <a:t>Testo vocativo</a:t>
            </a:r>
          </a:p>
          <a:p>
            <a:pPr marL="571500" indent="-45720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it-IT" sz="2800" dirty="0">
                <a:latin typeface="+mn-lt"/>
              </a:rPr>
              <a:t>Testo audiovisivo/multimediale</a:t>
            </a:r>
          </a:p>
          <a:p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525991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00391" y="505839"/>
            <a:ext cx="712064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Equivalenza </a:t>
            </a:r>
          </a:p>
          <a:p>
            <a:r>
              <a:rPr lang="it-IT" sz="2800" dirty="0">
                <a:latin typeface="+mn-lt"/>
              </a:rPr>
              <a:t>La tipologia testuale è l’elemento guida per valutare se vi è </a:t>
            </a:r>
          </a:p>
          <a:p>
            <a:r>
              <a:rPr lang="it-IT" sz="2800" dirty="0">
                <a:latin typeface="+mn-lt"/>
              </a:rPr>
              <a:t>equivalenza semantica </a:t>
            </a:r>
          </a:p>
          <a:p>
            <a:r>
              <a:rPr lang="it-IT" sz="2800" dirty="0">
                <a:latin typeface="+mn-lt"/>
              </a:rPr>
              <a:t>adeguatezza lessicale </a:t>
            </a:r>
          </a:p>
          <a:p>
            <a:r>
              <a:rPr lang="it-IT" sz="2800" dirty="0">
                <a:latin typeface="+mn-lt"/>
              </a:rPr>
              <a:t>correttezza grammaticale e </a:t>
            </a:r>
          </a:p>
          <a:p>
            <a:r>
              <a:rPr lang="it-IT" sz="2800" dirty="0">
                <a:latin typeface="+mn-lt"/>
              </a:rPr>
              <a:t>corrispondenza stilistica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Si esplica a livello testuale, la traduzione mantiene la funzione del TP,  nei testi ibridi si opterà per la funzione predominante, </a:t>
            </a:r>
          </a:p>
          <a:p>
            <a:r>
              <a:rPr lang="it-IT" sz="2800" dirty="0">
                <a:latin typeface="+mn-lt"/>
              </a:rPr>
              <a:t>in base a questa si valuterà la traduzione</a:t>
            </a:r>
          </a:p>
          <a:p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308641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92221" y="875489"/>
            <a:ext cx="754866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1" dirty="0">
                <a:latin typeface="+mn-lt"/>
              </a:rPr>
              <a:t>La </a:t>
            </a:r>
            <a:r>
              <a:rPr lang="it-IT" sz="2800" i="1" dirty="0" err="1">
                <a:latin typeface="+mn-lt"/>
              </a:rPr>
              <a:t>Skopostheorie</a:t>
            </a:r>
            <a:r>
              <a:rPr lang="it-IT" sz="2800" dirty="0">
                <a:latin typeface="+mn-lt"/>
              </a:rPr>
              <a:t> di </a:t>
            </a:r>
            <a:r>
              <a:rPr lang="it-IT" sz="2800" dirty="0" err="1">
                <a:latin typeface="+mn-lt"/>
              </a:rPr>
              <a:t>Reiß</a:t>
            </a:r>
            <a:r>
              <a:rPr lang="it-IT" sz="2800" dirty="0">
                <a:latin typeface="+mn-lt"/>
              </a:rPr>
              <a:t> e </a:t>
            </a:r>
            <a:r>
              <a:rPr lang="it-IT" sz="2800" dirty="0" err="1">
                <a:latin typeface="+mn-lt"/>
              </a:rPr>
              <a:t>Vermeer</a:t>
            </a:r>
            <a:r>
              <a:rPr lang="it-IT" sz="2800" dirty="0">
                <a:latin typeface="+mn-lt"/>
              </a:rPr>
              <a:t> </a:t>
            </a:r>
          </a:p>
          <a:p>
            <a:r>
              <a:rPr lang="it-IT" sz="2800" i="1" dirty="0" err="1">
                <a:latin typeface="+mn-lt"/>
              </a:rPr>
              <a:t>Grundlegung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einer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allgemeinen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Translationstheorie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dirty="0">
                <a:latin typeface="+mn-lt"/>
              </a:rPr>
              <a:t>(1984) </a:t>
            </a:r>
          </a:p>
          <a:p>
            <a:r>
              <a:rPr lang="it-IT" sz="2800" dirty="0">
                <a:latin typeface="+mn-lt"/>
              </a:rPr>
              <a:t>riprendono il termine di </a:t>
            </a:r>
            <a:r>
              <a:rPr lang="it-IT" sz="2800" i="1" dirty="0" err="1">
                <a:latin typeface="+mn-lt"/>
              </a:rPr>
              <a:t>Translation</a:t>
            </a:r>
            <a:r>
              <a:rPr lang="it-IT" sz="2800" dirty="0">
                <a:latin typeface="+mn-lt"/>
              </a:rPr>
              <a:t> della Scuola di Lipsia nell’accezione di iperonimo della traduzione scritta e orale di testi pragmatici (1984: 8-9)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err="1">
                <a:latin typeface="+mn-lt"/>
              </a:rPr>
              <a:t>Reiß</a:t>
            </a:r>
            <a:r>
              <a:rPr lang="it-IT" sz="2800" dirty="0">
                <a:latin typeface="+mn-lt"/>
              </a:rPr>
              <a:t> e </a:t>
            </a:r>
            <a:r>
              <a:rPr lang="it-IT" sz="2800" dirty="0" err="1">
                <a:latin typeface="+mn-lt"/>
              </a:rPr>
              <a:t>Vermeer</a:t>
            </a:r>
            <a:r>
              <a:rPr lang="it-IT" sz="2800" dirty="0">
                <a:latin typeface="+mn-lt"/>
              </a:rPr>
              <a:t> capovolsero il punto d’osservazione del traduttore, non è più il TP a fare da riferimento e a determinare le scelte traduttive bensì il TA o meglio la funzione che questo riveste per i destinatari all’interno di una data situazione e cultura </a:t>
            </a:r>
          </a:p>
        </p:txBody>
      </p:sp>
    </p:spTree>
    <p:extLst>
      <p:ext uri="{BB962C8B-B14F-4D97-AF65-F5344CB8AC3E}">
        <p14:creationId xmlns:p14="http://schemas.microsoft.com/office/powerpoint/2010/main" val="215159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50197" y="739304"/>
            <a:ext cx="793777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La </a:t>
            </a:r>
            <a:r>
              <a:rPr lang="it-IT" sz="2800" i="1" dirty="0" err="1">
                <a:latin typeface="+mn-lt"/>
              </a:rPr>
              <a:t>Translation</a:t>
            </a:r>
            <a:r>
              <a:rPr lang="it-IT" sz="2800" i="1" dirty="0">
                <a:latin typeface="+mn-lt"/>
              </a:rPr>
              <a:t> </a:t>
            </a:r>
          </a:p>
          <a:p>
            <a:r>
              <a:rPr lang="it-IT" sz="2800" dirty="0">
                <a:latin typeface="+mn-lt"/>
              </a:rPr>
              <a:t>traduzione scritta e  interpretazione  </a:t>
            </a:r>
          </a:p>
          <a:p>
            <a:r>
              <a:rPr lang="it-IT" sz="2800" dirty="0">
                <a:latin typeface="+mn-lt"/>
              </a:rPr>
              <a:t>aspetti diversi dello stesso processo di trasferimento transculturale di un testo da una LP a una LA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una </a:t>
            </a:r>
            <a:r>
              <a:rPr lang="it-IT" sz="2800" i="1" dirty="0" err="1">
                <a:latin typeface="+mn-lt"/>
              </a:rPr>
              <a:t>Translation</a:t>
            </a:r>
            <a:r>
              <a:rPr lang="it-IT" sz="2800" dirty="0">
                <a:latin typeface="+mn-lt"/>
              </a:rPr>
              <a:t> rappresenta sempre anche un trasferimento transculturale: libera un fenomeno il più possibile dai suoi vecchi legami culturali e lo trapianta nella cultura d’arrivo</a:t>
            </a:r>
          </a:p>
          <a:p>
            <a:endParaRPr lang="de-DE" sz="2800" i="1" dirty="0">
              <a:latin typeface="+mn-lt"/>
            </a:endParaRPr>
          </a:p>
          <a:p>
            <a:r>
              <a:rPr lang="de-DE" sz="2400" i="1" dirty="0">
                <a:latin typeface="+mn-lt"/>
              </a:rPr>
              <a:t>Eine Translation ist immer auch ein transkultureller Transfer, die möglichste Lösung eines Phänomens aus seinen alten kulturellen Verknüpfungen und seine Einpflanzung in zielkulturelle Verknüpfungen </a:t>
            </a:r>
            <a:r>
              <a:rPr lang="de-DE" sz="2400" dirty="0">
                <a:latin typeface="+mn-lt"/>
              </a:rPr>
              <a:t>(Vermeer 1994: 34)</a:t>
            </a:r>
            <a:endParaRPr lang="it-IT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1058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2220430"/>
            <a:ext cx="7886700" cy="1325563"/>
          </a:xfrm>
        </p:spPr>
        <p:txBody>
          <a:bodyPr>
            <a:normAutofit fontScale="90000"/>
          </a:bodyPr>
          <a:lstStyle/>
          <a:p>
            <a:br>
              <a:rPr lang="it-IT" sz="3600" dirty="0"/>
            </a:br>
            <a:r>
              <a:rPr lang="it-IT" sz="3600" dirty="0"/>
              <a:t>Il concetto di equivalenza </a:t>
            </a:r>
            <a:r>
              <a:rPr lang="it-IT" sz="3600"/>
              <a:t>in traduzione </a:t>
            </a:r>
            <a:br>
              <a:rPr lang="it-IT" sz="3600" dirty="0"/>
            </a:br>
            <a:br>
              <a:rPr lang="it-IT" sz="3600" dirty="0"/>
            </a:br>
            <a:br>
              <a:rPr lang="it-IT" sz="3600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68644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56034" y="972767"/>
            <a:ext cx="721792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Obiettivo: una teoria  generale della traduzione  valida per tutti i tipi di testo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La traduzione viene negoziata, ha uno scopo preciso 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Il </a:t>
            </a:r>
            <a:r>
              <a:rPr lang="it-IT" sz="2800" i="1" dirty="0" err="1">
                <a:latin typeface="+mn-lt"/>
              </a:rPr>
              <a:t>Traslatum</a:t>
            </a:r>
            <a:r>
              <a:rPr lang="it-IT" sz="2800" dirty="0">
                <a:latin typeface="+mn-lt"/>
              </a:rPr>
              <a:t> è determinato dallo scopo, bisogna quindi conoscere il destinatario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Il raggiungimento dello scopo è più importante  del modo in cui si traduce</a:t>
            </a:r>
          </a:p>
        </p:txBody>
      </p:sp>
    </p:spTree>
    <p:extLst>
      <p:ext uri="{BB962C8B-B14F-4D97-AF65-F5344CB8AC3E}">
        <p14:creationId xmlns:p14="http://schemas.microsoft.com/office/powerpoint/2010/main" val="18777972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31131" y="856034"/>
            <a:ext cx="725683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/>
              <a:t>Descriptive</a:t>
            </a:r>
            <a:r>
              <a:rPr lang="it-IT" sz="2800" dirty="0"/>
              <a:t> </a:t>
            </a:r>
            <a:r>
              <a:rPr lang="it-IT" sz="2800" dirty="0" err="1"/>
              <a:t>Translation</a:t>
            </a:r>
            <a:r>
              <a:rPr lang="it-IT" sz="2800" dirty="0"/>
              <a:t> </a:t>
            </a:r>
            <a:r>
              <a:rPr lang="it-IT" sz="2800" dirty="0" err="1"/>
              <a:t>Studies</a:t>
            </a:r>
            <a:r>
              <a:rPr lang="it-IT" sz="2800" dirty="0"/>
              <a:t>	DTS</a:t>
            </a:r>
          </a:p>
          <a:p>
            <a:r>
              <a:rPr lang="it-IT" sz="2800" dirty="0"/>
              <a:t>Negli anni 1980</a:t>
            </a:r>
          </a:p>
          <a:p>
            <a:r>
              <a:rPr lang="it-IT" sz="2800" dirty="0" err="1"/>
              <a:t>Gideon</a:t>
            </a:r>
            <a:r>
              <a:rPr lang="it-IT" sz="2800" dirty="0"/>
              <a:t> </a:t>
            </a:r>
            <a:r>
              <a:rPr lang="it-IT" sz="2800" dirty="0" err="1"/>
              <a:t>Toury</a:t>
            </a:r>
            <a:r>
              <a:rPr lang="it-IT" sz="2800" dirty="0"/>
              <a:t> nei Paesi Bassi</a:t>
            </a:r>
          </a:p>
          <a:p>
            <a:endParaRPr lang="it-IT" sz="2800" dirty="0"/>
          </a:p>
          <a:p>
            <a:r>
              <a:rPr lang="it-IT" sz="2800" dirty="0"/>
              <a:t>Porta avanti l’idea di un’equivalenza funzionale-relazionale, storica e variabile con l’obiettivo di descrivere la traduzione</a:t>
            </a:r>
          </a:p>
          <a:p>
            <a:endParaRPr lang="it-IT" sz="2800" dirty="0"/>
          </a:p>
          <a:p>
            <a:r>
              <a:rPr lang="it-IT" sz="2800" dirty="0"/>
              <a:t>osservando le traduzioni è possibile determinare le «norme» dell’equivalenza traduttiva che sono all’opera e vedere/capire come l’equivalenza è stata raggiunta</a:t>
            </a:r>
          </a:p>
        </p:txBody>
      </p:sp>
    </p:spTree>
    <p:extLst>
      <p:ext uri="{BB962C8B-B14F-4D97-AF65-F5344CB8AC3E}">
        <p14:creationId xmlns:p14="http://schemas.microsoft.com/office/powerpoint/2010/main" val="1631690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517A52A-D6A4-DF47-953A-5F78864A46D0}"/>
              </a:ext>
            </a:extLst>
          </p:cNvPr>
          <p:cNvSpPr txBox="1"/>
          <p:nvPr/>
        </p:nvSpPr>
        <p:spPr>
          <a:xfrm>
            <a:off x="583660" y="642026"/>
            <a:ext cx="7918313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Rispetto alle teorie funzionaliste dell’epoca lo scopo è descrittivo, </a:t>
            </a:r>
          </a:p>
          <a:p>
            <a:r>
              <a:rPr lang="it-IT" sz="2800" dirty="0">
                <a:latin typeface="+mn-lt"/>
              </a:rPr>
              <a:t>mentre l’approccio funzionalista mantiene un carattere prescrittivo, nonostante entrambe fossero guidate da un orientamento rivolto al testo d’arrivo</a:t>
            </a:r>
          </a:p>
          <a:p>
            <a:r>
              <a:rPr lang="it-IT" sz="2800" dirty="0">
                <a:latin typeface="+mn-lt"/>
              </a:rPr>
              <a:t> </a:t>
            </a:r>
          </a:p>
          <a:p>
            <a:r>
              <a:rPr lang="it-IT" sz="2800" dirty="0">
                <a:latin typeface="+mn-lt"/>
              </a:rPr>
              <a:t>L’elemento innovativo è dato dallo spostare l’attenzione dagli aspetti linguistici del TP agli aspetti culturali determinati dalla cultura d’arrivo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Critiche</a:t>
            </a:r>
          </a:p>
          <a:p>
            <a:r>
              <a:rPr lang="it-IT" sz="2800" dirty="0">
                <a:latin typeface="+mn-lt"/>
              </a:rPr>
              <a:t>Teoria valida per i soli testi non letterari</a:t>
            </a:r>
          </a:p>
          <a:p>
            <a:r>
              <a:rPr lang="it-IT" sz="2800" dirty="0">
                <a:latin typeface="+mn-lt"/>
              </a:rPr>
              <a:t>Poca attenzione all’aspetto linguistico </a:t>
            </a:r>
          </a:p>
        </p:txBody>
      </p:sp>
    </p:spTree>
    <p:extLst>
      <p:ext uri="{BB962C8B-B14F-4D97-AF65-F5344CB8AC3E}">
        <p14:creationId xmlns:p14="http://schemas.microsoft.com/office/powerpoint/2010/main" val="37187325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78213" y="1945531"/>
            <a:ext cx="745138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L’indirizzo funzionalista si arricchì in seguito dell’apporto di altri esponenti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err="1">
                <a:latin typeface="+mn-lt"/>
              </a:rPr>
              <a:t>Justa</a:t>
            </a:r>
            <a:r>
              <a:rPr lang="it-IT" sz="2800" dirty="0">
                <a:latin typeface="+mn-lt"/>
              </a:rPr>
              <a:t> </a:t>
            </a:r>
            <a:r>
              <a:rPr lang="it-IT" sz="2800" dirty="0" err="1">
                <a:latin typeface="+mn-lt"/>
              </a:rPr>
              <a:t>Holz-Mänttäri</a:t>
            </a:r>
            <a:r>
              <a:rPr lang="it-IT" sz="2800" dirty="0">
                <a:latin typeface="+mn-lt"/>
              </a:rPr>
              <a:t> </a:t>
            </a:r>
          </a:p>
          <a:p>
            <a:r>
              <a:rPr lang="it-IT" sz="2800" dirty="0">
                <a:latin typeface="+mn-lt"/>
              </a:rPr>
              <a:t>elaborò la teoria dell’agire </a:t>
            </a:r>
            <a:r>
              <a:rPr lang="it-IT" sz="2800" dirty="0" err="1">
                <a:latin typeface="+mn-lt"/>
              </a:rPr>
              <a:t>translatorio</a:t>
            </a:r>
            <a:r>
              <a:rPr lang="it-IT" sz="2800" dirty="0">
                <a:latin typeface="+mn-lt"/>
              </a:rPr>
              <a:t> (</a:t>
            </a:r>
            <a:r>
              <a:rPr lang="it-IT" sz="2800" i="1" dirty="0" err="1">
                <a:latin typeface="+mn-lt"/>
              </a:rPr>
              <a:t>Translatorisches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Handeln</a:t>
            </a:r>
            <a:r>
              <a:rPr lang="it-IT" sz="2800" i="1" dirty="0">
                <a:latin typeface="+mn-lt"/>
              </a:rPr>
              <a:t>. </a:t>
            </a:r>
            <a:r>
              <a:rPr lang="it-IT" sz="2800" i="1" dirty="0" err="1">
                <a:latin typeface="+mn-lt"/>
              </a:rPr>
              <a:t>Theorie</a:t>
            </a:r>
            <a:r>
              <a:rPr lang="it-IT" sz="2800" i="1" dirty="0">
                <a:latin typeface="+mn-lt"/>
              </a:rPr>
              <a:t> und </a:t>
            </a:r>
            <a:r>
              <a:rPr lang="it-IT" sz="2800" i="1" dirty="0" err="1">
                <a:latin typeface="+mn-lt"/>
              </a:rPr>
              <a:t>Methode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dirty="0">
                <a:latin typeface="+mn-lt"/>
              </a:rPr>
              <a:t>1984)</a:t>
            </a:r>
          </a:p>
          <a:p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686359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119A99C-5BE5-4446-96F4-5F8AB9F78188}"/>
              </a:ext>
            </a:extLst>
          </p:cNvPr>
          <p:cNvSpPr txBox="1"/>
          <p:nvPr/>
        </p:nvSpPr>
        <p:spPr>
          <a:xfrm>
            <a:off x="1168400" y="1392857"/>
            <a:ext cx="6553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Contesto socioculturale</a:t>
            </a:r>
          </a:p>
          <a:p>
            <a:r>
              <a:rPr lang="it-IT" sz="2800" dirty="0">
                <a:latin typeface="+mn-lt"/>
              </a:rPr>
              <a:t>Fornisce delle linee guida applicabili al campo della traduzione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La traduzione è un complesso di azioni, ha luogo fra culture, è orientata verso uno scopo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È un processo traduttivo in cui intervengono diversi attori/agenti </a:t>
            </a:r>
          </a:p>
        </p:txBody>
      </p:sp>
    </p:spTree>
    <p:extLst>
      <p:ext uri="{BB962C8B-B14F-4D97-AF65-F5344CB8AC3E}">
        <p14:creationId xmlns:p14="http://schemas.microsoft.com/office/powerpoint/2010/main" val="16899745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28408" y="992222"/>
            <a:ext cx="737356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L’iniziatore  - ha bisogno della traduzione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Il committente - contatta il traduttore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Il produttore del TP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Il produttore del TA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Il fruitore  - chi userà il testo tradotto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Il ricevente del TA - il ricevente finale </a:t>
            </a:r>
          </a:p>
          <a:p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552319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33855" y="1556425"/>
            <a:ext cx="741247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+mn-lt"/>
              </a:rPr>
              <a:t>Mary Snell-Hornby </a:t>
            </a:r>
            <a:r>
              <a:rPr lang="en-GB" sz="2800" i="1" dirty="0">
                <a:latin typeface="+mn-lt"/>
              </a:rPr>
              <a:t>Translation Studies. </a:t>
            </a:r>
            <a:r>
              <a:rPr lang="it-IT" sz="2800" i="1" dirty="0">
                <a:latin typeface="+mn-lt"/>
              </a:rPr>
              <a:t>An </a:t>
            </a:r>
            <a:r>
              <a:rPr lang="it-IT" sz="2800" i="1" dirty="0" err="1">
                <a:latin typeface="+mn-lt"/>
              </a:rPr>
              <a:t>Integrated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Approach</a:t>
            </a:r>
            <a:r>
              <a:rPr lang="it-IT" sz="2800" dirty="0">
                <a:latin typeface="+mn-lt"/>
              </a:rPr>
              <a:t> (1988)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Un approccio integrato per tutte le forme di traduzione al fine di riunire sia gli studi sulla traduzione letteraria, sia gli studi linguistici sulla traduzione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Obbiettivo: un'unica teoria della traduzione, omnicomprensiva</a:t>
            </a:r>
          </a:p>
          <a:p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551924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C016B88-9065-B540-9FE5-1C81903A2310}"/>
              </a:ext>
            </a:extLst>
          </p:cNvPr>
          <p:cNvSpPr txBox="1"/>
          <p:nvPr/>
        </p:nvSpPr>
        <p:spPr>
          <a:xfrm>
            <a:off x="1354666" y="1811866"/>
            <a:ext cx="616373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Evidenzia così la necessità di rivedere le categorie tradizionali e di esaminare la traduzione nella sua interezza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i fenomeni della traduzione vengono visti su un </a:t>
            </a:r>
            <a:r>
              <a:rPr lang="it-IT" sz="2800" i="1" dirty="0">
                <a:latin typeface="+mn-lt"/>
              </a:rPr>
              <a:t>continuum</a:t>
            </a:r>
            <a:r>
              <a:rPr lang="it-IT" sz="2800" dirty="0">
                <a:latin typeface="+mn-lt"/>
              </a:rPr>
              <a:t>, non isolati, ma inseriti in categorie dai confini sfumati, così da ammettere anche fenomeni misti</a:t>
            </a:r>
          </a:p>
          <a:p>
            <a:r>
              <a:rPr lang="it-IT" sz="2800" dirty="0">
                <a:latin typeface="+mn-lt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083556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28017" y="486383"/>
            <a:ext cx="791831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800" dirty="0">
              <a:latin typeface="+mn-lt"/>
            </a:endParaRPr>
          </a:p>
          <a:p>
            <a:r>
              <a:rPr lang="it-IT" sz="2800" dirty="0"/>
              <a:t>Christiane </a:t>
            </a:r>
            <a:r>
              <a:rPr lang="it-IT" sz="2800" dirty="0">
                <a:latin typeface="+mn-lt"/>
              </a:rPr>
              <a:t>Nord </a:t>
            </a:r>
          </a:p>
          <a:p>
            <a:r>
              <a:rPr lang="it-IT" sz="2800" i="1" dirty="0">
                <a:latin typeface="+mn-lt"/>
              </a:rPr>
              <a:t>Text Analysis in </a:t>
            </a:r>
            <a:r>
              <a:rPr lang="it-IT" sz="2800" i="1" dirty="0" err="1">
                <a:latin typeface="+mn-lt"/>
              </a:rPr>
              <a:t>Translation</a:t>
            </a:r>
            <a:r>
              <a:rPr lang="it-IT" sz="2800" i="1" dirty="0">
                <a:latin typeface="+mn-lt"/>
              </a:rPr>
              <a:t>  </a:t>
            </a:r>
            <a:r>
              <a:rPr lang="it-IT" sz="2800" dirty="0">
                <a:latin typeface="+mn-lt"/>
              </a:rPr>
              <a:t>1988, analisi testuale orientata alla traduzione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Modello funzionale in cui incorpora elementi di analisi testuale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Distingue 2 tipi di traduzione:</a:t>
            </a:r>
          </a:p>
          <a:p>
            <a:r>
              <a:rPr lang="it-IT" sz="2800" dirty="0">
                <a:latin typeface="+mn-lt"/>
              </a:rPr>
              <a:t>1 documentaria, come testimonianza della cultura di origine, traduzione letterale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2 traduzione strumentale – veicola un messaggio nuovo, come se fosse stato scritto nella sua lingua</a:t>
            </a:r>
          </a:p>
        </p:txBody>
      </p:sp>
    </p:spTree>
    <p:extLst>
      <p:ext uri="{BB962C8B-B14F-4D97-AF65-F5344CB8AC3E}">
        <p14:creationId xmlns:p14="http://schemas.microsoft.com/office/powerpoint/2010/main" val="15916822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80937" y="1284051"/>
            <a:ext cx="749029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Nel volume </a:t>
            </a:r>
            <a:r>
              <a:rPr lang="it-IT" sz="2800" i="1" dirty="0" err="1">
                <a:latin typeface="+mn-lt"/>
              </a:rPr>
              <a:t>Translating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as</a:t>
            </a:r>
            <a:r>
              <a:rPr lang="it-IT" sz="2800" i="1" dirty="0">
                <a:latin typeface="+mn-lt"/>
              </a:rPr>
              <a:t> a </a:t>
            </a:r>
            <a:r>
              <a:rPr lang="it-IT" sz="2800" i="1" dirty="0" err="1">
                <a:latin typeface="+mn-lt"/>
              </a:rPr>
              <a:t>Purposeful</a:t>
            </a:r>
            <a:r>
              <a:rPr lang="it-IT" sz="2800" i="1" dirty="0">
                <a:latin typeface="+mn-lt"/>
              </a:rPr>
              <a:t> Activity ,</a:t>
            </a:r>
            <a:r>
              <a:rPr lang="it-IT" sz="2800" dirty="0">
                <a:latin typeface="+mn-lt"/>
              </a:rPr>
              <a:t> 1997, Christiane Nord</a:t>
            </a:r>
          </a:p>
          <a:p>
            <a:r>
              <a:rPr lang="it-IT" sz="2800" dirty="0">
                <a:latin typeface="+mn-lt"/>
              </a:rPr>
              <a:t>presenta una versione più flessibile del modello  e mette in evidenza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1 L’importanza delle istruzioni/</a:t>
            </a:r>
            <a:r>
              <a:rPr lang="it-IT" sz="2800" i="1" dirty="0">
                <a:latin typeface="+mn-lt"/>
              </a:rPr>
              <a:t>brief</a:t>
            </a:r>
            <a:r>
              <a:rPr lang="it-IT" sz="2800" dirty="0">
                <a:latin typeface="+mn-lt"/>
              </a:rPr>
              <a:t> per la traduzione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2 Il ruolo dell’analisi del TP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3 La gerarchia funzionale dei problemi traduttivi</a:t>
            </a:r>
          </a:p>
          <a:p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16069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33855" y="447476"/>
            <a:ext cx="770430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Quale equivalenza?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Ferdinand de Saussure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Roman </a:t>
            </a:r>
            <a:r>
              <a:rPr lang="it-IT" sz="2800" dirty="0" err="1">
                <a:latin typeface="+mn-lt"/>
              </a:rPr>
              <a:t>Jakobson</a:t>
            </a:r>
            <a:endParaRPr lang="it-IT" sz="2800" dirty="0">
              <a:latin typeface="+mn-lt"/>
            </a:endParaRPr>
          </a:p>
          <a:p>
            <a:r>
              <a:rPr lang="it-IT" sz="2800" i="1" dirty="0">
                <a:latin typeface="+mn-lt"/>
              </a:rPr>
              <a:t>Aspetti linguistici della traduzione </a:t>
            </a:r>
            <a:r>
              <a:rPr lang="it-IT" sz="2800" dirty="0">
                <a:latin typeface="+mn-lt"/>
              </a:rPr>
              <a:t>1959 </a:t>
            </a:r>
          </a:p>
          <a:p>
            <a:r>
              <a:rPr lang="it-IT" sz="2800" i="1" dirty="0">
                <a:latin typeface="+mn-lt"/>
              </a:rPr>
              <a:t>On </a:t>
            </a:r>
            <a:r>
              <a:rPr lang="it-IT" sz="2800" i="1" dirty="0" err="1">
                <a:latin typeface="+mn-lt"/>
              </a:rPr>
              <a:t>Linguistic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Aspects</a:t>
            </a:r>
            <a:r>
              <a:rPr lang="it-IT" sz="2800" i="1" dirty="0">
                <a:latin typeface="+mn-lt"/>
              </a:rPr>
              <a:t> of </a:t>
            </a:r>
            <a:r>
              <a:rPr lang="it-IT" sz="2800" i="1" dirty="0" err="1">
                <a:latin typeface="+mn-lt"/>
              </a:rPr>
              <a:t>Translation</a:t>
            </a:r>
            <a:endParaRPr lang="it-IT" sz="2800" i="1" dirty="0">
              <a:latin typeface="+mn-lt"/>
            </a:endParaRPr>
          </a:p>
          <a:p>
            <a:r>
              <a:rPr lang="it-IT" sz="2800" dirty="0" err="1">
                <a:latin typeface="+mn-lt"/>
              </a:rPr>
              <a:t>Intralinguistica</a:t>
            </a:r>
            <a:r>
              <a:rPr lang="it-IT" sz="2800" dirty="0">
                <a:latin typeface="+mn-lt"/>
              </a:rPr>
              <a:t>/</a:t>
            </a:r>
            <a:r>
              <a:rPr lang="it-IT" sz="2800" dirty="0" err="1">
                <a:latin typeface="+mn-lt"/>
              </a:rPr>
              <a:t>endolinguistica</a:t>
            </a:r>
            <a:r>
              <a:rPr lang="it-IT" sz="2800" dirty="0">
                <a:latin typeface="+mn-lt"/>
              </a:rPr>
              <a:t>, interlinguistica/</a:t>
            </a:r>
            <a:r>
              <a:rPr lang="it-IT" sz="2800" dirty="0" err="1">
                <a:latin typeface="+mn-lt"/>
              </a:rPr>
              <a:t>esolinguistica</a:t>
            </a:r>
            <a:r>
              <a:rPr lang="it-IT" sz="2800" dirty="0">
                <a:latin typeface="+mn-lt"/>
              </a:rPr>
              <a:t> e </a:t>
            </a:r>
            <a:r>
              <a:rPr lang="it-IT" sz="2800" dirty="0" err="1">
                <a:latin typeface="+mn-lt"/>
              </a:rPr>
              <a:t>intersemiotica</a:t>
            </a:r>
            <a:endParaRPr lang="it-IT" sz="2800" dirty="0">
              <a:latin typeface="+mn-lt"/>
            </a:endParaRPr>
          </a:p>
          <a:p>
            <a:endParaRPr lang="it-IT" sz="2800" dirty="0">
              <a:latin typeface="+mn-lt"/>
            </a:endParaRPr>
          </a:p>
          <a:p>
            <a:r>
              <a:rPr lang="it-IT" sz="2800" dirty="0"/>
              <a:t>Equivalenza parziale/totale fra segni di codici linguistici</a:t>
            </a:r>
            <a:br>
              <a:rPr lang="it-IT" sz="2800" dirty="0"/>
            </a:br>
            <a:r>
              <a:rPr lang="it-IT" sz="2800" dirty="0"/>
              <a:t>Differenza fra campi semantici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481923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FDDCC4E5-27BD-0C4E-A128-4355178CF9F1}"/>
              </a:ext>
            </a:extLst>
          </p:cNvPr>
          <p:cNvSpPr/>
          <p:nvPr/>
        </p:nvSpPr>
        <p:spPr>
          <a:xfrm>
            <a:off x="875490" y="918003"/>
            <a:ext cx="766539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it-IT" sz="2800" dirty="0">
                <a:latin typeface="+mn-lt"/>
                <a:ea typeface="Calibri" panose="020F0502020204030204" pitchFamily="34" charset="0"/>
              </a:rPr>
              <a:t>Gli orientamenti funzionalisti e  descrittivi hanno spostato l’attenzione dagli aspetti linguistici a quelli  culturali</a:t>
            </a:r>
          </a:p>
          <a:p>
            <a:pPr>
              <a:spcAft>
                <a:spcPts val="0"/>
              </a:spcAft>
            </a:pPr>
            <a:endParaRPr lang="it-IT" sz="2800" dirty="0">
              <a:latin typeface="+mn-lt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it-IT" sz="2800" dirty="0">
                <a:latin typeface="+mn-lt"/>
                <a:ea typeface="Calibri" panose="020F0502020204030204" pitchFamily="34" charset="0"/>
              </a:rPr>
              <a:t>Così non solo si ridimensiona l’importanza del TP a vantaggio del TA e della sua collocazione all’interno di una cultura, ma pure la nozione di equivalenza perde vigore</a:t>
            </a:r>
          </a:p>
          <a:p>
            <a:endParaRPr lang="it-IT" sz="2800" dirty="0">
              <a:latin typeface="+mn-lt"/>
              <a:ea typeface="Calibri" panose="020F0502020204030204" pitchFamily="34" charset="0"/>
            </a:endParaRPr>
          </a:p>
          <a:p>
            <a:r>
              <a:rPr lang="it-IT" sz="2800" dirty="0">
                <a:latin typeface="+mn-lt"/>
                <a:ea typeface="Calibri" panose="020F0502020204030204" pitchFamily="34" charset="0"/>
              </a:rPr>
              <a:t>Il concetto di equivalenza continua però ad essere utile dal punto di vista traduttivo per definire le correlazioni esistenti fra un TP e un TA e fra una cultura di partenza e una cultura d’arrivo 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869764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26435" y="1297559"/>
            <a:ext cx="707666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err="1">
                <a:latin typeface="Calibri"/>
                <a:cs typeface="Calibri"/>
              </a:rPr>
              <a:t>Munday</a:t>
            </a:r>
            <a:r>
              <a:rPr lang="it-IT" sz="3200" dirty="0">
                <a:latin typeface="Calibri"/>
                <a:cs typeface="Calibri"/>
              </a:rPr>
              <a:t>, Jeremy  2016/2001</a:t>
            </a:r>
          </a:p>
          <a:p>
            <a:r>
              <a:rPr lang="it-IT" sz="3200" i="1" dirty="0" err="1">
                <a:latin typeface="Calibri"/>
                <a:cs typeface="Calibri"/>
              </a:rPr>
              <a:t>Introducing</a:t>
            </a:r>
            <a:r>
              <a:rPr lang="it-IT" sz="3200" i="1" dirty="0">
                <a:latin typeface="Calibri"/>
                <a:cs typeface="Calibri"/>
              </a:rPr>
              <a:t> </a:t>
            </a:r>
            <a:r>
              <a:rPr lang="it-IT" sz="3200" i="1" dirty="0" err="1">
                <a:latin typeface="Calibri"/>
                <a:cs typeface="Calibri"/>
              </a:rPr>
              <a:t>Translation</a:t>
            </a:r>
            <a:r>
              <a:rPr lang="it-IT" sz="3200" i="1" dirty="0">
                <a:latin typeface="Calibri"/>
                <a:cs typeface="Calibri"/>
              </a:rPr>
              <a:t> </a:t>
            </a:r>
            <a:r>
              <a:rPr lang="it-IT" sz="3200" i="1" dirty="0" err="1">
                <a:latin typeface="Calibri"/>
                <a:cs typeface="Calibri"/>
              </a:rPr>
              <a:t>Studies</a:t>
            </a:r>
            <a:r>
              <a:rPr lang="it-IT" sz="3200" i="1" dirty="0">
                <a:latin typeface="Calibri"/>
                <a:cs typeface="Calibri"/>
              </a:rPr>
              <a:t>: </a:t>
            </a:r>
            <a:r>
              <a:rPr lang="it-IT" sz="3200" i="1" dirty="0" err="1">
                <a:latin typeface="Calibri"/>
                <a:cs typeface="Calibri"/>
              </a:rPr>
              <a:t>theories</a:t>
            </a:r>
            <a:r>
              <a:rPr lang="it-IT" sz="3200" i="1" dirty="0">
                <a:latin typeface="Calibri"/>
                <a:cs typeface="Calibri"/>
              </a:rPr>
              <a:t> and </a:t>
            </a:r>
            <a:r>
              <a:rPr lang="it-IT" sz="3200" i="1" dirty="0" err="1">
                <a:latin typeface="Calibri"/>
                <a:cs typeface="Calibri"/>
              </a:rPr>
              <a:t>applications</a:t>
            </a:r>
            <a:r>
              <a:rPr lang="it-IT" sz="3200" dirty="0">
                <a:latin typeface="Calibri"/>
                <a:cs typeface="Calibri"/>
              </a:rPr>
              <a:t>, New York: </a:t>
            </a:r>
            <a:r>
              <a:rPr lang="it-IT" sz="3200" dirty="0" err="1">
                <a:latin typeface="Calibri"/>
                <a:cs typeface="Calibri"/>
              </a:rPr>
              <a:t>Routledge</a:t>
            </a:r>
            <a:r>
              <a:rPr lang="it-IT" sz="3200" dirty="0">
                <a:latin typeface="Calibri"/>
                <a:cs typeface="Calibri"/>
              </a:rPr>
              <a:t>, cap. 3, </a:t>
            </a:r>
            <a:r>
              <a:rPr lang="it-IT" sz="3200" dirty="0" err="1">
                <a:latin typeface="Calibri"/>
                <a:cs typeface="Calibri"/>
              </a:rPr>
              <a:t>pp</a:t>
            </a:r>
            <a:r>
              <a:rPr lang="it-IT" sz="3200" dirty="0">
                <a:latin typeface="Calibri"/>
                <a:cs typeface="Calibri"/>
              </a:rPr>
              <a:t> 58-79; cap. 5 pp. 113-134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4126943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22570" y="856034"/>
            <a:ext cx="811286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Significato, equivalenza e traducibilità sono i concetti su cui hanno lavorato i teorici della traduzione negli anni 1950-60-70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Fondamentali gli studi di Eugene </a:t>
            </a:r>
            <a:r>
              <a:rPr lang="it-IT" sz="2800" dirty="0" err="1">
                <a:latin typeface="+mn-lt"/>
              </a:rPr>
              <a:t>Nida</a:t>
            </a:r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uno dei fondatori della moderna scienza della traduzione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linguista e traduttore statunitense </a:t>
            </a:r>
          </a:p>
          <a:p>
            <a:r>
              <a:rPr lang="it-IT" sz="2800" dirty="0">
                <a:latin typeface="+mn-lt"/>
              </a:rPr>
              <a:t>teoria delle </a:t>
            </a:r>
            <a:r>
              <a:rPr lang="it-IT" sz="2800" b="1" dirty="0">
                <a:latin typeface="+mn-lt"/>
              </a:rPr>
              <a:t>equivalenze dinamiche </a:t>
            </a:r>
            <a:r>
              <a:rPr lang="it-IT" sz="2800" dirty="0">
                <a:latin typeface="+mn-lt"/>
              </a:rPr>
              <a:t>nella traduzione della Bibbia</a:t>
            </a:r>
          </a:p>
          <a:p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816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6928" y="972766"/>
            <a:ext cx="770430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1" dirty="0" err="1">
                <a:latin typeface="+mn-lt"/>
              </a:rPr>
              <a:t>Toward</a:t>
            </a:r>
            <a:r>
              <a:rPr lang="it-IT" sz="2800" i="1" dirty="0">
                <a:latin typeface="+mn-lt"/>
              </a:rPr>
              <a:t> a Science of </a:t>
            </a:r>
            <a:r>
              <a:rPr lang="it-IT" sz="2800" i="1" dirty="0" err="1">
                <a:latin typeface="+mn-lt"/>
              </a:rPr>
              <a:t>Translating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dirty="0">
                <a:latin typeface="+mn-lt"/>
              </a:rPr>
              <a:t>(1964), </a:t>
            </a:r>
          </a:p>
          <a:p>
            <a:r>
              <a:rPr lang="it-IT" sz="2800" dirty="0">
                <a:latin typeface="+mn-lt"/>
              </a:rPr>
              <a:t>in cui presentò la sua teoria sulle equivalenze dinamiche che verranno poi in seguito perfezionate in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i="1" dirty="0">
                <a:latin typeface="+mn-lt"/>
              </a:rPr>
              <a:t>The </a:t>
            </a:r>
            <a:r>
              <a:rPr lang="it-IT" sz="2800" i="1" dirty="0" err="1">
                <a:latin typeface="+mn-lt"/>
              </a:rPr>
              <a:t>Theory</a:t>
            </a:r>
            <a:r>
              <a:rPr lang="it-IT" sz="2800" i="1" dirty="0">
                <a:latin typeface="+mn-lt"/>
              </a:rPr>
              <a:t> and </a:t>
            </a:r>
            <a:r>
              <a:rPr lang="it-IT" sz="2800" i="1" dirty="0" err="1">
                <a:latin typeface="+mn-lt"/>
              </a:rPr>
              <a:t>Practice</a:t>
            </a:r>
            <a:r>
              <a:rPr lang="it-IT" sz="2800" i="1" dirty="0">
                <a:latin typeface="+mn-lt"/>
              </a:rPr>
              <a:t> of </a:t>
            </a:r>
            <a:r>
              <a:rPr lang="it-IT" sz="2800" i="1" dirty="0" err="1">
                <a:latin typeface="+mn-lt"/>
              </a:rPr>
              <a:t>Translation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dirty="0">
                <a:latin typeface="+mn-lt"/>
              </a:rPr>
              <a:t>(1969), scritto in collaborazione con </a:t>
            </a:r>
            <a:r>
              <a:rPr lang="it-IT" sz="2800" dirty="0" err="1">
                <a:latin typeface="+mn-lt"/>
              </a:rPr>
              <a:t>C.R.Taber</a:t>
            </a:r>
            <a:r>
              <a:rPr lang="it-IT" sz="2800" dirty="0">
                <a:latin typeface="+mn-lt"/>
              </a:rPr>
              <a:t> </a:t>
            </a:r>
          </a:p>
          <a:p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1062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30740" y="428022"/>
            <a:ext cx="842415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>
                <a:latin typeface="+mn-lt"/>
              </a:rPr>
              <a:t>Nida</a:t>
            </a:r>
            <a:r>
              <a:rPr lang="it-IT" sz="2800" dirty="0">
                <a:latin typeface="+mn-lt"/>
              </a:rPr>
              <a:t> adatta il modello generativista di Chomsky alla traduzione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Trattandosi della Bibbia, gli elementi da tenere in considerazione riguardavano:</a:t>
            </a:r>
          </a:p>
          <a:p>
            <a:r>
              <a:rPr lang="it-IT" sz="2800" dirty="0">
                <a:latin typeface="+mn-lt"/>
              </a:rPr>
              <a:t>distanza temporale e culturale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Metodo </a:t>
            </a:r>
          </a:p>
          <a:p>
            <a:r>
              <a:rPr lang="it-IT" sz="2800" dirty="0">
                <a:latin typeface="+mn-lt"/>
              </a:rPr>
              <a:t>Decodifica del  testo di partenza sulla base  delle relazioni strutturali utilizzando le </a:t>
            </a:r>
            <a:r>
              <a:rPr lang="it-IT" sz="2800" i="1" dirty="0" err="1">
                <a:latin typeface="+mn-lt"/>
              </a:rPr>
              <a:t>kernel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sentences</a:t>
            </a:r>
            <a:r>
              <a:rPr lang="it-IT" sz="2800" dirty="0">
                <a:latin typeface="+mn-lt"/>
              </a:rPr>
              <a:t>, frasi nucleari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importanza del contesto per stabilire il significato metaforico o per tradurre modi di dire culturali </a:t>
            </a:r>
          </a:p>
          <a:p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0450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08562" y="525295"/>
            <a:ext cx="826851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>
                <a:latin typeface="+mn-lt"/>
              </a:rPr>
              <a:t>Nida</a:t>
            </a:r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Due orientamenti o tipi di equivalenza/corrispondenza:</a:t>
            </a:r>
          </a:p>
          <a:p>
            <a:r>
              <a:rPr lang="it-IT" sz="2800" dirty="0">
                <a:latin typeface="+mn-lt"/>
              </a:rPr>
              <a:t>formale											dinamica</a:t>
            </a:r>
          </a:p>
          <a:p>
            <a:endParaRPr lang="it-IT" sz="2800" dirty="0">
              <a:latin typeface="+mn-lt"/>
            </a:endParaRPr>
          </a:p>
          <a:p>
            <a:r>
              <a:rPr lang="en-US" sz="2800" dirty="0">
                <a:latin typeface="+mn-lt"/>
              </a:rPr>
              <a:t>Formal </a:t>
            </a:r>
            <a:r>
              <a:rPr lang="en-US" sz="2800" b="1" dirty="0">
                <a:latin typeface="+mn-lt"/>
              </a:rPr>
              <a:t>correspondence </a:t>
            </a:r>
            <a:r>
              <a:rPr lang="en-US" sz="2800" dirty="0">
                <a:latin typeface="+mn-lt"/>
              </a:rPr>
              <a:t>oriented toward the ST structure which exerts strong influence in determining accuracy and correctness </a:t>
            </a:r>
          </a:p>
          <a:p>
            <a:r>
              <a:rPr lang="en-US" sz="2800" dirty="0">
                <a:latin typeface="+mn-lt"/>
              </a:rPr>
              <a:t>It allows the reader closer access to language and customs of the source culture </a:t>
            </a:r>
          </a:p>
          <a:p>
            <a:endParaRPr lang="en-US" sz="2800" dirty="0">
              <a:latin typeface="Calibri" charset="0"/>
            </a:endParaRPr>
          </a:p>
          <a:p>
            <a:r>
              <a:rPr lang="en-US" sz="2800" dirty="0">
                <a:latin typeface="Calibri" charset="0"/>
              </a:rPr>
              <a:t>One is concerned that the message in the receptor language should match as closely as possible the different elements in the source language </a:t>
            </a:r>
            <a:r>
              <a:rPr lang="it-IT" sz="2800" dirty="0">
                <a:latin typeface="Calibri" charset="0"/>
              </a:rPr>
              <a:t>(1964: 159)</a:t>
            </a:r>
          </a:p>
        </p:txBody>
      </p:sp>
    </p:spTree>
    <p:extLst>
      <p:ext uri="{BB962C8B-B14F-4D97-AF65-F5344CB8AC3E}">
        <p14:creationId xmlns:p14="http://schemas.microsoft.com/office/powerpoint/2010/main" val="1441703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17123" y="1050586"/>
            <a:ext cx="79377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>
              <a:latin typeface="+mn-lt"/>
            </a:endParaRPr>
          </a:p>
          <a:p>
            <a:r>
              <a:rPr lang="en-US" sz="2800" dirty="0">
                <a:latin typeface="+mn-lt"/>
              </a:rPr>
              <a:t>Dynamic/functional equivalence/correspondence 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>
                <a:latin typeface="+mn-lt"/>
              </a:rPr>
              <a:t>based on the principle of “equivalent effect” 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>
                <a:latin typeface="+mn-lt"/>
              </a:rPr>
              <a:t>the relationship between receptor and message should be substantially the same as that which existed between the original receptors  and the message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19872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80936" y="700392"/>
            <a:ext cx="747084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analisi della struttura semantica </a:t>
            </a:r>
          </a:p>
          <a:p>
            <a:r>
              <a:rPr lang="it-IT" sz="2800" dirty="0">
                <a:latin typeface="+mn-lt"/>
              </a:rPr>
              <a:t>per chiarire ambiguità, passaggi oscuri e identificare differenze in particolare legate alla cultura di partenza, per coppie di lingue distanti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quattro fondamentali requisiti della traduzione: </a:t>
            </a:r>
          </a:p>
          <a:p>
            <a:r>
              <a:rPr lang="it-IT" sz="2800" dirty="0">
                <a:latin typeface="+mn-lt"/>
              </a:rPr>
              <a:t>(1) rispettare il senso </a:t>
            </a:r>
          </a:p>
          <a:p>
            <a:r>
              <a:rPr lang="it-IT" sz="2800" dirty="0">
                <a:latin typeface="+mn-lt"/>
              </a:rPr>
              <a:t>(2) trasmettere lo spirito e le modalità del TO </a:t>
            </a:r>
          </a:p>
          <a:p>
            <a:r>
              <a:rPr lang="it-IT" sz="2800" dirty="0">
                <a:latin typeface="+mn-lt"/>
              </a:rPr>
              <a:t>(3) utilizzare una forma di espressione semplice e naturale </a:t>
            </a:r>
          </a:p>
          <a:p>
            <a:r>
              <a:rPr lang="it-IT" sz="2800" dirty="0">
                <a:latin typeface="+mn-lt"/>
              </a:rPr>
              <a:t>(4) produrre una risposta simile a quella del lettore del testo originale</a:t>
            </a:r>
          </a:p>
        </p:txBody>
      </p:sp>
    </p:spTree>
    <p:extLst>
      <p:ext uri="{BB962C8B-B14F-4D97-AF65-F5344CB8AC3E}">
        <p14:creationId xmlns:p14="http://schemas.microsoft.com/office/powerpoint/2010/main" val="13415913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6344</TotalTime>
  <Words>1522</Words>
  <Application>Microsoft Office PowerPoint</Application>
  <PresentationFormat>Presentazione su schermo (4:3)</PresentationFormat>
  <Paragraphs>221</Paragraphs>
  <Slides>31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36" baseType="lpstr">
      <vt:lpstr>ＭＳ Ｐゴシック</vt:lpstr>
      <vt:lpstr>Arial</vt:lpstr>
      <vt:lpstr>Calibri</vt:lpstr>
      <vt:lpstr>Calibri Light</vt:lpstr>
      <vt:lpstr>Tema di Office</vt:lpstr>
      <vt:lpstr>Presentazione standard di PowerPoint</vt:lpstr>
      <vt:lpstr> Il concetto di equivalenza in traduzione  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Alessandra Riccardi</dc:creator>
  <cp:lastModifiedBy>ALESSANDRA RICCARDI</cp:lastModifiedBy>
  <cp:revision>224</cp:revision>
  <cp:lastPrinted>2018-10-25T11:00:08Z</cp:lastPrinted>
  <dcterms:created xsi:type="dcterms:W3CDTF">2011-09-28T05:46:17Z</dcterms:created>
  <dcterms:modified xsi:type="dcterms:W3CDTF">2021-11-25T17:25:49Z</dcterms:modified>
</cp:coreProperties>
</file>