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41"/>
  </p:notesMasterIdLst>
  <p:sldIdLst>
    <p:sldId id="256" r:id="rId2"/>
    <p:sldId id="262" r:id="rId3"/>
    <p:sldId id="459" r:id="rId4"/>
    <p:sldId id="455" r:id="rId5"/>
    <p:sldId id="490" r:id="rId6"/>
    <p:sldId id="494" r:id="rId7"/>
    <p:sldId id="493" r:id="rId8"/>
    <p:sldId id="495" r:id="rId9"/>
    <p:sldId id="496" r:id="rId10"/>
    <p:sldId id="480" r:id="rId11"/>
    <p:sldId id="497" r:id="rId12"/>
    <p:sldId id="512" r:id="rId13"/>
    <p:sldId id="516" r:id="rId14"/>
    <p:sldId id="517" r:id="rId15"/>
    <p:sldId id="499" r:id="rId16"/>
    <p:sldId id="498" r:id="rId17"/>
    <p:sldId id="506" r:id="rId18"/>
    <p:sldId id="505" r:id="rId19"/>
    <p:sldId id="491" r:id="rId20"/>
    <p:sldId id="508" r:id="rId21"/>
    <p:sldId id="502" r:id="rId22"/>
    <p:sldId id="507" r:id="rId23"/>
    <p:sldId id="503" r:id="rId24"/>
    <p:sldId id="488" r:id="rId25"/>
    <p:sldId id="484" r:id="rId26"/>
    <p:sldId id="483" r:id="rId27"/>
    <p:sldId id="501" r:id="rId28"/>
    <p:sldId id="510" r:id="rId29"/>
    <p:sldId id="511" r:id="rId30"/>
    <p:sldId id="509" r:id="rId31"/>
    <p:sldId id="486" r:id="rId32"/>
    <p:sldId id="471" r:id="rId33"/>
    <p:sldId id="482" r:id="rId34"/>
    <p:sldId id="492" r:id="rId35"/>
    <p:sldId id="518" r:id="rId36"/>
    <p:sldId id="514" r:id="rId37"/>
    <p:sldId id="515" r:id="rId38"/>
    <p:sldId id="519" r:id="rId39"/>
    <p:sldId id="443" r:id="rId4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DhIVAnQdBgI&amp;ab_channel=NetflixPortugal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icionario.priberam.org/conjugar/gostar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alisboa.it/articoli-in-portoghese/porque-dia-de-portuga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emf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isr.ist.utl.pt/~cfb/VdS/alegre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INFxNYieQkc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 que o Pai Natal se veste de vermelho?">
            <a:extLst>
              <a:ext uri="{FF2B5EF4-FFF2-40B4-BE49-F238E27FC236}">
                <a16:creationId xmlns:a16="http://schemas.microsoft.com/office/drawing/2014/main" id="{F9000E2C-4B8B-4AB3-A518-2C226E2B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16" y="3334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FEF76C8-51A4-413F-B7DA-1A09C0A34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1" t="28782" r="57065" b="43185"/>
          <a:stretch/>
        </p:blipFill>
        <p:spPr>
          <a:xfrm>
            <a:off x="779592" y="2869870"/>
            <a:ext cx="3610076" cy="331304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6E0392-CCCE-422F-9103-A6943AD2290F}"/>
              </a:ext>
            </a:extLst>
          </p:cNvPr>
          <p:cNvSpPr txBox="1"/>
          <p:nvPr/>
        </p:nvSpPr>
        <p:spPr>
          <a:xfrm>
            <a:off x="1101531" y="2485035"/>
            <a:ext cx="324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Conjugação do verbo acordar</a:t>
            </a:r>
            <a:endParaRPr lang="it-IT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E4D27C-1233-4202-847C-63350D640DC9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Priberam – Dicionário de língua portuguesa online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476EF6-9735-4A93-97AA-E30BBC582C6A}"/>
              </a:ext>
            </a:extLst>
          </p:cNvPr>
          <p:cNvSpPr txBox="1"/>
          <p:nvPr/>
        </p:nvSpPr>
        <p:spPr>
          <a:xfrm>
            <a:off x="5446644" y="710649"/>
            <a:ext cx="2287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-me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nós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vós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ais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-vos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eles levant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DF9804-26C1-4B88-AE4A-7589A6051B7A}"/>
              </a:ext>
            </a:extLst>
          </p:cNvPr>
          <p:cNvSpPr txBox="1"/>
          <p:nvPr/>
        </p:nvSpPr>
        <p:spPr>
          <a:xfrm>
            <a:off x="5446644" y="266970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-me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nós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vós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ais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-vos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eles cham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01E428F-E7E0-4402-9B5C-4E83F53122D2}"/>
              </a:ext>
            </a:extLst>
          </p:cNvPr>
          <p:cNvSpPr txBox="1"/>
          <p:nvPr/>
        </p:nvSpPr>
        <p:spPr>
          <a:xfrm>
            <a:off x="5446644" y="452639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-me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nós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vós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ais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-vos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eles deit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am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endParaRPr lang="it-IT" dirty="0"/>
          </a:p>
        </p:txBody>
      </p:sp>
      <p:sp>
        <p:nvSpPr>
          <p:cNvPr id="18" name="Parentesi graffa chiusa 17">
            <a:extLst>
              <a:ext uri="{FF2B5EF4-FFF2-40B4-BE49-F238E27FC236}">
                <a16:creationId xmlns:a16="http://schemas.microsoft.com/office/drawing/2014/main" id="{D602F13D-7F8B-484A-93E7-01074573A45E}"/>
              </a:ext>
            </a:extLst>
          </p:cNvPr>
          <p:cNvSpPr/>
          <p:nvPr/>
        </p:nvSpPr>
        <p:spPr>
          <a:xfrm>
            <a:off x="7606748" y="813012"/>
            <a:ext cx="556591" cy="17543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8437BC1F-B6A6-4E67-B2B8-DC66B73ACF53}"/>
              </a:ext>
            </a:extLst>
          </p:cNvPr>
          <p:cNvSpPr/>
          <p:nvPr/>
        </p:nvSpPr>
        <p:spPr>
          <a:xfrm>
            <a:off x="7659757" y="2720884"/>
            <a:ext cx="556591" cy="17543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64E8F366-105D-4DF3-8D51-E014EE4158FE}"/>
              </a:ext>
            </a:extLst>
          </p:cNvPr>
          <p:cNvSpPr/>
          <p:nvPr/>
        </p:nvSpPr>
        <p:spPr>
          <a:xfrm>
            <a:off x="7667527" y="4526392"/>
            <a:ext cx="556591" cy="17543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66E0D3-AC50-4573-8882-37E32E77E6E0}"/>
              </a:ext>
            </a:extLst>
          </p:cNvPr>
          <p:cNvSpPr txBox="1"/>
          <p:nvPr/>
        </p:nvSpPr>
        <p:spPr>
          <a:xfrm>
            <a:off x="8369892" y="1505509"/>
            <a:ext cx="304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 Levantar-&gt; Levantar-se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CB5C420-6196-4EF3-B4B9-B6CBFFEB9704}"/>
              </a:ext>
            </a:extLst>
          </p:cNvPr>
          <p:cNvSpPr txBox="1"/>
          <p:nvPr/>
        </p:nvSpPr>
        <p:spPr>
          <a:xfrm>
            <a:off x="8369892" y="3413381"/>
            <a:ext cx="304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 Chamar-&gt; Chamar-se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9AA996B-E510-4D89-973A-D89B16EB30A3}"/>
              </a:ext>
            </a:extLst>
          </p:cNvPr>
          <p:cNvSpPr txBox="1"/>
          <p:nvPr/>
        </p:nvSpPr>
        <p:spPr>
          <a:xfrm>
            <a:off x="8369892" y="5180304"/>
            <a:ext cx="304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 Deitar-&gt; Deitar-se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54C65F4-CEC8-44A3-9131-5887C0552BF8}"/>
              </a:ext>
            </a:extLst>
          </p:cNvPr>
          <p:cNvSpPr txBox="1"/>
          <p:nvPr/>
        </p:nvSpPr>
        <p:spPr>
          <a:xfrm>
            <a:off x="774108" y="530540"/>
            <a:ext cx="426822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b="1" dirty="0"/>
              <a:t>Rotinas diárias</a:t>
            </a:r>
          </a:p>
          <a:p>
            <a:pPr algn="ctr"/>
            <a:endParaRPr lang="pt-P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Verbo </a:t>
            </a:r>
            <a:r>
              <a:rPr lang="pt-PT" b="1" dirty="0"/>
              <a:t>ACORDAR</a:t>
            </a:r>
            <a:r>
              <a:rPr lang="pt-PT" dirty="0"/>
              <a:t> : </a:t>
            </a:r>
            <a:r>
              <a:rPr lang="pt-PT" dirty="0" err="1"/>
              <a:t>Svegliarsi</a:t>
            </a:r>
            <a:r>
              <a:rPr lang="pt-PT" dirty="0"/>
              <a:t> (ITA)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Levantar-se</a:t>
            </a:r>
            <a:r>
              <a:rPr lang="pt-PT" dirty="0"/>
              <a:t>: </a:t>
            </a:r>
            <a:r>
              <a:rPr lang="pt-PT" dirty="0" err="1"/>
              <a:t>Alzarsi</a:t>
            </a:r>
            <a:r>
              <a:rPr lang="pt-PT" dirty="0"/>
              <a:t> (ITA)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Verbo </a:t>
            </a:r>
            <a:r>
              <a:rPr lang="pt-PT" b="1" dirty="0"/>
              <a:t>DEITAR</a:t>
            </a:r>
            <a:r>
              <a:rPr lang="pt-PT" dirty="0"/>
              <a:t>: </a:t>
            </a:r>
            <a:r>
              <a:rPr lang="pt-PT" dirty="0" err="1"/>
              <a:t>coricarsi</a:t>
            </a:r>
            <a:r>
              <a:rPr lang="pt-PT" dirty="0"/>
              <a:t>, </a:t>
            </a:r>
            <a:r>
              <a:rPr lang="pt-PT" dirty="0" err="1"/>
              <a:t>stendersi</a:t>
            </a:r>
            <a:r>
              <a:rPr lang="pt-PT" dirty="0"/>
              <a:t> (ITA)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Estar deitado: </a:t>
            </a:r>
            <a:r>
              <a:rPr lang="pt-PT" dirty="0" err="1"/>
              <a:t>disteso</a:t>
            </a:r>
            <a:r>
              <a:rPr lang="pt-PT" dirty="0"/>
              <a:t>, </a:t>
            </a:r>
            <a:r>
              <a:rPr lang="pt-PT" dirty="0" err="1"/>
              <a:t>sdraiato</a:t>
            </a:r>
            <a:r>
              <a:rPr lang="pt-PT" dirty="0"/>
              <a:t> (ITA)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453D9AE-F85A-40FD-8B76-72EA4544ADEF}"/>
              </a:ext>
            </a:extLst>
          </p:cNvPr>
          <p:cNvSpPr txBox="1"/>
          <p:nvPr/>
        </p:nvSpPr>
        <p:spPr>
          <a:xfrm>
            <a:off x="8897238" y="525982"/>
            <a:ext cx="199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1ª Conjugação – ar – Verbos Regulares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6996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2B206-E3AA-404C-95CC-00ED467E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Que línguas falas? Verbo falar (-ar)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18DBE3-4A52-43DD-A77F-1BF7DD2C3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186" b="10549"/>
          <a:stretch/>
        </p:blipFill>
        <p:spPr>
          <a:xfrm>
            <a:off x="1097280" y="1832508"/>
            <a:ext cx="3446496" cy="39226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72B9D2-A730-48E7-92C1-218B553E2CA4}"/>
              </a:ext>
            </a:extLst>
          </p:cNvPr>
          <p:cNvSpPr txBox="1"/>
          <p:nvPr/>
        </p:nvSpPr>
        <p:spPr>
          <a:xfrm>
            <a:off x="6096000" y="2690336"/>
            <a:ext cx="4890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Eu falo ________________________</a:t>
            </a:r>
          </a:p>
          <a:p>
            <a:r>
              <a:rPr lang="pt-PT" dirty="0"/>
              <a:t>Tu falas russo</a:t>
            </a:r>
          </a:p>
          <a:p>
            <a:r>
              <a:rPr lang="pt-PT" dirty="0"/>
              <a:t>Ela fala português e alemão</a:t>
            </a:r>
          </a:p>
          <a:p>
            <a:r>
              <a:rPr lang="pt-PT" dirty="0"/>
              <a:t>Nós falamos __________ (2) línguas</a:t>
            </a:r>
          </a:p>
          <a:p>
            <a:r>
              <a:rPr lang="pt-PT" dirty="0"/>
              <a:t>Vocês falam __________ (1) língua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7D105-12AA-485A-9544-82D89B8CA3EC}"/>
              </a:ext>
            </a:extLst>
          </p:cNvPr>
          <p:cNvSpPr txBox="1"/>
          <p:nvPr/>
        </p:nvSpPr>
        <p:spPr>
          <a:xfrm>
            <a:off x="8938591" y="4397201"/>
            <a:ext cx="181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ATENÇÃO!!</a:t>
            </a:r>
            <a:endParaRPr lang="it-IT" b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F712060-AD9B-49FC-A9BB-5FCC41152223}"/>
              </a:ext>
            </a:extLst>
          </p:cNvPr>
          <p:cNvSpPr/>
          <p:nvPr/>
        </p:nvSpPr>
        <p:spPr>
          <a:xfrm>
            <a:off x="8176591" y="3429000"/>
            <a:ext cx="1815548" cy="9682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17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4187F0-4B54-42C5-B0C0-08AD9946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6" y="1289925"/>
            <a:ext cx="5616995" cy="43786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FE3DAF-9282-4B20-9E6E-8D2183C07555}"/>
              </a:ext>
            </a:extLst>
          </p:cNvPr>
          <p:cNvSpPr txBox="1"/>
          <p:nvPr/>
        </p:nvSpPr>
        <p:spPr>
          <a:xfrm>
            <a:off x="1060174" y="2032458"/>
            <a:ext cx="4890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/>
              <a:t>“Luís Vaz de Camões poeta zarolho tanto namorou que ficou sem um olho” </a:t>
            </a:r>
            <a:endParaRPr lang="it-IT" sz="4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4FD49E-6AF7-4D5F-BE24-63E55DFCD984}"/>
              </a:ext>
            </a:extLst>
          </p:cNvPr>
          <p:cNvSpPr txBox="1"/>
          <p:nvPr/>
        </p:nvSpPr>
        <p:spPr>
          <a:xfrm>
            <a:off x="1938131" y="5206862"/>
            <a:ext cx="2869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Zarolho (ITA) = </a:t>
            </a:r>
            <a:r>
              <a:rPr lang="pt-PT" dirty="0"/>
              <a:t>com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occhio</a:t>
            </a:r>
            <a:r>
              <a:rPr lang="pt-PT" dirty="0"/>
              <a:t> solo, </a:t>
            </a:r>
            <a:r>
              <a:rPr lang="pt-PT" dirty="0" err="1"/>
              <a:t>che</a:t>
            </a:r>
            <a:r>
              <a:rPr lang="pt-PT" dirty="0"/>
              <a:t> </a:t>
            </a:r>
            <a:r>
              <a:rPr lang="it-IT" dirty="0"/>
              <a:t>è</a:t>
            </a:r>
            <a:r>
              <a:rPr lang="pt-PT" dirty="0"/>
              <a:t> </a:t>
            </a:r>
            <a:r>
              <a:rPr lang="pt-PT" dirty="0" err="1"/>
              <a:t>guercio</a:t>
            </a:r>
            <a:r>
              <a:rPr lang="pt-PT" dirty="0"/>
              <a:t>, o </a:t>
            </a:r>
            <a:r>
              <a:rPr lang="pt-PT" dirty="0" err="1"/>
              <a:t>stràbico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7CEA96-CFC8-4879-930B-0AF08E684C20}"/>
              </a:ext>
            </a:extLst>
          </p:cNvPr>
          <p:cNvSpPr txBox="1"/>
          <p:nvPr/>
        </p:nvSpPr>
        <p:spPr>
          <a:xfrm>
            <a:off x="5591454" y="6411060"/>
            <a:ext cx="6096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/>
              <a:t>Fonte </a:t>
            </a:r>
            <a:r>
              <a:rPr lang="it-IT" b="1" dirty="0" err="1"/>
              <a:t>ilustração</a:t>
            </a:r>
            <a:r>
              <a:rPr lang="it-IT" dirty="0"/>
              <a:t>: https://www.behance.net/tatianaandersen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926BD8A-74F4-499B-811A-A81DE07D5104}"/>
              </a:ext>
            </a:extLst>
          </p:cNvPr>
          <p:cNvCxnSpPr/>
          <p:nvPr/>
        </p:nvCxnSpPr>
        <p:spPr>
          <a:xfrm flipV="1">
            <a:off x="4585252" y="1179443"/>
            <a:ext cx="1006202" cy="649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D19E68-476E-47F2-AAA3-5AABAE1240B1}"/>
              </a:ext>
            </a:extLst>
          </p:cNvPr>
          <p:cNvSpPr txBox="1"/>
          <p:nvPr/>
        </p:nvSpPr>
        <p:spPr>
          <a:xfrm>
            <a:off x="5696507" y="634098"/>
            <a:ext cx="39491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“Meteu o nariz onde não devia!</a:t>
            </a:r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CD38B3D3-7D7C-4EBE-BBCB-532D410B6AE7}"/>
              </a:ext>
            </a:extLst>
          </p:cNvPr>
          <p:cNvSpPr txBox="1">
            <a:spLocks/>
          </p:cNvSpPr>
          <p:nvPr/>
        </p:nvSpPr>
        <p:spPr>
          <a:xfrm>
            <a:off x="643297" y="552843"/>
            <a:ext cx="4163930" cy="6037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Verbo namorar (-ar)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D66039-63CE-41B6-8B0D-C36EB627C7B7}"/>
              </a:ext>
            </a:extLst>
          </p:cNvPr>
          <p:cNvSpPr txBox="1"/>
          <p:nvPr/>
        </p:nvSpPr>
        <p:spPr>
          <a:xfrm>
            <a:off x="8759687" y="5672795"/>
            <a:ext cx="25576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Luís Vaz de Camões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05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8EED6A-09C1-41C9-97A9-CA7A8879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7" y="278295"/>
            <a:ext cx="6083575" cy="59899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6DDDB9-150F-4696-BC3E-125308B9A072}"/>
              </a:ext>
            </a:extLst>
          </p:cNvPr>
          <p:cNvSpPr txBox="1"/>
          <p:nvPr/>
        </p:nvSpPr>
        <p:spPr>
          <a:xfrm>
            <a:off x="6453808" y="728869"/>
            <a:ext cx="55366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Luís de Camões (1524-1580) foi um poeta português. Autor do poema </a:t>
            </a:r>
            <a:r>
              <a:rPr lang="pt-BR" b="1" dirty="0"/>
              <a:t>Os Lusíadas</a:t>
            </a:r>
            <a:r>
              <a:rPr lang="pt-BR" dirty="0"/>
              <a:t>, uma das obras mais importantes da literatura portuguesa, que celebra os feitos marítimos e guerreiros de Portugal. É o maior representante do Classicismo Português.</a:t>
            </a:r>
          </a:p>
          <a:p>
            <a:pPr algn="just"/>
            <a:endParaRPr lang="pt-BR" dirty="0"/>
          </a:p>
          <a:p>
            <a:pPr algn="just"/>
            <a:r>
              <a:rPr lang="pt-BR" b="0" i="0" dirty="0">
                <a:solidFill>
                  <a:srgbClr val="333333"/>
                </a:solidFill>
                <a:effectLst/>
              </a:rPr>
              <a:t>Inspirado em </a:t>
            </a:r>
            <a:r>
              <a:rPr lang="pt-BR" b="0" i="1" dirty="0">
                <a:solidFill>
                  <a:srgbClr val="333333"/>
                </a:solidFill>
                <a:effectLst/>
              </a:rPr>
              <a:t>A Eneida,</a:t>
            </a:r>
            <a:r>
              <a:rPr lang="pt-BR" b="0" i="0" dirty="0">
                <a:solidFill>
                  <a:srgbClr val="333333"/>
                </a:solidFill>
                <a:effectLst/>
              </a:rPr>
              <a:t> de Virgílio, Camões narra fatos heroicos da história de Portugal, </a:t>
            </a:r>
            <a:r>
              <a:rPr lang="pt-BR" b="1" i="0" u="sng" dirty="0">
                <a:solidFill>
                  <a:srgbClr val="333333"/>
                </a:solidFill>
                <a:effectLst/>
              </a:rPr>
              <a:t>em particular a descoberta do caminho marítimo para as Índias por Vasco da Gama</a:t>
            </a:r>
            <a:r>
              <a:rPr lang="pt-BR" b="0" i="0" dirty="0">
                <a:solidFill>
                  <a:srgbClr val="333333"/>
                </a:solidFill>
                <a:effectLst/>
              </a:rPr>
              <a:t>. No poema, Camões mescla fatos da História Portuguesa a intrigas dos deuses gregos, que procuram ajudar ou atrapalhar o navegador.</a:t>
            </a:r>
          </a:p>
          <a:p>
            <a:pPr algn="just"/>
            <a:endParaRPr lang="pt-BR" dirty="0">
              <a:solidFill>
                <a:srgbClr val="333333"/>
              </a:solidFill>
            </a:endParaRPr>
          </a:p>
          <a:p>
            <a:pPr algn="just"/>
            <a:r>
              <a:rPr lang="pt-BR" dirty="0"/>
              <a:t>Luís de Camões morreu em Lisboa, Portugal, </a:t>
            </a:r>
            <a:r>
              <a:rPr lang="pt-BR" b="1" dirty="0"/>
              <a:t>no dia 10 de junho </a:t>
            </a:r>
            <a:r>
              <a:rPr lang="pt-BR" dirty="0"/>
              <a:t>1580, em absoluta pobreza. Em 1594, Dom Gonçalo Coutinho, mandou esculpir uma lápide com os dizeres</a:t>
            </a:r>
            <a:r>
              <a:rPr lang="pt-BR" b="1" dirty="0"/>
              <a:t>: "Aqui jaz Luís de Camões, Príncipe dos Poetas do seu tempo. Viveu pobre e assim morreu”.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A340C7-DE3B-4941-9E79-1E3D16447AD6}"/>
              </a:ext>
            </a:extLst>
          </p:cNvPr>
          <p:cNvSpPr txBox="1"/>
          <p:nvPr/>
        </p:nvSpPr>
        <p:spPr>
          <a:xfrm>
            <a:off x="357807" y="6395039"/>
            <a:ext cx="70766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Banda desenhada: 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 </a:t>
            </a:r>
            <a:r>
              <a:rPr lang="pt-BR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Das palavras aos actos, 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Ed. Asa, 2007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63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B49C2C-27AE-4C37-B118-BB90DB4B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Expressão idiomática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5AD9C2-C12B-46AF-B549-019A110C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96" y="1923166"/>
            <a:ext cx="8127807" cy="35236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71E2F6-B6D6-439E-8ACB-4AFD193A5C9B}"/>
              </a:ext>
            </a:extLst>
          </p:cNvPr>
          <p:cNvSpPr txBox="1"/>
          <p:nvPr/>
        </p:nvSpPr>
        <p:spPr>
          <a:xfrm>
            <a:off x="7103166" y="5301284"/>
            <a:ext cx="461175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Uma expressão idiomática que significa algo como "deixa-me em paz“ ou “vai ver se estou na esquina” – lasciami stare! (ITA)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7B261E-FF1F-497B-AF63-8A6BFF2EE6D4}"/>
              </a:ext>
            </a:extLst>
          </p:cNvPr>
          <p:cNvSpPr txBox="1"/>
          <p:nvPr/>
        </p:nvSpPr>
        <p:spPr>
          <a:xfrm>
            <a:off x="5618922" y="3750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0007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4C26E-A2C0-4991-8059-BB1F3B4F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poupar (-ar)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AC0373-33AC-41A5-A1CD-6208554E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36" y="1877824"/>
            <a:ext cx="3087499" cy="437905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BE873F-6BA2-4A86-B84D-344074C09BE8}"/>
              </a:ext>
            </a:extLst>
          </p:cNvPr>
          <p:cNvSpPr txBox="1"/>
          <p:nvPr/>
        </p:nvSpPr>
        <p:spPr>
          <a:xfrm>
            <a:off x="930945" y="2615669"/>
            <a:ext cx="2968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Presente (Indicativo)</a:t>
            </a:r>
          </a:p>
          <a:p>
            <a:endParaRPr lang="pt-BR" dirty="0"/>
          </a:p>
          <a:p>
            <a:r>
              <a:rPr lang="pt-BR" dirty="0"/>
              <a:t>Eu	poup</a:t>
            </a:r>
            <a:r>
              <a:rPr lang="pt-BR" b="1" dirty="0"/>
              <a:t>o</a:t>
            </a:r>
          </a:p>
          <a:p>
            <a:r>
              <a:rPr lang="pt-BR" dirty="0"/>
              <a:t>Tu	poup</a:t>
            </a:r>
            <a:r>
              <a:rPr lang="pt-BR" b="1" dirty="0"/>
              <a:t>as</a:t>
            </a:r>
          </a:p>
          <a:p>
            <a:r>
              <a:rPr lang="pt-BR" dirty="0"/>
              <a:t>ele/ela	poup</a:t>
            </a:r>
            <a:r>
              <a:rPr lang="pt-BR" b="1" dirty="0"/>
              <a:t>a</a:t>
            </a:r>
          </a:p>
          <a:p>
            <a:r>
              <a:rPr lang="pt-BR" dirty="0"/>
              <a:t>Nós	poup</a:t>
            </a:r>
            <a:r>
              <a:rPr lang="pt-BR" b="1" dirty="0"/>
              <a:t>amos</a:t>
            </a:r>
          </a:p>
          <a:p>
            <a:r>
              <a:rPr lang="pt-BR" dirty="0"/>
              <a:t>Vós	poup</a:t>
            </a:r>
            <a:r>
              <a:rPr lang="pt-BR" b="1" dirty="0"/>
              <a:t>ais</a:t>
            </a:r>
          </a:p>
          <a:p>
            <a:r>
              <a:rPr lang="pt-BR" dirty="0"/>
              <a:t>eles/elas	poup</a:t>
            </a:r>
            <a:r>
              <a:rPr lang="pt-BR" b="1" dirty="0"/>
              <a:t>am</a:t>
            </a:r>
            <a:endParaRPr lang="it-IT" b="1" dirty="0"/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ABD13605-5758-45EB-ABE6-801D983A19E9}"/>
              </a:ext>
            </a:extLst>
          </p:cNvPr>
          <p:cNvSpPr/>
          <p:nvPr/>
        </p:nvSpPr>
        <p:spPr>
          <a:xfrm>
            <a:off x="3249173" y="2549718"/>
            <a:ext cx="394916" cy="24914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F28054-80A4-44D4-A8C5-65051755C613}"/>
              </a:ext>
            </a:extLst>
          </p:cNvPr>
          <p:cNvSpPr txBox="1"/>
          <p:nvPr/>
        </p:nvSpPr>
        <p:spPr>
          <a:xfrm>
            <a:off x="3793837" y="3478696"/>
            <a:ext cx="208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Risparmiare</a:t>
            </a:r>
            <a:r>
              <a:rPr lang="pt-PT" b="1" dirty="0"/>
              <a:t> (ITA)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D9B2D5-E9F6-480E-92EF-BCE045E35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970" y="1877824"/>
            <a:ext cx="3087499" cy="43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2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637F9D1-F77E-498A-8776-693F5AA97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1869881"/>
            <a:ext cx="4642087" cy="4345389"/>
          </a:xfrm>
          <a:prstGeom prst="rect">
            <a:avLst/>
          </a:prstGeom>
        </p:spPr>
      </p:pic>
      <p:pic>
        <p:nvPicPr>
          <p:cNvPr id="1026" name="Picture 2" descr="Verbo poupar - SoRisoMail.com">
            <a:extLst>
              <a:ext uri="{FF2B5EF4-FFF2-40B4-BE49-F238E27FC236}">
                <a16:creationId xmlns:a16="http://schemas.microsoft.com/office/drawing/2014/main" id="{3E4B7428-42A7-42EB-9022-16E7BE2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13" y="1928944"/>
            <a:ext cx="4642086" cy="42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91D514F7-A7F8-4385-8CAD-3B86BA45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Rir é o melhor remédio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7F3592-F705-4EE6-99C5-0CF2D293E3FF}"/>
              </a:ext>
            </a:extLst>
          </p:cNvPr>
          <p:cNvSpPr txBox="1"/>
          <p:nvPr/>
        </p:nvSpPr>
        <p:spPr>
          <a:xfrm>
            <a:off x="8729378" y="2915479"/>
            <a:ext cx="18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Parentesi graffa chiusa 14">
            <a:extLst>
              <a:ext uri="{FF2B5EF4-FFF2-40B4-BE49-F238E27FC236}">
                <a16:creationId xmlns:a16="http://schemas.microsoft.com/office/drawing/2014/main" id="{79DAAF34-6821-4B45-9843-CF8F4BF9DD1D}"/>
              </a:ext>
            </a:extLst>
          </p:cNvPr>
          <p:cNvSpPr/>
          <p:nvPr/>
        </p:nvSpPr>
        <p:spPr>
          <a:xfrm>
            <a:off x="8477586" y="3100144"/>
            <a:ext cx="1090483" cy="221397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D59FC7-5D85-44CD-ACFC-28BB3B82E46A}"/>
              </a:ext>
            </a:extLst>
          </p:cNvPr>
          <p:cNvSpPr txBox="1"/>
          <p:nvPr/>
        </p:nvSpPr>
        <p:spPr>
          <a:xfrm>
            <a:off x="9400525" y="3958147"/>
            <a:ext cx="201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Modi </a:t>
            </a:r>
            <a:r>
              <a:rPr lang="pt-PT" b="1" dirty="0" err="1"/>
              <a:t>di</a:t>
            </a:r>
            <a:r>
              <a:rPr lang="pt-PT" b="1" dirty="0"/>
              <a:t> </a:t>
            </a:r>
            <a:r>
              <a:rPr lang="pt-PT" b="1" dirty="0" err="1"/>
              <a:t>dire</a:t>
            </a:r>
            <a:r>
              <a:rPr lang="pt-PT" b="1" dirty="0"/>
              <a:t> quando </a:t>
            </a:r>
            <a:r>
              <a:rPr lang="pt-PT" b="1" dirty="0" err="1"/>
              <a:t>siamo</a:t>
            </a:r>
            <a:r>
              <a:rPr lang="pt-PT" b="1" dirty="0"/>
              <a:t> </a:t>
            </a:r>
            <a:r>
              <a:rPr lang="pt-PT" b="1" dirty="0" err="1"/>
              <a:t>senza</a:t>
            </a:r>
            <a:r>
              <a:rPr lang="pt-PT" b="1" dirty="0"/>
              <a:t> </a:t>
            </a:r>
            <a:r>
              <a:rPr lang="pt-PT" b="1" dirty="0" err="1"/>
              <a:t>soldi</a:t>
            </a:r>
            <a:r>
              <a:rPr lang="pt-PT" b="1" dirty="0"/>
              <a:t> </a:t>
            </a:r>
            <a:r>
              <a:rPr lang="it-IT" b="0" i="0" dirty="0">
                <a:solidFill>
                  <a:srgbClr val="E8E7E3"/>
                </a:solidFill>
                <a:effectLst/>
                <a:latin typeface="apple color emoji"/>
              </a:rPr>
              <a:t>☹️</a:t>
            </a:r>
            <a:endParaRPr lang="it-IT" b="1" i="0" dirty="0">
              <a:solidFill>
                <a:srgbClr val="E8E7E3"/>
              </a:solidFill>
              <a:effectLst/>
              <a:latin typeface="helvetica neue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864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340D1B-F865-4E3F-AD88-59CBC227F1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27428" y="298037"/>
            <a:ext cx="4163930" cy="603778"/>
          </a:xfrm>
        </p:spPr>
        <p:txBody>
          <a:bodyPr>
            <a:normAutofit fontScale="90000"/>
          </a:bodyPr>
          <a:lstStyle/>
          <a:p>
            <a:r>
              <a:rPr lang="pt-PT" dirty="0"/>
              <a:t>Verbo morar (-ar)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353460-DE16-4214-8030-7A1CBA4D9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22" y="3629548"/>
            <a:ext cx="4163929" cy="17009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421F12-C3D7-4E5B-9C4F-20389B0D913C}"/>
              </a:ext>
            </a:extLst>
          </p:cNvPr>
          <p:cNvSpPr txBox="1"/>
          <p:nvPr/>
        </p:nvSpPr>
        <p:spPr>
          <a:xfrm>
            <a:off x="421420" y="298495"/>
            <a:ext cx="7874442" cy="563231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pt-BR" b="1" u="sng" dirty="0"/>
              <a:t>A Minha Casinha - Xutos &amp; Pontapés</a:t>
            </a:r>
          </a:p>
          <a:p>
            <a:endParaRPr lang="pt-BR" dirty="0"/>
          </a:p>
          <a:p>
            <a:r>
              <a:rPr lang="pt-BR" dirty="0"/>
              <a:t>As saudades que eu já tinha</a:t>
            </a:r>
          </a:p>
          <a:p>
            <a:r>
              <a:rPr lang="pt-BR" dirty="0"/>
              <a:t>Da minha alegre casinha</a:t>
            </a:r>
          </a:p>
          <a:p>
            <a:r>
              <a:rPr lang="pt-BR" dirty="0"/>
              <a:t>Tão modesta quanto eu</a:t>
            </a:r>
          </a:p>
          <a:p>
            <a:endParaRPr lang="pt-BR" dirty="0"/>
          </a:p>
          <a:p>
            <a:r>
              <a:rPr lang="pt-BR" dirty="0"/>
              <a:t>Meu Deus como é bom morar</a:t>
            </a:r>
          </a:p>
          <a:p>
            <a:r>
              <a:rPr lang="pt-BR" dirty="0"/>
              <a:t>Modesto primeiro andar</a:t>
            </a:r>
          </a:p>
          <a:p>
            <a:r>
              <a:rPr lang="pt-BR" dirty="0"/>
              <a:t>A contar vindo do céu</a:t>
            </a:r>
          </a:p>
          <a:p>
            <a:endParaRPr lang="pt-BR" dirty="0"/>
          </a:p>
          <a:p>
            <a:r>
              <a:rPr lang="pt-BR" dirty="0"/>
              <a:t>As saudades que eu já tinha</a:t>
            </a:r>
          </a:p>
          <a:p>
            <a:r>
              <a:rPr lang="pt-BR" dirty="0"/>
              <a:t>Da minha alegre casinha</a:t>
            </a:r>
          </a:p>
          <a:p>
            <a:r>
              <a:rPr lang="pt-BR" dirty="0"/>
              <a:t>Tão modesta quanto eu</a:t>
            </a:r>
          </a:p>
          <a:p>
            <a:endParaRPr lang="pt-BR" dirty="0"/>
          </a:p>
          <a:p>
            <a:r>
              <a:rPr lang="pt-BR" dirty="0"/>
              <a:t>Meu Deus como é bom morar</a:t>
            </a:r>
          </a:p>
          <a:p>
            <a:r>
              <a:rPr lang="pt-BR" dirty="0"/>
              <a:t>Modesto primeiro andar</a:t>
            </a:r>
          </a:p>
          <a:p>
            <a:r>
              <a:rPr lang="pt-BR" dirty="0"/>
              <a:t>A contar vindo do céu</a:t>
            </a:r>
          </a:p>
          <a:p>
            <a:endParaRPr lang="pt-BR" dirty="0"/>
          </a:p>
          <a:p>
            <a:r>
              <a:rPr lang="pt-BR" dirty="0"/>
              <a:t>As saudades que eu já tinha</a:t>
            </a:r>
          </a:p>
          <a:p>
            <a:r>
              <a:rPr lang="pt-BR" dirty="0"/>
              <a:t>Da minha alegre casinha</a:t>
            </a:r>
          </a:p>
          <a:p>
            <a:r>
              <a:rPr lang="pt-BR" dirty="0"/>
              <a:t>Tão modesta quanto eu</a:t>
            </a:r>
          </a:p>
          <a:p>
            <a:endParaRPr lang="pt-BR" dirty="0"/>
          </a:p>
          <a:p>
            <a:r>
              <a:rPr lang="pt-BR" dirty="0"/>
              <a:t>Meu Deus como é bom morar</a:t>
            </a:r>
          </a:p>
          <a:p>
            <a:r>
              <a:rPr lang="pt-BR" dirty="0"/>
              <a:t>Modesto primeiro andar</a:t>
            </a:r>
          </a:p>
          <a:p>
            <a:r>
              <a:rPr lang="pt-BR" dirty="0"/>
              <a:t>A contar vindo do céu</a:t>
            </a:r>
          </a:p>
          <a:p>
            <a:endParaRPr lang="pt-BR" dirty="0"/>
          </a:p>
          <a:p>
            <a:r>
              <a:rPr lang="pt-BR" dirty="0"/>
              <a:t>La ra la la la la la la</a:t>
            </a:r>
          </a:p>
          <a:p>
            <a:r>
              <a:rPr lang="pt-BR" dirty="0"/>
              <a:t>La ra la la la la la la</a:t>
            </a:r>
          </a:p>
          <a:p>
            <a:endParaRPr lang="pt-BR" dirty="0"/>
          </a:p>
          <a:p>
            <a:r>
              <a:rPr lang="pt-BR" dirty="0"/>
              <a:t>As saudades que eu já tinha</a:t>
            </a:r>
          </a:p>
          <a:p>
            <a:r>
              <a:rPr lang="pt-BR" dirty="0"/>
              <a:t>Da minha alegre casinha</a:t>
            </a:r>
          </a:p>
          <a:p>
            <a:r>
              <a:rPr lang="pt-BR" dirty="0"/>
              <a:t>Tão modesta quanto eu</a:t>
            </a:r>
          </a:p>
          <a:p>
            <a:endParaRPr lang="pt-BR" dirty="0"/>
          </a:p>
          <a:p>
            <a:r>
              <a:rPr lang="pt-BR" dirty="0"/>
              <a:t>Meu Deus como é bom morar</a:t>
            </a:r>
          </a:p>
          <a:p>
            <a:r>
              <a:rPr lang="pt-BR" dirty="0"/>
              <a:t>Modesto primeiro andar</a:t>
            </a:r>
          </a:p>
          <a:p>
            <a:r>
              <a:rPr lang="pt-BR" dirty="0"/>
              <a:t>A contar vindo do céu</a:t>
            </a:r>
          </a:p>
          <a:p>
            <a:endParaRPr lang="pt-BR" dirty="0"/>
          </a:p>
          <a:p>
            <a:r>
              <a:rPr lang="pt-BR" dirty="0"/>
              <a:t>Do céu</a:t>
            </a:r>
          </a:p>
          <a:p>
            <a:r>
              <a:rPr lang="pt-BR" dirty="0"/>
              <a:t>Do céu</a:t>
            </a:r>
          </a:p>
          <a:p>
            <a:r>
              <a:rPr lang="pt-BR" dirty="0"/>
              <a:t>Do céu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0F71E4-F378-43A0-A1AD-07CE3C15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071" y="1022515"/>
            <a:ext cx="3942188" cy="26281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461892-F849-4B14-A06C-C7BCA8894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241" y="2869030"/>
            <a:ext cx="1097375" cy="6584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42C0D7-F1B2-48F0-91CD-BADCFD58F930}"/>
              </a:ext>
            </a:extLst>
          </p:cNvPr>
          <p:cNvSpPr txBox="1"/>
          <p:nvPr/>
        </p:nvSpPr>
        <p:spPr>
          <a:xfrm>
            <a:off x="74250" y="6381231"/>
            <a:ext cx="969260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u="sng" dirty="0">
                <a:solidFill>
                  <a:schemeClr val="tx1"/>
                </a:solidFill>
              </a:rPr>
              <a:t>Sabias que… </a:t>
            </a:r>
            <a:r>
              <a:rPr lang="pt-PT" dirty="0"/>
              <a:t>os Xutos &amp; Pontapés fizeram uma publicidade para a série de Netflix “La Casa de Papel”?</a:t>
            </a:r>
            <a:endParaRPr lang="it-IT" dirty="0"/>
          </a:p>
        </p:txBody>
      </p:sp>
      <p:pic>
        <p:nvPicPr>
          <p:cNvPr id="12" name="Immagine 11">
            <a:hlinkClick r:id="rId5"/>
            <a:extLst>
              <a:ext uri="{FF2B5EF4-FFF2-40B4-BE49-F238E27FC236}">
                <a16:creationId xmlns:a16="http://schemas.microsoft.com/office/drawing/2014/main" id="{262DFD17-948F-4679-9281-F4E0EB262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973" y="5381048"/>
            <a:ext cx="849922" cy="84992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9431FC-34F6-420A-A26B-60CE3F1937E0}"/>
              </a:ext>
            </a:extLst>
          </p:cNvPr>
          <p:cNvSpPr txBox="1"/>
          <p:nvPr/>
        </p:nvSpPr>
        <p:spPr>
          <a:xfrm>
            <a:off x="8993895" y="5488157"/>
            <a:ext cx="287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botão!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3719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86AE05-DF43-4B48-8434-284654C2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Números ordinais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1FFA5C-2840-4289-8257-725B47854A32}"/>
              </a:ext>
            </a:extLst>
          </p:cNvPr>
          <p:cNvSpPr txBox="1"/>
          <p:nvPr/>
        </p:nvSpPr>
        <p:spPr>
          <a:xfrm>
            <a:off x="1097280" y="2002403"/>
            <a:ext cx="10365850" cy="3974327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 º Primeiro</a:t>
            </a:r>
          </a:p>
          <a:p>
            <a:r>
              <a:rPr lang="pt-PT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2º  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Segundo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 º Terceiro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 º Quarto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 º Quinto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 º sexto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 º Sétimo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 º Oitavo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 º Nono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 º Décimo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 º décimo primeiro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 º décimo segundo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 º décimo terceiro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 º décimo quarto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 º Décimo Quinto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16 º décimo sexto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17 º décimo sétimo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18 º Décimo Oitavo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 º décimo nono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 º vigésimo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21 º vigésimo primeiro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...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 º trigésimo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 º Quadragésimo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50 º Quinquagésimo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 º sexagésimo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 º setuagésimo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 º octogésimo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 º nonagésimo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 º </a:t>
            </a:r>
            <a:r>
              <a:rPr lang="it-IT" sz="18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centésimo</a:t>
            </a:r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 º </a:t>
            </a:r>
            <a:r>
              <a:rPr lang="it-IT" sz="18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ducentésimo</a:t>
            </a:r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300 º </a:t>
            </a:r>
            <a:r>
              <a:rPr lang="it-IT" sz="18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tricentésimo</a:t>
            </a:r>
            <a:r>
              <a:rPr lang="it-I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1000 º milésimo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3B7AD6-B8A4-477E-B22C-384D9E201A66}"/>
              </a:ext>
            </a:extLst>
          </p:cNvPr>
          <p:cNvSpPr txBox="1"/>
          <p:nvPr/>
        </p:nvSpPr>
        <p:spPr>
          <a:xfrm>
            <a:off x="1097280" y="6386731"/>
            <a:ext cx="51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Ver a ficha dos números das aulas anteriores!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84D746-93B6-4911-BB01-6AE4D72CD30F}"/>
              </a:ext>
            </a:extLst>
          </p:cNvPr>
          <p:cNvSpPr txBox="1"/>
          <p:nvPr/>
        </p:nvSpPr>
        <p:spPr>
          <a:xfrm>
            <a:off x="7818783" y="4381237"/>
            <a:ext cx="364434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É útil para saber para saber quantos andares tem um prédio, em que lugar ficamos numa classificação, no desporto e em diferentes listas!</a:t>
            </a:r>
            <a:endParaRPr lang="it-IT" dirty="0"/>
          </a:p>
        </p:txBody>
      </p:sp>
      <p:pic>
        <p:nvPicPr>
          <p:cNvPr id="10" name="32 Faixa 32">
            <a:hlinkClick r:id="" action="ppaction://media"/>
            <a:extLst>
              <a:ext uri="{FF2B5EF4-FFF2-40B4-BE49-F238E27FC236}">
                <a16:creationId xmlns:a16="http://schemas.microsoft.com/office/drawing/2014/main" id="{4E201988-CE17-4B5F-A644-3522BC348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156" y="508186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732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7AAD1-7B6F-452E-BCFC-A73DE0D4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- Verbo morar (-ar)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992263-B728-4580-A473-D04D5EA02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r="28936" b="7101"/>
          <a:stretch/>
        </p:blipFill>
        <p:spPr>
          <a:xfrm rot="16200000">
            <a:off x="2634170" y="-571531"/>
            <a:ext cx="4401876" cy="92008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B73263-8275-4471-9A71-4DD015DEB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9" t="16901" r="8081" b="21127"/>
          <a:stretch/>
        </p:blipFill>
        <p:spPr>
          <a:xfrm>
            <a:off x="7911548" y="4417490"/>
            <a:ext cx="4165055" cy="17050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AB2865-8689-4318-A7AC-1AA66575EABE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37 – unidade 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028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°15 e n°16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59" y="2688885"/>
            <a:ext cx="10657398" cy="2726985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Revisão da aula anterior – presente do indicativo verbos regulares em –ar, pronomes interrogativos, verbo ter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Outros números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 do indicativo verbos regulares em –er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Estar a + infinitivo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06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dezembro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151C2-F5A3-43AD-896D-1B270424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40FCC3-1A01-4D6C-BACC-6E2739461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23188" r="12318" b="7246"/>
          <a:stretch/>
        </p:blipFill>
        <p:spPr>
          <a:xfrm>
            <a:off x="2458278" y="1830125"/>
            <a:ext cx="7275443" cy="4414995"/>
          </a:xfrm>
          <a:prstGeom prst="rect">
            <a:avLst/>
          </a:prstGeom>
        </p:spPr>
      </p:pic>
      <p:pic>
        <p:nvPicPr>
          <p:cNvPr id="5" name="33 Faixa 33">
            <a:hlinkClick r:id="" action="ppaction://media"/>
            <a:extLst>
              <a:ext uri="{FF2B5EF4-FFF2-40B4-BE49-F238E27FC236}">
                <a16:creationId xmlns:a16="http://schemas.microsoft.com/office/drawing/2014/main" id="{6921A51F-D796-432A-9A18-209BBF021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8921" y="612880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A2AA56-6D1F-4E70-AF68-B536E90C419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38 – unidade 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87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478B62-9851-4FDF-8632-7A9257E3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gostar (-ar)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D56B61-DEC4-4A43-AF2C-CB9EF5311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33" y="2012880"/>
            <a:ext cx="3857833" cy="38578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F40611-6D32-41FE-9FE0-D1126544B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89" t="37846" r="24274" b="40658"/>
          <a:stretch/>
        </p:blipFill>
        <p:spPr>
          <a:xfrm>
            <a:off x="1976437" y="2221728"/>
            <a:ext cx="3019631" cy="3341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406D5A-2565-491E-8856-4D6ECCE4B391}"/>
              </a:ext>
            </a:extLst>
          </p:cNvPr>
          <p:cNvSpPr txBox="1"/>
          <p:nvPr/>
        </p:nvSpPr>
        <p:spPr>
          <a:xfrm>
            <a:off x="897833" y="6355081"/>
            <a:ext cx="9081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Para </a:t>
            </a:r>
            <a:r>
              <a:rPr lang="it-IT" b="1" dirty="0" err="1"/>
              <a:t>conjugar</a:t>
            </a:r>
            <a:r>
              <a:rPr lang="it-IT" b="1" dirty="0"/>
              <a:t> </a:t>
            </a:r>
            <a:r>
              <a:rPr lang="it-IT" b="1" dirty="0" err="1"/>
              <a:t>os</a:t>
            </a:r>
            <a:r>
              <a:rPr lang="it-IT" b="1" dirty="0"/>
              <a:t> </a:t>
            </a:r>
            <a:r>
              <a:rPr lang="it-IT" b="1" dirty="0" err="1"/>
              <a:t>verbos</a:t>
            </a:r>
            <a:r>
              <a:rPr lang="it-IT" b="1" dirty="0"/>
              <a:t>!  </a:t>
            </a:r>
            <a:r>
              <a:rPr lang="it-IT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https://dicionario.priberam.org/conjugar/gostar</a:t>
            </a:r>
            <a:endParaRPr lang="it-IT" b="1" dirty="0">
              <a:solidFill>
                <a:srgbClr val="FFFF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3701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60345F-1611-4C46-992E-32CC7EFE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Gostas disto? Sim gosto/ Não gosto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C7E31B-8DC5-41B4-BCE7-F8A89FE55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15604" r="34090" b="5555"/>
          <a:stretch/>
        </p:blipFill>
        <p:spPr>
          <a:xfrm rot="16200000">
            <a:off x="3945444" y="-361517"/>
            <a:ext cx="4002157" cy="862132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8BA120-7B86-4DC8-8F63-ABAF553DF874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42 – unidade 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7170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E41C0-4D8D-4214-9721-F6F2A124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Luísa Sobral - João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4235AE-995E-4EDB-BA1C-3197C0D26BD8}"/>
              </a:ext>
            </a:extLst>
          </p:cNvPr>
          <p:cNvSpPr txBox="1"/>
          <p:nvPr/>
        </p:nvSpPr>
        <p:spPr>
          <a:xfrm>
            <a:off x="1097280" y="1888987"/>
            <a:ext cx="9411694" cy="422026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pt-BR" dirty="0"/>
              <a:t>Eu saio da escola sempre à mesma hora</a:t>
            </a:r>
          </a:p>
          <a:p>
            <a:r>
              <a:rPr lang="pt-BR" dirty="0"/>
              <a:t>Vejo o João que sai também</a:t>
            </a:r>
          </a:p>
          <a:p>
            <a:r>
              <a:rPr lang="pt-BR" dirty="0"/>
              <a:t>Já me fiz de distraída, sorri meio atrevida</a:t>
            </a:r>
          </a:p>
          <a:p>
            <a:r>
              <a:rPr lang="pt-BR" dirty="0"/>
              <a:t>Mas o João ainda assim finge que não vê</a:t>
            </a:r>
          </a:p>
          <a:p>
            <a:endParaRPr lang="pt-BR" dirty="0"/>
          </a:p>
          <a:p>
            <a:r>
              <a:rPr lang="pt-BR" dirty="0"/>
              <a:t>Todas na escola gostam do João</a:t>
            </a:r>
          </a:p>
          <a:p>
            <a:r>
              <a:rPr lang="pt-BR" dirty="0"/>
              <a:t>Propõem namorar num papel com sim ou não</a:t>
            </a:r>
          </a:p>
          <a:p>
            <a:r>
              <a:rPr lang="pt-BR" dirty="0"/>
              <a:t>Sei que é difícil com tanta escolha assim</a:t>
            </a:r>
          </a:p>
          <a:p>
            <a:r>
              <a:rPr lang="pt-BR" dirty="0"/>
              <a:t>Que vai fazer o João gostar de mim</a:t>
            </a:r>
          </a:p>
          <a:p>
            <a:endParaRPr lang="pt-BR" dirty="0"/>
          </a:p>
          <a:p>
            <a:r>
              <a:rPr lang="pt-BR" dirty="0"/>
              <a:t>Sou a mais bonita e nunca sou escolhida</a:t>
            </a:r>
          </a:p>
          <a:p>
            <a:r>
              <a:rPr lang="pt-BR" dirty="0"/>
              <a:t>Quando fazem equipas para o futebol</a:t>
            </a:r>
          </a:p>
          <a:p>
            <a:r>
              <a:rPr lang="pt-BR" dirty="0"/>
              <a:t>Se alguém fica doente entro p'ra suplente</a:t>
            </a:r>
          </a:p>
          <a:p>
            <a:r>
              <a:rPr lang="pt-BR" dirty="0"/>
              <a:t>E fico sentadinha a apanhar sol</a:t>
            </a:r>
          </a:p>
          <a:p>
            <a:endParaRPr lang="pt-BR" dirty="0"/>
          </a:p>
          <a:p>
            <a:r>
              <a:rPr lang="pt-BR" dirty="0"/>
              <a:t>Todas na escola gostam do João</a:t>
            </a:r>
          </a:p>
          <a:p>
            <a:r>
              <a:rPr lang="pt-BR" dirty="0"/>
              <a:t>Propõem namorar num papel com sim ou não</a:t>
            </a:r>
          </a:p>
          <a:p>
            <a:r>
              <a:rPr lang="pt-BR" dirty="0"/>
              <a:t>Sei que é difícil com tanta escolha assim</a:t>
            </a:r>
          </a:p>
          <a:p>
            <a:r>
              <a:rPr lang="pt-BR" dirty="0"/>
              <a:t>Que vai fazer o João gostar de mim</a:t>
            </a:r>
          </a:p>
          <a:p>
            <a:endParaRPr lang="pt-BR" dirty="0"/>
          </a:p>
          <a:p>
            <a:r>
              <a:rPr lang="pt-BR" dirty="0"/>
              <a:t>Todas na escola gostam do João</a:t>
            </a:r>
          </a:p>
          <a:p>
            <a:r>
              <a:rPr lang="pt-BR" dirty="0"/>
              <a:t>Propõem namorar num papel com sim ou não</a:t>
            </a:r>
          </a:p>
          <a:p>
            <a:r>
              <a:rPr lang="pt-BR" dirty="0"/>
              <a:t>Sei que é difícil com tanta escolha assim</a:t>
            </a:r>
          </a:p>
          <a:p>
            <a:r>
              <a:rPr lang="pt-BR" dirty="0"/>
              <a:t>Que vai fazer o João gostar de mim</a:t>
            </a:r>
          </a:p>
          <a:p>
            <a:endParaRPr lang="pt-BR" dirty="0"/>
          </a:p>
          <a:p>
            <a:r>
              <a:rPr lang="pt-BR" dirty="0"/>
              <a:t>O João olhar para mim</a:t>
            </a:r>
          </a:p>
          <a:p>
            <a:r>
              <a:rPr lang="pt-BR" dirty="0"/>
              <a:t>O João gostar de mim</a:t>
            </a:r>
          </a:p>
          <a:p>
            <a:r>
              <a:rPr lang="pt-BR" dirty="0"/>
              <a:t>Ele está a olhar para mim</a:t>
            </a:r>
            <a:endParaRPr lang="it-IT" dirty="0"/>
          </a:p>
        </p:txBody>
      </p:sp>
      <p:pic>
        <p:nvPicPr>
          <p:cNvPr id="2050" name="Picture 2" descr="LUÍSA SOBRAL “Rosa” – Crossroads">
            <a:extLst>
              <a:ext uri="{FF2B5EF4-FFF2-40B4-BE49-F238E27FC236}">
                <a16:creationId xmlns:a16="http://schemas.microsoft.com/office/drawing/2014/main" id="{402EA718-059F-4B33-AC48-649445C5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528" y="38770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5E016F-A015-449B-9D38-F52117BF7141}"/>
              </a:ext>
            </a:extLst>
          </p:cNvPr>
          <p:cNvSpPr txBox="1"/>
          <p:nvPr/>
        </p:nvSpPr>
        <p:spPr>
          <a:xfrm>
            <a:off x="6255026" y="6096000"/>
            <a:ext cx="576562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u="sng" dirty="0">
                <a:solidFill>
                  <a:schemeClr val="tx1"/>
                </a:solidFill>
              </a:rPr>
              <a:t>Sabias que… </a:t>
            </a:r>
            <a:r>
              <a:rPr lang="pt-PT" dirty="0"/>
              <a:t>a Luísa Sobral é a irmã do vencedor do Festival da Eurovisão 2016 o Salvador Sobral?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B3BDC6-862B-43B7-90A0-1F245525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9" y="3004856"/>
            <a:ext cx="109737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3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46A276-9828-4D7E-9501-0C8873A39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214" y="738466"/>
            <a:ext cx="3392534" cy="539032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9D3E7AD-16EE-4973-B2BA-B74A4792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Outros números</a:t>
            </a:r>
            <a:endParaRPr lang="it-IT" dirty="0"/>
          </a:p>
        </p:txBody>
      </p:sp>
      <p:pic>
        <p:nvPicPr>
          <p:cNvPr id="7" name="13 Faixa 13">
            <a:hlinkClick r:id="" action="ppaction://media"/>
            <a:extLst>
              <a:ext uri="{FF2B5EF4-FFF2-40B4-BE49-F238E27FC236}">
                <a16:creationId xmlns:a16="http://schemas.microsoft.com/office/drawing/2014/main" id="{AB4C4778-C33C-40FA-A382-5512F36CC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56" y="561407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F98D15B-818C-4BF5-8809-FDFBD3C76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798" y="5327245"/>
            <a:ext cx="6614733" cy="9693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4E2FC2-6C4E-4278-86C7-0DF4875F6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449" y="5274108"/>
            <a:ext cx="1719082" cy="6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C420CA-0C7F-4094-A420-6615176A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5" t="25008" r="5694" b="62958"/>
          <a:stretch/>
        </p:blipFill>
        <p:spPr>
          <a:xfrm>
            <a:off x="421419" y="2329020"/>
            <a:ext cx="11595652" cy="2494771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DCA776D-4236-4324-BE27-9A9FC3E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72134"/>
            <a:ext cx="10058400" cy="1450757"/>
          </a:xfrm>
        </p:spPr>
        <p:txBody>
          <a:bodyPr/>
          <a:lstStyle/>
          <a:p>
            <a:r>
              <a:rPr lang="pt-PT" dirty="0"/>
              <a:t>Presente do indicativo, verbos regulares em –ar, -</a:t>
            </a:r>
            <a:r>
              <a:rPr lang="pt-PT" dirty="0" err="1"/>
              <a:t>er</a:t>
            </a:r>
            <a:r>
              <a:rPr lang="pt-PT" dirty="0"/>
              <a:t>, -ir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815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539A30-AB1E-4280-A4CF-458DA4B8B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3" y="1882828"/>
            <a:ext cx="7580243" cy="42704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2EB35B-ED3A-4E92-97A6-A99087A13BE1}"/>
              </a:ext>
            </a:extLst>
          </p:cNvPr>
          <p:cNvSpPr txBox="1"/>
          <p:nvPr/>
        </p:nvSpPr>
        <p:spPr>
          <a:xfrm>
            <a:off x="9863387" y="3596526"/>
            <a:ext cx="12922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6600" b="0" i="0" dirty="0">
                <a:solidFill>
                  <a:srgbClr val="E8E7E3"/>
                </a:solidFill>
                <a:effectLst/>
                <a:latin typeface="apple color emoji"/>
              </a:rPr>
              <a:t>😂</a:t>
            </a:r>
            <a:endParaRPr lang="it-IT" sz="6600" b="1" i="0" dirty="0">
              <a:solidFill>
                <a:srgbClr val="E8E7E3"/>
              </a:solidFill>
              <a:effectLst/>
              <a:latin typeface="helvetica neue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06CC2F8-AF3A-4C51-9213-0798C88C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Expressões idiomáticas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CB8123-44B0-49AD-9DFA-9AAD5B5FBFB4}"/>
              </a:ext>
            </a:extLst>
          </p:cNvPr>
          <p:cNvSpPr txBox="1"/>
          <p:nvPr/>
        </p:nvSpPr>
        <p:spPr>
          <a:xfrm>
            <a:off x="8693426" y="2407970"/>
            <a:ext cx="3326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0" u="none" strike="noStrike" dirty="0">
                <a:effectLst/>
                <a:latin typeface="Montserrat" panose="00000500000000000000" pitchFamily="2" charset="0"/>
              </a:rPr>
              <a:t>Se non lo sapevate</a:t>
            </a:r>
            <a:r>
              <a:rPr lang="it-IT" b="1" u="none" strike="noStrike" dirty="0">
                <a:latin typeface="Montserrat" panose="00000500000000000000" pitchFamily="2" charset="0"/>
              </a:rPr>
              <a:t> </a:t>
            </a:r>
            <a:r>
              <a:rPr lang="it-IT" b="1" i="0" dirty="0">
                <a:effectLst/>
                <a:latin typeface="Montserrat" panose="00000500000000000000" pitchFamily="2" charset="0"/>
              </a:rPr>
              <a:t>adesso lo sapete (ITA)</a:t>
            </a:r>
            <a:endParaRPr lang="it-IT" b="1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5239296-1D9A-4836-B2CE-624D4255D21E}"/>
              </a:ext>
            </a:extLst>
          </p:cNvPr>
          <p:cNvCxnSpPr/>
          <p:nvPr/>
        </p:nvCxnSpPr>
        <p:spPr>
          <a:xfrm flipV="1">
            <a:off x="7739270" y="3326296"/>
            <a:ext cx="1696278" cy="13782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786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D6EB3-1C36-49A7-89C2-07678684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6" y="419125"/>
            <a:ext cx="10058400" cy="1450757"/>
          </a:xfrm>
        </p:spPr>
        <p:txBody>
          <a:bodyPr/>
          <a:lstStyle/>
          <a:p>
            <a:r>
              <a:rPr lang="pt-PT" dirty="0"/>
              <a:t>Presente do indicativo, verbos regulares em -</a:t>
            </a:r>
            <a:r>
              <a:rPr lang="pt-PT" dirty="0" err="1"/>
              <a:t>er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0CF9A3-CC5A-4516-8ABF-D2BEC8636C93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16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F5F62D-CABC-474B-9933-C4F84643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4" y="2028063"/>
            <a:ext cx="3777155" cy="41968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67F9757-48E7-466A-81F2-66C0D8D0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821" y="2624640"/>
            <a:ext cx="6267837" cy="28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6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00F06-4064-4A05-9789-1B87456E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Exemplos viver, compreender, chover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4F460D-9FF9-4C55-A0CC-BC403DC5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58" y="1843377"/>
            <a:ext cx="10628243" cy="43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15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BEAAF-6264-40A8-8A92-8DBE7597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36" y="299855"/>
            <a:ext cx="10058400" cy="1450757"/>
          </a:xfrm>
        </p:spPr>
        <p:txBody>
          <a:bodyPr/>
          <a:lstStyle/>
          <a:p>
            <a:r>
              <a:rPr lang="pt-PT" dirty="0"/>
              <a:t>Exemplos descer, beber, aprender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92035F-5552-4644-8B6F-F55CEE3B8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870171"/>
            <a:ext cx="11118574" cy="428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1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>
            <a:extLst>
              <a:ext uri="{FF2B5EF4-FFF2-40B4-BE49-F238E27FC236}">
                <a16:creationId xmlns:a16="http://schemas.microsoft.com/office/drawing/2014/main" id="{6F4E45D4-28F9-4613-98E9-D07BB3BA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-20000"/>
          </a:blip>
          <a:srcRect t="4019" b="26022"/>
          <a:stretch/>
        </p:blipFill>
        <p:spPr bwMode="auto">
          <a:xfrm>
            <a:off x="679512" y="1996389"/>
            <a:ext cx="10832976" cy="374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A0FD696-54A8-48AC-9AA8-8460B8DB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pronomes interrogativos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1785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A5455-2752-4BFF-A5E1-A143CF2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Conjugação </a:t>
            </a:r>
            <a:r>
              <a:rPr lang="pt-PT" dirty="0" err="1"/>
              <a:t>Perifrásica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B8877A-D7FF-4BAB-BC05-9C03FF0E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180320" cy="43297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Na conjugação perifrástica, os verbos apresentam-se conjugados com os auxiliares </a:t>
            </a:r>
            <a:r>
              <a:rPr lang="pt-PT" sz="1800" b="1" u="sng" dirty="0"/>
              <a:t>estar, ir, andar, começar, acabar, vir, haver, ter</a:t>
            </a:r>
            <a:r>
              <a:rPr lang="pt-PT" sz="1800" dirty="0"/>
              <a:t>, etc.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Esta conjugação existe para exprimir várias ideias acessórias da ação enunciada pelo verbo; duração, realização próxima, realização gradual, obrigação etc.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Os verbos auxiliares empregam-se nas diversas categorias verbais e são seguidos do infinitivo ou do gerúndio, precedidos ou não de preposição.</a:t>
            </a:r>
          </a:p>
          <a:p>
            <a:pPr algn="just"/>
            <a:endParaRPr lang="pt-PT" sz="1800" dirty="0"/>
          </a:p>
          <a:p>
            <a:pPr marL="0" indent="0" algn="just">
              <a:buNone/>
            </a:pPr>
            <a:r>
              <a:rPr lang="pt-PT" sz="1800" b="1" dirty="0"/>
              <a:t>Exemplos: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0" i="0" dirty="0">
                <a:solidFill>
                  <a:srgbClr val="444444"/>
                </a:solidFill>
                <a:effectLst/>
              </a:rPr>
              <a:t>João </a:t>
            </a:r>
            <a:r>
              <a:rPr lang="pt-BR" sz="1800" b="1" i="0" dirty="0">
                <a:solidFill>
                  <a:srgbClr val="444444"/>
                </a:solidFill>
                <a:effectLst/>
              </a:rPr>
              <a:t>pode sair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do hospital ainda hoje. </a:t>
            </a:r>
            <a:r>
              <a:rPr lang="it-IT" sz="1800" b="1" i="0" dirty="0">
                <a:solidFill>
                  <a:srgbClr val="FF0000"/>
                </a:solidFill>
                <a:effectLst/>
              </a:rPr>
              <a:t>Verbo </a:t>
            </a:r>
            <a:r>
              <a:rPr lang="it-IT" sz="1800" b="1" i="0" dirty="0" err="1">
                <a:solidFill>
                  <a:srgbClr val="FF0000"/>
                </a:solidFill>
                <a:effectLst/>
              </a:rPr>
              <a:t>auxiliar</a:t>
            </a:r>
            <a:r>
              <a:rPr lang="it-IT" sz="1800" b="1" i="0" dirty="0">
                <a:solidFill>
                  <a:srgbClr val="FF0000"/>
                </a:solidFill>
                <a:effectLst/>
              </a:rPr>
              <a:t> + infinitivo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0" i="0" dirty="0">
                <a:solidFill>
                  <a:srgbClr val="444444"/>
                </a:solidFill>
                <a:effectLst/>
              </a:rPr>
              <a:t>Depois de refletir, ela </a:t>
            </a:r>
            <a:r>
              <a:rPr lang="pt-BR" sz="1800" b="1" i="0" dirty="0">
                <a:solidFill>
                  <a:srgbClr val="444444"/>
                </a:solidFill>
                <a:effectLst/>
              </a:rPr>
              <a:t>acabou por mudar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de curso. </a:t>
            </a:r>
            <a:r>
              <a:rPr lang="pt-BR" sz="1800" b="1" i="0" dirty="0">
                <a:solidFill>
                  <a:srgbClr val="FF0000"/>
                </a:solidFill>
                <a:effectLst/>
              </a:rPr>
              <a:t> Verbo auxiliar + preposição + verbo principal no infinitivo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1" i="0" dirty="0">
                <a:solidFill>
                  <a:srgbClr val="444444"/>
                </a:solidFill>
                <a:effectLst/>
              </a:rPr>
              <a:t>Estou começando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a entender melhor o mundo. </a:t>
            </a:r>
            <a:r>
              <a:rPr lang="pt-BR" sz="1800" b="1" i="0" dirty="0">
                <a:solidFill>
                  <a:srgbClr val="FF0000"/>
                </a:solidFill>
                <a:effectLst/>
              </a:rPr>
              <a:t>Verbo auxiliar + gerúndio do verbo principal</a:t>
            </a:r>
            <a:endParaRPr lang="pt-B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1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8C959-F03C-425B-A9E1-231188A5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Estar a + infinitivo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8ACA50-2734-4BCB-83FA-6A9E6682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81" y="1809187"/>
            <a:ext cx="7384036" cy="28813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62E4B9-6604-46DF-8A69-988667F2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81" y="4576196"/>
            <a:ext cx="7384036" cy="11513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D39A3D-2D66-4876-9121-B30CA8DCCC8E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12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75783C-8CEC-4CBC-90F2-57B334AEC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3" t="1754" r="7804" b="6172"/>
          <a:stretch/>
        </p:blipFill>
        <p:spPr>
          <a:xfrm>
            <a:off x="7617311" y="1780664"/>
            <a:ext cx="4403964" cy="3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39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6B23A-3D36-46A4-9CC4-C7BF643B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Ditado – </a:t>
            </a:r>
            <a:br>
              <a:rPr lang="pt-PT" dirty="0"/>
            </a:br>
            <a:r>
              <a:rPr lang="pt-PT" dirty="0"/>
              <a:t>continuação do texto aula 11 e 12 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3A4CB44-5606-4FD5-85FB-9E4DE743B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06714"/>
            <a:ext cx="10220494" cy="4170753"/>
          </a:xfrm>
        </p:spPr>
        <p:txBody>
          <a:bodyPr/>
          <a:lstStyle/>
          <a:p>
            <a:pPr algn="just"/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“V</a:t>
            </a:r>
            <a:r>
              <a:rPr lang="pt-P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 </a:t>
            </a:r>
            <a:r>
              <a:rPr lang="pt-PT" sz="1800" dirty="0" err="1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ivo</a:t>
            </a:r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num lugar quente. A gente aqui tem muitos mosquitos e encontra borboletas nas flores. No verão abrem-se as janelas mas colocam-se redes. Ficamos a ver tudo coado por essa brancura. Também há gatos soltos e outros dentro das casas. Os gatos soltos são os nossos. Eles entram no quintal e levam os restos. Andam em beiras estreitas. Todos os gumes são estradas para eles. Sabem não cair e, quando caem, sabem cair.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Alguns casais de bichos também são de pinguim homem com pinguim homem ou de golfinho mulher com golfinho mulher. Mas eu nunca vi e não tenho provas. Nunca sequer vi um pinguim ou um golfinho e fico triste por isso.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 gatos são casais misturados. Eu acho. Não são fiéis. Os cachorros também não. São fiéis aos donos mas, entre si, não namoram com muito cuidado.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minha mãe explica que o amor também é namorar com cuidado”.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9677B5-A35C-4DE1-8195-ED78A15F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799" y="4540516"/>
            <a:ext cx="1809015" cy="18090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0C67B00-A45C-4913-BFB2-3C50CED9B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02" y="5727510"/>
            <a:ext cx="486503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0B95D7-D93C-4497-8D2F-8FF79981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251792"/>
            <a:ext cx="10629900" cy="59432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5BB3B2-CAB9-4763-8F3C-78C99EE86846}"/>
              </a:ext>
            </a:extLst>
          </p:cNvPr>
          <p:cNvSpPr txBox="1"/>
          <p:nvPr/>
        </p:nvSpPr>
        <p:spPr>
          <a:xfrm rot="20465662">
            <a:off x="310701" y="1279398"/>
            <a:ext cx="390230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3200" dirty="0"/>
              <a:t>Momento de Leitura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39042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E7937F-D871-4ADD-B465-B5893E42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66" y="403062"/>
            <a:ext cx="6121334" cy="5509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738EAE-951A-4983-A0AF-BFA85C94A632}"/>
              </a:ext>
            </a:extLst>
          </p:cNvPr>
          <p:cNvSpPr txBox="1"/>
          <p:nvPr/>
        </p:nvSpPr>
        <p:spPr>
          <a:xfrm>
            <a:off x="117060" y="223533"/>
            <a:ext cx="582108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GEOGRAFIA</a:t>
            </a:r>
          </a:p>
          <a:p>
            <a:pPr algn="just"/>
            <a:r>
              <a:rPr lang="pt-BR" dirty="0"/>
              <a:t>Portugal está situado no extremo sudoeste da Europa e inclui os arquipélagos da Madeira e dos Açores no Oceano Atlântico. No continente europeu, o território português ocupa uma área de 88.889 km2 (com 218 km de largura, 561 km de comprimento, 832 km de costa atlântica e 1.215 km de fronteira terrestre com Espanha).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Situado no Oceano Atlântico, entre o continente europeu e o norte-americano, o arquipélago dos Açores tem uma área de 2.355 km2 e é constituído por nove Ilhas - São Miguel e Santa Maria no Grupo Oriental, Terceira, Graciosa, São Jorge, Pico e Faial no Grupo Central, e Flores e Corvo no Grupo Ocidental. As ligações com Portugal continental são asseguradas por via aérea, em cerca de 2 horas de voo.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Arquipélago da Madeira com uma área de 741 km2, está situado no Oceano Atlântico a cerca de 500 kms da costa africana e 1000 kms do continente europeu (1h30 de voo para Lisboa). É constituído pelas Ilhas da Madeira e de Porto Santo, e pelas ilhas inabitadas das Desertas e Selvagens (que são Áreas de Reserva Natural).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7DBD0D-1624-4735-ACC7-7131CB26AC3C}"/>
              </a:ext>
            </a:extLst>
          </p:cNvPr>
          <p:cNvSpPr txBox="1"/>
          <p:nvPr/>
        </p:nvSpPr>
        <p:spPr>
          <a:xfrm>
            <a:off x="8786191" y="6405632"/>
            <a:ext cx="30347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Turismo de Portugal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3877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8C5DB-A338-42CB-9353-B6B7FF19E1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7400" y="2181519"/>
            <a:ext cx="5727700" cy="14509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PT" dirty="0"/>
              <a:t>Para saber mais … </a:t>
            </a:r>
            <a:endParaRPr lang="it-IT" dirty="0"/>
          </a:p>
        </p:txBody>
      </p:sp>
      <p:pic>
        <p:nvPicPr>
          <p:cNvPr id="2050" name="Picture 2" descr="Luís de Camões - Wikipedia">
            <a:extLst>
              <a:ext uri="{FF2B5EF4-FFF2-40B4-BE49-F238E27FC236}">
                <a16:creationId xmlns:a16="http://schemas.microsoft.com/office/drawing/2014/main" id="{84A1DB0B-018E-4709-8E0F-6A24369E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52" y="431937"/>
            <a:ext cx="4232205" cy="5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1DD520-8CD6-4C48-A89C-314481D9C5A6}"/>
              </a:ext>
            </a:extLst>
          </p:cNvPr>
          <p:cNvSpPr txBox="1"/>
          <p:nvPr/>
        </p:nvSpPr>
        <p:spPr>
          <a:xfrm>
            <a:off x="977399" y="3632494"/>
            <a:ext cx="572769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https://www.olalisboa.it/articoli-in-portoghese/porque-dia-de-portugal</a:t>
            </a:r>
            <a:endParaRPr lang="it-IT" b="1" dirty="0">
              <a:solidFill>
                <a:srgbClr val="FFFF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116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37D67E-EB73-471A-8512-2A027FC5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77" y="0"/>
            <a:ext cx="11772176" cy="61887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133F24-41D0-406E-8C4F-165AA2D34AC4}"/>
              </a:ext>
            </a:extLst>
          </p:cNvPr>
          <p:cNvSpPr txBox="1"/>
          <p:nvPr/>
        </p:nvSpPr>
        <p:spPr>
          <a:xfrm>
            <a:off x="3832002" y="6356147"/>
            <a:ext cx="81214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Fonte</a:t>
            </a:r>
            <a:r>
              <a:rPr lang="it-IT" dirty="0"/>
              <a:t>: https://aia.madeira.gov.pt/images/files/telensino/PORT10_Aula1_23abril.pdf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EE57AD-A0BA-46EE-BF3B-359D11FBE260}"/>
              </a:ext>
            </a:extLst>
          </p:cNvPr>
          <p:cNvSpPr txBox="1"/>
          <p:nvPr/>
        </p:nvSpPr>
        <p:spPr>
          <a:xfrm>
            <a:off x="461703" y="5110226"/>
            <a:ext cx="425394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/>
              <a:t>Il sonetto Voi ch’ascoltate in rime sparse il suono, uno dei più importanti della produzione letteraria di Francesco Petrarca.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4A279459-ABB1-4568-BBC3-2E7A9CFD9841}"/>
              </a:ext>
            </a:extLst>
          </p:cNvPr>
          <p:cNvSpPr/>
          <p:nvPr/>
        </p:nvSpPr>
        <p:spPr>
          <a:xfrm rot="19572209">
            <a:off x="3595330" y="4073303"/>
            <a:ext cx="727360" cy="742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369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DD608C-E816-4F49-B88E-A6DB1A461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875" y="1669411"/>
            <a:ext cx="5699125" cy="2112962"/>
          </a:xfrm>
        </p:spPr>
        <p:txBody>
          <a:bodyPr>
            <a:normAutofit fontScale="90000"/>
          </a:bodyPr>
          <a:lstStyle/>
          <a:p>
            <a:pPr algn="just"/>
            <a:br>
              <a:rPr lang="pt-PT" dirty="0"/>
            </a:br>
            <a:r>
              <a:rPr lang="pt-BR" sz="4000" b="1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LUÍS, O POETA SALVA A NADO O POEMA</a:t>
            </a:r>
            <a:br>
              <a:rPr lang="pt-BR" b="1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C1AADE-1715-44E6-8245-FCCB14E1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27" y="3246684"/>
            <a:ext cx="5442368" cy="13605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7B6DCD-AAEF-4CBC-869A-0537911E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83" t="12600" r="25361" b="35406"/>
          <a:stretch/>
        </p:blipFill>
        <p:spPr>
          <a:xfrm>
            <a:off x="6195806" y="185335"/>
            <a:ext cx="5848952" cy="61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7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AF6421-01FC-4609-9DA9-E2E04FDAA252}"/>
              </a:ext>
            </a:extLst>
          </p:cNvPr>
          <p:cNvSpPr txBox="1"/>
          <p:nvPr/>
        </p:nvSpPr>
        <p:spPr>
          <a:xfrm>
            <a:off x="1166192" y="787140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"Nem tenho versos, cedro desmedido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Da pequena floresta portuguesa!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Nem tenho versos, de tão comovido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Que fico a olhar de longe tal grandeza.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Quem te pode cantar, depois do Canto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Que deste à pátria, que to não merece?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 sol da inspiração que acendo e que levanto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Chega aos teus pés e como que arrefece.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Chamar-te génio é justo, mas é pouco.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Chamar-te herói, é dar-te um só poder.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Poeta dum império que era louco,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Foste louco a cantar e louco a combater.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Sirva, pois, de poema este respeito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Que te devo e professo,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Única nau do sonho insatisfeito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Que não teve regresso!"</a:t>
            </a:r>
            <a:br>
              <a:rPr lang="pt-BR" dirty="0"/>
            </a:br>
            <a:br>
              <a:rPr lang="pt-BR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pt-BR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Camões</a:t>
            </a:r>
            <a:r>
              <a:rPr lang="pt-BR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Miguel Torga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182371-CDA0-45FF-8EB2-86C90520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65" y="1303474"/>
            <a:ext cx="2330312" cy="33952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C74EC4-0329-4700-9A10-6D6C743BBF33}"/>
              </a:ext>
            </a:extLst>
          </p:cNvPr>
          <p:cNvSpPr txBox="1"/>
          <p:nvPr/>
        </p:nvSpPr>
        <p:spPr>
          <a:xfrm>
            <a:off x="8227529" y="4807008"/>
            <a:ext cx="18155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Miguel Torga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849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464AF-0490-443C-A0C2-150DEFFB8CD5}"/>
              </a:ext>
            </a:extLst>
          </p:cNvPr>
          <p:cNvSpPr txBox="1"/>
          <p:nvPr/>
        </p:nvSpPr>
        <p:spPr>
          <a:xfrm>
            <a:off x="1073418" y="2070707"/>
            <a:ext cx="414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Obrigada pela vossa atenção!</a:t>
            </a:r>
          </a:p>
          <a:p>
            <a:pPr algn="ctr"/>
            <a:r>
              <a:rPr lang="pt-PT" sz="2400" b="1" dirty="0"/>
              <a:t>E bom San </a:t>
            </a:r>
            <a:r>
              <a:rPr lang="pt-PT" sz="2400" b="1" dirty="0" err="1"/>
              <a:t>Nicoló</a:t>
            </a:r>
            <a:r>
              <a:rPr lang="pt-PT" sz="2400" b="1" dirty="0"/>
              <a:t> para todos!</a:t>
            </a:r>
          </a:p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Espero que tenham gostado.</a:t>
            </a:r>
          </a:p>
          <a:p>
            <a:pPr algn="ctr"/>
            <a:r>
              <a:rPr lang="pt-PT" sz="2400" b="1" dirty="0"/>
              <a:t>Façam perguntas!</a:t>
            </a:r>
          </a:p>
          <a:p>
            <a:pPr algn="ctr"/>
            <a:endParaRPr lang="pt-PT" sz="24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B993FA-7B1A-44FE-8BE4-16E209DF9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83" t="18230" r="17649" b="36996"/>
          <a:stretch/>
        </p:blipFill>
        <p:spPr>
          <a:xfrm>
            <a:off x="5982175" y="808380"/>
            <a:ext cx="4850299" cy="48329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C5E665-5C3B-4B9A-AFAB-9972FB7F2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274" y="4960736"/>
            <a:ext cx="1361247" cy="13612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2B4FF2-676E-41F0-8F67-69ED94616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474" y="0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7615AB-CBE4-430F-87B8-30C78B03C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147"/>
          <a:stretch/>
        </p:blipFill>
        <p:spPr>
          <a:xfrm>
            <a:off x="160685" y="167333"/>
            <a:ext cx="11037402" cy="4762475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13A769DC-B3AF-41ED-852B-29945E06E3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043" t="51263" r="3643" b="7388"/>
          <a:stretch/>
        </p:blipFill>
        <p:spPr bwMode="auto">
          <a:xfrm>
            <a:off x="5061967" y="3727174"/>
            <a:ext cx="7130033" cy="283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19_faixa_19">
            <a:hlinkClick r:id="" action="ppaction://media"/>
            <a:extLst>
              <a:ext uri="{FF2B5EF4-FFF2-40B4-BE49-F238E27FC236}">
                <a16:creationId xmlns:a16="http://schemas.microsoft.com/office/drawing/2014/main" id="{F4EEBAC1-1422-4272-98D2-205342B50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5791" y="49033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679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E92E02-2A6B-4501-901A-C19C17614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t="9034" r="32544" b="3236"/>
          <a:stretch/>
        </p:blipFill>
        <p:spPr>
          <a:xfrm rot="16200000">
            <a:off x="5337974" y="-713805"/>
            <a:ext cx="3909393" cy="929248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CB16B3D-2C2C-40F0-A34D-8A4C3937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do verbo TER</a:t>
            </a:r>
            <a:endParaRPr lang="it-IT" dirty="0"/>
          </a:p>
        </p:txBody>
      </p:sp>
      <p:pic>
        <p:nvPicPr>
          <p:cNvPr id="5" name="25 Faixa 25">
            <a:hlinkClick r:id="" action="ppaction://media"/>
            <a:extLst>
              <a:ext uri="{FF2B5EF4-FFF2-40B4-BE49-F238E27FC236}">
                <a16:creationId xmlns:a16="http://schemas.microsoft.com/office/drawing/2014/main" id="{012E142B-81E4-4BCE-A1F3-FCED55311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539" y="402381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5DD16DC-1F4A-4DA0-B33A-DA69F2F5E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3" y="2394715"/>
            <a:ext cx="2605284" cy="307544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2319D6-9F92-4F67-AD0D-0FFACB69C987}"/>
              </a:ext>
            </a:extLst>
          </p:cNvPr>
          <p:cNvSpPr txBox="1"/>
          <p:nvPr/>
        </p:nvSpPr>
        <p:spPr>
          <a:xfrm>
            <a:off x="330280" y="6386731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32 – unidade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52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D2438-315E-430E-B62E-12744831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Lisboa Ainda - Manuel Alegre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3EEBA6-07C7-4355-8C8F-297D8081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235" y="2344255"/>
            <a:ext cx="3984177" cy="29479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C55AD5-DA49-4ACA-852F-1411805D8BA3}"/>
              </a:ext>
            </a:extLst>
          </p:cNvPr>
          <p:cNvSpPr txBox="1"/>
          <p:nvPr/>
        </p:nvSpPr>
        <p:spPr>
          <a:xfrm>
            <a:off x="1130411" y="1550080"/>
            <a:ext cx="56016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 </a:t>
            </a:r>
          </a:p>
          <a:p>
            <a:pPr algn="l"/>
            <a:r>
              <a:rPr lang="pt-BR" b="1" i="0" u="sng" dirty="0">
                <a:effectLst/>
                <a:latin typeface="PT Sans" panose="020B0503020203020204" pitchFamily="34" charset="0"/>
              </a:rPr>
              <a:t>Lisboa</a:t>
            </a:r>
            <a:r>
              <a:rPr lang="pt-BR" b="1" i="0" dirty="0">
                <a:effectLst/>
                <a:latin typeface="PT Sans" panose="020B0503020203020204" pitchFamily="34" charset="0"/>
              </a:rPr>
              <a:t> </a:t>
            </a:r>
            <a:r>
              <a:rPr lang="pt-BR" b="1" i="0" u="sng" dirty="0">
                <a:effectLst/>
                <a:latin typeface="PT Sans" panose="020B0503020203020204" pitchFamily="34" charset="0"/>
              </a:rPr>
              <a:t>não tem </a:t>
            </a:r>
            <a:r>
              <a:rPr lang="pt-BR" b="0" i="0" dirty="0">
                <a:effectLst/>
                <a:latin typeface="PT Sans" panose="020B0503020203020204" pitchFamily="34" charset="0"/>
              </a:rPr>
              <a:t>beijos nem abraços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não tem risos nem esplanadas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não tem passos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nem raparigas e rapazes de mãos dadas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tem praças cheias de ninguém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ainda tem sol mas não tem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nem gaivota de Amália nem canoa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sem restaurantes, sem bares, nem cinemas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ainda é fado ainda é poemas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fechada dentro de si mesma ainda é Lisboa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cidade aberta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ainda é Lisboa de Pessoa alegre e triste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e em cada rua deserta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ainda resiste.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 </a:t>
            </a:r>
          </a:p>
          <a:p>
            <a:pPr algn="l"/>
            <a:r>
              <a:rPr lang="pt-BR" b="0" i="0" dirty="0">
                <a:effectLst/>
                <a:latin typeface="PT Sans" panose="020B0503020203020204" pitchFamily="34" charset="0"/>
              </a:rPr>
              <a:t>20 de março de 2020 - Manuel Alegre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A44B3E-F44C-4AC4-BBA2-60C20AFA21C2}"/>
              </a:ext>
            </a:extLst>
          </p:cNvPr>
          <p:cNvSpPr txBox="1"/>
          <p:nvPr/>
        </p:nvSpPr>
        <p:spPr>
          <a:xfrm>
            <a:off x="4982818" y="6401204"/>
            <a:ext cx="720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 err="1"/>
              <a:t>Poemas</a:t>
            </a:r>
            <a:r>
              <a:rPr lang="it-IT" b="1" u="sng" dirty="0"/>
              <a:t> de Manuel Alegre </a:t>
            </a:r>
            <a:r>
              <a:rPr lang="it-IT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http://users.isr.ist.utl.pt/~cfb/VdS/alegre.html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F14342-DE71-4977-A5DC-727D7FC31DBA}"/>
              </a:ext>
            </a:extLst>
          </p:cNvPr>
          <p:cNvSpPr txBox="1"/>
          <p:nvPr/>
        </p:nvSpPr>
        <p:spPr>
          <a:xfrm>
            <a:off x="9155175" y="5355239"/>
            <a:ext cx="166977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Manuel Alegre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0382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hlinkClick r:id="rId2"/>
            <a:extLst>
              <a:ext uri="{FF2B5EF4-FFF2-40B4-BE49-F238E27FC236}">
                <a16:creationId xmlns:a16="http://schemas.microsoft.com/office/drawing/2014/main" id="{2D165414-704F-44D8-8042-6D8C5BF43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87" t="9404" r="5543" b="38012"/>
          <a:stretch/>
        </p:blipFill>
        <p:spPr>
          <a:xfrm>
            <a:off x="2479959" y="1912095"/>
            <a:ext cx="7505077" cy="433702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32A078E-617C-42D0-BBCF-A6B19A80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Mostra virtual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FBA8FE-E9FF-457D-8530-38BF629B9D36}"/>
              </a:ext>
            </a:extLst>
          </p:cNvPr>
          <p:cNvSpPr txBox="1"/>
          <p:nvPr/>
        </p:nvSpPr>
        <p:spPr>
          <a:xfrm>
            <a:off x="556591" y="64238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/>
              <a:t>Para </a:t>
            </a:r>
            <a:r>
              <a:rPr lang="it-IT" b="1" u="sng" dirty="0" err="1"/>
              <a:t>saber</a:t>
            </a:r>
            <a:r>
              <a:rPr lang="it-IT" b="1" u="sng" dirty="0"/>
              <a:t> mais:  </a:t>
            </a:r>
            <a:r>
              <a:rPr lang="it-IT" dirty="0"/>
              <a:t>https://www.olalisboa.it/o-respiro-de-lisboa</a:t>
            </a:r>
          </a:p>
        </p:txBody>
      </p:sp>
    </p:spTree>
    <p:extLst>
      <p:ext uri="{BB962C8B-B14F-4D97-AF65-F5344CB8AC3E}">
        <p14:creationId xmlns:p14="http://schemas.microsoft.com/office/powerpoint/2010/main" val="178786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D6EB3-1C36-49A7-89C2-07678684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6" y="419125"/>
            <a:ext cx="10058400" cy="1450757"/>
          </a:xfrm>
        </p:spPr>
        <p:txBody>
          <a:bodyPr/>
          <a:lstStyle/>
          <a:p>
            <a:r>
              <a:rPr lang="pt-PT" dirty="0"/>
              <a:t>Relembrando- Presente do indicativo, verbos regulares em -ar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068F52-D275-44DD-9E55-B961CB86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77"/>
          <a:stretch/>
        </p:blipFill>
        <p:spPr>
          <a:xfrm>
            <a:off x="1547191" y="1869882"/>
            <a:ext cx="9097618" cy="42868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0CF9A3-CC5A-4516-8ABF-D2BEC8636C93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14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150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EA7A0E-C238-4484-BDC6-3D897CB7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72" y="286603"/>
            <a:ext cx="10058400" cy="1450757"/>
          </a:xfrm>
        </p:spPr>
        <p:txBody>
          <a:bodyPr/>
          <a:lstStyle/>
          <a:p>
            <a:r>
              <a:rPr lang="pt-PT" dirty="0"/>
              <a:t>Exemplos morar, jogar, tomar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EC6E8EC-8152-4130-9E37-B778EED8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72" y="2025815"/>
            <a:ext cx="11028620" cy="40785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5DDA64-45CE-44F6-8E49-6C5803CE8969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14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71356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3646</TotalTime>
  <Words>2140</Words>
  <Application>Microsoft Office PowerPoint</Application>
  <PresentationFormat>Widescreen</PresentationFormat>
  <Paragraphs>252</Paragraphs>
  <Slides>39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3" baseType="lpstr">
      <vt:lpstr>apple color emoji</vt:lpstr>
      <vt:lpstr>Arial</vt:lpstr>
      <vt:lpstr>Baskerville Old Face</vt:lpstr>
      <vt:lpstr>Calibri</vt:lpstr>
      <vt:lpstr>Calibri Light</vt:lpstr>
      <vt:lpstr>Garamond</vt:lpstr>
      <vt:lpstr>Georgia</vt:lpstr>
      <vt:lpstr>helvetica neue</vt:lpstr>
      <vt:lpstr>Montserrat</vt:lpstr>
      <vt:lpstr>PT Sans</vt:lpstr>
      <vt:lpstr>Segoe UI Historic</vt:lpstr>
      <vt:lpstr>Times New Roman</vt:lpstr>
      <vt:lpstr>Wingdings</vt:lpstr>
      <vt:lpstr>Retrospettivo</vt:lpstr>
      <vt:lpstr>LINGUA E TRADUZIONE PORTOGHESE I</vt:lpstr>
      <vt:lpstr>Sumário da aula n°15 e n°16</vt:lpstr>
      <vt:lpstr>Revisão pronomes interrogativos</vt:lpstr>
      <vt:lpstr>Presentazione standard di PowerPoint</vt:lpstr>
      <vt:lpstr>Revisão do verbo TER</vt:lpstr>
      <vt:lpstr>Lisboa Ainda - Manuel Alegre </vt:lpstr>
      <vt:lpstr>Mostra virtual </vt:lpstr>
      <vt:lpstr>Relembrando- Presente do indicativo, verbos regulares em -ar</vt:lpstr>
      <vt:lpstr>Exemplos morar, jogar, tomar</vt:lpstr>
      <vt:lpstr>Presentazione standard di PowerPoint</vt:lpstr>
      <vt:lpstr>Que línguas falas? Verbo falar (-ar) </vt:lpstr>
      <vt:lpstr>Presentazione standard di PowerPoint</vt:lpstr>
      <vt:lpstr>Presentazione standard di PowerPoint</vt:lpstr>
      <vt:lpstr>Expressão idiomática</vt:lpstr>
      <vt:lpstr>Verbo poupar (-ar) </vt:lpstr>
      <vt:lpstr>Rir é o melhor remédio</vt:lpstr>
      <vt:lpstr>Verbo morar (-ar)</vt:lpstr>
      <vt:lpstr>Números ordinais </vt:lpstr>
      <vt:lpstr>Exercício - Verbo morar (-ar)</vt:lpstr>
      <vt:lpstr>Exercício</vt:lpstr>
      <vt:lpstr>Verbo gostar (-ar)</vt:lpstr>
      <vt:lpstr>Gostas disto? Sim gosto/ Não gosto</vt:lpstr>
      <vt:lpstr>Luísa Sobral - João</vt:lpstr>
      <vt:lpstr>Outros números</vt:lpstr>
      <vt:lpstr>Presente do indicativo, verbos regulares em –ar, -er, -ir</vt:lpstr>
      <vt:lpstr>Expressões idiomáticas</vt:lpstr>
      <vt:lpstr>Presente do indicativo, verbos regulares em -er</vt:lpstr>
      <vt:lpstr>Exemplos viver, compreender, chover</vt:lpstr>
      <vt:lpstr>Exemplos descer, beber, aprender</vt:lpstr>
      <vt:lpstr>Conjugação Perifrásica</vt:lpstr>
      <vt:lpstr>Estar a + infinitivo </vt:lpstr>
      <vt:lpstr>Ditado –  continuação do texto aula 11 e 12 </vt:lpstr>
      <vt:lpstr>Presentazione standard di PowerPoint</vt:lpstr>
      <vt:lpstr>Presentazione standard di PowerPoint</vt:lpstr>
      <vt:lpstr>Para saber mais … </vt:lpstr>
      <vt:lpstr>Presentazione standard di PowerPoint</vt:lpstr>
      <vt:lpstr> LUÍS, O POETA SALVA A NADO O POEMA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36</cp:revision>
  <cp:lastPrinted>2021-12-06T12:21:43Z</cp:lastPrinted>
  <dcterms:created xsi:type="dcterms:W3CDTF">2021-11-07T18:56:17Z</dcterms:created>
  <dcterms:modified xsi:type="dcterms:W3CDTF">2021-12-06T13:09:26Z</dcterms:modified>
</cp:coreProperties>
</file>