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2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06/12/2021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06/12/2021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XII. Progresso tecnologico e crescita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CBD2424-0488-4AD1-A2A5-344D4FAA3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XII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3144B40-2834-4699-B9CE-679E47A0BA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Progresso tecnologico e crescita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7F48674-98CD-4D88-91C1-BD92EC64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0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21968201-8641-45AE-BB3D-F9993C7F9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73149"/>
                <a:ext cx="8665427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 marL="0">
                  <a:buFontTx/>
                  <a:buNone/>
                  <a:defRPr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Qual è </a:t>
                </a:r>
                <a:r>
                  <a:rPr lang="it-IT" sz="2400" dirty="0">
                    <a:solidFill>
                      <a:srgbClr val="FF0000"/>
                    </a:solidFill>
                  </a:rPr>
                  <a:t>livello di investimento necessario per mantenere un dato livello di capitale per unità di lavoro </a:t>
                </a:r>
                <a:r>
                  <a:rPr lang="it-IT" sz="2400" dirty="0" smtClean="0">
                    <a:solidFill>
                      <a:srgbClr val="FF0000"/>
                    </a:solidFill>
                  </a:rPr>
                  <a:t>effettivo?</a:t>
                </a:r>
              </a:p>
              <a:p>
                <a:pPr marL="0">
                  <a:buFontTx/>
                  <a:buNone/>
                  <a:defRPr/>
                </a:pPr>
                <a:endParaRPr lang="it-IT" sz="2400" dirty="0">
                  <a:solidFill>
                    <a:srgbClr val="FF0000"/>
                  </a:solidFill>
                </a:endParaRPr>
              </a:p>
              <a:p>
                <a:pPr marL="0">
                  <a:buFontTx/>
                  <a:buNone/>
                  <a:defRPr/>
                </a:pPr>
                <a:r>
                  <a:rPr lang="it-IT" sz="2400" b="1" dirty="0" smtClean="0">
                    <a:solidFill>
                      <a:srgbClr val="FF0000"/>
                    </a:solidFill>
                  </a:rPr>
                  <a:t>Introducendo il progresso tecnologico, il numero di unità di lavoro effettivo (AN) aumenta nel tempo</a:t>
                </a:r>
                <a:r>
                  <a:rPr lang="it-IT" sz="2400" dirty="0" smtClean="0"/>
                  <a:t>. Quindi, mantenere lo stesso rapporto capitale/lavoro effettivo (K/AN) richiede un aumento dello stock di capitale (K) proporzionale all’aumento delle unità di lavoro effettivo (AN).</a:t>
                </a:r>
              </a:p>
              <a:p>
                <a:pPr marL="0">
                  <a:buFontTx/>
                  <a:buNone/>
                  <a:defRPr/>
                </a:pPr>
                <a:endParaRPr lang="it-IT" sz="2400" dirty="0"/>
              </a:p>
              <a:p>
                <a:pPr marL="0">
                  <a:buFontTx/>
                  <a:buNone/>
                  <a:defRPr/>
                </a:pPr>
                <a:r>
                  <a:rPr lang="it-IT" sz="2400" dirty="0" smtClean="0"/>
                  <a:t>Sia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it-IT" sz="2400" dirty="0" smtClean="0"/>
                  <a:t>  il tasso di deprezzamento,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2400" dirty="0" smtClean="0"/>
                  <a:t> il tasso di progresso tecnologico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it-IT" sz="2400" dirty="0" smtClean="0"/>
                  <a:t> il tasso di crescita della </a:t>
                </a:r>
                <a:r>
                  <a:rPr lang="it-IT" sz="2400" dirty="0" smtClean="0"/>
                  <a:t>popolazione.</a:t>
                </a:r>
                <a:endParaRPr lang="it-IT" sz="2400" dirty="0" smtClean="0"/>
              </a:p>
              <a:p>
                <a:pPr marL="0">
                  <a:buFontTx/>
                  <a:buNone/>
                  <a:defRPr/>
                </a:pPr>
                <a:r>
                  <a:rPr lang="it-IT" sz="2400" dirty="0" smtClean="0"/>
                  <a:t>Se assumiamo che il rapporto tra occupazione e popolazione totale rimanga costante, il numero dei lavoratori (N) cresce anch’esso al tasso annuo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it-IT" sz="2400" dirty="0" smtClean="0"/>
                  <a:t>.</a:t>
                </a:r>
              </a:p>
              <a:p>
                <a:pPr marL="0">
                  <a:buFontTx/>
                  <a:buNone/>
                  <a:defRPr/>
                </a:pPr>
                <a:endParaRPr lang="it-IT" sz="2400" dirty="0"/>
              </a:p>
              <a:p>
                <a:pPr marL="0">
                  <a:buFontTx/>
                  <a:buNone/>
                  <a:defRPr/>
                </a:pPr>
                <a:r>
                  <a:rPr lang="it-IT" sz="2400" dirty="0" smtClean="0"/>
                  <a:t>Queste due ipotesi implicano che il tasso di crescita del lavoro in unità effettive (AN) sia uguale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it-IT" sz="2400" dirty="0" smtClean="0"/>
                  <a:t>.</a:t>
                </a:r>
                <a:endParaRPr lang="it-IT" sz="2400" dirty="0"/>
              </a:p>
              <a:p>
                <a:pPr>
                  <a:buNone/>
                  <a:defRPr/>
                </a:pPr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968201-8641-45AE-BB3D-F9993C7F9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73149"/>
                <a:ext cx="8665427" cy="4525963"/>
              </a:xfrm>
              <a:blipFill rotWithShape="1">
                <a:blip r:embed="rId2"/>
                <a:stretch>
                  <a:fillRect l="-703" t="-1887" r="-8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551087"/>
          </a:xfrm>
        </p:spPr>
        <p:txBody>
          <a:bodyPr/>
          <a:lstStyle/>
          <a:p>
            <a:r>
              <a:rPr lang="it-IT" sz="3200" dirty="0"/>
              <a:t>1.2 Interazione tra produzione e capitale</a:t>
            </a:r>
          </a:p>
        </p:txBody>
      </p:sp>
    </p:spTree>
    <p:extLst>
      <p:ext uri="{BB962C8B-B14F-4D97-AF65-F5344CB8AC3E}">
        <p14:creationId xmlns:p14="http://schemas.microsoft.com/office/powerpoint/2010/main" val="858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21968201-8641-45AE-BB3D-F9993C7F9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73149"/>
                <a:ext cx="8856984" cy="4525963"/>
              </a:xfrm>
            </p:spPr>
            <p:txBody>
              <a:bodyPr>
                <a:normAutofit/>
              </a:bodyPr>
              <a:lstStyle/>
              <a:p>
                <a:pPr marL="0">
                  <a:buFontTx/>
                  <a:buNone/>
                  <a:defRPr/>
                </a:pPr>
                <a:r>
                  <a:rPr lang="it-IT" sz="2400" dirty="0">
                    <a:solidFill>
                      <a:srgbClr val="FF0000"/>
                    </a:solidFill>
                  </a:rPr>
                  <a:t>Il livello di investimento necessario per mantenere un dato livello di capitale per unità di lavoro effettivo è dato da</a:t>
                </a:r>
                <a:r>
                  <a:rPr lang="it-IT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buNone/>
                  <a:defRPr/>
                </a:pPr>
                <a:endParaRPr lang="it-IT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  <a:defRPr/>
                </a:pPr>
                <a:endParaRPr lang="it-IT" sz="2400" dirty="0">
                  <a:solidFill>
                    <a:schemeClr val="tx1"/>
                  </a:solidFill>
                </a:endParaRPr>
              </a:p>
              <a:p>
                <a:pPr marL="0">
                  <a:buFontTx/>
                  <a:buNone/>
                  <a:defRPr/>
                </a:pPr>
                <a:r>
                  <a:rPr lang="it-IT" sz="2400" dirty="0"/>
                  <a:t>In modo più preciso, l’ammontare di investimento per unità di </a:t>
                </a:r>
                <a:r>
                  <a:rPr lang="it-IT" sz="2400" dirty="0" smtClean="0"/>
                  <a:t>lavoro:</a:t>
                </a:r>
                <a:endParaRPr lang="it-IT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it-IT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it-IT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𝐴𝑁</m:t>
                          </m:r>
                        </m:den>
                      </m:f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1968201-8641-45AE-BB3D-F9993C7F9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73149"/>
                <a:ext cx="8856984" cy="4525963"/>
              </a:xfrm>
              <a:blipFill rotWithShape="1">
                <a:blip r:embed="rId2"/>
                <a:stretch>
                  <a:fillRect l="-1101" t="-10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551087"/>
          </a:xfrm>
        </p:spPr>
        <p:txBody>
          <a:bodyPr/>
          <a:lstStyle/>
          <a:p>
            <a:r>
              <a:rPr lang="it-IT" sz="3200" dirty="0"/>
              <a:t>1.2 Interazione tra produzione e capitale</a:t>
            </a:r>
          </a:p>
        </p:txBody>
      </p:sp>
    </p:spTree>
    <p:extLst>
      <p:ext uri="{BB962C8B-B14F-4D97-AF65-F5344CB8AC3E}">
        <p14:creationId xmlns:p14="http://schemas.microsoft.com/office/powerpoint/2010/main" val="5816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73149"/>
            <a:ext cx="8859061" cy="84368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200" dirty="0">
                <a:solidFill>
                  <a:schemeClr val="tx1"/>
                </a:solidFill>
              </a:rPr>
              <a:t>La dinamica del capitale per unità di lavoro effettivo e del prodotto per unità di lavoro effettivo.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1.2 Interazione tra produzione e capitale</a:t>
            </a:r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E945B904-7AB5-4A91-AD91-5E3F417E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916832"/>
            <a:ext cx="7452320" cy="39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38" y="1340768"/>
            <a:ext cx="8859061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Nella figura 12.2, per (</a:t>
            </a:r>
            <a:r>
              <a:rPr lang="it-IT" sz="2400" i="1" dirty="0"/>
              <a:t>K</a:t>
            </a:r>
            <a:r>
              <a:rPr lang="it-IT" sz="2400" dirty="0"/>
              <a:t>/</a:t>
            </a:r>
            <a:r>
              <a:rPr lang="it-IT" sz="2400" i="1" dirty="0"/>
              <a:t>AN</a:t>
            </a:r>
            <a:r>
              <a:rPr lang="it-IT" sz="2400" i="1" baseline="-25000" dirty="0"/>
              <a:t>0</a:t>
            </a:r>
            <a:r>
              <a:rPr lang="it-IT" sz="2400" dirty="0"/>
              <a:t>), il prodotto per unità di lavoro effettivo è pari alla distanza </a:t>
            </a:r>
            <a:r>
              <a:rPr lang="it-IT" sz="2400" i="1" dirty="0"/>
              <a:t>AB</a:t>
            </a:r>
            <a:r>
              <a:rPr lang="it-IT" sz="2400" dirty="0"/>
              <a:t>. L’investimento è dato da </a:t>
            </a:r>
            <a:r>
              <a:rPr lang="it-IT" sz="2400" i="1" dirty="0"/>
              <a:t>AC</a:t>
            </a:r>
            <a:r>
              <a:rPr lang="it-IT" sz="2400" dirty="0"/>
              <a:t>. L’ammontare di investimento richiesto per mantenere quel livello di capitale per unità di lavoro effettivo è pari ad </a:t>
            </a:r>
            <a:r>
              <a:rPr lang="it-IT" sz="2400" i="1" dirty="0"/>
              <a:t>AD</a:t>
            </a:r>
            <a:r>
              <a:rPr lang="it-IT" sz="2400" dirty="0"/>
              <a:t>. Poiché l’investimento eccede quanto richiesto, per mantenere costante il livello di capitale per unità di lavoro effettivo </a:t>
            </a:r>
            <a:r>
              <a:rPr lang="it-IT" sz="2400" i="1" dirty="0"/>
              <a:t>K</a:t>
            </a:r>
            <a:r>
              <a:rPr lang="it-IT" sz="2400" dirty="0"/>
              <a:t>/</a:t>
            </a:r>
            <a:r>
              <a:rPr lang="it-IT" sz="2400" i="1" dirty="0"/>
              <a:t>AN</a:t>
            </a:r>
            <a:r>
              <a:rPr lang="it-IT" sz="2400" dirty="0"/>
              <a:t> aumenta.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Partendo da (</a:t>
            </a:r>
            <a:r>
              <a:rPr lang="it-IT" sz="2400" i="1" dirty="0"/>
              <a:t>K</a:t>
            </a:r>
            <a:r>
              <a:rPr lang="it-IT" sz="2400" dirty="0"/>
              <a:t>/</a:t>
            </a:r>
            <a:r>
              <a:rPr lang="it-IT" sz="2400" i="1" dirty="0"/>
              <a:t>AN</a:t>
            </a:r>
            <a:r>
              <a:rPr lang="it-IT" sz="2400" i="1" baseline="-25000" dirty="0"/>
              <a:t>0</a:t>
            </a:r>
            <a:r>
              <a:rPr lang="it-IT" sz="2400" dirty="0"/>
              <a:t>), l’economia si muove verso destra, con un livello crescente di capitale per unità di lavoro effettivo.</a:t>
            </a:r>
          </a:p>
          <a:p>
            <a:pPr marL="0">
              <a:buFontTx/>
              <a:buNone/>
              <a:defRPr/>
            </a:pPr>
            <a:r>
              <a:rPr lang="it-IT" sz="2400" dirty="0"/>
              <a:t>In stato stazionario, il capitale e il prodotto per unità di lavoro effettivo sono costanti e pari rispettivamente a (</a:t>
            </a:r>
            <a:r>
              <a:rPr lang="it-IT" sz="2400" i="1" dirty="0"/>
              <a:t>K</a:t>
            </a:r>
            <a:r>
              <a:rPr lang="it-IT" sz="2400" dirty="0"/>
              <a:t>/</a:t>
            </a:r>
            <a:r>
              <a:rPr lang="it-IT" sz="2400" i="1" dirty="0"/>
              <a:t>AN</a:t>
            </a:r>
            <a:r>
              <a:rPr lang="it-IT" sz="2400" dirty="0"/>
              <a:t>)* e (</a:t>
            </a:r>
            <a:r>
              <a:rPr lang="it-IT" sz="2400" i="1" dirty="0"/>
              <a:t>Y</a:t>
            </a:r>
            <a:r>
              <a:rPr lang="it-IT" sz="2400" dirty="0"/>
              <a:t>/</a:t>
            </a:r>
            <a:r>
              <a:rPr lang="it-IT" sz="2400" i="1" dirty="0"/>
              <a:t>AN</a:t>
            </a:r>
            <a:r>
              <a:rPr lang="it-IT" sz="2400" dirty="0"/>
              <a:t>)*.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1.3 Dinamica di capitale e produzione</a:t>
            </a:r>
          </a:p>
        </p:txBody>
      </p:sp>
    </p:spTree>
    <p:extLst>
      <p:ext uri="{BB962C8B-B14F-4D97-AF65-F5344CB8AC3E}">
        <p14:creationId xmlns:p14="http://schemas.microsoft.com/office/powerpoint/2010/main" val="16934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5" y="1340768"/>
            <a:ext cx="8574125" cy="4525963"/>
          </a:xfrm>
        </p:spPr>
        <p:txBody>
          <a:bodyPr>
            <a:normAutofit lnSpcReduction="10000"/>
          </a:bodyPr>
          <a:lstStyle/>
          <a:p>
            <a:pPr marL="0">
              <a:buFontTx/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In stato stazionario</a:t>
            </a:r>
            <a:r>
              <a:rPr lang="it-IT" sz="2400" dirty="0" smtClean="0">
                <a:solidFill>
                  <a:srgbClr val="FF0000"/>
                </a:solidFill>
              </a:rPr>
              <a:t>, </a:t>
            </a:r>
            <a:r>
              <a:rPr lang="it-IT" sz="2400" dirty="0">
                <a:solidFill>
                  <a:srgbClr val="FF0000"/>
                </a:solidFill>
              </a:rPr>
              <a:t>il tasso di crescita della produzione è uguale al tasso di progresso tecnologico (</a:t>
            </a:r>
            <a:r>
              <a:rPr lang="it-IT" sz="2400" i="1" dirty="0" err="1">
                <a:solidFill>
                  <a:srgbClr val="FF0000"/>
                </a:solidFill>
              </a:rPr>
              <a:t>g</a:t>
            </a:r>
            <a:r>
              <a:rPr lang="it-IT" sz="2400" i="1" baseline="-25000" dirty="0" err="1">
                <a:solidFill>
                  <a:srgbClr val="FF0000"/>
                </a:solidFill>
              </a:rPr>
              <a:t>A</a:t>
            </a:r>
            <a:r>
              <a:rPr lang="it-IT" sz="2400" dirty="0">
                <a:solidFill>
                  <a:srgbClr val="FF0000"/>
                </a:solidFill>
              </a:rPr>
              <a:t>) più il tasso di crescita della </a:t>
            </a:r>
            <a:r>
              <a:rPr lang="it-IT" sz="2400" dirty="0" smtClean="0">
                <a:solidFill>
                  <a:srgbClr val="FF0000"/>
                </a:solidFill>
              </a:rPr>
              <a:t>popolazione (</a:t>
            </a:r>
            <a:r>
              <a:rPr lang="it-IT" sz="2400" i="1" dirty="0" err="1">
                <a:solidFill>
                  <a:srgbClr val="FF0000"/>
                </a:solidFill>
              </a:rPr>
              <a:t>g</a:t>
            </a:r>
            <a:r>
              <a:rPr lang="it-IT" sz="2400" i="1" baseline="-25000" dirty="0" err="1">
                <a:solidFill>
                  <a:srgbClr val="FF0000"/>
                </a:solidFill>
              </a:rPr>
              <a:t>N</a:t>
            </a:r>
            <a:r>
              <a:rPr lang="it-IT" sz="2400" dirty="0">
                <a:solidFill>
                  <a:srgbClr val="FF0000"/>
                </a:solidFill>
              </a:rPr>
              <a:t>)</a:t>
            </a:r>
            <a:r>
              <a:rPr lang="it-IT" sz="2400" dirty="0"/>
              <a:t>.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Sia (</a:t>
            </a:r>
            <a:r>
              <a:rPr lang="it-IT" sz="2400" i="1" dirty="0" err="1"/>
              <a:t>g</a:t>
            </a:r>
            <a:r>
              <a:rPr lang="it-IT" sz="2400" i="1" baseline="-25000" dirty="0" err="1"/>
              <a:t>A</a:t>
            </a:r>
            <a:r>
              <a:rPr lang="it-IT" sz="2400" dirty="0"/>
              <a:t>) </a:t>
            </a:r>
            <a:r>
              <a:rPr lang="it-IT" sz="2400" dirty="0" smtClean="0"/>
              <a:t>sia (</a:t>
            </a:r>
            <a:r>
              <a:rPr lang="it-IT" sz="2400" i="1" dirty="0" err="1" smtClean="0"/>
              <a:t>g</a:t>
            </a:r>
            <a:r>
              <a:rPr lang="it-IT" sz="2400" i="1" baseline="-25000" dirty="0" err="1" smtClean="0"/>
              <a:t>N</a:t>
            </a:r>
            <a:r>
              <a:rPr lang="it-IT" sz="2400" dirty="0"/>
              <a:t>) </a:t>
            </a:r>
            <a:r>
              <a:rPr lang="it-IT" sz="2400" dirty="0" smtClean="0"/>
              <a:t>non </a:t>
            </a:r>
            <a:r>
              <a:rPr lang="it-IT" sz="2400" dirty="0"/>
              <a:t>dipendono dal tasso di risparmio.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i="1" dirty="0">
                <a:solidFill>
                  <a:srgbClr val="FF0000"/>
                </a:solidFill>
              </a:rPr>
              <a:t>Di conseguenza, il tasso di crescita della produzione è indipendente dal tasso di risparmio</a:t>
            </a:r>
            <a:r>
              <a:rPr lang="it-IT" sz="2400" i="1" dirty="0"/>
              <a:t>.</a:t>
            </a:r>
          </a:p>
          <a:p>
            <a:pPr marL="0">
              <a:buFontTx/>
              <a:buNone/>
              <a:defRPr/>
            </a:pPr>
            <a:endParaRPr lang="it-IT" sz="2400" i="1" dirty="0"/>
          </a:p>
          <a:p>
            <a:pPr marL="0">
              <a:buFontTx/>
              <a:buNone/>
              <a:defRPr/>
            </a:pPr>
            <a:r>
              <a:rPr lang="it-IT" sz="2400" dirty="0"/>
              <a:t>In stato stazionario il prodotto per lavoratore cresce </a:t>
            </a:r>
            <a:r>
              <a:rPr lang="it-IT" sz="2400" dirty="0">
                <a:solidFill>
                  <a:srgbClr val="FF0000"/>
                </a:solidFill>
              </a:rPr>
              <a:t>al tasso di progresso tecnologico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67111"/>
          </a:xfrm>
        </p:spPr>
        <p:txBody>
          <a:bodyPr/>
          <a:lstStyle/>
          <a:p>
            <a:r>
              <a:rPr lang="it-IT" sz="3200" dirty="0"/>
              <a:t>1.3 Dinamica di capitale e produzione</a:t>
            </a:r>
          </a:p>
        </p:txBody>
      </p:sp>
    </p:spTree>
    <p:extLst>
      <p:ext uri="{BB962C8B-B14F-4D97-AF65-F5344CB8AC3E}">
        <p14:creationId xmlns:p14="http://schemas.microsoft.com/office/powerpoint/2010/main" val="8977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21968201-8641-45AE-BB3D-F9993C7F9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712967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>
                  <a:buFontTx/>
                  <a:buNone/>
                  <a:defRPr/>
                </a:pPr>
                <a:r>
                  <a:rPr lang="it-IT" sz="2400" dirty="0" smtClean="0">
                    <a:solidFill>
                      <a:srgbClr val="FF0000"/>
                    </a:solidFill>
                  </a:rPr>
                  <a:t>Per osservare il tenore di vita nel corso del tempo, è opportuno considerare il comportamento del prodotto per lavoratore (e non del prodotto per unità di lavoro effettivo).</a:t>
                </a:r>
              </a:p>
              <a:p>
                <a:pPr marL="0">
                  <a:buFontTx/>
                  <a:buNone/>
                  <a:defRPr/>
                </a:pPr>
                <a:endParaRPr lang="it-IT" sz="2400" dirty="0">
                  <a:solidFill>
                    <a:srgbClr val="FF0000"/>
                  </a:solidFill>
                </a:endParaRPr>
              </a:p>
              <a:p>
                <a:pPr marL="0">
                  <a:buFontTx/>
                  <a:buNone/>
                  <a:defRPr/>
                </a:pPr>
                <a:r>
                  <a:rPr lang="it-IT" sz="2400" dirty="0" smtClean="0"/>
                  <a:t>Visto che la produzione cresce al tasso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400" dirty="0" smtClean="0"/>
                  <a:t> e il numero di lavoratori cresce al tasso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it-IT" sz="2400" dirty="0" smtClean="0"/>
                  <a:t>, il prodotto per lavoratore cresce al tasso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2400" dirty="0" smtClean="0"/>
                  <a:t>. Formalmente, infatti, il tasso di crescita di Y/N è dato 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it-IT" sz="2400" b="0" i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it-IT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it-IT" sz="24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it-IT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it-IT" sz="24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2400" dirty="0" smtClean="0"/>
                  <a:t>.</a:t>
                </a:r>
              </a:p>
              <a:p>
                <a:pPr marL="0">
                  <a:buFontTx/>
                  <a:buNone/>
                  <a:defRPr/>
                </a:pPr>
                <a:endParaRPr lang="it-IT" sz="2400" dirty="0"/>
              </a:p>
              <a:p>
                <a:pPr marL="0">
                  <a:buFontTx/>
                  <a:buNone/>
                  <a:defRPr/>
                </a:pPr>
                <a:r>
                  <a:rPr lang="it-IT" sz="2400" b="1" dirty="0" smtClean="0">
                    <a:solidFill>
                      <a:srgbClr val="FF0000"/>
                    </a:solidFill>
                  </a:rPr>
                  <a:t>In stato stazionario, il prodotto per lavoratore cresce al tasso di progresso tecnologico</a:t>
                </a:r>
                <a:r>
                  <a:rPr lang="it-IT" sz="2400" b="1" dirty="0" smtClean="0"/>
                  <a:t>.</a:t>
                </a:r>
              </a:p>
              <a:p>
                <a:pPr marL="0">
                  <a:buFontTx/>
                  <a:buNone/>
                  <a:defRPr/>
                </a:pPr>
                <a:endParaRPr lang="it-IT" sz="2400" dirty="0"/>
              </a:p>
              <a:p>
                <a:pPr marL="0">
                  <a:buFontTx/>
                  <a:buNone/>
                  <a:defRPr/>
                </a:pPr>
                <a:r>
                  <a:rPr lang="it-IT" sz="2400" dirty="0" smtClean="0"/>
                  <a:t>Visto che la produzione, il capitale e il lavoro effettivo in stato stazionario crescono tutti allo stesso tasso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400" dirty="0" smtClean="0"/>
                  <a:t>, lo stato stazionario di questa economia è anche chiamato stato di </a:t>
                </a:r>
                <a:r>
                  <a:rPr lang="it-IT" sz="2400" b="1" dirty="0" smtClean="0"/>
                  <a:t>crescita bilanciata</a:t>
                </a:r>
                <a:r>
                  <a:rPr lang="it-IT" sz="2400" dirty="0" smtClean="0"/>
                  <a:t>.</a:t>
                </a:r>
                <a:endParaRPr lang="it-IT" sz="2400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968201-8641-45AE-BB3D-F9993C7F9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712967" cy="4525963"/>
              </a:xfrm>
              <a:blipFill rotWithShape="1">
                <a:blip r:embed="rId2"/>
                <a:stretch>
                  <a:fillRect l="-839" t="-2156" r="-1329" b="-26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67111"/>
          </a:xfrm>
        </p:spPr>
        <p:txBody>
          <a:bodyPr/>
          <a:lstStyle/>
          <a:p>
            <a:r>
              <a:rPr lang="it-IT" sz="3200" dirty="0"/>
              <a:t>1.3 Dinamica di capitale e produzione</a:t>
            </a:r>
          </a:p>
        </p:txBody>
      </p:sp>
    </p:spTree>
    <p:extLst>
      <p:ext uri="{BB962C8B-B14F-4D97-AF65-F5344CB8AC3E}">
        <p14:creationId xmlns:p14="http://schemas.microsoft.com/office/powerpoint/2010/main" val="37757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1.3 Dinamica di capitale e produzione</a:t>
            </a: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EB6F21E3-9E6F-4971-8439-12FC7C7A1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357197"/>
            <a:ext cx="7596336" cy="41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In stato stazionario il tasso di crescita della produzione dipende </a:t>
            </a:r>
            <a:r>
              <a:rPr lang="it-IT" sz="2400" i="1" dirty="0">
                <a:solidFill>
                  <a:srgbClr val="FF0000"/>
                </a:solidFill>
              </a:rPr>
              <a:t>soltanto </a:t>
            </a:r>
            <a:r>
              <a:rPr lang="it-IT" sz="2400" dirty="0">
                <a:solidFill>
                  <a:srgbClr val="FF0000"/>
                </a:solidFill>
              </a:rPr>
              <a:t>dal tasso di crescita demografica e dal tasso di progresso tecnologico</a:t>
            </a:r>
            <a:r>
              <a:rPr lang="it-IT" sz="2400" dirty="0"/>
              <a:t>. Le variazioni del tasso di risparmio </a:t>
            </a:r>
            <a:r>
              <a:rPr lang="it-IT" sz="2400" dirty="0">
                <a:solidFill>
                  <a:srgbClr val="FF0000"/>
                </a:solidFill>
              </a:rPr>
              <a:t>non influenzano </a:t>
            </a:r>
            <a:r>
              <a:rPr lang="it-IT" sz="2400" dirty="0"/>
              <a:t>il </a:t>
            </a:r>
            <a:r>
              <a:rPr lang="it-IT" sz="2400" i="1" dirty="0">
                <a:solidFill>
                  <a:srgbClr val="FF0000"/>
                </a:solidFill>
              </a:rPr>
              <a:t>tasso di crescita </a:t>
            </a:r>
            <a:r>
              <a:rPr lang="it-IT" sz="2400" dirty="0"/>
              <a:t>di stato stazionario, ma il </a:t>
            </a:r>
            <a:r>
              <a:rPr lang="it-IT" sz="2400" i="1" dirty="0">
                <a:solidFill>
                  <a:srgbClr val="FF0000"/>
                </a:solidFill>
              </a:rPr>
              <a:t>livello</a:t>
            </a:r>
            <a:r>
              <a:rPr lang="it-IT" sz="2400" i="1" dirty="0"/>
              <a:t> </a:t>
            </a:r>
            <a:r>
              <a:rPr lang="it-IT" sz="2400" dirty="0"/>
              <a:t>di prodotto per </a:t>
            </a:r>
            <a:r>
              <a:rPr lang="it-IT" sz="2400" dirty="0" smtClean="0"/>
              <a:t>unità </a:t>
            </a:r>
            <a:r>
              <a:rPr lang="it-IT" sz="2400" dirty="0"/>
              <a:t>di lavoro effettivo.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In seguito all’aumento del tasso di risparmio, il capitale e il prodotto per unita di lavoro effettivo aumentano per qualche tempo prima di convergere al loro nuovo livello.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1.4 Effetti del tasso di risparmio</a:t>
            </a:r>
          </a:p>
        </p:txBody>
      </p:sp>
    </p:spTree>
    <p:extLst>
      <p:ext uri="{BB962C8B-B14F-4D97-AF65-F5344CB8AC3E}">
        <p14:creationId xmlns:p14="http://schemas.microsoft.com/office/powerpoint/2010/main" val="39874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1.4 Effetti del tasso di risparmio</a:t>
            </a:r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5C1866B3-78B4-4B85-9497-C25ED22DF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4" y="1195554"/>
            <a:ext cx="8246571" cy="44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9" y="1166019"/>
            <a:ext cx="8401862" cy="7508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200" dirty="0"/>
              <a:t>Un aumento del tasso di risparmio genera una crescita più elevata fino a quando l’economia raggiunge il suo nuovo sentiero di crescita bilanciata.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1.4 Effetti del tasso di risparmio</a:t>
            </a:r>
          </a:p>
        </p:txBody>
      </p:sp>
      <p:pic>
        <p:nvPicPr>
          <p:cNvPr id="5" name="Immagine 4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xmlns="" id="{0776E690-81A6-4CEB-A8B3-59C65A0D0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2008972"/>
            <a:ext cx="7812360" cy="37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4F2F5E-35F3-4587-B31E-06E37E2C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649"/>
            <a:ext cx="8229600" cy="1143000"/>
          </a:xfrm>
        </p:spPr>
        <p:txBody>
          <a:bodyPr/>
          <a:lstStyle/>
          <a:p>
            <a:r>
              <a:rPr lang="it-IT" sz="3200" dirty="0"/>
              <a:t>1. Progresso tecnologico e tasso di crescita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66018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Abbiamo dunque imparato dal capitolo 11 che l’accumulazione di capitale da sola non è sufficiente per sostenere la crescita, è fondamentale il progresso tecnologico.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Dobbiamo dunque ora introdurre il progresso tecnologico nel modello, partendo dalla ridefinizione della produzione aggregata.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1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9" y="1340768"/>
            <a:ext cx="8574124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La maggior parte del progresso tecnologico è il risultato dell’attività di ricerca e sviluppo (R&amp;S) svolta dalle imprese.</a:t>
            </a:r>
          </a:p>
          <a:p>
            <a:pPr marL="0">
              <a:buFontTx/>
              <a:buNone/>
              <a:defRPr/>
            </a:pPr>
            <a:r>
              <a:rPr lang="it-IT" sz="2400" dirty="0"/>
              <a:t>In molti paesi avanzati la spesa in ricerca e sviluppo ricopre tra il 2 e il 3% del Pil.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I livelli di spesa in R&amp;S dipendono da:</a:t>
            </a:r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la fertilità del processo di ricerca</a:t>
            </a:r>
            <a:r>
              <a:rPr lang="it-IT" sz="2400" dirty="0"/>
              <a:t>;</a:t>
            </a:r>
          </a:p>
          <a:p>
            <a:pPr>
              <a:defRPr/>
            </a:pPr>
            <a:r>
              <a:rPr lang="it-IT" sz="2400" dirty="0">
                <a:solidFill>
                  <a:srgbClr val="FF0000"/>
                </a:solidFill>
              </a:rPr>
              <a:t>l’</a:t>
            </a:r>
            <a:r>
              <a:rPr lang="it-IT" sz="2400" dirty="0" err="1">
                <a:solidFill>
                  <a:srgbClr val="FF0000"/>
                </a:solidFill>
              </a:rPr>
              <a:t>appropriabilità</a:t>
            </a:r>
            <a:r>
              <a:rPr lang="it-IT" sz="2400" dirty="0">
                <a:solidFill>
                  <a:srgbClr val="FF0000"/>
                </a:solidFill>
              </a:rPr>
              <a:t> dei risultati della ricerca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2. Le determinanti del progresso tecnologico</a:t>
            </a:r>
          </a:p>
        </p:txBody>
      </p:sp>
    </p:spTree>
    <p:extLst>
      <p:ext uri="{BB962C8B-B14F-4D97-AF65-F5344CB8AC3E}">
        <p14:creationId xmlns:p14="http://schemas.microsoft.com/office/powerpoint/2010/main" val="3112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79301"/>
            <a:ext cx="8964487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it-IT" sz="2400" dirty="0"/>
              <a:t>La fertilità della ricerca indica la misura in cui la spesa in ricerca e sviluppo </a:t>
            </a:r>
            <a:r>
              <a:rPr lang="it-IT" sz="2400" dirty="0">
                <a:solidFill>
                  <a:srgbClr val="FF0000"/>
                </a:solidFill>
              </a:rPr>
              <a:t>si traduce in nuove idee e nuovi prodotti</a:t>
            </a:r>
            <a:r>
              <a:rPr lang="it-IT" sz="2400" dirty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La fertilità della ricerca dipende dall’interazione tra </a:t>
            </a:r>
            <a:r>
              <a:rPr lang="it-IT" sz="2400" i="1" dirty="0">
                <a:solidFill>
                  <a:srgbClr val="FF0000"/>
                </a:solidFill>
              </a:rPr>
              <a:t>ricerca di base </a:t>
            </a:r>
            <a:r>
              <a:rPr lang="it-IT" sz="2400" dirty="0">
                <a:solidFill>
                  <a:srgbClr val="FF0000"/>
                </a:solidFill>
              </a:rPr>
              <a:t>e </a:t>
            </a:r>
            <a:r>
              <a:rPr lang="it-IT" sz="2400" i="1" dirty="0">
                <a:solidFill>
                  <a:srgbClr val="FF0000"/>
                </a:solidFill>
              </a:rPr>
              <a:t>ricerca applicata</a:t>
            </a:r>
            <a:r>
              <a:rPr lang="it-IT" sz="2400" dirty="0"/>
              <a:t>. La ricerca di base non conduce di per sé al progresso tecnologico, ma è determinante per il successo di quella applicata.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it-IT" sz="2400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it-IT" sz="2400" dirty="0"/>
              <a:t>Il </a:t>
            </a:r>
            <a:r>
              <a:rPr lang="it-IT" sz="2400" i="1" dirty="0"/>
              <a:t>sistema educativo </a:t>
            </a:r>
            <a:r>
              <a:rPr lang="it-IT" sz="2400" dirty="0"/>
              <a:t>ha chiaramente un ruolo importante nello sviluppo e nel successo della ricerca di base.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it-IT" sz="2400" dirty="0"/>
              <a:t>Le potenzialità di una scoperta si realizzano pienamente solo dopo un certo periodo di tempo.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2.1 La fertilità del processo di ricerca</a:t>
            </a:r>
          </a:p>
        </p:txBody>
      </p:sp>
    </p:spTree>
    <p:extLst>
      <p:ext uri="{BB962C8B-B14F-4D97-AF65-F5344CB8AC3E}">
        <p14:creationId xmlns:p14="http://schemas.microsoft.com/office/powerpoint/2010/main" val="35842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268760"/>
            <a:ext cx="8856983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it-IT" sz="2400" dirty="0"/>
              <a:t>Se le imprese non possono appropriarsi dei profitti generati dai nuovi prodotti, gli investimenti in ricerca e sviluppo diminuiranno e il progresso tecnologico subirà un rallentamento. </a:t>
            </a:r>
          </a:p>
          <a:p>
            <a:pPr marL="0" indent="0">
              <a:buFontTx/>
              <a:buNone/>
              <a:defRPr/>
            </a:pPr>
            <a:endParaRPr lang="it-IT" sz="2400" dirty="0"/>
          </a:p>
          <a:p>
            <a:pPr marL="0" indent="0">
              <a:buFontTx/>
              <a:buNone/>
              <a:defRPr/>
            </a:pPr>
            <a:r>
              <a:rPr lang="it-IT" sz="2400" dirty="0"/>
              <a:t>L’</a:t>
            </a:r>
            <a:r>
              <a:rPr lang="it-IT" sz="2400" dirty="0" err="1"/>
              <a:t>appropriabilità</a:t>
            </a:r>
            <a:r>
              <a:rPr lang="it-IT" sz="2400" dirty="0"/>
              <a:t> dipende da:</a:t>
            </a:r>
          </a:p>
          <a:p>
            <a:pPr marL="542925" lvl="1" indent="-363538">
              <a:defRPr/>
            </a:pPr>
            <a:r>
              <a:rPr lang="it-IT" sz="2400" dirty="0"/>
              <a:t>la </a:t>
            </a:r>
            <a:r>
              <a:rPr lang="it-IT" sz="2400" dirty="0">
                <a:solidFill>
                  <a:srgbClr val="FF0000"/>
                </a:solidFill>
              </a:rPr>
              <a:t>natura del processo di </a:t>
            </a:r>
            <a:r>
              <a:rPr lang="it-IT" sz="2400" dirty="0" smtClean="0">
                <a:solidFill>
                  <a:srgbClr val="FF0000"/>
                </a:solidFill>
              </a:rPr>
              <a:t>ricerca</a:t>
            </a:r>
            <a:endParaRPr lang="it-IT" sz="2400" dirty="0" smtClean="0"/>
          </a:p>
          <a:p>
            <a:pPr marL="942975" lvl="2" indent="-363538">
              <a:defRPr/>
            </a:pPr>
            <a:r>
              <a:rPr lang="it-IT" sz="2000" dirty="0" smtClean="0"/>
              <a:t>se la scoperta di un nuovo prodotto apre la strada alla scoperta di molti altri prodotti migliori, non è conveniente innovare per primi</a:t>
            </a:r>
            <a:endParaRPr lang="it-IT" sz="2000" dirty="0"/>
          </a:p>
          <a:p>
            <a:pPr marL="542925" lvl="1" indent="-363538">
              <a:defRPr/>
            </a:pPr>
            <a:r>
              <a:rPr lang="it-IT" sz="2400" dirty="0" smtClean="0"/>
              <a:t>il </a:t>
            </a:r>
            <a:r>
              <a:rPr lang="it-IT" sz="2400" dirty="0">
                <a:solidFill>
                  <a:srgbClr val="FF0000"/>
                </a:solidFill>
              </a:rPr>
              <a:t>grado di protezione accordata ai nuovi prodotti dalla legislazione dei </a:t>
            </a:r>
            <a:r>
              <a:rPr lang="it-IT" sz="2400" dirty="0" smtClean="0">
                <a:solidFill>
                  <a:srgbClr val="FF0000"/>
                </a:solidFill>
              </a:rPr>
              <a:t>brevetti</a:t>
            </a:r>
            <a:endParaRPr lang="it-IT" sz="2400" dirty="0"/>
          </a:p>
          <a:p>
            <a:pPr marL="942975" lvl="2" indent="-363538">
              <a:defRPr/>
            </a:pPr>
            <a:r>
              <a:rPr lang="it-IT" sz="2000" dirty="0" smtClean="0"/>
              <a:t>Una scarsa protezione porterà ad un livello insufficiente di R&amp;S, ma una protezione eccessiva renderà difficile per la nuova R&amp;S basarsi sui risultati di quella passata.</a:t>
            </a:r>
            <a:endParaRPr lang="it-IT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2.2 L’</a:t>
            </a:r>
            <a:r>
              <a:rPr lang="it-IT" sz="3200" dirty="0" err="1"/>
              <a:t>appropriabilità</a:t>
            </a:r>
            <a:r>
              <a:rPr lang="it-IT" sz="3200" dirty="0"/>
              <a:t> dei risultati della ricerca</a:t>
            </a:r>
          </a:p>
        </p:txBody>
      </p:sp>
    </p:spTree>
    <p:extLst>
      <p:ext uri="{BB962C8B-B14F-4D97-AF65-F5344CB8AC3E}">
        <p14:creationId xmlns:p14="http://schemas.microsoft.com/office/powerpoint/2010/main" val="13997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10" y="1166018"/>
            <a:ext cx="8674378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it-IT" sz="2400" dirty="0"/>
              <a:t>Risulta rilevante compiere la distinzione tra </a:t>
            </a:r>
            <a:r>
              <a:rPr lang="it-IT" sz="2400" i="1" dirty="0"/>
              <a:t>crescita per innovazione </a:t>
            </a:r>
            <a:r>
              <a:rPr lang="it-IT" sz="2400" dirty="0"/>
              <a:t>e </a:t>
            </a:r>
            <a:r>
              <a:rPr lang="it-IT" sz="2400" i="1" dirty="0"/>
              <a:t>crescita per imitazione</a:t>
            </a:r>
            <a:r>
              <a:rPr lang="it-IT" sz="2400" dirty="0"/>
              <a:t>. </a:t>
            </a:r>
          </a:p>
          <a:p>
            <a:pPr marL="0" indent="0">
              <a:buFontTx/>
              <a:buNone/>
              <a:defRPr/>
            </a:pPr>
            <a:r>
              <a:rPr lang="it-IT" sz="2400" dirty="0"/>
              <a:t>Per sostenere la crescita economica, i paesi avanzati devono innovare. </a:t>
            </a:r>
            <a:r>
              <a:rPr lang="it-IT" sz="2400" dirty="0">
                <a:solidFill>
                  <a:srgbClr val="FF0000"/>
                </a:solidFill>
              </a:rPr>
              <a:t>I paesi più poveri possono invece limitarsi a imitare per crescere</a:t>
            </a:r>
            <a:r>
              <a:rPr lang="it-IT" sz="2400" dirty="0"/>
              <a:t>, in quanto ancora lontani dalla frontiera tecnologica.</a:t>
            </a:r>
          </a:p>
          <a:p>
            <a:pPr marL="0" indent="0">
              <a:buFontTx/>
              <a:buNone/>
              <a:defRPr/>
            </a:pPr>
            <a:endParaRPr lang="it-IT" sz="2400" dirty="0"/>
          </a:p>
          <a:p>
            <a:pPr marL="0" indent="0">
              <a:buFontTx/>
              <a:buNone/>
              <a:defRPr/>
            </a:pPr>
            <a:r>
              <a:rPr lang="it-IT" sz="2400" dirty="0"/>
              <a:t>Ciò spiega perché alcuni paesi tecnologicamente meno avanzati abbiano una </a:t>
            </a:r>
            <a:r>
              <a:rPr lang="it-IT" sz="2400" dirty="0">
                <a:solidFill>
                  <a:srgbClr val="FF0000"/>
                </a:solidFill>
              </a:rPr>
              <a:t>legislazione insufficiente in termini di brevetti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2.3 Innovazione versus imitazione</a:t>
            </a:r>
          </a:p>
        </p:txBody>
      </p:sp>
    </p:spTree>
    <p:extLst>
      <p:ext uri="{BB962C8B-B14F-4D97-AF65-F5344CB8AC3E}">
        <p14:creationId xmlns:p14="http://schemas.microsoft.com/office/powerpoint/2010/main" val="9471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166018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300" dirty="0"/>
              <a:t>La crescita economica è determinata da numerosi fattori. Tra questi, </a:t>
            </a:r>
            <a:r>
              <a:rPr lang="it-IT" altLang="it-IT" sz="2300" dirty="0">
                <a:solidFill>
                  <a:srgbClr val="FF0000"/>
                </a:solidFill>
              </a:rPr>
              <a:t>le istituzioni svolgono un ruolo chiave</a:t>
            </a:r>
            <a:r>
              <a:rPr lang="it-IT" altLang="it-IT" sz="2300" dirty="0"/>
              <a:t>. </a:t>
            </a:r>
          </a:p>
          <a:p>
            <a:pPr marL="0" indent="0">
              <a:buNone/>
            </a:pPr>
            <a:r>
              <a:rPr lang="it-IT" altLang="it-IT" sz="2300" dirty="0"/>
              <a:t>Quando gli economisti parlano di istituzioni, </a:t>
            </a:r>
            <a:r>
              <a:rPr lang="it-IT" altLang="it-IT" sz="2300" dirty="0" smtClean="0"/>
              <a:t>si </a:t>
            </a:r>
            <a:r>
              <a:rPr lang="it-IT" altLang="it-IT" sz="2300" dirty="0"/>
              <a:t>riferiscono principalmente alla </a:t>
            </a:r>
            <a:r>
              <a:rPr lang="it-IT" altLang="it-IT" sz="2300" dirty="0">
                <a:solidFill>
                  <a:srgbClr val="FF0000"/>
                </a:solidFill>
              </a:rPr>
              <a:t>protezione del diritto di proprietà</a:t>
            </a:r>
            <a:r>
              <a:rPr lang="it-IT" altLang="it-IT" sz="2300" dirty="0"/>
              <a:t>.</a:t>
            </a:r>
          </a:p>
          <a:p>
            <a:pPr marL="0" indent="0">
              <a:buNone/>
            </a:pPr>
            <a:endParaRPr lang="it-IT" altLang="it-IT" sz="2300" dirty="0"/>
          </a:p>
          <a:p>
            <a:pPr marL="0" indent="0">
              <a:buNone/>
            </a:pPr>
            <a:r>
              <a:rPr lang="it-IT" altLang="it-IT" sz="2300" dirty="0" smtClean="0"/>
              <a:t>Se, </a:t>
            </a:r>
            <a:r>
              <a:rPr lang="it-IT" altLang="it-IT" sz="2300" dirty="0"/>
              <a:t>per </a:t>
            </a:r>
            <a:r>
              <a:rPr lang="it-IT" altLang="it-IT" sz="2300" dirty="0" smtClean="0"/>
              <a:t>esempio, </a:t>
            </a:r>
            <a:r>
              <a:rPr lang="it-IT" altLang="it-IT" sz="2300" dirty="0"/>
              <a:t>i diritti di proprietà sono fortemente tutelati, gli individui sono maggiormente incentivati a investire in capitale e tecnologia.</a:t>
            </a:r>
          </a:p>
          <a:p>
            <a:pPr marL="0" indent="0">
              <a:buNone/>
            </a:pPr>
            <a:r>
              <a:rPr lang="it-IT" altLang="it-IT" sz="2300" dirty="0"/>
              <a:t>In concreto, “protezione dei diritti di proprietà” significa: un buon sistema politico, un buon sistema giudiziario, leggi contro l’insider trading, leggi che proteggano i brevetti, leggi antitrust…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3. Istituzione, progresso tecnologico e crescita</a:t>
            </a:r>
          </a:p>
        </p:txBody>
      </p:sp>
    </p:spTree>
    <p:extLst>
      <p:ext uri="{BB962C8B-B14F-4D97-AF65-F5344CB8AC3E}">
        <p14:creationId xmlns:p14="http://schemas.microsoft.com/office/powerpoint/2010/main" val="20026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9" y="1166018"/>
            <a:ext cx="840186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2200" dirty="0"/>
              <a:t>Protezione contro l’espropriazione e Pil pro capite.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77652"/>
          </a:xfrm>
        </p:spPr>
        <p:txBody>
          <a:bodyPr/>
          <a:lstStyle/>
          <a:p>
            <a:r>
              <a:rPr lang="it-IT" sz="3200" dirty="0"/>
              <a:t>3. Istituzione, progresso tecnologico e crescita</a:t>
            </a:r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FC9C0FBF-F1F1-499F-B286-E54381DB4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84" y="1963917"/>
            <a:ext cx="6831632" cy="404204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464F0C6-BFE4-46C7-9FAE-28B0C03387DA}"/>
              </a:ext>
            </a:extLst>
          </p:cNvPr>
          <p:cNvSpPr/>
          <p:nvPr/>
        </p:nvSpPr>
        <p:spPr>
          <a:xfrm>
            <a:off x="398838" y="1629685"/>
            <a:ext cx="8346324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1400" dirty="0"/>
              <a:t>Fonte: </a:t>
            </a:r>
            <a:r>
              <a:rPr lang="it-IT" altLang="it-IT" sz="1400" dirty="0" err="1"/>
              <a:t>Daron</a:t>
            </a:r>
            <a:r>
              <a:rPr lang="it-IT" altLang="it-IT" sz="1400" dirty="0"/>
              <a:t> </a:t>
            </a:r>
            <a:r>
              <a:rPr lang="it-IT" altLang="it-IT" sz="1400" dirty="0" err="1"/>
              <a:t>Acemoglu</a:t>
            </a:r>
            <a:r>
              <a:rPr lang="it-IT" altLang="it-IT" sz="1400" dirty="0"/>
              <a:t>, </a:t>
            </a:r>
            <a:r>
              <a:rPr lang="it-IT" altLang="it-IT" sz="1400" dirty="0" err="1"/>
              <a:t>Understanding</a:t>
            </a:r>
            <a:r>
              <a:rPr lang="it-IT" altLang="it-IT" sz="1400" dirty="0"/>
              <a:t> Institutions, Lionel Robbins </a:t>
            </a:r>
            <a:r>
              <a:rPr lang="it-IT" altLang="it-IT" sz="1400" dirty="0" err="1"/>
              <a:t>Lectures</a:t>
            </a:r>
            <a:r>
              <a:rPr lang="it-IT" altLang="it-IT" sz="1400" dirty="0"/>
              <a:t>, 2004, London School of </a:t>
            </a:r>
            <a:r>
              <a:rPr lang="it-IT" altLang="it-IT" sz="1400" dirty="0" err="1"/>
              <a:t>Economics</a:t>
            </a:r>
            <a:endParaRPr lang="it-IT" altLang="it-IT" sz="1400" dirty="0"/>
          </a:p>
        </p:txBody>
      </p:sp>
    </p:spTree>
    <p:extLst>
      <p:ext uri="{BB962C8B-B14F-4D97-AF65-F5344CB8AC3E}">
        <p14:creationId xmlns:p14="http://schemas.microsoft.com/office/powerpoint/2010/main" val="9134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777652"/>
          </a:xfrm>
        </p:spPr>
        <p:txBody>
          <a:bodyPr/>
          <a:lstStyle/>
          <a:p>
            <a:r>
              <a:rPr lang="it-IT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Il punto principale di questo capitolo è</a:t>
            </a:r>
            <a: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br>
              <a:rPr lang="it-IT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3200" dirty="0"/>
              <a:t>una crescita sostenuta richiede il progresso tecnologico. Il progresso tecnologico dipende sia dall’innovazione sia dalle istituzioni.</a:t>
            </a:r>
          </a:p>
        </p:txBody>
      </p:sp>
    </p:spTree>
    <p:extLst>
      <p:ext uri="{BB962C8B-B14F-4D97-AF65-F5344CB8AC3E}">
        <p14:creationId xmlns:p14="http://schemas.microsoft.com/office/powerpoint/2010/main" val="18143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4F2F5E-35F3-4587-B31E-06E37E2C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1.1 Progresso tecnologico e funzione di produzione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Il progresso tecnologico può manifestarsi in diversi modi:</a:t>
            </a:r>
          </a:p>
          <a:p>
            <a:pPr marL="0">
              <a:buFontTx/>
              <a:buNone/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generare più produzione a parità di capitale e lavoro;</a:t>
            </a:r>
          </a:p>
          <a:p>
            <a:pPr>
              <a:defRPr/>
            </a:pPr>
            <a:r>
              <a:rPr lang="it-IT" sz="2400" dirty="0"/>
              <a:t>consentire una produzione di migliore qualità;</a:t>
            </a:r>
          </a:p>
          <a:p>
            <a:pPr>
              <a:defRPr/>
            </a:pPr>
            <a:r>
              <a:rPr lang="it-IT" sz="2400" dirty="0"/>
              <a:t>portare alla realizzazione di nuovi prodotti;</a:t>
            </a:r>
          </a:p>
          <a:p>
            <a:pPr>
              <a:defRPr/>
            </a:pPr>
            <a:r>
              <a:rPr lang="it-IT" sz="2400" dirty="0"/>
              <a:t>ampliare la gamma dei prodotti disponibili.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In ogni caso, il </a:t>
            </a:r>
            <a:r>
              <a:rPr lang="it-IT" sz="2400" dirty="0">
                <a:solidFill>
                  <a:srgbClr val="FF0000"/>
                </a:solidFill>
              </a:rPr>
              <a:t>progresso tecnologico fornisce maggiori servizi ai consumatori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4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Possiamo considerare il </a:t>
            </a:r>
            <a:r>
              <a:rPr lang="it-IT" sz="2400" dirty="0">
                <a:solidFill>
                  <a:srgbClr val="FF0000"/>
                </a:solidFill>
              </a:rPr>
              <a:t>progresso tecnologico come un fattore che aumenta la produzione a parità di fattori produttivi impiegati</a:t>
            </a:r>
            <a:r>
              <a:rPr lang="it-IT" sz="2400" dirty="0"/>
              <a:t>.</a:t>
            </a:r>
          </a:p>
          <a:p>
            <a:pPr marL="0">
              <a:buFontTx/>
              <a:buNone/>
              <a:defRPr/>
            </a:pPr>
            <a:r>
              <a:rPr lang="it-IT" sz="2400" dirty="0"/>
              <a:t>Indicando con </a:t>
            </a:r>
            <a:r>
              <a:rPr lang="it-IT" sz="2400" i="1" dirty="0">
                <a:solidFill>
                  <a:srgbClr val="FF0000"/>
                </a:solidFill>
              </a:rPr>
              <a:t>A</a:t>
            </a:r>
            <a:r>
              <a:rPr lang="it-IT" sz="2400" dirty="0">
                <a:solidFill>
                  <a:srgbClr val="FF0000"/>
                </a:solidFill>
              </a:rPr>
              <a:t> lo stato di tecnologia</a:t>
            </a:r>
            <a:r>
              <a:rPr lang="it-IT" sz="2400" dirty="0"/>
              <a:t>, avremo la seguente funzione di produzione: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O nella forma più compatta, per facilitare l’analisi: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3E6D01B-F969-4AAA-8E0A-1A0BB5F9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10" y="2780928"/>
            <a:ext cx="1953802" cy="37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0C14644-8D57-4A1D-B90A-6AD2605BD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80" y="3140968"/>
            <a:ext cx="847432" cy="2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9E95C943-C0B1-4A32-B1F6-8CA75334F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1895401" cy="38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xmlns="" id="{EF0E30CA-0542-45A9-94EF-7FE9E393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767111"/>
          </a:xfrm>
        </p:spPr>
        <p:txBody>
          <a:bodyPr/>
          <a:lstStyle/>
          <a:p>
            <a:r>
              <a:rPr lang="it-IT" sz="3200" dirty="0"/>
              <a:t>1.1 Progresso tecnologico e funzione di produzione</a:t>
            </a:r>
          </a:p>
        </p:txBody>
      </p:sp>
    </p:spTree>
    <p:extLst>
      <p:ext uri="{BB962C8B-B14F-4D97-AF65-F5344CB8AC3E}">
        <p14:creationId xmlns:p14="http://schemas.microsoft.com/office/powerpoint/2010/main" val="35162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it-IT" sz="2400" dirty="0"/>
              <a:t>Possiamo quindi pensare al </a:t>
            </a:r>
            <a:r>
              <a:rPr lang="it-IT" sz="2400" dirty="0">
                <a:solidFill>
                  <a:srgbClr val="FF0000"/>
                </a:solidFill>
              </a:rPr>
              <a:t>progresso tecnologico</a:t>
            </a:r>
            <a:r>
              <a:rPr lang="it-IT" sz="2400" dirty="0"/>
              <a:t> in </a:t>
            </a:r>
            <a:r>
              <a:rPr lang="it-IT" sz="2400" dirty="0">
                <a:solidFill>
                  <a:srgbClr val="FF0000"/>
                </a:solidFill>
              </a:rPr>
              <a:t>due modi equivalenti</a:t>
            </a:r>
            <a:r>
              <a:rPr lang="it-IT" sz="2400" dirty="0"/>
              <a:t>:</a:t>
            </a:r>
          </a:p>
          <a:p>
            <a:pPr>
              <a:defRPr/>
            </a:pPr>
            <a:r>
              <a:rPr lang="it-IT" sz="2400" dirty="0"/>
              <a:t>il progresso tecnologico riduce il numero di lavoratori necessari per ottenere una data quantità di prodotto.</a:t>
            </a:r>
          </a:p>
          <a:p>
            <a:pPr>
              <a:defRPr/>
            </a:pPr>
            <a:r>
              <a:rPr lang="it-IT" sz="2400" dirty="0"/>
              <a:t>il progresso tecnologico aumenta il prodotto ottenibile con un dato numero di lavoratori.</a:t>
            </a:r>
          </a:p>
          <a:p>
            <a:pPr marL="0">
              <a:buFont typeface="Wingdings" pitchFamily="2" charset="2"/>
              <a:buChar char="ü"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Ragionando su questa via, pensiamo ad </a:t>
            </a:r>
            <a:r>
              <a:rPr lang="it-IT" sz="2400" i="1" dirty="0">
                <a:solidFill>
                  <a:srgbClr val="FF0000"/>
                </a:solidFill>
              </a:rPr>
              <a:t>AN</a:t>
            </a:r>
            <a:r>
              <a:rPr lang="it-IT" sz="2400" dirty="0">
                <a:solidFill>
                  <a:srgbClr val="FF0000"/>
                </a:solidFill>
              </a:rPr>
              <a:t> come all’ammontare di lavoro effettivo nell’economia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623095"/>
          </a:xfrm>
        </p:spPr>
        <p:txBody>
          <a:bodyPr/>
          <a:lstStyle/>
          <a:p>
            <a:r>
              <a:rPr lang="it-IT" sz="3200" dirty="0"/>
              <a:t>1.1 Progresso tecnologico e funzione di produzione</a:t>
            </a:r>
          </a:p>
        </p:txBody>
      </p:sp>
    </p:spTree>
    <p:extLst>
      <p:ext uri="{BB962C8B-B14F-4D97-AF65-F5344CB8AC3E}">
        <p14:creationId xmlns:p14="http://schemas.microsoft.com/office/powerpoint/2010/main" val="18865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Assumendo ragionevolmente rendimenti di scala costanti, per un dato stato della tecnologia (</a:t>
            </a:r>
            <a:r>
              <a:rPr lang="it-IT" sz="2400" i="1" dirty="0"/>
              <a:t>A</a:t>
            </a:r>
            <a:r>
              <a:rPr lang="it-IT" sz="2400" dirty="0"/>
              <a:t>), </a:t>
            </a:r>
            <a:r>
              <a:rPr lang="it-IT" sz="2400" dirty="0">
                <a:solidFill>
                  <a:srgbClr val="FF0000"/>
                </a:solidFill>
              </a:rPr>
              <a:t>raddoppiare sia la quantità di capitale sia la quantità di lavoro consente di ottenere una quantità doppia di prodotto</a:t>
            </a:r>
            <a:r>
              <a:rPr lang="it-IT" sz="2400" dirty="0"/>
              <a:t>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In generale, per ogni numero (</a:t>
            </a:r>
            <a:r>
              <a:rPr lang="it-IT" sz="2400" i="1" dirty="0"/>
              <a:t>x</a:t>
            </a:r>
            <a:r>
              <a:rPr lang="it-IT" sz="2400" dirty="0"/>
              <a:t>):</a:t>
            </a:r>
          </a:p>
          <a:p>
            <a:pPr>
              <a:buFontTx/>
              <a:buNone/>
              <a:defRPr/>
            </a:pP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1.1 Progresso tecnologico e funzione di produzione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DDA680A-C7EC-4BB7-9B6B-C2076FEC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27" y="2984591"/>
            <a:ext cx="2575545" cy="4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9A81BBC6-36A9-4B8A-9644-F66E33E4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25" y="4557178"/>
            <a:ext cx="2494894" cy="41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21968201-8641-45AE-BB3D-F9993C7F9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66018"/>
                <a:ext cx="8856984" cy="4525963"/>
              </a:xfrm>
            </p:spPr>
            <p:txBody>
              <a:bodyPr>
                <a:normAutofit lnSpcReduction="10000"/>
              </a:bodyPr>
              <a:lstStyle/>
              <a:p>
                <a:pPr marL="0">
                  <a:buFontTx/>
                  <a:buNone/>
                  <a:defRPr/>
                </a:pPr>
                <a:r>
                  <a:rPr lang="it-IT" sz="2400" dirty="0" smtClean="0"/>
                  <a:t>Per ottenere la relazione tra prodotto e capitale per unità di lavoro effettivo, poniamo </a:t>
                </a:r>
                <a:r>
                  <a:rPr lang="it-IT" sz="2400" i="1" dirty="0"/>
                  <a:t>x=1</a:t>
                </a:r>
                <a:r>
                  <a:rPr lang="it-IT" sz="2400" dirty="0"/>
                  <a:t>/</a:t>
                </a:r>
                <a:r>
                  <a:rPr lang="it-IT" sz="2400" i="1" dirty="0"/>
                  <a:t>AN</a:t>
                </a:r>
                <a:r>
                  <a:rPr lang="it-IT" sz="2400" dirty="0"/>
                  <a:t> nell’equazione precedente e scriviamo:</a:t>
                </a:r>
              </a:p>
              <a:p>
                <a:pPr>
                  <a:buFontTx/>
                  <a:buNone/>
                  <a:defRPr/>
                </a:pPr>
                <a:endParaRPr lang="it-IT" sz="2400" dirty="0"/>
              </a:p>
              <a:p>
                <a:pPr>
                  <a:buFontTx/>
                  <a:buNone/>
                  <a:defRPr/>
                </a:pPr>
                <a:endParaRPr lang="it-IT" sz="2400" dirty="0"/>
              </a:p>
              <a:p>
                <a:pPr>
                  <a:buFontTx/>
                  <a:buNone/>
                  <a:defRPr/>
                </a:pPr>
                <a:endParaRPr lang="it-IT" sz="2400" dirty="0"/>
              </a:p>
              <a:p>
                <a:pPr>
                  <a:buFontTx/>
                  <a:buNone/>
                  <a:defRPr/>
                </a:pPr>
                <a:r>
                  <a:rPr lang="it-IT" sz="2400" dirty="0" smtClean="0"/>
                  <a:t>Oppure, se definiamo una funzione f tale per cui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/>
                              </a:rPr>
                              <m:t>𝐴𝑁</m:t>
                            </m:r>
                          </m:den>
                        </m:f>
                      </m:e>
                    </m:d>
                    <m:r>
                      <a:rPr lang="it-IT" sz="2400" b="0" i="1" smtClean="0">
                        <a:latin typeface="Cambria Math"/>
                      </a:rPr>
                      <m:t>=</m:t>
                    </m:r>
                    <m:r>
                      <a:rPr lang="it-IT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it-IT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/>
                              </a:rPr>
                              <m:t>𝐴𝑁</m:t>
                            </m:r>
                          </m:den>
                        </m:f>
                        <m:r>
                          <a:rPr lang="it-IT" sz="2400" b="0" i="1" smtClean="0">
                            <a:latin typeface="Cambria Math"/>
                          </a:rPr>
                          <m:t>,1</m:t>
                        </m:r>
                      </m:e>
                    </m:d>
                  </m:oMath>
                </a14:m>
                <a:r>
                  <a:rPr lang="it-IT" sz="2400" dirty="0" smtClean="0"/>
                  <a:t>, avremo:</a:t>
                </a:r>
                <a:endParaRPr lang="it-IT" sz="2400" dirty="0"/>
              </a:p>
              <a:p>
                <a:pPr>
                  <a:buFontTx/>
                  <a:buNone/>
                  <a:defRPr/>
                </a:pPr>
                <a:endParaRPr lang="it-IT" sz="2400" dirty="0"/>
              </a:p>
              <a:p>
                <a:pPr>
                  <a:buFontTx/>
                  <a:buNone/>
                  <a:defRPr/>
                </a:pPr>
                <a:endParaRPr lang="it-IT" sz="2400" dirty="0"/>
              </a:p>
              <a:p>
                <a:pPr marL="0">
                  <a:buFontTx/>
                  <a:buNone/>
                  <a:defRPr/>
                </a:pPr>
                <a:r>
                  <a:rPr lang="it-IT" sz="2400" dirty="0"/>
                  <a:t>A parole: </a:t>
                </a:r>
                <a:r>
                  <a:rPr lang="it-IT" sz="2400" dirty="0">
                    <a:solidFill>
                      <a:srgbClr val="FF0000"/>
                    </a:solidFill>
                  </a:rPr>
                  <a:t>Il prodotto per unità di lavoro effettivo è una funzione del capitale per unità di lavoro effettivo</a:t>
                </a:r>
                <a:r>
                  <a:rPr lang="it-IT" sz="2400" dirty="0"/>
                  <a:t>.</a:t>
                </a:r>
              </a:p>
              <a:p>
                <a:pPr>
                  <a:buFontTx/>
                  <a:buNone/>
                  <a:defRPr/>
                </a:pPr>
                <a:endParaRPr lang="it-IT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21968201-8641-45AE-BB3D-F9993C7F9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66018"/>
                <a:ext cx="8856984" cy="4525963"/>
              </a:xfrm>
              <a:blipFill rotWithShape="1">
                <a:blip r:embed="rId2"/>
                <a:stretch>
                  <a:fillRect l="-1032" t="-1884" r="-551" b="-8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/>
              <a:t>1.1 Progresso tecnologico e funzione di produzione</a:t>
            </a:r>
            <a:endParaRPr lang="it-IT" sz="3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267F52A-4210-41D3-AE7F-E6ACE8C7A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52" y="2194400"/>
            <a:ext cx="1871695" cy="6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E4B3C05-881A-452B-B6B5-3A1C9FF8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03" y="3914967"/>
            <a:ext cx="1699791" cy="75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1143000"/>
          </a:xfrm>
        </p:spPr>
        <p:txBody>
          <a:bodyPr/>
          <a:lstStyle/>
          <a:p>
            <a:r>
              <a:rPr lang="it-IT" sz="3200" dirty="0"/>
              <a:t>1.1 Progresso tecnologico e funzione di produzione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14C930D-D999-4E1D-86A7-04EC9040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968201-8641-45AE-BB3D-F9993C7F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8" y="1073149"/>
            <a:ext cx="8574123" cy="4876131"/>
          </a:xfrm>
        </p:spPr>
        <p:txBody>
          <a:bodyPr>
            <a:normAutofit/>
          </a:bodyPr>
          <a:lstStyle/>
          <a:p>
            <a:pPr marL="0">
              <a:buFontTx/>
              <a:buNone/>
              <a:defRPr/>
            </a:pPr>
            <a:r>
              <a:rPr lang="it-IT" sz="2400" dirty="0"/>
              <a:t>Andiamo adesso a compiere un’analisi simile a quella del capitolo 11, analizzando prodotto e capitale per unità di prodotto effettivo.</a:t>
            </a:r>
          </a:p>
          <a:p>
            <a:pPr marL="0">
              <a:buFontTx/>
              <a:buNone/>
              <a:defRPr/>
            </a:pPr>
            <a:r>
              <a:rPr lang="it-IT" sz="2400" dirty="0"/>
              <a:t>Sotto le stesse ipotesi  del capitolo precedente, l’investimento è dato:</a:t>
            </a:r>
          </a:p>
          <a:p>
            <a:pPr>
              <a:buFontTx/>
              <a:buNone/>
              <a:defRPr/>
            </a:pPr>
            <a:endParaRPr lang="it-IT" sz="2400" dirty="0"/>
          </a:p>
          <a:p>
            <a:pPr>
              <a:buFontTx/>
              <a:buNone/>
              <a:defRPr/>
            </a:pPr>
            <a:r>
              <a:rPr lang="it-IT" sz="2400" dirty="0"/>
              <a:t>e </a:t>
            </a:r>
            <a:r>
              <a:rPr lang="it-IT" sz="2400" dirty="0" smtClean="0"/>
              <a:t>quindi, dividendo entrambi i lati per il numero di lavoratori effettivi:</a:t>
            </a:r>
            <a:endParaRPr lang="it-IT" sz="2400" dirty="0"/>
          </a:p>
          <a:p>
            <a:pPr>
              <a:buFontTx/>
              <a:buNone/>
              <a:defRPr/>
            </a:pPr>
            <a:endParaRPr lang="it-IT" sz="2400" dirty="0"/>
          </a:p>
          <a:p>
            <a:pPr marL="0">
              <a:buFontTx/>
              <a:buNone/>
              <a:defRPr/>
            </a:pPr>
            <a:r>
              <a:rPr lang="it-IT" sz="2400" dirty="0"/>
              <a:t>La </a:t>
            </a:r>
            <a:r>
              <a:rPr lang="it-IT" sz="2400" dirty="0">
                <a:solidFill>
                  <a:srgbClr val="FF0000"/>
                </a:solidFill>
              </a:rPr>
              <a:t>relazione tra investimento per unità di lavoro effettivo e capitale per unità di lavoro effettiva sarà</a:t>
            </a:r>
            <a:r>
              <a:rPr lang="it-IT" sz="2400" dirty="0"/>
              <a:t>:</a:t>
            </a:r>
          </a:p>
          <a:p>
            <a:pPr marL="0">
              <a:buFontTx/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DFB562F-C616-4632-AD04-98878F5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9C88F003-9A3E-48DE-99AF-114F2579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38" y="501649"/>
            <a:ext cx="8574124" cy="695103"/>
          </a:xfrm>
        </p:spPr>
        <p:txBody>
          <a:bodyPr/>
          <a:lstStyle/>
          <a:p>
            <a:r>
              <a:rPr lang="it-IT" sz="3200" dirty="0"/>
              <a:t>1.2 Interazione tra produzione e capitale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891247F-3BFF-497D-9036-F10A8029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134605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CE8BC97-82DA-4F52-9BEC-28D0B21D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1628775" cy="74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E55786C-2714-4B2F-96FA-D4CB7B03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65" y="5085184"/>
            <a:ext cx="1714500" cy="72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7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1729</Words>
  <Application>Microsoft Office PowerPoint</Application>
  <PresentationFormat>Presentazione su schermo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Capitolo XII</vt:lpstr>
      <vt:lpstr>1. Progresso tecnologico e tasso di crescita</vt:lpstr>
      <vt:lpstr>1.1 Progresso tecnologico e funzione di produzione</vt:lpstr>
      <vt:lpstr>1.1 Progresso tecnologico e funzione di produzione</vt:lpstr>
      <vt:lpstr>1.1 Progresso tecnologico e funzione di produzione</vt:lpstr>
      <vt:lpstr>1.1 Progresso tecnologico e funzione di produzione</vt:lpstr>
      <vt:lpstr>1.1 Progresso tecnologico e funzione di produzione</vt:lpstr>
      <vt:lpstr>1.1 Progresso tecnologico e funzione di produzione</vt:lpstr>
      <vt:lpstr>1.2 Interazione tra produzione e capitale</vt:lpstr>
      <vt:lpstr>1.2 Interazione tra produzione e capitale</vt:lpstr>
      <vt:lpstr>1.2 Interazione tra produzione e capitale</vt:lpstr>
      <vt:lpstr>1.2 Interazione tra produzione e capitale</vt:lpstr>
      <vt:lpstr>1.3 Dinamica di capitale e produzione</vt:lpstr>
      <vt:lpstr>1.3 Dinamica di capitale e produzione</vt:lpstr>
      <vt:lpstr>1.3 Dinamica di capitale e produzione</vt:lpstr>
      <vt:lpstr>1.3 Dinamica di capitale e produzione</vt:lpstr>
      <vt:lpstr>1.4 Effetti del tasso di risparmio</vt:lpstr>
      <vt:lpstr>1.4 Effetti del tasso di risparmio</vt:lpstr>
      <vt:lpstr>1.4 Effetti del tasso di risparmio</vt:lpstr>
      <vt:lpstr>2. Le determinanti del progresso tecnologico</vt:lpstr>
      <vt:lpstr>2.1 La fertilità del processo di ricerca</vt:lpstr>
      <vt:lpstr>2.2 L’appropriabilità dei risultati della ricerca</vt:lpstr>
      <vt:lpstr>2.3 Innovazione versus imitazione</vt:lpstr>
      <vt:lpstr>3. Istituzione, progresso tecnologico e crescita</vt:lpstr>
      <vt:lpstr>3. Istituzione, progresso tecnologico e crescita</vt:lpstr>
      <vt:lpstr>Il punto principale di questo capitolo è:  una crescita sostenuta richiede il progresso tecnologico. Il progresso tecnologico dipende sia dall’innovazione sia dalle istituzioni.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87</cp:revision>
  <dcterms:created xsi:type="dcterms:W3CDTF">2014-07-28T14:21:47Z</dcterms:created>
  <dcterms:modified xsi:type="dcterms:W3CDTF">2021-12-06T17:30:52Z</dcterms:modified>
</cp:coreProperties>
</file>