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  <p:sldMasterId id="2147483669" r:id="rId3"/>
  </p:sldMasterIdLst>
  <p:notesMasterIdLst>
    <p:notesMasterId r:id="rId36"/>
  </p:notesMasterIdLst>
  <p:sldIdLst>
    <p:sldId id="793" r:id="rId4"/>
    <p:sldId id="261" r:id="rId5"/>
    <p:sldId id="264" r:id="rId6"/>
    <p:sldId id="266" r:id="rId7"/>
    <p:sldId id="791" r:id="rId8"/>
    <p:sldId id="780" r:id="rId9"/>
    <p:sldId id="672" r:id="rId10"/>
    <p:sldId id="675" r:id="rId11"/>
    <p:sldId id="792" r:id="rId12"/>
    <p:sldId id="804" r:id="rId13"/>
    <p:sldId id="790" r:id="rId14"/>
    <p:sldId id="788" r:id="rId15"/>
    <p:sldId id="789" r:id="rId16"/>
    <p:sldId id="276" r:id="rId17"/>
    <p:sldId id="286" r:id="rId18"/>
    <p:sldId id="280" r:id="rId19"/>
    <p:sldId id="799" r:id="rId20"/>
    <p:sldId id="802" r:id="rId21"/>
    <p:sldId id="676" r:id="rId22"/>
    <p:sldId id="777" r:id="rId23"/>
    <p:sldId id="778" r:id="rId24"/>
    <p:sldId id="771" r:id="rId25"/>
    <p:sldId id="772" r:id="rId26"/>
    <p:sldId id="773" r:id="rId27"/>
    <p:sldId id="727" r:id="rId28"/>
    <p:sldId id="774" r:id="rId29"/>
    <p:sldId id="775" r:id="rId30"/>
    <p:sldId id="776" r:id="rId31"/>
    <p:sldId id="806" r:id="rId32"/>
    <p:sldId id="805" r:id="rId33"/>
    <p:sldId id="330" r:id="rId34"/>
    <p:sldId id="329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87" autoAdjust="0"/>
  </p:normalViewPr>
  <p:slideViewPr>
    <p:cSldViewPr snapToGrid="0" snapToObjects="1">
      <p:cViewPr varScale="1">
        <p:scale>
          <a:sx n="66" d="100"/>
          <a:sy n="66" d="100"/>
        </p:scale>
        <p:origin x="644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D0AF6B-7DDD-40BC-942E-6B75B5078CD9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F84686C7-2508-4D9D-B7CC-82919D7ED8FE}">
      <dgm:prSet phldrT="[Testo]"/>
      <dgm:spPr>
        <a:xfrm>
          <a:off x="2946400" y="257047"/>
          <a:ext cx="1143000" cy="1143000"/>
        </a:xfrm>
        <a:prstGeom prst="ellipse">
          <a:avLst/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it-IT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PHARMACO GENETIC</a:t>
          </a:r>
        </a:p>
      </dgm:t>
    </dgm:pt>
    <dgm:pt modelId="{8EA64D04-E4B2-4BF6-AF16-9091F76FB16E}" type="parTrans" cxnId="{BA4A366D-423B-4588-A813-C978561E7D69}">
      <dgm:prSet/>
      <dgm:spPr/>
      <dgm:t>
        <a:bodyPr/>
        <a:lstStyle/>
        <a:p>
          <a:endParaRPr lang="it-IT"/>
        </a:p>
      </dgm:t>
    </dgm:pt>
    <dgm:pt modelId="{ED7DA353-A4C6-4CB0-ACF1-72DDB7F1F2D0}" type="sibTrans" cxnId="{BA4A366D-423B-4588-A813-C978561E7D69}">
      <dgm:prSet/>
      <dgm:spPr/>
      <dgm:t>
        <a:bodyPr/>
        <a:lstStyle/>
        <a:p>
          <a:endParaRPr lang="it-IT"/>
        </a:p>
      </dgm:t>
    </dgm:pt>
    <dgm:pt modelId="{7F3C10CA-0DE0-4FC3-8F52-B177400AE0D6}">
      <dgm:prSet phldrT="[Testo]"/>
      <dgm:spPr>
        <a:xfrm>
          <a:off x="1778000" y="533399"/>
          <a:ext cx="1143000" cy="1143000"/>
        </a:xfrm>
        <a:prstGeom prst="ellipse">
          <a:avLst/>
        </a:prstGeom>
        <a:solidFill>
          <a:srgbClr val="4BACC6">
            <a:hueOff val="-4966938"/>
            <a:satOff val="19906"/>
            <a:lumOff val="431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it-IT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PHARMACO</a:t>
          </a:r>
        </a:p>
        <a:p>
          <a:pPr>
            <a:buNone/>
          </a:pPr>
          <a:r>
            <a:rPr lang="it-IT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KINETIC</a:t>
          </a:r>
        </a:p>
      </dgm:t>
    </dgm:pt>
    <dgm:pt modelId="{DDCA7EEE-39B8-4A74-945E-8D987763F16A}" type="parTrans" cxnId="{B1E8CA64-6960-41DB-BE86-2D325E0F1C4D}">
      <dgm:prSet/>
      <dgm:spPr/>
      <dgm:t>
        <a:bodyPr/>
        <a:lstStyle/>
        <a:p>
          <a:endParaRPr lang="it-IT"/>
        </a:p>
      </dgm:t>
    </dgm:pt>
    <dgm:pt modelId="{29597E91-3E3F-4E80-8B5B-764615F1329B}" type="sibTrans" cxnId="{B1E8CA64-6960-41DB-BE86-2D325E0F1C4D}">
      <dgm:prSet/>
      <dgm:spPr/>
      <dgm:t>
        <a:bodyPr/>
        <a:lstStyle/>
        <a:p>
          <a:endParaRPr lang="it-IT"/>
        </a:p>
      </dgm:t>
    </dgm:pt>
    <dgm:pt modelId="{9907B5DA-737C-42EC-BC0D-D8EC0A302743}">
      <dgm:prSet phldrT="[Testo]"/>
      <dgm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it-IT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Clinical</a:t>
          </a:r>
          <a:r>
            <a:rPr lang="it-IT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it-IT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response</a:t>
          </a:r>
          <a:endParaRPr lang="it-IT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6CF64C4-9612-45F3-B1CC-9A625F8B37DC}" type="parTrans" cxnId="{AD50E83E-6868-4A0C-82D4-FE14673987D7}">
      <dgm:prSet/>
      <dgm:spPr/>
      <dgm:t>
        <a:bodyPr/>
        <a:lstStyle/>
        <a:p>
          <a:endParaRPr lang="it-IT"/>
        </a:p>
      </dgm:t>
    </dgm:pt>
    <dgm:pt modelId="{C1F0E028-2178-479F-872E-CC498E80F94D}" type="sibTrans" cxnId="{AD50E83E-6868-4A0C-82D4-FE14673987D7}">
      <dgm:prSet/>
      <dgm:spPr/>
      <dgm:t>
        <a:bodyPr/>
        <a:lstStyle/>
        <a:p>
          <a:endParaRPr lang="it-IT"/>
        </a:p>
      </dgm:t>
    </dgm:pt>
    <dgm:pt modelId="{473BB91F-45CD-4F39-89C2-03C043AF0DF1}">
      <dgm:prSet phldrT="[Testo]"/>
      <dgm:spPr/>
      <dgm:t>
        <a:bodyPr/>
        <a:lstStyle/>
        <a:p>
          <a:endParaRPr lang="it-IT"/>
        </a:p>
      </dgm:t>
    </dgm:pt>
    <dgm:pt modelId="{D905A1EE-19DC-44E9-8EB7-61141ECA3146}" type="parTrans" cxnId="{EBE40C85-1DA6-4027-856A-4308CE332A39}">
      <dgm:prSet/>
      <dgm:spPr/>
      <dgm:t>
        <a:bodyPr/>
        <a:lstStyle/>
        <a:p>
          <a:endParaRPr lang="it-IT"/>
        </a:p>
      </dgm:t>
    </dgm:pt>
    <dgm:pt modelId="{98005526-F73A-48E5-94C9-1A7282002104}" type="sibTrans" cxnId="{EBE40C85-1DA6-4027-856A-4308CE332A39}">
      <dgm:prSet/>
      <dgm:spPr/>
      <dgm:t>
        <a:bodyPr/>
        <a:lstStyle/>
        <a:p>
          <a:endParaRPr lang="it-IT"/>
        </a:p>
      </dgm:t>
    </dgm:pt>
    <dgm:pt modelId="{755EEDC0-9537-414F-9D20-8B3D0BD5ED47}">
      <dgm:prSet phldrT="[Testo]"/>
      <dgm:spPr>
        <a:xfrm>
          <a:off x="2595880" y="1390904"/>
          <a:ext cx="1143000" cy="1143000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it-IT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PHARMACO</a:t>
          </a:r>
        </a:p>
        <a:p>
          <a:pPr>
            <a:buNone/>
          </a:pPr>
          <a:r>
            <a:rPr lang="it-IT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DYNAMIC</a:t>
          </a:r>
        </a:p>
      </dgm:t>
    </dgm:pt>
    <dgm:pt modelId="{C8EFF6BC-FDD7-4CFE-9F63-C966946E59C7}" type="parTrans" cxnId="{4DB3138D-3A54-4CED-A4D6-7D95BEAD408E}">
      <dgm:prSet/>
      <dgm:spPr/>
      <dgm:t>
        <a:bodyPr/>
        <a:lstStyle/>
        <a:p>
          <a:endParaRPr lang="it-IT"/>
        </a:p>
      </dgm:t>
    </dgm:pt>
    <dgm:pt modelId="{A9F7EF35-2C7F-4EF0-BCDB-3178985AB680}" type="sibTrans" cxnId="{4DB3138D-3A54-4CED-A4D6-7D95BEAD408E}">
      <dgm:prSet/>
      <dgm:spPr/>
      <dgm:t>
        <a:bodyPr/>
        <a:lstStyle/>
        <a:p>
          <a:endParaRPr lang="it-IT"/>
        </a:p>
      </dgm:t>
    </dgm:pt>
    <dgm:pt modelId="{83D83773-18C0-49BB-BB6B-712B6023157F}" type="pres">
      <dgm:prSet presAssocID="{0AD0AF6B-7DDD-40BC-942E-6B75B5078CD9}" presName="Name0" presStyleCnt="0">
        <dgm:presLayoutVars>
          <dgm:chMax val="4"/>
          <dgm:resizeHandles val="exact"/>
        </dgm:presLayoutVars>
      </dgm:prSet>
      <dgm:spPr/>
    </dgm:pt>
    <dgm:pt modelId="{689BBECA-D27D-489E-84FB-008EED9233BF}" type="pres">
      <dgm:prSet presAssocID="{0AD0AF6B-7DDD-40BC-942E-6B75B5078CD9}" presName="ellipse" presStyleLbl="trBgShp" presStyleIdx="0" presStyleCnt="1"/>
      <dgm:spPr>
        <a:xfrm>
          <a:off x="1404620" y="165099"/>
          <a:ext cx="3276600" cy="1137920"/>
        </a:xfrm>
        <a:prstGeom prst="ellipse">
          <a:avLst/>
        </a:prstGeom>
        <a:solidFill>
          <a:srgbClr val="4BACC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C8E83670-B85C-49E5-9572-89E80862B122}" type="pres">
      <dgm:prSet presAssocID="{0AD0AF6B-7DDD-40BC-942E-6B75B5078CD9}" presName="arrow1" presStyleLbl="fgShp" presStyleIdx="0" presStyleCnt="1"/>
      <dgm:spPr>
        <a:xfrm>
          <a:off x="2730500" y="2951479"/>
          <a:ext cx="635000" cy="406400"/>
        </a:xfrm>
        <a:prstGeom prst="downArrow">
          <a:avLst/>
        </a:prstGeom>
        <a:solidFill>
          <a:srgbClr val="4BACC6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0E12674-87CE-46C9-898A-DF743B7EFA46}" type="pres">
      <dgm:prSet presAssocID="{0AD0AF6B-7DDD-40BC-942E-6B75B5078CD9}" presName="rectangle" presStyleLbl="revTx" presStyleIdx="0" presStyleCnt="1" custScaleX="137513">
        <dgm:presLayoutVars>
          <dgm:bulletEnabled val="1"/>
        </dgm:presLayoutVars>
      </dgm:prSet>
      <dgm:spPr/>
    </dgm:pt>
    <dgm:pt modelId="{F75A4BA7-B8D8-4E86-B9F8-8FE6AD1E4888}" type="pres">
      <dgm:prSet presAssocID="{7F3C10CA-0DE0-4FC3-8F52-B177400AE0D6}" presName="item1" presStyleLbl="node1" presStyleIdx="0" presStyleCnt="3">
        <dgm:presLayoutVars>
          <dgm:bulletEnabled val="1"/>
        </dgm:presLayoutVars>
      </dgm:prSet>
      <dgm:spPr/>
    </dgm:pt>
    <dgm:pt modelId="{83BEE2D8-6CFB-4731-983D-C631DAD08FBF}" type="pres">
      <dgm:prSet presAssocID="{755EEDC0-9537-414F-9D20-8B3D0BD5ED47}" presName="item2" presStyleLbl="node1" presStyleIdx="1" presStyleCnt="3">
        <dgm:presLayoutVars>
          <dgm:bulletEnabled val="1"/>
        </dgm:presLayoutVars>
      </dgm:prSet>
      <dgm:spPr/>
    </dgm:pt>
    <dgm:pt modelId="{EBF1203F-8B88-483B-9B21-32C6CB6230A2}" type="pres">
      <dgm:prSet presAssocID="{9907B5DA-737C-42EC-BC0D-D8EC0A302743}" presName="item3" presStyleLbl="node1" presStyleIdx="2" presStyleCnt="3">
        <dgm:presLayoutVars>
          <dgm:bulletEnabled val="1"/>
        </dgm:presLayoutVars>
      </dgm:prSet>
      <dgm:spPr/>
    </dgm:pt>
    <dgm:pt modelId="{365F12B0-9CB9-41D4-912E-1345876DFD42}" type="pres">
      <dgm:prSet presAssocID="{0AD0AF6B-7DDD-40BC-942E-6B75B5078CD9}" presName="funnel" presStyleLbl="trAlignAcc1" presStyleIdx="0" presStyleCnt="1" custLinFactNeighborX="-490" custLinFactNeighborY="355"/>
      <dgm:spPr>
        <a:xfrm>
          <a:off x="1270000" y="25399"/>
          <a:ext cx="3556000" cy="2844800"/>
        </a:xfrm>
        <a:prstGeom prst="funnel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2A48C222-E732-43B6-94E7-970CA59DEAE6}" type="presOf" srcId="{755EEDC0-9537-414F-9D20-8B3D0BD5ED47}" destId="{F75A4BA7-B8D8-4E86-B9F8-8FE6AD1E4888}" srcOrd="0" destOrd="0" presId="urn:microsoft.com/office/officeart/2005/8/layout/funnel1"/>
    <dgm:cxn modelId="{AD50E83E-6868-4A0C-82D4-FE14673987D7}" srcId="{0AD0AF6B-7DDD-40BC-942E-6B75B5078CD9}" destId="{9907B5DA-737C-42EC-BC0D-D8EC0A302743}" srcOrd="3" destOrd="0" parTransId="{46CF64C4-9612-45F3-B1CC-9A625F8B37DC}" sibTransId="{C1F0E028-2178-479F-872E-CC498E80F94D}"/>
    <dgm:cxn modelId="{B1E8CA64-6960-41DB-BE86-2D325E0F1C4D}" srcId="{0AD0AF6B-7DDD-40BC-942E-6B75B5078CD9}" destId="{7F3C10CA-0DE0-4FC3-8F52-B177400AE0D6}" srcOrd="1" destOrd="0" parTransId="{DDCA7EEE-39B8-4A74-945E-8D987763F16A}" sibTransId="{29597E91-3E3F-4E80-8B5B-764615F1329B}"/>
    <dgm:cxn modelId="{3B1FA749-FB41-4C67-BE0B-BDE7786C233B}" type="presOf" srcId="{F84686C7-2508-4D9D-B7CC-82919D7ED8FE}" destId="{EBF1203F-8B88-483B-9B21-32C6CB6230A2}" srcOrd="0" destOrd="0" presId="urn:microsoft.com/office/officeart/2005/8/layout/funnel1"/>
    <dgm:cxn modelId="{BA4A366D-423B-4588-A813-C978561E7D69}" srcId="{0AD0AF6B-7DDD-40BC-942E-6B75B5078CD9}" destId="{F84686C7-2508-4D9D-B7CC-82919D7ED8FE}" srcOrd="0" destOrd="0" parTransId="{8EA64D04-E4B2-4BF6-AF16-9091F76FB16E}" sibTransId="{ED7DA353-A4C6-4CB0-ACF1-72DDB7F1F2D0}"/>
    <dgm:cxn modelId="{2D509F83-4950-44FD-B7A4-837D564EC39D}" type="presOf" srcId="{7F3C10CA-0DE0-4FC3-8F52-B177400AE0D6}" destId="{83BEE2D8-6CFB-4731-983D-C631DAD08FBF}" srcOrd="0" destOrd="0" presId="urn:microsoft.com/office/officeart/2005/8/layout/funnel1"/>
    <dgm:cxn modelId="{EBE40C85-1DA6-4027-856A-4308CE332A39}" srcId="{0AD0AF6B-7DDD-40BC-942E-6B75B5078CD9}" destId="{473BB91F-45CD-4F39-89C2-03C043AF0DF1}" srcOrd="4" destOrd="0" parTransId="{D905A1EE-19DC-44E9-8EB7-61141ECA3146}" sibTransId="{98005526-F73A-48E5-94C9-1A7282002104}"/>
    <dgm:cxn modelId="{4DB3138D-3A54-4CED-A4D6-7D95BEAD408E}" srcId="{0AD0AF6B-7DDD-40BC-942E-6B75B5078CD9}" destId="{755EEDC0-9537-414F-9D20-8B3D0BD5ED47}" srcOrd="2" destOrd="0" parTransId="{C8EFF6BC-FDD7-4CFE-9F63-C966946E59C7}" sibTransId="{A9F7EF35-2C7F-4EF0-BCDB-3178985AB680}"/>
    <dgm:cxn modelId="{9DBA72C5-5F85-402D-B9C0-F218F156AF71}" type="presOf" srcId="{0AD0AF6B-7DDD-40BC-942E-6B75B5078CD9}" destId="{83D83773-18C0-49BB-BB6B-712B6023157F}" srcOrd="0" destOrd="0" presId="urn:microsoft.com/office/officeart/2005/8/layout/funnel1"/>
    <dgm:cxn modelId="{73AF2BE7-CFF0-4F41-B293-1FAE381A7DC6}" type="presOf" srcId="{9907B5DA-737C-42EC-BC0D-D8EC0A302743}" destId="{70E12674-87CE-46C9-898A-DF743B7EFA46}" srcOrd="0" destOrd="0" presId="urn:microsoft.com/office/officeart/2005/8/layout/funnel1"/>
    <dgm:cxn modelId="{2FCB9906-FF7D-4D21-98DF-0D72CE3D9C8B}" type="presParOf" srcId="{83D83773-18C0-49BB-BB6B-712B6023157F}" destId="{689BBECA-D27D-489E-84FB-008EED9233BF}" srcOrd="0" destOrd="0" presId="urn:microsoft.com/office/officeart/2005/8/layout/funnel1"/>
    <dgm:cxn modelId="{D4AF5161-6164-408A-97AD-D72B3D71BE59}" type="presParOf" srcId="{83D83773-18C0-49BB-BB6B-712B6023157F}" destId="{C8E83670-B85C-49E5-9572-89E80862B122}" srcOrd="1" destOrd="0" presId="urn:microsoft.com/office/officeart/2005/8/layout/funnel1"/>
    <dgm:cxn modelId="{AFFEB51D-EF3A-4E98-B7E7-A91F11E98D1C}" type="presParOf" srcId="{83D83773-18C0-49BB-BB6B-712B6023157F}" destId="{70E12674-87CE-46C9-898A-DF743B7EFA46}" srcOrd="2" destOrd="0" presId="urn:microsoft.com/office/officeart/2005/8/layout/funnel1"/>
    <dgm:cxn modelId="{87C940E7-BDD6-4450-8BBC-E667E0C5D5AE}" type="presParOf" srcId="{83D83773-18C0-49BB-BB6B-712B6023157F}" destId="{F75A4BA7-B8D8-4E86-B9F8-8FE6AD1E4888}" srcOrd="3" destOrd="0" presId="urn:microsoft.com/office/officeart/2005/8/layout/funnel1"/>
    <dgm:cxn modelId="{27743B69-8CAB-4113-A59D-E6DA47B3848C}" type="presParOf" srcId="{83D83773-18C0-49BB-BB6B-712B6023157F}" destId="{83BEE2D8-6CFB-4731-983D-C631DAD08FBF}" srcOrd="4" destOrd="0" presId="urn:microsoft.com/office/officeart/2005/8/layout/funnel1"/>
    <dgm:cxn modelId="{6213EBCD-AA7F-4496-9E6F-7A7517E6A465}" type="presParOf" srcId="{83D83773-18C0-49BB-BB6B-712B6023157F}" destId="{EBF1203F-8B88-483B-9B21-32C6CB6230A2}" srcOrd="5" destOrd="0" presId="urn:microsoft.com/office/officeart/2005/8/layout/funnel1"/>
    <dgm:cxn modelId="{94EEB14F-DE92-4E8B-BDEA-52F021A07461}" type="presParOf" srcId="{83D83773-18C0-49BB-BB6B-712B6023157F}" destId="{365F12B0-9CB9-41D4-912E-1345876DFD4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BBECA-D27D-489E-84FB-008EED9233BF}">
      <dsp:nvSpPr>
        <dsp:cNvPr id="0" name=""/>
        <dsp:cNvSpPr/>
      </dsp:nvSpPr>
      <dsp:spPr>
        <a:xfrm>
          <a:off x="1404619" y="165099"/>
          <a:ext cx="3276600" cy="1137920"/>
        </a:xfrm>
        <a:prstGeom prst="ellipse">
          <a:avLst/>
        </a:prstGeom>
        <a:solidFill>
          <a:srgbClr val="4BACC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83670-B85C-49E5-9572-89E80862B122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rgbClr val="4BACC6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12674-87CE-46C9-898A-DF743B7EFA46}">
      <dsp:nvSpPr>
        <dsp:cNvPr id="0" name=""/>
        <dsp:cNvSpPr/>
      </dsp:nvSpPr>
      <dsp:spPr>
        <a:xfrm>
          <a:off x="952301" y="3276600"/>
          <a:ext cx="4191396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Clinical</a:t>
          </a:r>
          <a:r>
            <a:rPr lang="it-IT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it-IT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response</a:t>
          </a:r>
          <a:endParaRPr lang="it-IT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952301" y="3276600"/>
        <a:ext cx="4191396" cy="762000"/>
      </dsp:txXfrm>
    </dsp:sp>
    <dsp:sp modelId="{F75A4BA7-B8D8-4E86-B9F8-8FE6AD1E4888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PHARMACO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DYNAMIC</a:t>
          </a:r>
        </a:p>
      </dsp:txBody>
      <dsp:txXfrm>
        <a:off x="2763268" y="1558292"/>
        <a:ext cx="808224" cy="808224"/>
      </dsp:txXfrm>
    </dsp:sp>
    <dsp:sp modelId="{83BEE2D8-6CFB-4731-983D-C631DAD08FBF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solidFill>
          <a:srgbClr val="4BACC6">
            <a:hueOff val="-4966938"/>
            <a:satOff val="19906"/>
            <a:lumOff val="431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PHARMACO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KINETIC</a:t>
          </a:r>
        </a:p>
      </dsp:txBody>
      <dsp:txXfrm>
        <a:off x="1945388" y="700787"/>
        <a:ext cx="808224" cy="808224"/>
      </dsp:txXfrm>
    </dsp:sp>
    <dsp:sp modelId="{EBF1203F-8B88-483B-9B21-32C6CB6230A2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PHARMACO GENETIC</a:t>
          </a:r>
        </a:p>
      </dsp:txBody>
      <dsp:txXfrm>
        <a:off x="3113788" y="424435"/>
        <a:ext cx="808224" cy="808224"/>
      </dsp:txXfrm>
    </dsp:sp>
    <dsp:sp modelId="{365F12B0-9CB9-41D4-912E-1345876DFD42}">
      <dsp:nvSpPr>
        <dsp:cNvPr id="0" name=""/>
        <dsp:cNvSpPr/>
      </dsp:nvSpPr>
      <dsp:spPr>
        <a:xfrm>
          <a:off x="1252575" y="35499"/>
          <a:ext cx="3556000" cy="2844800"/>
        </a:xfrm>
        <a:prstGeom prst="funnel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DD1BD-E3AF-4209-9967-D3954FECAD70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26FE0-C0A8-4832-8164-353BCB246B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63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88A22-A74A-4050-9017-B33087EDD2B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116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88A22-A74A-4050-9017-B33087EDD2B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913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78FEB8-1D0B-4348-8FC1-77325335FB1F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CCE659-D69E-014A-B742-6791D5E91605}" type="slidenum">
              <a:rPr lang="it-IT" smtClean="0"/>
              <a:t>‹N›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EF43546-7ED5-784B-96DF-E1001C118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2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FEFAF7-4715-4672-B01B-7B743220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542C1-8746-4AB7-B73B-8FF789F6A467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1AA2D7-5768-49A4-8184-ED80254A8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D9A84-AA62-48D5-94FC-ED246DA32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0107A-EF44-48CE-9D65-5FA97E2429DB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0084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0517C9-446D-4947-9D25-0FCB7C00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B6E22-327F-4DA4-937F-4E0161C90A37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3DB770-B63E-4AB9-BCED-44A7DC61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0A8423-9785-4C31-9C48-06AF0E78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13475-7E45-4439-954D-E2075AD773E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16066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9D571E4-6E29-4C39-8204-2E3E8144C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67CCB-EE86-4B61-9296-2C4DDFEF9E4E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97FFBB7-93A0-4997-AE16-6F9E27EE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D043C9B-6FEC-4004-9561-86F4692A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9DB6-254E-4217-B99D-671D61A1F7A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81718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01B4DA2-0D44-4C1F-A0F2-2373148BC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9EEA2-3B65-4700-A56F-203C9C590AB8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B93F73F-7A79-4B36-A76D-678E62F5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974825-F4F4-480B-B33B-2865FB33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65BA0-1978-44B0-974A-3C008AF85A2B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178909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7AB202-7D43-4F15-8B32-80119BD50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76813-9E6F-43A5-9C54-227115A25EA2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4B415B-6308-4545-BC17-72E9896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7CBA04-54C7-4E77-8040-66F75DB98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3FAA2-85CC-450B-8BA3-F374E259C34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48226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F68FD9-18B4-4F95-90E8-43F226631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CF651-E03D-4CBA-819B-69645BA012C7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171E73-EB3A-4651-AA52-79C2828F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512EBB-FC16-4F7D-9D04-C7978294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FF3CF-72C3-4256-871D-3D09A58CBA1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277349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E95E8-A808-48AF-B861-C9B3ED435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4F9B2-501E-4DBC-AA83-85ED75B55246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4D6FA-B5F0-4FC8-A063-00AD64B8D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6FFD3-AD10-444A-817D-34D68A70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9D4AE-5DF9-4199-913C-A5B0062A564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818745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BA8A9-3CD4-4AF0-A563-74F520CD5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E1923-2B35-489B-81B7-9F41E0F74E9D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281F1-B044-4B4C-888D-3E419FC44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A3EC1-D6EA-485E-8AA4-B1F93ECE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C51C7-E58A-46AA-9033-3D4A4044F7A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89325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9B5485A-7A4F-42A0-B0FA-F525F3A04C0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E535ADB-F7A7-4A08-A432-1A99082F1C2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66BC34-D961-43A1-81E0-E062A83F053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F5451-748F-445C-92D6-0959D9C595D6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118322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64B9F-9D41-42F2-8657-9AE060F04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64EDB-97CA-4643-BDF1-716A3EE6D707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6C105-7754-416F-8B8E-DD1876C1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13E88-5936-4592-A4F6-329192B8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55B17-995B-4923-BFDE-E1CF39A8DD44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95169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239864"/>
            <a:ext cx="10515600" cy="450824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78FEB8-1D0B-4348-8FC1-77325335FB1F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CCE659-D69E-014A-B742-6791D5E91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156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D3338-9369-4E07-B4F0-370D0685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DEB3A-986E-44FF-B2C1-B51C379FD2DD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56562-BF07-4792-B68E-23E81B0B3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D70B-6396-44BC-8690-8DBD2F49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18880-9DE5-4737-965B-9CD4B8D569CD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035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75ABF-1EC9-4F93-92F9-6EAD08A77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AD9F-5711-47E1-A3BF-D641F688F998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EE7E6-E947-4B6F-8BD4-835C8E37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9EA9C-4752-4064-986A-80B8A5A6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0A817-B8E3-43A6-B172-33EEB266C075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96793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D10C19-AAB7-4FB8-9D6B-43BD6D592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BB283-17C6-4D91-B7E6-8C622F303016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DD3367-6E99-40F1-BE60-0B46E3B4C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59F29F-7318-4972-A101-0695C332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F809C-C4BA-47D1-B6D7-83E999A40D8B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796149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51AD5A1-CF2D-4524-BD27-90E58AAE7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4D995-43F8-4DAF-AC06-4169084056DF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486888F-C626-40DD-8265-884E03C52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A73FF6-B07B-4F42-90F3-A498DDF6A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62514-B498-452C-9525-D33AA5AB200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75020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BC011FB-C4A8-4E0D-BAE1-541F176D2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611E8-065F-4E88-BADB-C8A225103F52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1C9CA8-D72D-47D3-975F-AE9EBF0BB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1440FB-4DE0-4658-85A2-BC2D3B66A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8AB9B-907E-4069-A5AA-27A370C45E1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06621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2E6CA5F-736B-4286-B713-F41F432EB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04B72-9260-4043-BA64-F3BC70812340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4C5E731-FB86-43FD-BB0D-14E7733F6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43BF61-7C55-4F5A-BF34-C7965B95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E260E-C62C-4B84-AABD-4E4B6A2787D4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01656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817231-0722-4EF0-BB40-C1E94734B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9734C-C48A-48D2-8AFC-9F99D69B7161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026A11-63DD-45E3-BCB9-E9A0A627D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BA1AC5-5BB0-4F66-973C-056D54C3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5750E-8E5B-4163-8374-924E7E750DF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25549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F9C9BF-91E6-4CE3-8B78-120B826EF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B2672-E1B1-4123-9291-DAACC6A4BC84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C74380-D0D3-49F6-9EDE-532E35023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283021-D2D3-45B3-8BD6-C8A65017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B8259-3037-45D5-BDAD-BE6FAE4F9AF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896210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49D17-2A62-4186-A6D3-BA2C0E4F9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6724-C228-413F-916B-ADE0CC8760C4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E393A-211C-45CA-ABCB-91F706327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D82D2-925B-44FB-95E8-F8B5A120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867-26D7-4CD3-9CFA-74D818E0A16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55612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61E61-B099-499B-A63E-87473AF53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1D13C-70F3-4EEC-8D0E-AA07567F655F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86DAD-E99D-4725-9D39-EDA3EBC38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D418B-3EB9-4B11-B2B2-91C6816A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0DAC5-319D-4823-AEA0-04CB00F6C93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6594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78FEB8-1D0B-4348-8FC1-77325335FB1F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CCE659-D69E-014A-B742-6791D5E91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692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7B6DE-1B7D-4F4F-9531-90523A5F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44341-69C8-4E2A-B692-8A1C3876D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3CD45-7C10-4CEC-9F89-7F5F605E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E2AEE6-294E-4489-A580-6040E22CA7E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94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255363"/>
            <a:ext cx="10515600" cy="4353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78FEB8-1D0B-4348-8FC1-77325335FB1F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CCE659-D69E-014A-B742-6791D5E91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64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216617"/>
            <a:ext cx="10515600" cy="474071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78FEB8-1D0B-4348-8FC1-77325335FB1F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CCE659-D69E-014A-B742-6791D5E91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6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78FEB8-1D0B-4348-8FC1-77325335FB1F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CCE659-D69E-014A-B742-6791D5E91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1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AA030-01E6-4A11-95EC-CBF05B605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33CBC-4B1A-4F50-9CBA-97F2EB2FB607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A60C4-78F2-4E0A-97AD-B76062454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CCD96-657C-4677-B2D9-694F8E81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9A80C-7F45-4A24-9FBD-47E4F70E2C6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0800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D947E-85D6-4AD3-8C21-33C9D2E0D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19079-D779-48DC-B3EB-30BF5B890AE7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E2945-7CE5-4458-A1C6-3E1791D4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28082-AA45-4A6B-9B99-FCD7B999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8CD52-D15B-4040-9A7E-0155931DBAE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84292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5E768-0580-494E-AEA2-E580AC883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2C41C-2A24-48D6-9541-25EF452C8016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581DD-70D4-43C3-81B1-A67B0E8F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42698-56FD-43B0-B4CC-37A91CB0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69039-AD17-4A09-A9B2-C6FAB8894D1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85140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ABD5D48-D302-DC48-B3C6-339096E5E90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9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6EE5F27-0115-4496-A3A3-FA527E6E24E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8BB151D-F6AF-4EE8-821A-6E86812840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11624-D043-4A9F-AD37-0DC73D9459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15A385-9A62-492E-B07D-8F1A8176FCE7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ED46E-CDED-4403-B61B-79DEE820A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A898D-5BF9-43CE-B1DB-D1452635C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DAF6B8F-65B4-445C-B33F-07812C7BFA2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3049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10C5128-CBDD-4A8E-A87B-5536F34D69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E313962-3EB1-40C3-BD65-BD66767619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9BA7C-8F7C-4644-8DF2-7AB775522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0AE5E8-0F2D-48FA-BE2F-FD1133B450B6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B7C7B-26AC-47C7-B6D5-A0CE1F5A2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43C5A-B5CC-472A-8682-DD1F7D9F4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1DAC2-7186-40F9-9736-11B976FD3DB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6351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0BBB1C5-97EB-4843-86C0-80C50C82D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0" t="31816" r="4898" b="2521"/>
          <a:stretch/>
        </p:blipFill>
        <p:spPr>
          <a:xfrm>
            <a:off x="5607728" y="1047563"/>
            <a:ext cx="5800079" cy="54204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C8CEA71-C923-4795-A687-B5B51B2D0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50" t="1035" r="2272" b="66861"/>
          <a:stretch/>
        </p:blipFill>
        <p:spPr>
          <a:xfrm>
            <a:off x="115266" y="675197"/>
            <a:ext cx="5352084" cy="606080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7F18F53-ED53-4405-B3D6-1E30059001A8}"/>
              </a:ext>
            </a:extLst>
          </p:cNvPr>
          <p:cNvSpPr/>
          <p:nvPr/>
        </p:nvSpPr>
        <p:spPr>
          <a:xfrm>
            <a:off x="5838547" y="646797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Nielsen OH, </a:t>
            </a:r>
            <a:r>
              <a:rPr lang="it-IT" dirty="0" err="1"/>
              <a:t>Ainsworth</a:t>
            </a:r>
            <a:r>
              <a:rPr lang="it-IT" dirty="0"/>
              <a:t> MA. N </a:t>
            </a:r>
            <a:r>
              <a:rPr lang="it-IT" dirty="0" err="1"/>
              <a:t>Engl</a:t>
            </a:r>
            <a:r>
              <a:rPr lang="it-IT" dirty="0"/>
              <a:t> J </a:t>
            </a:r>
            <a:r>
              <a:rPr lang="it-IT" dirty="0" err="1"/>
              <a:t>Med</a:t>
            </a:r>
            <a:r>
              <a:rPr lang="it-IT" dirty="0"/>
              <a:t> 2013; 369:754-62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DA4EC4-2A91-42BC-9F24-A5872AC68D22}"/>
              </a:ext>
            </a:extLst>
          </p:cNvPr>
          <p:cNvSpPr txBox="1"/>
          <p:nvPr/>
        </p:nvSpPr>
        <p:spPr>
          <a:xfrm>
            <a:off x="0" y="1566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Anti-TNF </a:t>
            </a:r>
            <a:r>
              <a:rPr lang="it-IT" sz="2800" b="1" dirty="0" err="1"/>
              <a:t>monoclonal</a:t>
            </a:r>
            <a:r>
              <a:rPr lang="it-IT" sz="2800" b="1" dirty="0"/>
              <a:t> </a:t>
            </a:r>
            <a:r>
              <a:rPr lang="it-IT" sz="2800" b="1" dirty="0" err="1"/>
              <a:t>antibodies</a:t>
            </a:r>
            <a:r>
              <a:rPr lang="it-IT" sz="2800" b="1" dirty="0"/>
              <a:t> </a:t>
            </a:r>
            <a:r>
              <a:rPr lang="it-IT" sz="2800" b="1" dirty="0" err="1"/>
              <a:t>mechanism</a:t>
            </a:r>
            <a:r>
              <a:rPr lang="it-IT" sz="2800" b="1" dirty="0"/>
              <a:t> of action</a:t>
            </a:r>
          </a:p>
        </p:txBody>
      </p:sp>
    </p:spTree>
    <p:extLst>
      <p:ext uri="{BB962C8B-B14F-4D97-AF65-F5344CB8AC3E}">
        <p14:creationId xmlns:p14="http://schemas.microsoft.com/office/powerpoint/2010/main" val="4177156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749D7AA-A18B-4492-8993-41BA6763C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6" t="26246" r="6053" b="21684"/>
          <a:stretch/>
        </p:blipFill>
        <p:spPr>
          <a:xfrm>
            <a:off x="125128" y="105879"/>
            <a:ext cx="11922350" cy="34169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54A728C-3864-435B-9BB6-C1E0B3710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6" t="26948" r="6290" b="21263"/>
          <a:stretch/>
        </p:blipFill>
        <p:spPr>
          <a:xfrm>
            <a:off x="1037852" y="3537284"/>
            <a:ext cx="9962148" cy="332071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4445BC-5EBE-4837-B286-88AF0261B723}"/>
              </a:ext>
            </a:extLst>
          </p:cNvPr>
          <p:cNvSpPr txBox="1"/>
          <p:nvPr/>
        </p:nvSpPr>
        <p:spPr>
          <a:xfrm>
            <a:off x="3943951" y="3705007"/>
            <a:ext cx="6836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/>
              <a:t>https://www.pharmgkb.org/chemical/PA452639/clinicalAnnotation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1A3325-191E-4258-8F71-AD8C79DA3744}"/>
              </a:ext>
            </a:extLst>
          </p:cNvPr>
          <p:cNvSpPr txBox="1"/>
          <p:nvPr/>
        </p:nvSpPr>
        <p:spPr>
          <a:xfrm>
            <a:off x="4473340" y="399424"/>
            <a:ext cx="7442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/>
              <a:t>https://www.pharmgkb.org/chemical/PA452639/variantAnnotation</a:t>
            </a:r>
          </a:p>
        </p:txBody>
      </p:sp>
    </p:spTree>
    <p:extLst>
      <p:ext uri="{BB962C8B-B14F-4D97-AF65-F5344CB8AC3E}">
        <p14:creationId xmlns:p14="http://schemas.microsoft.com/office/powerpoint/2010/main" val="2870559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4F3878-3842-4CA5-AF0D-D7D4722FA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0" r="2872" b="1164"/>
          <a:stretch/>
        </p:blipFill>
        <p:spPr>
          <a:xfrm>
            <a:off x="4501545" y="0"/>
            <a:ext cx="7690455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7CE7B5-2703-484A-B816-F879A5A411A8}"/>
              </a:ext>
            </a:extLst>
          </p:cNvPr>
          <p:cNvSpPr txBox="1"/>
          <p:nvPr/>
        </p:nvSpPr>
        <p:spPr>
          <a:xfrm>
            <a:off x="106532" y="284085"/>
            <a:ext cx="41636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/>
              <a:t>Pharmacogenetics </a:t>
            </a:r>
            <a:r>
              <a:rPr lang="it-IT" sz="2800" b="1" dirty="0" err="1"/>
              <a:t>variants</a:t>
            </a:r>
            <a:r>
              <a:rPr lang="it-IT" sz="2800" b="1" dirty="0"/>
              <a:t> </a:t>
            </a:r>
            <a:r>
              <a:rPr lang="it-IT" sz="2800" b="1" dirty="0" err="1"/>
              <a:t>involved</a:t>
            </a:r>
            <a:r>
              <a:rPr lang="it-IT" sz="2800" b="1" dirty="0"/>
              <a:t> in anti-</a:t>
            </a:r>
            <a:r>
              <a:rPr lang="it-IT" sz="2800" b="1" dirty="0" err="1"/>
              <a:t>TNFa</a:t>
            </a:r>
            <a:r>
              <a:rPr lang="it-IT" sz="2800" b="1" dirty="0"/>
              <a:t> </a:t>
            </a:r>
            <a:r>
              <a:rPr lang="it-IT" sz="2800" b="1" dirty="0" err="1"/>
              <a:t>response</a:t>
            </a:r>
            <a:r>
              <a:rPr lang="it-IT" sz="2800" b="1" dirty="0"/>
              <a:t> and </a:t>
            </a:r>
            <a:r>
              <a:rPr lang="it-IT" sz="2800" b="1" dirty="0" err="1"/>
              <a:t>toxicity</a:t>
            </a:r>
            <a:r>
              <a:rPr lang="it-IT" sz="2800" b="1" dirty="0"/>
              <a:t> in </a:t>
            </a:r>
            <a:r>
              <a:rPr lang="it-IT" sz="2800" b="1" dirty="0" err="1"/>
              <a:t>inflammaroty</a:t>
            </a:r>
            <a:r>
              <a:rPr lang="it-IT" sz="2800" b="1" dirty="0"/>
              <a:t> </a:t>
            </a:r>
            <a:r>
              <a:rPr lang="it-IT" sz="2800" b="1" dirty="0" err="1"/>
              <a:t>bowel</a:t>
            </a:r>
            <a:r>
              <a:rPr lang="it-IT" sz="2800" b="1" dirty="0"/>
              <a:t> </a:t>
            </a:r>
            <a:r>
              <a:rPr lang="it-IT" sz="2800" b="1" dirty="0" err="1"/>
              <a:t>disease</a:t>
            </a:r>
            <a:r>
              <a:rPr lang="it-IT" sz="2800" b="1" dirty="0"/>
              <a:t> </a:t>
            </a:r>
            <a:r>
              <a:rPr lang="it-IT" sz="2800" b="1" dirty="0" err="1"/>
              <a:t>patients</a:t>
            </a:r>
            <a:endParaRPr lang="it-IT" sz="28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DDDFAC-1195-4C7C-93D8-167F628591C3}"/>
              </a:ext>
            </a:extLst>
          </p:cNvPr>
          <p:cNvSpPr txBox="1"/>
          <p:nvPr/>
        </p:nvSpPr>
        <p:spPr>
          <a:xfrm>
            <a:off x="106532" y="4130335"/>
            <a:ext cx="41636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/>
              <a:t>Candidate </a:t>
            </a:r>
            <a:r>
              <a:rPr lang="it-IT" sz="2800" dirty="0" err="1"/>
              <a:t>genes</a:t>
            </a:r>
            <a:r>
              <a:rPr lang="it-IT" sz="2800" dirty="0"/>
              <a:t> </a:t>
            </a:r>
            <a:r>
              <a:rPr lang="it-IT" sz="2800" dirty="0" err="1"/>
              <a:t>involved</a:t>
            </a:r>
            <a:r>
              <a:rPr lang="it-IT" sz="2800" dirty="0"/>
              <a:t> in immune </a:t>
            </a:r>
            <a:r>
              <a:rPr lang="it-IT" sz="2800" dirty="0" err="1"/>
              <a:t>processes</a:t>
            </a:r>
            <a:r>
              <a:rPr lang="it-IT" sz="2800" dirty="0"/>
              <a:t>, </a:t>
            </a:r>
            <a:r>
              <a:rPr lang="it-IT" sz="2800" dirty="0" err="1"/>
              <a:t>inflammation</a:t>
            </a:r>
            <a:r>
              <a:rPr lang="it-IT" sz="2800" dirty="0"/>
              <a:t>, </a:t>
            </a:r>
            <a:r>
              <a:rPr lang="it-IT" sz="2800" dirty="0" err="1"/>
              <a:t>autophagy</a:t>
            </a:r>
            <a:r>
              <a:rPr lang="it-IT" sz="2800" dirty="0"/>
              <a:t> and </a:t>
            </a:r>
            <a:r>
              <a:rPr lang="it-IT" sz="2800" dirty="0" err="1"/>
              <a:t>apoptosis</a:t>
            </a:r>
            <a:endParaRPr lang="it-IT" sz="28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C7478FF-E167-48C1-B85E-BE19EEFEC2A8}"/>
              </a:ext>
            </a:extLst>
          </p:cNvPr>
          <p:cNvSpPr/>
          <p:nvPr/>
        </p:nvSpPr>
        <p:spPr>
          <a:xfrm>
            <a:off x="4545367" y="230818"/>
            <a:ext cx="7513468" cy="2574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9C5ADB4-A362-4B3F-9F00-F823A69A8BF5}"/>
              </a:ext>
            </a:extLst>
          </p:cNvPr>
          <p:cNvSpPr/>
          <p:nvPr/>
        </p:nvSpPr>
        <p:spPr>
          <a:xfrm>
            <a:off x="4501545" y="4909549"/>
            <a:ext cx="7513468" cy="2574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AB37A9-BE1D-4FFE-98E1-1C940A41B70A}"/>
              </a:ext>
            </a:extLst>
          </p:cNvPr>
          <p:cNvSpPr txBox="1"/>
          <p:nvPr/>
        </p:nvSpPr>
        <p:spPr>
          <a:xfrm>
            <a:off x="0" y="6581001"/>
            <a:ext cx="68824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Lucafò et al. Expert </a:t>
            </a:r>
            <a:r>
              <a:rPr lang="en-US" sz="1200" dirty="0" err="1"/>
              <a:t>Opin</a:t>
            </a:r>
            <a:r>
              <a:rPr lang="en-US" sz="1200" dirty="0"/>
              <a:t> Drug </a:t>
            </a:r>
            <a:r>
              <a:rPr lang="en-US" sz="1200" dirty="0" err="1"/>
              <a:t>Metab</a:t>
            </a:r>
            <a:r>
              <a:rPr lang="en-US" sz="1200" dirty="0"/>
              <a:t> </a:t>
            </a:r>
            <a:r>
              <a:rPr lang="en-US" sz="1200" dirty="0" err="1"/>
              <a:t>Toxicol</a:t>
            </a:r>
            <a:r>
              <a:rPr lang="en-US" sz="1200" dirty="0"/>
              <a:t> 2018; 14:1209-1223 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02247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F60539-71E1-461D-B46B-A856DD3C4476}"/>
              </a:ext>
            </a:extLst>
          </p:cNvPr>
          <p:cNvSpPr txBox="1"/>
          <p:nvPr/>
        </p:nvSpPr>
        <p:spPr>
          <a:xfrm>
            <a:off x="-118739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Objectives</a:t>
            </a:r>
            <a:r>
              <a:rPr lang="it-IT" sz="3200" b="1" dirty="0"/>
              <a:t> of the study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D682C4-C9F8-4BDD-8C38-A1DA653CC409}"/>
              </a:ext>
            </a:extLst>
          </p:cNvPr>
          <p:cNvSpPr txBox="1"/>
          <p:nvPr/>
        </p:nvSpPr>
        <p:spPr>
          <a:xfrm>
            <a:off x="0" y="674400"/>
            <a:ext cx="1195452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To evaluate in pediatric patients with IBD the association of variants:</a:t>
            </a:r>
          </a:p>
          <a:p>
            <a:r>
              <a:rPr lang="en-US" sz="3200" dirty="0"/>
              <a:t> 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FCGR3A rs396991 (559 A&gt;C) 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TNFα rs1800629 (-308 G&gt;A) </a:t>
            </a:r>
          </a:p>
          <a:p>
            <a:endParaRPr lang="en-US" sz="3200" dirty="0"/>
          </a:p>
          <a:p>
            <a:r>
              <a:rPr lang="en-US" sz="3200" dirty="0"/>
              <a:t>with</a:t>
            </a:r>
          </a:p>
          <a:p>
            <a:endParaRPr lang="en-US" sz="3200" dirty="0"/>
          </a:p>
          <a:p>
            <a:pPr marL="457200" indent="-457200">
              <a:buFontTx/>
              <a:buChar char="-"/>
            </a:pPr>
            <a:r>
              <a:rPr lang="en-US" sz="3200" dirty="0"/>
              <a:t>infliximab response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infliximab concentrations 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production of anti-drug antibodies </a:t>
            </a:r>
          </a:p>
        </p:txBody>
      </p:sp>
    </p:spTree>
    <p:extLst>
      <p:ext uri="{BB962C8B-B14F-4D97-AF65-F5344CB8AC3E}">
        <p14:creationId xmlns:p14="http://schemas.microsoft.com/office/powerpoint/2010/main" val="2015790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6E3B41-92A5-4864-BA9F-D567C2FF4778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/>
              <a:t>Results</a:t>
            </a:r>
            <a:r>
              <a:rPr lang="it-IT" sz="2800" b="1" dirty="0"/>
              <a:t>: </a:t>
            </a:r>
            <a:r>
              <a:rPr lang="it-IT" sz="2800" b="1" dirty="0" err="1"/>
              <a:t>demographic</a:t>
            </a:r>
            <a:r>
              <a:rPr lang="it-IT" sz="2800" b="1" dirty="0"/>
              <a:t> and </a:t>
            </a:r>
            <a:r>
              <a:rPr lang="it-IT" sz="2800" b="1" dirty="0" err="1"/>
              <a:t>clinical</a:t>
            </a:r>
            <a:r>
              <a:rPr lang="it-IT" sz="2800" b="1" dirty="0"/>
              <a:t> </a:t>
            </a:r>
            <a:r>
              <a:rPr lang="it-IT" sz="2800" b="1" dirty="0" err="1"/>
              <a:t>characteristics</a:t>
            </a:r>
            <a:r>
              <a:rPr lang="it-IT" sz="2800" b="1" dirty="0"/>
              <a:t> of the 76 </a:t>
            </a:r>
            <a:r>
              <a:rPr lang="it-IT" sz="2800" b="1" dirty="0" err="1"/>
              <a:t>patients</a:t>
            </a:r>
            <a:r>
              <a:rPr lang="it-IT" sz="2800" b="1" dirty="0"/>
              <a:t> </a:t>
            </a:r>
            <a:r>
              <a:rPr lang="it-IT" sz="2800" b="1" dirty="0" err="1"/>
              <a:t>enrolled</a:t>
            </a:r>
            <a:endParaRPr lang="it-IT" sz="2800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FE9C078-74BF-4D81-8697-CC8C90A4E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61"/>
          <a:stretch/>
        </p:blipFill>
        <p:spPr>
          <a:xfrm>
            <a:off x="1044877" y="568171"/>
            <a:ext cx="10102246" cy="617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5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BF420279-5CF7-4F81-AA57-43B6EE450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30"/>
          <a:stretch/>
        </p:blipFill>
        <p:spPr>
          <a:xfrm>
            <a:off x="-18150" y="1509204"/>
            <a:ext cx="12211667" cy="3746377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98F3E60-F4FE-4E91-847A-353B6518905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/>
              <a:t>Results</a:t>
            </a:r>
            <a:r>
              <a:rPr lang="it-IT" sz="2800" b="1" dirty="0"/>
              <a:t>: </a:t>
            </a:r>
            <a:r>
              <a:rPr lang="it-IT" sz="2800" b="1" dirty="0" err="1"/>
              <a:t>genotyping</a:t>
            </a:r>
            <a:endParaRPr lang="it-IT" sz="2800" b="1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2BF50A6-6446-4ED6-8CC1-9E3A61DA64D6}"/>
              </a:ext>
            </a:extLst>
          </p:cNvPr>
          <p:cNvSpPr/>
          <p:nvPr/>
        </p:nvSpPr>
        <p:spPr>
          <a:xfrm>
            <a:off x="56605" y="3326674"/>
            <a:ext cx="12078789" cy="644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227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6">
            <a:extLst>
              <a:ext uri="{FF2B5EF4-FFF2-40B4-BE49-F238E27FC236}">
                <a16:creationId xmlns:a16="http://schemas.microsoft.com/office/drawing/2014/main" id="{4E1749C1-E7E0-400B-9202-A647CCE3B003}"/>
              </a:ext>
            </a:extLst>
          </p:cNvPr>
          <p:cNvSpPr txBox="1">
            <a:spLocks/>
          </p:cNvSpPr>
          <p:nvPr/>
        </p:nvSpPr>
        <p:spPr>
          <a:xfrm>
            <a:off x="627625" y="122587"/>
            <a:ext cx="10936749" cy="11516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>
              <a:latin typeface="Goudy Old Style" panose="02020502050305020303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05917A5-3524-44EE-80A7-2FEBF01AD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635" y="710023"/>
            <a:ext cx="10708861" cy="574493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887F4C-1D83-415E-A1B5-8AD6D6C746C4}"/>
              </a:ext>
            </a:extLst>
          </p:cNvPr>
          <p:cNvSpPr txBox="1"/>
          <p:nvPr/>
        </p:nvSpPr>
        <p:spPr>
          <a:xfrm>
            <a:off x="0" y="6389553"/>
            <a:ext cx="767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cs typeface="Arial" panose="020B0604020202020204" pitchFamily="34" charset="0"/>
              </a:rPr>
              <a:t>rs396991</a:t>
            </a:r>
            <a:r>
              <a:rPr lang="en-US" sz="1200" dirty="0">
                <a:cs typeface="Arial" panose="020B0604020202020204" pitchFamily="34" charset="0"/>
              </a:rPr>
              <a:t> is a SNP in the </a:t>
            </a:r>
            <a:r>
              <a:rPr lang="en-US" sz="1200" i="1" dirty="0">
                <a:cs typeface="Arial" panose="020B0604020202020204" pitchFamily="34" charset="0"/>
              </a:rPr>
              <a:t>FCGR3A</a:t>
            </a:r>
            <a:r>
              <a:rPr lang="en-US" sz="1200" dirty="0">
                <a:cs typeface="Arial" panose="020B0604020202020204" pitchFamily="34" charset="0"/>
              </a:rPr>
              <a:t> gene encoding a receptor for the Fc fragment of IgG. The variant (V) isoform is considered high-binding to IgG1 and IgG3, while the (F) isoform is considered low-binding</a:t>
            </a:r>
            <a:endParaRPr lang="it-IT" sz="1200" dirty="0"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1A2D0FE-C9C7-4D85-B9A5-50E6D6A42183}"/>
              </a:ext>
            </a:extLst>
          </p:cNvPr>
          <p:cNvSpPr txBox="1"/>
          <p:nvPr/>
        </p:nvSpPr>
        <p:spPr>
          <a:xfrm>
            <a:off x="3383456" y="6531046"/>
            <a:ext cx="880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/>
              <a:t>https://ascpt.onlinelibrary.wiley.com/doi/10.1111/cts.13075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BE9D159-3EE7-4535-8893-592B2477278E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/>
              <a:t>Results</a:t>
            </a:r>
            <a:r>
              <a:rPr lang="it-IT" sz="2800" b="1" dirty="0"/>
              <a:t>: </a:t>
            </a:r>
            <a:r>
              <a:rPr lang="it-IT" sz="2800" b="1" dirty="0" err="1"/>
              <a:t>association</a:t>
            </a:r>
            <a:r>
              <a:rPr lang="it-IT" sz="2800" b="1" dirty="0"/>
              <a:t> </a:t>
            </a:r>
            <a:r>
              <a:rPr lang="it-IT" sz="2800" b="1" dirty="0" err="1"/>
              <a:t>between</a:t>
            </a:r>
            <a:r>
              <a:rPr lang="it-IT" sz="2800" b="1" dirty="0"/>
              <a:t> the FCGR3A rs396991 </a:t>
            </a:r>
            <a:r>
              <a:rPr lang="it-IT" sz="2800" b="1" dirty="0" err="1"/>
              <a:t>variant</a:t>
            </a:r>
            <a:r>
              <a:rPr lang="it-IT" sz="2800" b="1" dirty="0"/>
              <a:t> and </a:t>
            </a:r>
            <a:r>
              <a:rPr lang="it-IT" sz="2800" b="1" dirty="0" err="1"/>
              <a:t>infiliximab</a:t>
            </a:r>
            <a:r>
              <a:rPr lang="it-IT" sz="2800" b="1" dirty="0"/>
              <a:t> </a:t>
            </a:r>
            <a:r>
              <a:rPr lang="it-IT" sz="2800" b="1" dirty="0" err="1"/>
              <a:t>response</a:t>
            </a:r>
            <a:r>
              <a:rPr lang="it-IT" sz="2800" b="1" dirty="0"/>
              <a:t> in </a:t>
            </a:r>
            <a:r>
              <a:rPr lang="it-IT" sz="2800" b="1" dirty="0" err="1"/>
              <a:t>pediatric</a:t>
            </a:r>
            <a:r>
              <a:rPr lang="it-IT" sz="2800" b="1" dirty="0"/>
              <a:t> IBD</a:t>
            </a:r>
          </a:p>
        </p:txBody>
      </p:sp>
    </p:spTree>
    <p:extLst>
      <p:ext uri="{BB962C8B-B14F-4D97-AF65-F5344CB8AC3E}">
        <p14:creationId xmlns:p14="http://schemas.microsoft.com/office/powerpoint/2010/main" val="2620423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6">
            <a:extLst>
              <a:ext uri="{FF2B5EF4-FFF2-40B4-BE49-F238E27FC236}">
                <a16:creationId xmlns:a16="http://schemas.microsoft.com/office/drawing/2014/main" id="{6AF75E01-FFDA-48DA-BB54-9B785659B29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878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+mn-lt"/>
                <a:ea typeface="+mn-ea"/>
                <a:cs typeface="+mn-cs"/>
              </a:rPr>
              <a:t>Results: FCGR3A and infliximab concentrations and anti-drug antibodies production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835069A2-A4E0-4133-A16A-D821DEA286F4}"/>
              </a:ext>
            </a:extLst>
          </p:cNvPr>
          <p:cNvGrpSpPr/>
          <p:nvPr/>
        </p:nvGrpSpPr>
        <p:grpSpPr>
          <a:xfrm>
            <a:off x="985421" y="987877"/>
            <a:ext cx="10351649" cy="5182841"/>
            <a:chOff x="909150" y="1316140"/>
            <a:chExt cx="8460992" cy="4867566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171D968B-4114-4C27-A9F1-15ECD0416216}"/>
                </a:ext>
              </a:extLst>
            </p:cNvPr>
            <p:cNvGrpSpPr/>
            <p:nvPr/>
          </p:nvGrpSpPr>
          <p:grpSpPr>
            <a:xfrm>
              <a:off x="4699968" y="1353146"/>
              <a:ext cx="3964725" cy="4052993"/>
              <a:chOff x="2742244" y="621807"/>
              <a:chExt cx="4948381" cy="4142078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0E75E3A8-5D8B-4227-AF9C-F2477FBF33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996" r="51411" b="12422"/>
              <a:stretch/>
            </p:blipFill>
            <p:spPr>
              <a:xfrm>
                <a:off x="3319138" y="1007579"/>
                <a:ext cx="3858047" cy="3756306"/>
              </a:xfrm>
              <a:prstGeom prst="rect">
                <a:avLst/>
              </a:prstGeom>
            </p:spPr>
          </p:pic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030BCC68-EC86-4B27-8769-B9101032DFE1}"/>
                  </a:ext>
                </a:extLst>
              </p:cNvPr>
              <p:cNvGrpSpPr/>
              <p:nvPr/>
            </p:nvGrpSpPr>
            <p:grpSpPr>
              <a:xfrm>
                <a:off x="6384176" y="1616252"/>
                <a:ext cx="1306449" cy="472369"/>
                <a:chOff x="6149044" y="1119864"/>
                <a:chExt cx="1306449" cy="472369"/>
              </a:xfrm>
            </p:grpSpPr>
            <p:pic>
              <p:nvPicPr>
                <p:cNvPr id="18" name="Immagine 17">
                  <a:extLst>
                    <a:ext uri="{FF2B5EF4-FFF2-40B4-BE49-F238E27FC236}">
                      <a16:creationId xmlns:a16="http://schemas.microsoft.com/office/drawing/2014/main" id="{FF1DC3C2-BD61-403D-BE89-58B5D68F39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49044" y="1220641"/>
                  <a:ext cx="331089" cy="28015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83F25C24-CC2A-41B2-80AE-AD464A95DB92}"/>
                    </a:ext>
                  </a:extLst>
                </p:cNvPr>
                <p:cNvSpPr txBox="1"/>
                <p:nvPr/>
              </p:nvSpPr>
              <p:spPr>
                <a:xfrm>
                  <a:off x="6431365" y="1119864"/>
                  <a:ext cx="102412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/>
                    <a:t>= </a:t>
                  </a:r>
                  <a:r>
                    <a:rPr lang="it-IT" sz="1400" dirty="0"/>
                    <a:t>YES</a:t>
                  </a:r>
                  <a:endParaRPr lang="en-GB" sz="1400" dirty="0"/>
                </a:p>
              </p:txBody>
            </p:sp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EFFD52A7-9859-4921-9778-EFA115D15075}"/>
                    </a:ext>
                  </a:extLst>
                </p:cNvPr>
                <p:cNvSpPr txBox="1"/>
                <p:nvPr/>
              </p:nvSpPr>
              <p:spPr>
                <a:xfrm>
                  <a:off x="6429989" y="1284456"/>
                  <a:ext cx="102412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/>
                    <a:t>= </a:t>
                  </a:r>
                  <a:r>
                    <a:rPr lang="it-IT" sz="1400" dirty="0"/>
                    <a:t>NO</a:t>
                  </a:r>
                  <a:endParaRPr lang="en-GB" sz="1400" dirty="0"/>
                </a:p>
              </p:txBody>
            </p:sp>
          </p:grp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914ADF1-6F19-429B-8B3E-93E4353FC159}"/>
                  </a:ext>
                </a:extLst>
              </p:cNvPr>
              <p:cNvSpPr txBox="1"/>
              <p:nvPr/>
            </p:nvSpPr>
            <p:spPr>
              <a:xfrm>
                <a:off x="4234859" y="621807"/>
                <a:ext cx="2480406" cy="436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Palatino Linotype" panose="02040502050505030304" pitchFamily="18" charset="0"/>
                  </a:rPr>
                  <a:t>p-</a:t>
                </a:r>
                <a:r>
                  <a:rPr lang="it-IT" sz="1600" dirty="0" err="1">
                    <a:latin typeface="Palatino Linotype" panose="02040502050505030304" pitchFamily="18" charset="0"/>
                  </a:rPr>
                  <a:t>value</a:t>
                </a:r>
                <a:r>
                  <a:rPr lang="it-IT" sz="1600" dirty="0">
                    <a:latin typeface="Palatino Linotype" panose="02040502050505030304" pitchFamily="18" charset="0"/>
                  </a:rPr>
                  <a:t> = 0.01</a:t>
                </a:r>
                <a:endParaRPr lang="en-GB" sz="1600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6A35885F-7333-4258-91F6-2152942FDF96}"/>
                  </a:ext>
                </a:extLst>
              </p:cNvPr>
              <p:cNvSpPr txBox="1"/>
              <p:nvPr/>
            </p:nvSpPr>
            <p:spPr>
              <a:xfrm rot="16200000">
                <a:off x="1442467" y="2785399"/>
                <a:ext cx="3175760" cy="57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b="1" dirty="0">
                    <a:latin typeface="Goudy Old Style" panose="02020502050305020303" pitchFamily="18" charset="0"/>
                  </a:rPr>
                  <a:t>ADA PRODUCTION</a:t>
                </a:r>
              </a:p>
              <a:p>
                <a:pPr algn="ctr"/>
                <a:r>
                  <a:rPr lang="it-IT" sz="1200" b="1" dirty="0">
                    <a:latin typeface="Goudy Old Style" panose="02020502050305020303" pitchFamily="18" charset="0"/>
                  </a:rPr>
                  <a:t>N° of </a:t>
                </a:r>
                <a:r>
                  <a:rPr lang="it-IT" sz="1200" b="1" dirty="0" err="1">
                    <a:latin typeface="Goudy Old Style" panose="02020502050305020303" pitchFamily="18" charset="0"/>
                  </a:rPr>
                  <a:t>patients</a:t>
                </a:r>
                <a:endParaRPr lang="en-GB" sz="1200" b="1" dirty="0">
                  <a:latin typeface="Goudy Old Style" panose="02020502050305020303" pitchFamily="18" charset="0"/>
                </a:endParaRPr>
              </a:p>
            </p:txBody>
          </p:sp>
        </p:grp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CBDD9D19-F978-46A8-AEED-C6516BAADA0B}"/>
                </a:ext>
              </a:extLst>
            </p:cNvPr>
            <p:cNvGrpSpPr/>
            <p:nvPr/>
          </p:nvGrpSpPr>
          <p:grpSpPr>
            <a:xfrm>
              <a:off x="909150" y="1316140"/>
              <a:ext cx="3448520" cy="4867566"/>
              <a:chOff x="909150" y="1316140"/>
              <a:chExt cx="3448520" cy="4867566"/>
            </a:xfrm>
          </p:grpSpPr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8D4F2549-6442-4C15-9B8D-1D6CDF363D54}"/>
                  </a:ext>
                </a:extLst>
              </p:cNvPr>
              <p:cNvSpPr txBox="1"/>
              <p:nvPr/>
            </p:nvSpPr>
            <p:spPr>
              <a:xfrm>
                <a:off x="909150" y="5567191"/>
                <a:ext cx="3448520" cy="616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it-IT" sz="1200" b="1" dirty="0">
                    <a:latin typeface="Goudy Old Style" panose="02020502050305020303" pitchFamily="18" charset="0"/>
                  </a:rPr>
                  <a:t>Figure: </a:t>
                </a:r>
                <a:r>
                  <a:rPr lang="it-IT" sz="1200" dirty="0" err="1">
                    <a:latin typeface="Goudy Old Style" panose="02020502050305020303" pitchFamily="18" charset="0"/>
                  </a:rPr>
                  <a:t>Boxplot</a:t>
                </a:r>
                <a:r>
                  <a:rPr lang="it-IT" sz="1200" dirty="0">
                    <a:latin typeface="Goudy Old Style" panose="02020502050305020303" pitchFamily="18" charset="0"/>
                  </a:rPr>
                  <a:t> </a:t>
                </a:r>
                <a:r>
                  <a:rPr lang="it-IT" sz="1200" dirty="0" err="1">
                    <a:latin typeface="Goudy Old Style" panose="02020502050305020303" pitchFamily="18" charset="0"/>
                  </a:rPr>
                  <a:t>comparing</a:t>
                </a:r>
                <a:r>
                  <a:rPr lang="it-IT" sz="1200" dirty="0">
                    <a:latin typeface="Goudy Old Style" panose="02020502050305020303" pitchFamily="18" charset="0"/>
                  </a:rPr>
                  <a:t> </a:t>
                </a:r>
                <a:r>
                  <a:rPr lang="it-IT" sz="1200" dirty="0" err="1">
                    <a:latin typeface="Goudy Old Style" panose="02020502050305020303" pitchFamily="18" charset="0"/>
                  </a:rPr>
                  <a:t>serum</a:t>
                </a:r>
                <a:r>
                  <a:rPr lang="it-IT" sz="1200" dirty="0">
                    <a:latin typeface="Goudy Old Style" panose="02020502050305020303" pitchFamily="18" charset="0"/>
                  </a:rPr>
                  <a:t> IFX </a:t>
                </a:r>
                <a:r>
                  <a:rPr lang="it-IT" sz="1200" dirty="0" err="1">
                    <a:latin typeface="Goudy Old Style" panose="02020502050305020303" pitchFamily="18" charset="0"/>
                  </a:rPr>
                  <a:t>concentration</a:t>
                </a:r>
                <a:r>
                  <a:rPr lang="it-IT" sz="1200" dirty="0">
                    <a:latin typeface="Goudy Old Style" panose="02020502050305020303" pitchFamily="18" charset="0"/>
                  </a:rPr>
                  <a:t> and </a:t>
                </a:r>
                <a:r>
                  <a:rPr lang="it-IT" sz="1200" i="1" dirty="0">
                    <a:latin typeface="Goudy Old Style" panose="02020502050305020303" pitchFamily="18" charset="0"/>
                  </a:rPr>
                  <a:t>FCGR3A </a:t>
                </a:r>
                <a:r>
                  <a:rPr lang="it-IT" sz="1200" dirty="0">
                    <a:latin typeface="Goudy Old Style" panose="02020502050305020303" pitchFamily="18" charset="0"/>
                  </a:rPr>
                  <a:t>SNP </a:t>
                </a:r>
                <a:r>
                  <a:rPr lang="it-IT" sz="1200" dirty="0" err="1">
                    <a:latin typeface="Goudy Old Style" panose="02020502050305020303" pitchFamily="18" charset="0"/>
                  </a:rPr>
                  <a:t>genotypes</a:t>
                </a:r>
                <a:r>
                  <a:rPr lang="it-IT" sz="1200" dirty="0">
                    <a:latin typeface="Goudy Old Style" panose="02020502050305020303" pitchFamily="18" charset="0"/>
                  </a:rPr>
                  <a:t>. </a:t>
                </a:r>
              </a:p>
            </p:txBody>
          </p:sp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51214B58-90F7-4E70-B7A3-2B41F8B3A0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3148" b="7368"/>
              <a:stretch/>
            </p:blipFill>
            <p:spPr>
              <a:xfrm>
                <a:off x="924762" y="1316140"/>
                <a:ext cx="3330533" cy="4359725"/>
              </a:xfrm>
              <a:prstGeom prst="rect">
                <a:avLst/>
              </a:prstGeom>
            </p:spPr>
          </p:pic>
        </p:grp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19C452D6-F4AB-4824-997D-102D66C48CE1}"/>
                </a:ext>
              </a:extLst>
            </p:cNvPr>
            <p:cNvSpPr txBox="1"/>
            <p:nvPr/>
          </p:nvSpPr>
          <p:spPr>
            <a:xfrm>
              <a:off x="5185652" y="5567191"/>
              <a:ext cx="4184490" cy="3394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200" b="1" dirty="0">
                  <a:latin typeface="Goudy Old Style" panose="02020502050305020303" pitchFamily="18" charset="0"/>
                </a:rPr>
                <a:t>Figure:</a:t>
              </a:r>
              <a:r>
                <a:rPr lang="en-US" sz="1200" dirty="0">
                  <a:latin typeface="Goudy Old Style" panose="02020502050305020303" pitchFamily="18" charset="0"/>
                </a:rPr>
                <a:t> Association between </a:t>
              </a:r>
              <a:r>
                <a:rPr lang="en-US" sz="1200" i="1" dirty="0">
                  <a:latin typeface="Goudy Old Style" panose="02020502050305020303" pitchFamily="18" charset="0"/>
                </a:rPr>
                <a:t>FCGR3A</a:t>
              </a:r>
              <a:r>
                <a:rPr lang="en-US" sz="1200" dirty="0">
                  <a:latin typeface="Goudy Old Style" panose="02020502050305020303" pitchFamily="18" charset="0"/>
                </a:rPr>
                <a:t> SNP and ADA productions</a:t>
              </a:r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5C07AE1-AFCF-42B8-A096-458D7BCD500A}"/>
              </a:ext>
            </a:extLst>
          </p:cNvPr>
          <p:cNvSpPr txBox="1"/>
          <p:nvPr/>
        </p:nvSpPr>
        <p:spPr>
          <a:xfrm>
            <a:off x="3383456" y="6531046"/>
            <a:ext cx="880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/>
              <a:t>https://ascpt.onlinelibrary.wiley.com/doi/10.1111/cts.13075</a:t>
            </a:r>
          </a:p>
        </p:txBody>
      </p:sp>
    </p:spTree>
    <p:extLst>
      <p:ext uri="{BB962C8B-B14F-4D97-AF65-F5344CB8AC3E}">
        <p14:creationId xmlns:p14="http://schemas.microsoft.com/office/powerpoint/2010/main" val="358087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D7448E2-29EE-4E9F-9885-7F216B9CCBB5}"/>
              </a:ext>
            </a:extLst>
          </p:cNvPr>
          <p:cNvSpPr txBox="1"/>
          <p:nvPr/>
        </p:nvSpPr>
        <p:spPr>
          <a:xfrm>
            <a:off x="4602480" y="6475440"/>
            <a:ext cx="758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https://ascpt.onlinelibrary.wiley.com/doi/10.1111/cts.13075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3C8E602-DAF1-4ECF-879B-5C9B259C5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657" y="549560"/>
            <a:ext cx="7228977" cy="593924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DC324A-F143-477A-913A-634EB133240A}"/>
              </a:ext>
            </a:extLst>
          </p:cNvPr>
          <p:cNvSpPr txBox="1"/>
          <p:nvPr/>
        </p:nvSpPr>
        <p:spPr>
          <a:xfrm>
            <a:off x="0" y="6502175"/>
            <a:ext cx="6209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  <a:ea typeface="+mn-ea"/>
                <a:cs typeface="+mn-cs"/>
              </a:rPr>
              <a:t>Cox proportional hazard model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23341C-ECAC-4922-96B1-3C70646B078D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latin typeface="+mn-lt"/>
                <a:ea typeface="+mn-ea"/>
                <a:cs typeface="+mn-cs"/>
              </a:rPr>
              <a:t>Survival curves of infliximab anti‐drug antibody (ADA) production according to FCGR3A variant</a:t>
            </a:r>
          </a:p>
        </p:txBody>
      </p:sp>
    </p:spTree>
    <p:extLst>
      <p:ext uri="{BB962C8B-B14F-4D97-AF65-F5344CB8AC3E}">
        <p14:creationId xmlns:p14="http://schemas.microsoft.com/office/powerpoint/2010/main" val="3292171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F60539-71E1-461D-B46B-A856DD3C4476}"/>
              </a:ext>
            </a:extLst>
          </p:cNvPr>
          <p:cNvSpPr txBox="1"/>
          <p:nvPr/>
        </p:nvSpPr>
        <p:spPr>
          <a:xfrm>
            <a:off x="-118739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Conclusion</a:t>
            </a:r>
            <a:endParaRPr lang="it-IT" sz="3200" b="1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D682C4-C9F8-4BDD-8C38-A1DA653CC409}"/>
              </a:ext>
            </a:extLst>
          </p:cNvPr>
          <p:cNvSpPr txBox="1"/>
          <p:nvPr/>
        </p:nvSpPr>
        <p:spPr>
          <a:xfrm>
            <a:off x="0" y="480610"/>
            <a:ext cx="12192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/>
          </a:p>
          <a:p>
            <a:r>
              <a:rPr lang="en-US" sz="3200" dirty="0"/>
              <a:t>first study about the role of FCGR3A SNP rs396991 in pediatric IBD patients </a:t>
            </a:r>
          </a:p>
          <a:p>
            <a:endParaRPr lang="en-US" sz="3200" dirty="0"/>
          </a:p>
          <a:p>
            <a:r>
              <a:rPr lang="en-US" sz="3200" dirty="0"/>
              <a:t>this variants affects infliximab response and influence anti-infliximab antibodies production </a:t>
            </a:r>
          </a:p>
          <a:p>
            <a:endParaRPr lang="en-US" sz="3200" dirty="0"/>
          </a:p>
          <a:p>
            <a:r>
              <a:rPr lang="en-US" sz="3200" dirty="0"/>
              <a:t>validation in a larger cohort is required </a:t>
            </a:r>
          </a:p>
          <a:p>
            <a:endParaRPr lang="en-US" sz="3200" dirty="0"/>
          </a:p>
          <a:p>
            <a:r>
              <a:rPr lang="en-US" sz="3200" dirty="0"/>
              <a:t>future pre-treatment genetic testing in gene involved in ADA production such as FCGR3A could be suggested in order to achieve a personalized therapy in pediatric IBD patients</a:t>
            </a:r>
          </a:p>
        </p:txBody>
      </p:sp>
    </p:spTree>
    <p:extLst>
      <p:ext uri="{BB962C8B-B14F-4D97-AF65-F5344CB8AC3E}">
        <p14:creationId xmlns:p14="http://schemas.microsoft.com/office/powerpoint/2010/main" val="2971035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21F277-02FD-4ADE-A25D-C003ABCB0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002" y="1532307"/>
            <a:ext cx="7163421" cy="502353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D178A26-307A-49E5-8EEF-CA98E6B40E05}"/>
              </a:ext>
            </a:extLst>
          </p:cNvPr>
          <p:cNvSpPr txBox="1"/>
          <p:nvPr/>
        </p:nvSpPr>
        <p:spPr>
          <a:xfrm>
            <a:off x="0" y="82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Reactive</a:t>
            </a:r>
            <a:r>
              <a:rPr lang="it-IT" dirty="0"/>
              <a:t> </a:t>
            </a:r>
            <a:r>
              <a:rPr lang="it-IT" dirty="0" err="1"/>
              <a:t>adjustment</a:t>
            </a:r>
            <a:r>
              <a:rPr lang="it-IT" dirty="0"/>
              <a:t> of anti-TNF to </a:t>
            </a:r>
            <a:r>
              <a:rPr lang="it-IT" dirty="0" err="1"/>
              <a:t>improve</a:t>
            </a:r>
            <a:r>
              <a:rPr lang="it-IT" dirty="0"/>
              <a:t> </a:t>
            </a:r>
            <a:r>
              <a:rPr lang="it-IT" dirty="0" err="1"/>
              <a:t>outcomes</a:t>
            </a:r>
            <a:r>
              <a:rPr lang="it-IT" dirty="0"/>
              <a:t> of therapy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BF2013D-3EBF-4C68-BF16-E2A0C1F9B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926" y="6488113"/>
            <a:ext cx="678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latin typeface="Arial" panose="020B0604020202020204" pitchFamily="34" charset="0"/>
              </a:rPr>
              <a:t>Ding</a:t>
            </a:r>
            <a:r>
              <a:rPr lang="it-IT" altLang="it-IT" sz="1800" dirty="0">
                <a:latin typeface="Arial" panose="020B0604020202020204" pitchFamily="34" charset="0"/>
              </a:rPr>
              <a:t> et al., </a:t>
            </a:r>
            <a:r>
              <a:rPr lang="it-IT" altLang="it-IT" sz="1800" dirty="0" err="1">
                <a:latin typeface="Arial" panose="020B0604020202020204" pitchFamily="34" charset="0"/>
              </a:rPr>
              <a:t>Alimentary</a:t>
            </a:r>
            <a:r>
              <a:rPr lang="it-IT" altLang="it-IT" sz="1800" dirty="0">
                <a:latin typeface="Arial" panose="020B0604020202020204" pitchFamily="34" charset="0"/>
              </a:rPr>
              <a:t> </a:t>
            </a:r>
            <a:r>
              <a:rPr lang="it-IT" altLang="it-IT" sz="1800" dirty="0" err="1">
                <a:latin typeface="Arial" panose="020B0604020202020204" pitchFamily="34" charset="0"/>
              </a:rPr>
              <a:t>Pharmacology</a:t>
            </a:r>
            <a:r>
              <a:rPr lang="it-IT" altLang="it-IT" sz="1800" dirty="0">
                <a:latin typeface="Arial" panose="020B0604020202020204" pitchFamily="34" charset="0"/>
              </a:rPr>
              <a:t> &amp; </a:t>
            </a:r>
            <a:r>
              <a:rPr lang="it-IT" altLang="it-IT" sz="1800" dirty="0" err="1">
                <a:latin typeface="Arial" panose="020B0604020202020204" pitchFamily="34" charset="0"/>
              </a:rPr>
              <a:t>Therapeutics</a:t>
            </a:r>
            <a:r>
              <a:rPr lang="it-IT" altLang="it-IT" sz="1800" dirty="0">
                <a:latin typeface="Arial" panose="020B0604020202020204" pitchFamily="34" charset="0"/>
              </a:rPr>
              <a:t> 2016</a:t>
            </a:r>
            <a:endParaRPr lang="en-US" altLang="it-IT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648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28FA17-0C8C-40FC-ACE3-FFAA5A61F677}"/>
              </a:ext>
            </a:extLst>
          </p:cNvPr>
          <p:cNvSpPr txBox="1"/>
          <p:nvPr/>
        </p:nvSpPr>
        <p:spPr>
          <a:xfrm>
            <a:off x="5823200" y="57562"/>
            <a:ext cx="636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Top </a:t>
            </a:r>
            <a:r>
              <a:rPr lang="it-IT" sz="2400" b="1" dirty="0" err="1"/>
              <a:t>ten</a:t>
            </a:r>
            <a:r>
              <a:rPr lang="it-IT" sz="2400" b="1" dirty="0"/>
              <a:t> </a:t>
            </a:r>
            <a:r>
              <a:rPr lang="it-IT" sz="2400" b="1" dirty="0" err="1"/>
              <a:t>drugs</a:t>
            </a:r>
            <a:r>
              <a:rPr lang="it-IT" sz="2400" b="1" dirty="0"/>
              <a:t> by sales </a:t>
            </a:r>
            <a:r>
              <a:rPr lang="it-IT" sz="2400" b="1" dirty="0" err="1"/>
              <a:t>globally</a:t>
            </a:r>
            <a:r>
              <a:rPr lang="it-IT" sz="2400" b="1" dirty="0"/>
              <a:t> in 2019 and 2020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24D0E16-E02F-4BA7-A22C-16E82367794E}"/>
              </a:ext>
            </a:extLst>
          </p:cNvPr>
          <p:cNvSpPr/>
          <p:nvPr/>
        </p:nvSpPr>
        <p:spPr>
          <a:xfrm>
            <a:off x="5487814" y="645297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/>
              <a:t>Urquhart L. Nat Rev Drug </a:t>
            </a:r>
            <a:r>
              <a:rPr lang="en-US" dirty="0" err="1"/>
              <a:t>Discov</a:t>
            </a:r>
            <a:r>
              <a:rPr lang="en-US" dirty="0"/>
              <a:t> 2021</a:t>
            </a:r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4002F01C-D111-459D-9E1C-17CEFB5F2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79" y="939094"/>
            <a:ext cx="5064926" cy="5333198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74126E9A-7B88-4ECA-BAB6-7201B30D39C9}"/>
              </a:ext>
            </a:extLst>
          </p:cNvPr>
          <p:cNvSpPr/>
          <p:nvPr/>
        </p:nvSpPr>
        <p:spPr>
          <a:xfrm>
            <a:off x="274019" y="2571510"/>
            <a:ext cx="5075885" cy="194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BD00173C-9CD2-408A-A89A-D6D990EB9A96}"/>
              </a:ext>
            </a:extLst>
          </p:cNvPr>
          <p:cNvSpPr/>
          <p:nvPr/>
        </p:nvSpPr>
        <p:spPr>
          <a:xfrm>
            <a:off x="274018" y="5524258"/>
            <a:ext cx="5075885" cy="194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39EF6103-89EC-41C1-8CA6-E73FAB77263A}"/>
              </a:ext>
            </a:extLst>
          </p:cNvPr>
          <p:cNvSpPr/>
          <p:nvPr/>
        </p:nvSpPr>
        <p:spPr>
          <a:xfrm>
            <a:off x="280505" y="1721961"/>
            <a:ext cx="5075885" cy="547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F180E55-D80C-4B95-B329-5A6B4EA51A01}"/>
              </a:ext>
            </a:extLst>
          </p:cNvPr>
          <p:cNvSpPr txBox="1"/>
          <p:nvPr/>
        </p:nvSpPr>
        <p:spPr>
          <a:xfrm>
            <a:off x="0" y="67193"/>
            <a:ext cx="582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The </a:t>
            </a:r>
            <a:r>
              <a:rPr lang="it-IT" sz="2000" b="1" dirty="0" err="1"/>
              <a:t>most</a:t>
            </a:r>
            <a:r>
              <a:rPr lang="it-IT" sz="2000" b="1" dirty="0"/>
              <a:t> </a:t>
            </a:r>
            <a:r>
              <a:rPr lang="it-IT" sz="2000" b="1" dirty="0" err="1"/>
              <a:t>transformative</a:t>
            </a:r>
            <a:r>
              <a:rPr lang="it-IT" sz="2000" b="1" dirty="0"/>
              <a:t> </a:t>
            </a:r>
            <a:r>
              <a:rPr lang="it-IT" sz="2000" b="1" dirty="0" err="1"/>
              <a:t>drugs</a:t>
            </a:r>
            <a:r>
              <a:rPr lang="it-IT" sz="2000" b="1" dirty="0"/>
              <a:t> of the </a:t>
            </a:r>
            <a:r>
              <a:rPr lang="it-IT" sz="2000" b="1" dirty="0" err="1"/>
              <a:t>past</a:t>
            </a:r>
            <a:r>
              <a:rPr lang="it-IT" sz="2000" b="1" dirty="0"/>
              <a:t> 25 </a:t>
            </a:r>
            <a:r>
              <a:rPr lang="it-IT" sz="2000" b="1" dirty="0" err="1"/>
              <a:t>years</a:t>
            </a:r>
            <a:endParaRPr lang="it-IT" sz="2000" b="1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BDE5BEE-D72E-48B8-B8C3-163C932F5BEB}"/>
              </a:ext>
            </a:extLst>
          </p:cNvPr>
          <p:cNvSpPr txBox="1"/>
          <p:nvPr/>
        </p:nvSpPr>
        <p:spPr>
          <a:xfrm>
            <a:off x="957101" y="6444316"/>
            <a:ext cx="5289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Kesselheim &amp; Avorn. Nat Rev Drug Discov 2013</a:t>
            </a:r>
            <a:endParaRPr lang="it-IT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32BBFF7D-FBB3-48C0-8AD3-AD2D023CE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35" t="49028"/>
          <a:stretch/>
        </p:blipFill>
        <p:spPr>
          <a:xfrm>
            <a:off x="7095177" y="1446310"/>
            <a:ext cx="4979855" cy="4791076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9B2FA72-29A7-4385-BB72-0B38FA82AB8C}"/>
              </a:ext>
            </a:extLst>
          </p:cNvPr>
          <p:cNvSpPr txBox="1"/>
          <p:nvPr/>
        </p:nvSpPr>
        <p:spPr>
          <a:xfrm>
            <a:off x="5384750" y="1443771"/>
            <a:ext cx="16867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adalimumab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67F7005-1AC0-4730-8333-C75C98E1454A}"/>
              </a:ext>
            </a:extLst>
          </p:cNvPr>
          <p:cNvSpPr txBox="1"/>
          <p:nvPr/>
        </p:nvSpPr>
        <p:spPr>
          <a:xfrm>
            <a:off x="5391235" y="1799007"/>
            <a:ext cx="16802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pembrolizumab</a:t>
            </a:r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861A7A3-F521-4A85-A279-CB8622C45E32}"/>
              </a:ext>
            </a:extLst>
          </p:cNvPr>
          <p:cNvSpPr txBox="1"/>
          <p:nvPr/>
        </p:nvSpPr>
        <p:spPr>
          <a:xfrm>
            <a:off x="5487813" y="2121509"/>
            <a:ext cx="15814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lenalidomide</a:t>
            </a:r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71EFB56-AF0A-418D-BC9E-FD665605476E}"/>
              </a:ext>
            </a:extLst>
          </p:cNvPr>
          <p:cNvSpPr txBox="1"/>
          <p:nvPr/>
        </p:nvSpPr>
        <p:spPr>
          <a:xfrm>
            <a:off x="5600699" y="2429915"/>
            <a:ext cx="14685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apixaban</a:t>
            </a:r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2A23A80-EB7E-47CE-AF19-37EA7FC040B2}"/>
              </a:ext>
            </a:extLst>
          </p:cNvPr>
          <p:cNvSpPr txBox="1"/>
          <p:nvPr/>
        </p:nvSpPr>
        <p:spPr>
          <a:xfrm>
            <a:off x="5436282" y="2848469"/>
            <a:ext cx="1581457" cy="3790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aflibercept</a:t>
            </a:r>
            <a:endParaRPr lang="it-IT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5865970-5F0C-4C7F-8E8F-9469CE857037}"/>
              </a:ext>
            </a:extLst>
          </p:cNvPr>
          <p:cNvSpPr txBox="1"/>
          <p:nvPr/>
        </p:nvSpPr>
        <p:spPr>
          <a:xfrm>
            <a:off x="5487813" y="3168578"/>
            <a:ext cx="15814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ustekinumab</a:t>
            </a:r>
            <a:endParaRPr lang="it-IT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7D625BE-8A00-4FC6-8D09-F5562F68F69A}"/>
              </a:ext>
            </a:extLst>
          </p:cNvPr>
          <p:cNvSpPr txBox="1"/>
          <p:nvPr/>
        </p:nvSpPr>
        <p:spPr>
          <a:xfrm>
            <a:off x="5382513" y="3536299"/>
            <a:ext cx="16867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nivolumab</a:t>
            </a:r>
            <a:endParaRPr lang="it-IT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F0EE7CA-1E0E-42EB-9688-AAA328BCD336}"/>
              </a:ext>
            </a:extLst>
          </p:cNvPr>
          <p:cNvSpPr txBox="1"/>
          <p:nvPr/>
        </p:nvSpPr>
        <p:spPr>
          <a:xfrm>
            <a:off x="5382513" y="3897692"/>
            <a:ext cx="16867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ibrutinib</a:t>
            </a:r>
            <a:endParaRPr lang="it-IT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5B749B1-3519-4EE1-A1E7-A256C6A2CE7D}"/>
              </a:ext>
            </a:extLst>
          </p:cNvPr>
          <p:cNvSpPr txBox="1"/>
          <p:nvPr/>
        </p:nvSpPr>
        <p:spPr>
          <a:xfrm>
            <a:off x="5360618" y="4240462"/>
            <a:ext cx="172160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it-IT" sz="1100" dirty="0" err="1"/>
              <a:t>bictegravir</a:t>
            </a:r>
            <a:r>
              <a:rPr lang="it-IT" sz="1100" dirty="0"/>
              <a:t> + </a:t>
            </a:r>
            <a:r>
              <a:rPr lang="it-IT" sz="1100" dirty="0" err="1"/>
              <a:t>emtricitabine</a:t>
            </a:r>
            <a:r>
              <a:rPr lang="it-IT" sz="1100" dirty="0"/>
              <a:t> + </a:t>
            </a:r>
            <a:r>
              <a:rPr lang="it-IT" sz="1100" dirty="0" err="1"/>
              <a:t>tenofovir</a:t>
            </a:r>
            <a:endParaRPr lang="it-IT" sz="1100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31AB783-D386-43B5-AF51-5063805A4ADB}"/>
              </a:ext>
            </a:extLst>
          </p:cNvPr>
          <p:cNvSpPr txBox="1"/>
          <p:nvPr/>
        </p:nvSpPr>
        <p:spPr>
          <a:xfrm>
            <a:off x="5382513" y="4610373"/>
            <a:ext cx="16867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rivaroxaban</a:t>
            </a:r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2174B95-5AAD-41A2-8887-91E62D527928}"/>
              </a:ext>
            </a:extLst>
          </p:cNvPr>
          <p:cNvSpPr/>
          <p:nvPr/>
        </p:nvSpPr>
        <p:spPr>
          <a:xfrm>
            <a:off x="5715851" y="1468187"/>
            <a:ext cx="6359181" cy="3670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722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09433E8-BA2F-44D9-9011-95600C1A0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3" y="1056443"/>
            <a:ext cx="7463161" cy="549749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82212A8-75AD-40D5-9E4D-CAD8977D9125}"/>
              </a:ext>
            </a:extLst>
          </p:cNvPr>
          <p:cNvSpPr/>
          <p:nvPr/>
        </p:nvSpPr>
        <p:spPr>
          <a:xfrm>
            <a:off x="6559355" y="6369274"/>
            <a:ext cx="4963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AdvOT7fe89a09"/>
              </a:rPr>
              <a:t>D</a:t>
            </a:r>
            <a:r>
              <a:rPr lang="it-IT" dirty="0">
                <a:latin typeface="AdvOT7fe89a09+20"/>
              </a:rPr>
              <a:t>’</a:t>
            </a:r>
            <a:r>
              <a:rPr lang="it-IT" dirty="0" err="1">
                <a:latin typeface="AdvOT7fe89a09"/>
              </a:rPr>
              <a:t>Haens</a:t>
            </a:r>
            <a:r>
              <a:rPr lang="it-IT" dirty="0">
                <a:latin typeface="AdvOT7fe89a09"/>
              </a:rPr>
              <a:t> G. et al., </a:t>
            </a:r>
            <a:r>
              <a:rPr lang="it-IT" dirty="0" err="1">
                <a:latin typeface="AdvOT7fe89a09"/>
              </a:rPr>
              <a:t>Gatroenterology</a:t>
            </a:r>
            <a:r>
              <a:rPr lang="it-IT" dirty="0">
                <a:latin typeface="AdvOT7fe89a09"/>
              </a:rPr>
              <a:t> 2018; 154: 1343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5239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5A0EE3E-BD65-4450-A961-7ABD56013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8" r="51159" b="51161"/>
          <a:stretch/>
        </p:blipFill>
        <p:spPr>
          <a:xfrm>
            <a:off x="5323627" y="2840854"/>
            <a:ext cx="6199587" cy="312494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DF25D6-67AF-4B0E-B03C-493EAFCA5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75" y="1802167"/>
            <a:ext cx="3696881" cy="4540928"/>
          </a:xfrm>
          <a:prstGeom prst="rect">
            <a:avLst/>
          </a:prstGeom>
        </p:spPr>
      </p:pic>
      <p:sp>
        <p:nvSpPr>
          <p:cNvPr id="6" name="CasellaDiTesto 4">
            <a:extLst>
              <a:ext uri="{FF2B5EF4-FFF2-40B4-BE49-F238E27FC236}">
                <a16:creationId xmlns:a16="http://schemas.microsoft.com/office/drawing/2014/main" id="{8A64B285-CF2A-4A64-B45B-C97F6A783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73974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 dirty="0" err="1">
                <a:latin typeface="Arial" panose="020B0604020202020204" pitchFamily="34" charset="0"/>
              </a:rPr>
              <a:t>Proactive</a:t>
            </a:r>
            <a:r>
              <a:rPr lang="it-IT" altLang="it-IT" sz="1800" b="1" dirty="0">
                <a:latin typeface="Arial" panose="020B0604020202020204" pitchFamily="34" charset="0"/>
              </a:rPr>
              <a:t> infliximab monitoring: TAILORIX study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3284C9A-178F-4EB1-BF4C-29136B9F61EB}"/>
              </a:ext>
            </a:extLst>
          </p:cNvPr>
          <p:cNvSpPr txBox="1"/>
          <p:nvPr/>
        </p:nvSpPr>
        <p:spPr>
          <a:xfrm>
            <a:off x="6374167" y="1926454"/>
            <a:ext cx="462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Steroid</a:t>
            </a:r>
            <a:r>
              <a:rPr lang="it-IT" dirty="0"/>
              <a:t> free </a:t>
            </a:r>
            <a:r>
              <a:rPr lang="it-IT" dirty="0" err="1"/>
              <a:t>remission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330D0FE-C0E7-4B02-94DB-A4E78BDC20D4}"/>
              </a:ext>
            </a:extLst>
          </p:cNvPr>
          <p:cNvSpPr/>
          <p:nvPr/>
        </p:nvSpPr>
        <p:spPr>
          <a:xfrm>
            <a:off x="6559355" y="6369274"/>
            <a:ext cx="5053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AdvOT7fe89a09"/>
              </a:rPr>
              <a:t>D</a:t>
            </a:r>
            <a:r>
              <a:rPr lang="it-IT" dirty="0">
                <a:latin typeface="AdvOT7fe89a09+20"/>
              </a:rPr>
              <a:t>’</a:t>
            </a:r>
            <a:r>
              <a:rPr lang="it-IT" dirty="0" err="1">
                <a:latin typeface="AdvOT7fe89a09"/>
              </a:rPr>
              <a:t>Haens</a:t>
            </a:r>
            <a:r>
              <a:rPr lang="it-IT" dirty="0">
                <a:latin typeface="AdvOT7fe89a09"/>
              </a:rPr>
              <a:t> G. et al., Gastroenterology 2018; 154: 1343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B3BDACE-738F-4931-964D-28D11BFDD2F8}"/>
              </a:ext>
            </a:extLst>
          </p:cNvPr>
          <p:cNvSpPr txBox="1"/>
          <p:nvPr/>
        </p:nvSpPr>
        <p:spPr>
          <a:xfrm>
            <a:off x="529975" y="2112598"/>
            <a:ext cx="11464229" cy="378565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Delay of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months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</a:t>
            </a:r>
            <a:r>
              <a:rPr lang="it-IT" sz="2400" dirty="0" err="1"/>
              <a:t>measurement</a:t>
            </a:r>
            <a:r>
              <a:rPr lang="it-IT" sz="2400" dirty="0"/>
              <a:t> of anti-TNF </a:t>
            </a:r>
            <a:r>
              <a:rPr lang="it-IT" sz="2400" dirty="0" err="1"/>
              <a:t>concentration</a:t>
            </a:r>
            <a:r>
              <a:rPr lang="it-IT" sz="2400" dirty="0"/>
              <a:t> and </a:t>
            </a:r>
            <a:r>
              <a:rPr lang="it-IT" sz="2400" dirty="0" err="1"/>
              <a:t>change</a:t>
            </a:r>
            <a:r>
              <a:rPr lang="it-IT" sz="2400" dirty="0"/>
              <a:t> in </a:t>
            </a:r>
            <a:r>
              <a:rPr lang="it-IT" sz="2400" dirty="0" err="1"/>
              <a:t>dosage</a:t>
            </a:r>
            <a:endParaRPr lang="it-IT" sz="2400" dirty="0"/>
          </a:p>
          <a:p>
            <a:pPr marL="285750" indent="-285750">
              <a:buFontTx/>
              <a:buChar char="-"/>
            </a:pPr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In </a:t>
            </a:r>
            <a:r>
              <a:rPr lang="it-IT" sz="2400" dirty="0" err="1"/>
              <a:t>experimental</a:t>
            </a:r>
            <a:r>
              <a:rPr lang="it-IT" sz="2400" dirty="0"/>
              <a:t> </a:t>
            </a:r>
            <a:r>
              <a:rPr lang="it-IT" sz="2400" dirty="0" err="1"/>
              <a:t>arms</a:t>
            </a:r>
            <a:r>
              <a:rPr lang="it-IT" sz="2400" dirty="0"/>
              <a:t> the </a:t>
            </a:r>
            <a:r>
              <a:rPr lang="it-IT" sz="2400" dirty="0" err="1"/>
              <a:t>change</a:t>
            </a:r>
            <a:r>
              <a:rPr lang="it-IT" sz="2400" dirty="0"/>
              <a:t> of anti-TNF </a:t>
            </a:r>
            <a:r>
              <a:rPr lang="it-IT" sz="2400" dirty="0" err="1"/>
              <a:t>dosage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dependent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on </a:t>
            </a:r>
            <a:r>
              <a:rPr lang="it-IT" sz="2400" dirty="0" err="1"/>
              <a:t>clinical</a:t>
            </a:r>
            <a:r>
              <a:rPr lang="it-IT" sz="2400" dirty="0"/>
              <a:t> </a:t>
            </a:r>
            <a:r>
              <a:rPr lang="it-IT" sz="2400" dirty="0" err="1"/>
              <a:t>variables</a:t>
            </a:r>
            <a:endParaRPr lang="it-IT" sz="2400" dirty="0"/>
          </a:p>
          <a:p>
            <a:pPr marL="285750" indent="-285750">
              <a:buFontTx/>
              <a:buChar char="-"/>
            </a:pPr>
            <a:endParaRPr lang="it-IT" sz="2400" dirty="0"/>
          </a:p>
          <a:p>
            <a:pPr marL="285750" indent="-285750">
              <a:buFontTx/>
              <a:buChar char="-"/>
            </a:pPr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After </a:t>
            </a:r>
            <a:r>
              <a:rPr lang="it-IT" sz="2400" dirty="0" err="1"/>
              <a:t>induction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for infliximab </a:t>
            </a:r>
            <a:r>
              <a:rPr lang="it-IT" sz="2400" dirty="0" err="1"/>
              <a:t>too</a:t>
            </a:r>
            <a:r>
              <a:rPr lang="it-IT" sz="2400" dirty="0"/>
              <a:t> late </a:t>
            </a:r>
            <a:r>
              <a:rPr lang="it-IT" sz="2400" dirty="0" err="1"/>
              <a:t>modifying</a:t>
            </a:r>
            <a:r>
              <a:rPr lang="it-IT" sz="2400" dirty="0"/>
              <a:t> anti-TNF dose to benefit </a:t>
            </a:r>
            <a:r>
              <a:rPr lang="it-IT" sz="2400" dirty="0" err="1"/>
              <a:t>patients</a:t>
            </a:r>
            <a:r>
              <a:rPr lang="it-IT" sz="2400" dirty="0"/>
              <a:t>?</a:t>
            </a:r>
          </a:p>
          <a:p>
            <a:pPr marL="285750" indent="-285750">
              <a:buFontTx/>
              <a:buChar char="-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3571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3">
            <a:extLst>
              <a:ext uri="{FF2B5EF4-FFF2-40B4-BE49-F238E27FC236}">
                <a16:creationId xmlns:a16="http://schemas.microsoft.com/office/drawing/2014/main" id="{BB85FBA4-ACF2-4196-965B-90800AE7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1"/>
            <a:ext cx="865505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CasellaDiTesto 4">
            <a:extLst>
              <a:ext uri="{FF2B5EF4-FFF2-40B4-BE49-F238E27FC236}">
                <a16:creationId xmlns:a16="http://schemas.microsoft.com/office/drawing/2014/main" id="{4138FCC8-39BC-4D2F-9575-DEEDC2E22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899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000000"/>
                </a:solidFill>
                <a:latin typeface="Arial" panose="020B0604020202020204" pitchFamily="34" charset="0"/>
              </a:rPr>
              <a:t>Monitoraggio pro-attivo dell’infliximab: trial prospettico TAXIT</a:t>
            </a:r>
          </a:p>
        </p:txBody>
      </p:sp>
      <p:sp>
        <p:nvSpPr>
          <p:cNvPr id="17412" name="CasellaDiTesto 6">
            <a:extLst>
              <a:ext uri="{FF2B5EF4-FFF2-40B4-BE49-F238E27FC236}">
                <a16:creationId xmlns:a16="http://schemas.microsoft.com/office/drawing/2014/main" id="{9BAC332E-A8FD-43CD-9DA0-3D46794E9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488114"/>
            <a:ext cx="495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Vande Casteele et al., Gastroenterology 2015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3">
            <a:extLst>
              <a:ext uri="{FF2B5EF4-FFF2-40B4-BE49-F238E27FC236}">
                <a16:creationId xmlns:a16="http://schemas.microsoft.com/office/drawing/2014/main" id="{20A987B0-C265-4AD7-BE30-F60C51C35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4" y="914400"/>
            <a:ext cx="538797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asellaDiTesto 5">
            <a:extLst>
              <a:ext uri="{FF2B5EF4-FFF2-40B4-BE49-F238E27FC236}">
                <a16:creationId xmlns:a16="http://schemas.microsoft.com/office/drawing/2014/main" id="{8A6ED56A-C9C8-4C0F-9BFB-DE35861C7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00"/>
                </a:solidFill>
                <a:latin typeface="Arial" panose="020B0604020202020204" pitchFamily="34" charset="0"/>
              </a:rPr>
              <a:t>Dosaggio infliximab guidato dalla farmacocinetica: trial prospettico TAXIT</a:t>
            </a:r>
          </a:p>
        </p:txBody>
      </p:sp>
      <p:sp>
        <p:nvSpPr>
          <p:cNvPr id="18436" name="CasellaDiTesto 6">
            <a:extLst>
              <a:ext uri="{FF2B5EF4-FFF2-40B4-BE49-F238E27FC236}">
                <a16:creationId xmlns:a16="http://schemas.microsoft.com/office/drawing/2014/main" id="{70095965-49F2-49DF-A91E-F00BC2834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9" y="5508625"/>
            <a:ext cx="5813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Remissione a 1 anno di terapia non è migliorata</a:t>
            </a:r>
          </a:p>
        </p:txBody>
      </p:sp>
      <p:sp>
        <p:nvSpPr>
          <p:cNvPr id="18437" name="CasellaDiTesto 7">
            <a:extLst>
              <a:ext uri="{FF2B5EF4-FFF2-40B4-BE49-F238E27FC236}">
                <a16:creationId xmlns:a16="http://schemas.microsoft.com/office/drawing/2014/main" id="{9E7A8150-8EFD-4F55-9750-AC0A3D37A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488114"/>
            <a:ext cx="495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Vande Casteele et al., Gastroenterology 2015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>
            <a:extLst>
              <a:ext uri="{FF2B5EF4-FFF2-40B4-BE49-F238E27FC236}">
                <a16:creationId xmlns:a16="http://schemas.microsoft.com/office/drawing/2014/main" id="{07BEB051-5C6C-4350-B846-49EC1A88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0" y="152401"/>
            <a:ext cx="8229600" cy="334963"/>
          </a:xfrm>
        </p:spPr>
        <p:txBody>
          <a:bodyPr/>
          <a:lstStyle/>
          <a:p>
            <a:r>
              <a:rPr lang="it-IT" altLang="it-IT" sz="3200" b="1"/>
              <a:t>Aggiustamento dosaggio ed attività di malattia</a:t>
            </a:r>
          </a:p>
        </p:txBody>
      </p:sp>
      <p:pic>
        <p:nvPicPr>
          <p:cNvPr id="19459" name="Immagine 3">
            <a:extLst>
              <a:ext uri="{FF2B5EF4-FFF2-40B4-BE49-F238E27FC236}">
                <a16:creationId xmlns:a16="http://schemas.microsoft.com/office/drawing/2014/main" id="{A6E528D8-5097-43E9-B8D4-DA0A0DF75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00"/>
            <a:ext cx="6351588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CasellaDiTesto 4">
            <a:extLst>
              <a:ext uri="{FF2B5EF4-FFF2-40B4-BE49-F238E27FC236}">
                <a16:creationId xmlns:a16="http://schemas.microsoft.com/office/drawing/2014/main" id="{399979A2-C513-49FA-AD4C-C8AAE69C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488114"/>
            <a:ext cx="495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Vande Casteele et al., Gastroenterology 2015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A8A362E-665A-47A1-98A8-CD253C32F711}"/>
              </a:ext>
            </a:extLst>
          </p:cNvPr>
          <p:cNvSpPr/>
          <p:nvPr/>
        </p:nvSpPr>
        <p:spPr>
          <a:xfrm>
            <a:off x="6324600" y="1143000"/>
            <a:ext cx="3352800" cy="513238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71E30F-281A-479F-9A75-52507F9E6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82625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Vantaggio economico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3">
            <a:extLst>
              <a:ext uri="{FF2B5EF4-FFF2-40B4-BE49-F238E27FC236}">
                <a16:creationId xmlns:a16="http://schemas.microsoft.com/office/drawing/2014/main" id="{514B6BED-C220-4B66-A7B4-E6B6DAE97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CasellaDiTesto 5">
            <a:extLst>
              <a:ext uri="{FF2B5EF4-FFF2-40B4-BE49-F238E27FC236}">
                <a16:creationId xmlns:a16="http://schemas.microsoft.com/office/drawing/2014/main" id="{2762162E-F31A-40F8-A09F-D55C793CD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352800"/>
            <a:ext cx="8534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Proactive therapeutic drug monitoring protocol: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week 10 infliximab concentration</a:t>
            </a:r>
          </a:p>
        </p:txBody>
      </p:sp>
      <p:sp>
        <p:nvSpPr>
          <p:cNvPr id="7" name="Parentesi graffa aperta 6">
            <a:extLst>
              <a:ext uri="{FF2B5EF4-FFF2-40B4-BE49-F238E27FC236}">
                <a16:creationId xmlns:a16="http://schemas.microsoft.com/office/drawing/2014/main" id="{3EBF2573-CBA6-490C-9F3D-26F6D471E102}"/>
              </a:ext>
            </a:extLst>
          </p:cNvPr>
          <p:cNvSpPr/>
          <p:nvPr/>
        </p:nvSpPr>
        <p:spPr>
          <a:xfrm>
            <a:off x="5334000" y="4114800"/>
            <a:ext cx="457200" cy="2209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5" name="CasellaDiTesto 7">
            <a:extLst>
              <a:ext uri="{FF2B5EF4-FFF2-40B4-BE49-F238E27FC236}">
                <a16:creationId xmlns:a16="http://schemas.microsoft.com/office/drawing/2014/main" id="{6F8E10F9-8AFE-4225-8230-568AF99BE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114800"/>
            <a:ext cx="4495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- &lt; 20 ug/ml = dose and frequency adjustment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- &gt;20 and &lt; 25 ug/ml = only frequency or no adjustment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- &gt; 25 ug/ml = no adjustment</a:t>
            </a:r>
          </a:p>
        </p:txBody>
      </p:sp>
      <p:sp>
        <p:nvSpPr>
          <p:cNvPr id="20486" name="CasellaDiTesto 8">
            <a:extLst>
              <a:ext uri="{FF2B5EF4-FFF2-40B4-BE49-F238E27FC236}">
                <a16:creationId xmlns:a16="http://schemas.microsoft.com/office/drawing/2014/main" id="{D6C294EB-F188-4160-8FB7-075345268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6488114"/>
            <a:ext cx="4989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Lega et al., Inflammatory Bowel Disease 2018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3">
            <a:extLst>
              <a:ext uri="{FF2B5EF4-FFF2-40B4-BE49-F238E27FC236}">
                <a16:creationId xmlns:a16="http://schemas.microsoft.com/office/drawing/2014/main" id="{D2BDE4B2-CF59-40AC-ACB5-7C992F98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336675"/>
            <a:ext cx="6327775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CasellaDiTesto 4">
            <a:extLst>
              <a:ext uri="{FF2B5EF4-FFF2-40B4-BE49-F238E27FC236}">
                <a16:creationId xmlns:a16="http://schemas.microsoft.com/office/drawing/2014/main" id="{3FD70294-C0CB-40FA-8E0B-69C704633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6488114"/>
            <a:ext cx="4989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Lega et al., Inflammatory Bowel Disease 2018</a:t>
            </a:r>
          </a:p>
        </p:txBody>
      </p:sp>
      <p:sp>
        <p:nvSpPr>
          <p:cNvPr id="21508" name="CasellaDiTesto 5">
            <a:extLst>
              <a:ext uri="{FF2B5EF4-FFF2-40B4-BE49-F238E27FC236}">
                <a16:creationId xmlns:a16="http://schemas.microsoft.com/office/drawing/2014/main" id="{330E2A12-D0FF-4661-9899-CFD237D62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75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00"/>
                </a:solidFill>
                <a:latin typeface="Arial" panose="020B0604020202020204" pitchFamily="34" charset="0"/>
              </a:rPr>
              <a:t>Proactive therapeutic drug monitoring (pTDM) is better than Standard of care monotherapy (Mono SOC) but similar to Combo therapy (Combo SOC)</a:t>
            </a:r>
          </a:p>
        </p:txBody>
      </p:sp>
      <p:sp>
        <p:nvSpPr>
          <p:cNvPr id="21509" name="CasellaDiTesto 6">
            <a:extLst>
              <a:ext uri="{FF2B5EF4-FFF2-40B4-BE49-F238E27FC236}">
                <a16:creationId xmlns:a16="http://schemas.microsoft.com/office/drawing/2014/main" id="{6956A4F6-BE93-404D-9A2D-9FDACBB55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681164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000000"/>
                </a:solidFill>
                <a:latin typeface="Arial" panose="020B0604020202020204" pitchFamily="34" charset="0"/>
              </a:rPr>
              <a:t>Combo SOC</a:t>
            </a:r>
          </a:p>
        </p:txBody>
      </p:sp>
      <p:sp>
        <p:nvSpPr>
          <p:cNvPr id="21510" name="CasellaDiTesto 6">
            <a:extLst>
              <a:ext uri="{FF2B5EF4-FFF2-40B4-BE49-F238E27FC236}">
                <a16:creationId xmlns:a16="http://schemas.microsoft.com/office/drawing/2014/main" id="{564D1C23-A435-4D78-957E-241286A30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362201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000000"/>
                </a:solidFill>
                <a:latin typeface="Arial" panose="020B0604020202020204" pitchFamily="34" charset="0"/>
              </a:rPr>
              <a:t>Mono SOC</a:t>
            </a:r>
          </a:p>
        </p:txBody>
      </p:sp>
      <p:sp>
        <p:nvSpPr>
          <p:cNvPr id="21511" name="CasellaDiTesto 6">
            <a:extLst>
              <a:ext uri="{FF2B5EF4-FFF2-40B4-BE49-F238E27FC236}">
                <a16:creationId xmlns:a16="http://schemas.microsoft.com/office/drawing/2014/main" id="{7A219D63-FF6A-473C-8E8C-3C725521B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203326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000000"/>
                </a:solidFill>
                <a:latin typeface="Arial" panose="020B0604020202020204" pitchFamily="34" charset="0"/>
              </a:rPr>
              <a:t>Mono pTDM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3">
            <a:extLst>
              <a:ext uri="{FF2B5EF4-FFF2-40B4-BE49-F238E27FC236}">
                <a16:creationId xmlns:a16="http://schemas.microsoft.com/office/drawing/2014/main" id="{1D4DD548-79D2-4D49-8C63-5ED8B2FC3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1"/>
            <a:ext cx="7113588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CasellaDiTesto 4">
            <a:extLst>
              <a:ext uri="{FF2B5EF4-FFF2-40B4-BE49-F238E27FC236}">
                <a16:creationId xmlns:a16="http://schemas.microsoft.com/office/drawing/2014/main" id="{C4D1A9E1-A0AC-4891-BE96-509E0C871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6488114"/>
            <a:ext cx="4989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Lega et al., Inflammatory Bowel Disease 2018</a:t>
            </a:r>
          </a:p>
        </p:txBody>
      </p:sp>
      <p:sp>
        <p:nvSpPr>
          <p:cNvPr id="22532" name="CasellaDiTesto 6">
            <a:extLst>
              <a:ext uri="{FF2B5EF4-FFF2-40B4-BE49-F238E27FC236}">
                <a16:creationId xmlns:a16="http://schemas.microsoft.com/office/drawing/2014/main" id="{74A6A60F-CBBB-479F-B2B7-5ECDC61BA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76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00"/>
                </a:solidFill>
                <a:latin typeface="Arial" panose="020B0604020202020204" pitchFamily="34" charset="0"/>
              </a:rPr>
              <a:t>Combo therapy (Combo SOC) is the better approach to prevent antibody anti-infliximab (ATI) production?</a:t>
            </a:r>
          </a:p>
        </p:txBody>
      </p:sp>
      <p:sp>
        <p:nvSpPr>
          <p:cNvPr id="22533" name="CasellaDiTesto 8">
            <a:extLst>
              <a:ext uri="{FF2B5EF4-FFF2-40B4-BE49-F238E27FC236}">
                <a16:creationId xmlns:a16="http://schemas.microsoft.com/office/drawing/2014/main" id="{511D13BC-F331-4EFD-AC6B-6458B5756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25" y="1600201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000000"/>
                </a:solidFill>
                <a:latin typeface="Arial" panose="020B0604020202020204" pitchFamily="34" charset="0"/>
              </a:rPr>
              <a:t>Combo SOC</a:t>
            </a:r>
          </a:p>
        </p:txBody>
      </p:sp>
      <p:sp>
        <p:nvSpPr>
          <p:cNvPr id="22534" name="CasellaDiTesto 9">
            <a:extLst>
              <a:ext uri="{FF2B5EF4-FFF2-40B4-BE49-F238E27FC236}">
                <a16:creationId xmlns:a16="http://schemas.microsoft.com/office/drawing/2014/main" id="{48F93D2B-16C7-4EEF-9614-E3DB5D8B4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38" y="2362201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000000"/>
                </a:solidFill>
                <a:latin typeface="Arial" panose="020B0604020202020204" pitchFamily="34" charset="0"/>
              </a:rPr>
              <a:t>Proactive TDM</a:t>
            </a:r>
          </a:p>
        </p:txBody>
      </p:sp>
      <p:sp>
        <p:nvSpPr>
          <p:cNvPr id="22535" name="CasellaDiTesto 10">
            <a:extLst>
              <a:ext uri="{FF2B5EF4-FFF2-40B4-BE49-F238E27FC236}">
                <a16:creationId xmlns:a16="http://schemas.microsoft.com/office/drawing/2014/main" id="{FE87F772-9F0A-4E65-9FDD-590645EF9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38" y="3124201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000000"/>
                </a:solidFill>
                <a:latin typeface="Arial" panose="020B0604020202020204" pitchFamily="34" charset="0"/>
              </a:rPr>
              <a:t>Mono SOC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>
            <a:extLst>
              <a:ext uri="{FF2B5EF4-FFF2-40B4-BE49-F238E27FC236}">
                <a16:creationId xmlns:a16="http://schemas.microsoft.com/office/drawing/2014/main" id="{01E49B3E-6DFF-412C-BB25-23721F25E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Conclusioni: anti-TNF</a:t>
            </a:r>
          </a:p>
        </p:txBody>
      </p:sp>
      <p:sp>
        <p:nvSpPr>
          <p:cNvPr id="23555" name="Segnaposto contenuto 2">
            <a:extLst>
              <a:ext uri="{FF2B5EF4-FFF2-40B4-BE49-F238E27FC236}">
                <a16:creationId xmlns:a16="http://schemas.microsoft.com/office/drawing/2014/main" id="{C036ED6B-5C9A-4371-9343-9029D902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600201"/>
            <a:ext cx="9144000" cy="4525963"/>
          </a:xfrm>
        </p:spPr>
        <p:txBody>
          <a:bodyPr/>
          <a:lstStyle/>
          <a:p>
            <a:pPr algn="just"/>
            <a:r>
              <a:rPr lang="it-IT" altLang="it-IT"/>
              <a:t>concentrazioni anti-TNF fortemente associate con la risposta alla terapia</a:t>
            </a:r>
          </a:p>
          <a:p>
            <a:pPr algn="just"/>
            <a:r>
              <a:rPr lang="it-IT" altLang="it-IT"/>
              <a:t>esistono saggi rapidi che permettono nel giro di poche ore e su singoli pazienti di ottenere la concentrazione di farmaco</a:t>
            </a:r>
          </a:p>
          <a:p>
            <a:pPr algn="just"/>
            <a:r>
              <a:rPr lang="it-IT" altLang="it-IT"/>
              <a:t>rimane da chiarire la strategia migliore per utilizzare i dosaggi in meniera proattiva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7D3AE0-7512-49DA-8734-495919821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b="1" dirty="0"/>
              <a:t>Farmacoterapia patologie </a:t>
            </a:r>
            <a:r>
              <a:rPr lang="it-IT" sz="3200" b="1" dirty="0" err="1"/>
              <a:t>immunomediate</a:t>
            </a:r>
            <a:r>
              <a:rPr lang="it-IT" sz="3200" b="1" dirty="0"/>
              <a:t> croniche (artrite reumatoide, malattie infiammatorie croniche intestinali)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2104EE-9DDC-447C-8C94-745ECC02F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5" y="2189287"/>
            <a:ext cx="5805638" cy="35277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A99E282-F5D1-48B6-8BE2-A3A605CBC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364" y="2257939"/>
            <a:ext cx="5753561" cy="352773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EC12F5-BBF5-4465-BA1B-E7577990EE36}"/>
              </a:ext>
            </a:extLst>
          </p:cNvPr>
          <p:cNvSpPr txBox="1"/>
          <p:nvPr/>
        </p:nvSpPr>
        <p:spPr>
          <a:xfrm>
            <a:off x="6094396" y="648866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/>
              <a:t>https://www.nature.com/articles/nrrheum.2017.185</a:t>
            </a:r>
          </a:p>
        </p:txBody>
      </p:sp>
    </p:spTree>
    <p:extLst>
      <p:ext uri="{BB962C8B-B14F-4D97-AF65-F5344CB8AC3E}">
        <p14:creationId xmlns:p14="http://schemas.microsoft.com/office/powerpoint/2010/main" val="3424393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1A6A8F2-1361-49BC-967C-72589FB33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2" r="51947" b="28363"/>
          <a:stretch/>
        </p:blipFill>
        <p:spPr>
          <a:xfrm>
            <a:off x="4073371" y="1548810"/>
            <a:ext cx="4863448" cy="496764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BC8761-FE4E-4A9F-9A63-D64B7A278720}"/>
              </a:ext>
            </a:extLst>
          </p:cNvPr>
          <p:cNvSpPr txBox="1"/>
          <p:nvPr/>
        </p:nvSpPr>
        <p:spPr>
          <a:xfrm>
            <a:off x="0" y="1669"/>
            <a:ext cx="12192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/>
              <a:t>Clinical</a:t>
            </a:r>
            <a:r>
              <a:rPr lang="it-IT" sz="4000" b="1" dirty="0"/>
              <a:t> </a:t>
            </a:r>
            <a:r>
              <a:rPr lang="it-IT" sz="4000" b="1" dirty="0" err="1"/>
              <a:t>profile</a:t>
            </a:r>
            <a:r>
              <a:rPr lang="it-IT" sz="4000" b="1" dirty="0"/>
              <a:t> and </a:t>
            </a:r>
            <a:r>
              <a:rPr lang="it-IT" sz="4000" b="1" dirty="0" err="1"/>
              <a:t>pharmacokinetics</a:t>
            </a:r>
            <a:r>
              <a:rPr lang="it-IT" sz="4000" b="1" dirty="0"/>
              <a:t> of anti-TNF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7EA44F5-4D85-4CFA-BCB6-D549D163368B}"/>
              </a:ext>
            </a:extLst>
          </p:cNvPr>
          <p:cNvSpPr/>
          <p:nvPr/>
        </p:nvSpPr>
        <p:spPr>
          <a:xfrm>
            <a:off x="4073370" y="4350058"/>
            <a:ext cx="4947049" cy="14204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FAEE0B2-1A1B-496C-A2FD-71F8541309A5}"/>
              </a:ext>
            </a:extLst>
          </p:cNvPr>
          <p:cNvSpPr txBox="1"/>
          <p:nvPr/>
        </p:nvSpPr>
        <p:spPr>
          <a:xfrm>
            <a:off x="83598" y="2206109"/>
            <a:ext cx="39061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anti-TNF agents are </a:t>
            </a:r>
            <a:r>
              <a:rPr lang="it-IT" sz="2400" dirty="0" err="1"/>
              <a:t>administered</a:t>
            </a:r>
            <a:r>
              <a:rPr lang="it-IT" sz="2400" dirty="0"/>
              <a:t> </a:t>
            </a:r>
            <a:r>
              <a:rPr lang="it-IT" sz="2400" dirty="0" err="1"/>
              <a:t>endovenously</a:t>
            </a:r>
            <a:r>
              <a:rPr lang="it-IT" sz="2400" dirty="0"/>
              <a:t> or </a:t>
            </a:r>
            <a:r>
              <a:rPr lang="it-IT" sz="2400" dirty="0" err="1"/>
              <a:t>subcutaneously</a:t>
            </a:r>
            <a:endParaRPr lang="it-IT" sz="2400" dirty="0"/>
          </a:p>
          <a:p>
            <a:pPr algn="ctr"/>
            <a:endParaRPr lang="it-IT" sz="2400" dirty="0"/>
          </a:p>
          <a:p>
            <a:pPr algn="ctr"/>
            <a:r>
              <a:rPr lang="it-IT" sz="2400" dirty="0" err="1"/>
              <a:t>active</a:t>
            </a:r>
            <a:r>
              <a:rPr lang="it-IT" sz="2400" dirty="0"/>
              <a:t> to </a:t>
            </a:r>
            <a:r>
              <a:rPr lang="it-IT" sz="2400" dirty="0" err="1"/>
              <a:t>treat</a:t>
            </a:r>
            <a:r>
              <a:rPr lang="it-IT" sz="2400" dirty="0"/>
              <a:t>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bowel</a:t>
            </a:r>
            <a:r>
              <a:rPr lang="it-IT" sz="2400" dirty="0"/>
              <a:t> </a:t>
            </a:r>
            <a:r>
              <a:rPr lang="it-IT" sz="2400" dirty="0" err="1"/>
              <a:t>disease</a:t>
            </a:r>
            <a:endParaRPr lang="it-IT" sz="2400" dirty="0"/>
          </a:p>
          <a:p>
            <a:pPr algn="ctr"/>
            <a:endParaRPr lang="it-IT" sz="2400" dirty="0"/>
          </a:p>
          <a:p>
            <a:pPr algn="ctr"/>
            <a:r>
              <a:rPr lang="it-IT" sz="2400" dirty="0" err="1"/>
              <a:t>half</a:t>
            </a:r>
            <a:r>
              <a:rPr lang="it-IT" sz="2400" dirty="0"/>
              <a:t>-life </a:t>
            </a:r>
            <a:r>
              <a:rPr lang="it-IT" sz="2400" dirty="0" err="1"/>
              <a:t>is</a:t>
            </a:r>
            <a:r>
              <a:rPr lang="it-IT" sz="2400" dirty="0"/>
              <a:t> long (for </a:t>
            </a:r>
            <a:r>
              <a:rPr lang="it-IT" sz="2400" dirty="0" err="1"/>
              <a:t>antibodies</a:t>
            </a:r>
            <a:r>
              <a:rPr lang="it-IT" sz="2400" dirty="0"/>
              <a:t> ~ 14 weeks)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4348A37-0F67-42A4-9EDD-933CE9B98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274" y="6460366"/>
            <a:ext cx="48634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Tracey D. et al.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Pharmacol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Ther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2008; 117:244-79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it-IT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AF1353E-C74C-40ED-B7E9-EA42204778F8}"/>
              </a:ext>
            </a:extLst>
          </p:cNvPr>
          <p:cNvSpPr/>
          <p:nvPr/>
        </p:nvSpPr>
        <p:spPr>
          <a:xfrm>
            <a:off x="4145873" y="3133817"/>
            <a:ext cx="4863448" cy="2951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02BA9A8-257B-4A6E-BA7B-868C83F3E6DA}"/>
              </a:ext>
            </a:extLst>
          </p:cNvPr>
          <p:cNvSpPr txBox="1"/>
          <p:nvPr/>
        </p:nvSpPr>
        <p:spPr>
          <a:xfrm>
            <a:off x="9383697" y="2958242"/>
            <a:ext cx="220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Crohn’s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(CD)</a:t>
            </a:r>
          </a:p>
          <a:p>
            <a:r>
              <a:rPr lang="it-IT" dirty="0"/>
              <a:t>Ulcerative </a:t>
            </a:r>
            <a:r>
              <a:rPr lang="it-IT" dirty="0" err="1"/>
              <a:t>colitis</a:t>
            </a:r>
            <a:r>
              <a:rPr lang="it-IT" dirty="0"/>
              <a:t> (UC)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487784B-FF79-4EA3-99ED-565B966F9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868" y="3586805"/>
            <a:ext cx="2316681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00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Placeholder 4">
            <a:extLst>
              <a:ext uri="{FF2B5EF4-FFF2-40B4-BE49-F238E27FC236}">
                <a16:creationId xmlns:a16="http://schemas.microsoft.com/office/drawing/2014/main" id="{8A63E53B-9DD2-49A7-A974-2220F0F00C3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251450" y="6577014"/>
            <a:ext cx="542448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None/>
            </a:pPr>
            <a:r>
              <a:rPr lang="sv-SE" altLang="it-IT" sz="1800">
                <a:solidFill>
                  <a:srgbClr val="000000"/>
                </a:solidFill>
                <a:cs typeface="Arial" panose="020B0604020202020204" pitchFamily="34" charset="0"/>
              </a:rPr>
              <a:t>Ordas I et al., </a:t>
            </a:r>
            <a:r>
              <a:rPr lang="sv-SE" altLang="it-IT" sz="1800" i="1">
                <a:solidFill>
                  <a:srgbClr val="000000"/>
                </a:solidFill>
                <a:cs typeface="Arial" panose="020B0604020202020204" pitchFamily="34" charset="0"/>
              </a:rPr>
              <a:t>Gut</a:t>
            </a:r>
            <a:r>
              <a:rPr lang="sv-SE" altLang="it-IT" sz="1800">
                <a:solidFill>
                  <a:srgbClr val="000000"/>
                </a:solidFill>
                <a:cs typeface="Arial" panose="020B0604020202020204" pitchFamily="34" charset="0"/>
              </a:rPr>
              <a:t>  2012</a:t>
            </a:r>
          </a:p>
        </p:txBody>
      </p:sp>
      <p:sp>
        <p:nvSpPr>
          <p:cNvPr id="33795" name="Rectangle 20">
            <a:extLst>
              <a:ext uri="{FF2B5EF4-FFF2-40B4-BE49-F238E27FC236}">
                <a16:creationId xmlns:a16="http://schemas.microsoft.com/office/drawing/2014/main" id="{E5054813-2A9F-437B-8E27-5AE5A3E14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-20638"/>
            <a:ext cx="9166225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34" tIns="45167" rIns="90334" bIns="4516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b="1">
                <a:solidFill>
                  <a:srgbClr val="000000"/>
                </a:solidFill>
              </a:rPr>
              <a:t>Strategie di trattamento per le malattie infiammatorie croniche intestinali pediatriche</a:t>
            </a:r>
          </a:p>
        </p:txBody>
      </p:sp>
      <p:sp>
        <p:nvSpPr>
          <p:cNvPr id="4" name="Isosceles Triangle 5">
            <a:extLst>
              <a:ext uri="{FF2B5EF4-FFF2-40B4-BE49-F238E27FC236}">
                <a16:creationId xmlns:a16="http://schemas.microsoft.com/office/drawing/2014/main" id="{14C0F042-6E4F-4F75-BF78-578173075A63}"/>
              </a:ext>
            </a:extLst>
          </p:cNvPr>
          <p:cNvSpPr/>
          <p:nvPr/>
        </p:nvSpPr>
        <p:spPr>
          <a:xfrm>
            <a:off x="2932229" y="1119546"/>
            <a:ext cx="2592288" cy="3312368"/>
          </a:xfrm>
          <a:prstGeom prst="triangle">
            <a:avLst/>
          </a:prstGeom>
          <a:gradFill flip="none" rotWithShape="1">
            <a:gsLst>
              <a:gs pos="0">
                <a:srgbClr val="800080">
                  <a:shade val="30000"/>
                  <a:satMod val="115000"/>
                </a:srgbClr>
              </a:gs>
              <a:gs pos="50000">
                <a:srgbClr val="800080">
                  <a:shade val="67500"/>
                  <a:satMod val="115000"/>
                </a:srgbClr>
              </a:gs>
              <a:gs pos="100000">
                <a:srgbClr val="80008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FB91779-3940-43EF-9805-9CBDF0EAE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1" y="2178050"/>
            <a:ext cx="1141413" cy="5857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azatioprina</a:t>
            </a:r>
            <a:br>
              <a:rPr lang="en-US" altLang="it-IT" sz="1600" dirty="0">
                <a:solidFill>
                  <a:prstClr val="white"/>
                </a:solidFill>
                <a:latin typeface="Calibri"/>
              </a:rPr>
            </a:br>
            <a:r>
              <a:rPr lang="en-US" altLang="it-IT" sz="1600" dirty="0">
                <a:solidFill>
                  <a:prstClr val="white"/>
                </a:solidFill>
                <a:latin typeface="Calibri"/>
              </a:rPr>
              <a:t>+ </a:t>
            </a:r>
            <a:r>
              <a:rPr lang="en-US" altLang="it-IT" sz="1600" b="1" dirty="0">
                <a:solidFill>
                  <a:prstClr val="white"/>
                </a:solidFill>
                <a:latin typeface="Calibri"/>
              </a:rPr>
              <a:t>anti-TNF</a:t>
            </a:r>
            <a:endParaRPr lang="en-GB" altLang="it-IT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Up Arrow 7">
            <a:extLst>
              <a:ext uri="{FF2B5EF4-FFF2-40B4-BE49-F238E27FC236}">
                <a16:creationId xmlns:a16="http://schemas.microsoft.com/office/drawing/2014/main" id="{8832DA3F-01C8-4405-91F9-68F795A7973D}"/>
              </a:ext>
            </a:extLst>
          </p:cNvPr>
          <p:cNvSpPr/>
          <p:nvPr/>
        </p:nvSpPr>
        <p:spPr>
          <a:xfrm>
            <a:off x="2172711" y="1119547"/>
            <a:ext cx="258272" cy="3316057"/>
          </a:xfrm>
          <a:prstGeom prst="upArrow">
            <a:avLst>
              <a:gd name="adj1" fmla="val 50000"/>
              <a:gd name="adj2" fmla="val 116191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FCC5B06-7457-4BD4-9E0F-9B0556C2A61F}"/>
              </a:ext>
            </a:extLst>
          </p:cNvPr>
          <p:cNvSpPr txBox="1"/>
          <p:nvPr/>
        </p:nvSpPr>
        <p:spPr>
          <a:xfrm>
            <a:off x="1917362" y="1595840"/>
            <a:ext cx="726724" cy="408623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grave</a:t>
            </a:r>
            <a:endParaRPr lang="en-GB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05B4E85A-747A-4C87-AD65-512B4D8113C3}"/>
              </a:ext>
            </a:extLst>
          </p:cNvPr>
          <p:cNvSpPr txBox="1"/>
          <p:nvPr/>
        </p:nvSpPr>
        <p:spPr>
          <a:xfrm>
            <a:off x="1716461" y="3756080"/>
            <a:ext cx="1128531" cy="408623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000000"/>
                </a:solidFill>
                <a:latin typeface="Calibri"/>
              </a:rPr>
              <a:t>moderata</a:t>
            </a:r>
            <a:endParaRPr lang="en-GB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1F3DF0A2-27E4-4169-8087-8F36DED2C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4" y="2970213"/>
            <a:ext cx="1436687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1600" dirty="0" err="1">
                <a:solidFill>
                  <a:srgbClr val="FFFFFF"/>
                </a:solidFill>
                <a:latin typeface="Calibri"/>
              </a:rPr>
              <a:t>glucocorticoidi</a:t>
            </a:r>
            <a:br>
              <a:rPr lang="en-US" altLang="it-IT" sz="1600" dirty="0">
                <a:solidFill>
                  <a:srgbClr val="FFFFFF"/>
                </a:solidFill>
                <a:latin typeface="Calibri"/>
              </a:rPr>
            </a:br>
            <a:r>
              <a:rPr lang="en-US" altLang="it-IT" sz="1600" dirty="0">
                <a:solidFill>
                  <a:srgbClr val="FFFFFF"/>
                </a:solidFill>
                <a:latin typeface="Calibri"/>
              </a:rPr>
              <a:t>+ </a:t>
            </a:r>
            <a:r>
              <a:rPr lang="en-US" altLang="it-IT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azatioprina</a:t>
            </a:r>
            <a:endParaRPr lang="en-GB" altLang="it-IT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3810" name="TextBox 12">
            <a:extLst>
              <a:ext uri="{FF2B5EF4-FFF2-40B4-BE49-F238E27FC236}">
                <a16:creationId xmlns:a16="http://schemas.microsoft.com/office/drawing/2014/main" id="{8A02553C-3139-464F-938F-DB7F16881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4" y="3856039"/>
            <a:ext cx="1436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600">
                <a:solidFill>
                  <a:srgbClr val="FFFFFF"/>
                </a:solidFill>
              </a:rPr>
              <a:t>glucocorticoidi</a:t>
            </a:r>
            <a:endParaRPr lang="en-GB" altLang="it-IT" sz="1600">
              <a:solidFill>
                <a:srgbClr val="FFFFFF"/>
              </a:solidFill>
            </a:endParaRPr>
          </a:p>
        </p:txBody>
      </p:sp>
      <p:sp>
        <p:nvSpPr>
          <p:cNvPr id="11" name="Isosceles Triangle 13">
            <a:extLst>
              <a:ext uri="{FF2B5EF4-FFF2-40B4-BE49-F238E27FC236}">
                <a16:creationId xmlns:a16="http://schemas.microsoft.com/office/drawing/2014/main" id="{4005CE73-8FB6-42FB-9441-990B30297228}"/>
              </a:ext>
            </a:extLst>
          </p:cNvPr>
          <p:cNvSpPr/>
          <p:nvPr/>
        </p:nvSpPr>
        <p:spPr>
          <a:xfrm>
            <a:off x="5642315" y="1119546"/>
            <a:ext cx="2592288" cy="3312368"/>
          </a:xfrm>
          <a:prstGeom prst="triangl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7A355D97-571C-414E-8C4A-D0F125A8F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914" y="2178050"/>
            <a:ext cx="1139825" cy="5857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azatioprina</a:t>
            </a:r>
            <a:br>
              <a:rPr lang="en-US" altLang="it-IT" sz="1600" dirty="0">
                <a:solidFill>
                  <a:srgbClr val="FFFFFF"/>
                </a:solidFill>
                <a:latin typeface="Calibri"/>
              </a:rPr>
            </a:br>
            <a:r>
              <a:rPr lang="en-US" altLang="it-IT" sz="1600" dirty="0">
                <a:solidFill>
                  <a:srgbClr val="FFFFFF"/>
                </a:solidFill>
                <a:latin typeface="Calibri"/>
              </a:rPr>
              <a:t>+ </a:t>
            </a:r>
            <a:r>
              <a:rPr lang="en-US" altLang="it-IT" sz="1600" b="1" dirty="0">
                <a:solidFill>
                  <a:srgbClr val="FFFFFF"/>
                </a:solidFill>
                <a:latin typeface="Calibri"/>
              </a:rPr>
              <a:t>anti-TNF</a:t>
            </a:r>
            <a:endParaRPr lang="en-GB" altLang="it-IT" sz="16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B3388D8-0AE3-4D55-A6E3-F4AA4DC2F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825" y="3609975"/>
            <a:ext cx="1436688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1600" dirty="0" err="1">
                <a:solidFill>
                  <a:srgbClr val="FFFFFF"/>
                </a:solidFill>
                <a:latin typeface="Calibri"/>
              </a:rPr>
              <a:t>glucocorticoidi</a:t>
            </a:r>
            <a:br>
              <a:rPr lang="en-US" altLang="it-IT" sz="1600" dirty="0">
                <a:solidFill>
                  <a:srgbClr val="FFFFFF"/>
                </a:solidFill>
                <a:latin typeface="Calibri"/>
              </a:rPr>
            </a:br>
            <a:r>
              <a:rPr lang="en-US" altLang="it-IT" sz="1600" dirty="0">
                <a:solidFill>
                  <a:srgbClr val="FFFFFF"/>
                </a:solidFill>
                <a:latin typeface="Calibri"/>
              </a:rPr>
              <a:t>+ </a:t>
            </a:r>
            <a:r>
              <a:rPr lang="en-US" altLang="it-IT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azatioprina</a:t>
            </a:r>
            <a:endParaRPr lang="en-GB" altLang="it-IT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Isosceles Triangle 16">
            <a:extLst>
              <a:ext uri="{FF2B5EF4-FFF2-40B4-BE49-F238E27FC236}">
                <a16:creationId xmlns:a16="http://schemas.microsoft.com/office/drawing/2014/main" id="{66B01D1E-6D46-45BC-8F04-C98529D6E2D8}"/>
              </a:ext>
            </a:extLst>
          </p:cNvPr>
          <p:cNvSpPr/>
          <p:nvPr/>
        </p:nvSpPr>
        <p:spPr>
          <a:xfrm rot="10800000">
            <a:off x="7543800" y="1119546"/>
            <a:ext cx="2592288" cy="3312368"/>
          </a:xfrm>
          <a:prstGeom prst="triangle">
            <a:avLst/>
          </a:prstGeo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4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8645FEA7-E77C-4AE2-9B9B-3B1EE08B0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288" y="1982788"/>
            <a:ext cx="1141412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azatioprina</a:t>
            </a:r>
            <a:endParaRPr lang="en-US" altLang="it-IT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1600" dirty="0">
                <a:solidFill>
                  <a:srgbClr val="FFFFFF"/>
                </a:solidFill>
                <a:latin typeface="Calibri"/>
              </a:rPr>
              <a:t>+ </a:t>
            </a:r>
            <a:r>
              <a:rPr lang="en-US" altLang="it-IT" sz="1600" b="1" dirty="0">
                <a:solidFill>
                  <a:srgbClr val="FFFFFF"/>
                </a:solidFill>
                <a:latin typeface="Calibri"/>
              </a:rPr>
              <a:t>anti-TNF</a:t>
            </a:r>
            <a:endParaRPr lang="en-GB" altLang="it-IT" sz="16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DAABEE2C-9501-4097-BC97-DB8384C5C3B1}"/>
              </a:ext>
            </a:extLst>
          </p:cNvPr>
          <p:cNvSpPr/>
          <p:nvPr/>
        </p:nvSpPr>
        <p:spPr>
          <a:xfrm>
            <a:off x="2972895" y="4673584"/>
            <a:ext cx="2510627" cy="442674"/>
          </a:xfrm>
          <a:prstGeom prst="roundRect">
            <a:avLst/>
          </a:prstGeom>
          <a:solidFill>
            <a:srgbClr val="FFEB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b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 err="1">
                <a:solidFill>
                  <a:srgbClr val="000000"/>
                </a:solidFill>
                <a:latin typeface="Calibri"/>
              </a:rPr>
              <a:t>Terapia</a:t>
            </a:r>
            <a:r>
              <a:rPr lang="fr-FR" sz="2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Calibri"/>
              </a:rPr>
              <a:t>convenzionale</a:t>
            </a:r>
            <a:endParaRPr lang="fr-FR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61E2947D-B440-4A42-9CCE-AB254B1541A9}"/>
              </a:ext>
            </a:extLst>
          </p:cNvPr>
          <p:cNvSpPr/>
          <p:nvPr/>
        </p:nvSpPr>
        <p:spPr>
          <a:xfrm>
            <a:off x="6025739" y="4528389"/>
            <a:ext cx="1824658" cy="783193"/>
          </a:xfrm>
          <a:prstGeom prst="roundRect">
            <a:avLst/>
          </a:prstGeom>
          <a:solidFill>
            <a:srgbClr val="E1FFE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 err="1">
                <a:solidFill>
                  <a:srgbClr val="000000"/>
                </a:solidFill>
                <a:latin typeface="Calibri"/>
              </a:rPr>
              <a:t>Terapia</a:t>
            </a:r>
            <a:r>
              <a:rPr lang="fr-FR" sz="2000" dirty="0">
                <a:solidFill>
                  <a:srgbClr val="000000"/>
                </a:solidFill>
                <a:latin typeface="Calibri"/>
              </a:rPr>
              <a:t> « </a:t>
            </a:r>
            <a:r>
              <a:rPr lang="fr-FR" sz="2000" dirty="0" err="1">
                <a:solidFill>
                  <a:srgbClr val="000000"/>
                </a:solidFill>
                <a:latin typeface="Calibri"/>
              </a:rPr>
              <a:t>accellerata</a:t>
            </a:r>
            <a:r>
              <a:rPr lang="fr-FR" sz="2000" dirty="0">
                <a:solidFill>
                  <a:srgbClr val="000000"/>
                </a:solidFill>
                <a:latin typeface="Calibri"/>
              </a:rPr>
              <a:t> »</a:t>
            </a:r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6F2B77C1-180C-4B18-A546-3EB2B5AA326A}"/>
              </a:ext>
            </a:extLst>
          </p:cNvPr>
          <p:cNvSpPr/>
          <p:nvPr/>
        </p:nvSpPr>
        <p:spPr>
          <a:xfrm>
            <a:off x="8213292" y="4544752"/>
            <a:ext cx="1299696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b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 err="1">
                <a:solidFill>
                  <a:srgbClr val="000000"/>
                </a:solidFill>
                <a:latin typeface="Calibri"/>
              </a:rPr>
              <a:t>Early</a:t>
            </a:r>
            <a:br>
              <a:rPr lang="fr-FR" sz="2000" dirty="0">
                <a:solidFill>
                  <a:srgbClr val="000000"/>
                </a:solidFill>
                <a:latin typeface="Calibri"/>
              </a:rPr>
            </a:br>
            <a:r>
              <a:rPr lang="fr-FR" sz="2000" dirty="0">
                <a:solidFill>
                  <a:srgbClr val="000000"/>
                </a:solidFill>
                <a:latin typeface="Calibri"/>
              </a:rPr>
              <a:t>top-down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6A1E2E3-D462-47BC-A319-740BEE6E6F86}"/>
              </a:ext>
            </a:extLst>
          </p:cNvPr>
          <p:cNvSpPr/>
          <p:nvPr/>
        </p:nvSpPr>
        <p:spPr>
          <a:xfrm>
            <a:off x="3602039" y="2005014"/>
            <a:ext cx="1252537" cy="280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013F287-0CD1-46C8-BDAF-1BF8740B76DC}"/>
              </a:ext>
            </a:extLst>
          </p:cNvPr>
          <p:cNvSpPr/>
          <p:nvPr/>
        </p:nvSpPr>
        <p:spPr>
          <a:xfrm>
            <a:off x="3706814" y="3243264"/>
            <a:ext cx="1252537" cy="280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359C9D1-6583-44D5-9BB4-F2E4023DDC70}"/>
              </a:ext>
            </a:extLst>
          </p:cNvPr>
          <p:cNvSpPr/>
          <p:nvPr/>
        </p:nvSpPr>
        <p:spPr>
          <a:xfrm>
            <a:off x="6311900" y="2011364"/>
            <a:ext cx="1252538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022B178-80AC-4D61-BF85-B9AACAE761C7}"/>
              </a:ext>
            </a:extLst>
          </p:cNvPr>
          <p:cNvSpPr/>
          <p:nvPr/>
        </p:nvSpPr>
        <p:spPr>
          <a:xfrm>
            <a:off x="6419850" y="3879850"/>
            <a:ext cx="1252538" cy="28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53DD4E1-F723-464E-AA57-4779ED9628D0}"/>
              </a:ext>
            </a:extLst>
          </p:cNvPr>
          <p:cNvSpPr/>
          <p:nvPr/>
        </p:nvSpPr>
        <p:spPr>
          <a:xfrm>
            <a:off x="8213725" y="1998664"/>
            <a:ext cx="1252538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876DA3F9-6D6A-4111-9C53-79F7088DEF1D}"/>
              </a:ext>
            </a:extLst>
          </p:cNvPr>
          <p:cNvSpPr txBox="1"/>
          <p:nvPr/>
        </p:nvSpPr>
        <p:spPr>
          <a:xfrm rot="16200000">
            <a:off x="1411112" y="2716602"/>
            <a:ext cx="1019322" cy="408623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000000"/>
                </a:solidFill>
                <a:latin typeface="Calibri"/>
              </a:rPr>
              <a:t>malattia</a:t>
            </a:r>
            <a:endParaRPr lang="en-GB" b="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piramide_capovolta">
            <a:extLst>
              <a:ext uri="{FF2B5EF4-FFF2-40B4-BE49-F238E27FC236}">
                <a16:creationId xmlns:a16="http://schemas.microsoft.com/office/drawing/2014/main" id="{EEA59784-85B7-438D-957D-ABF5CA04F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654050"/>
            <a:ext cx="8424862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AE5C23CF-9D2D-4B86-8E7A-2B7031545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052513"/>
            <a:ext cx="7391400" cy="5486400"/>
          </a:xfrm>
          <a:prstGeom prst="flowChartExtract">
            <a:avLst/>
          </a:prstGeom>
          <a:gradFill rotWithShape="0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</a:srgbClr>
              </a:gs>
            </a:gsLst>
            <a:lin ang="5400000" scaled="1"/>
          </a:gradFill>
          <a:ln w="571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pitchFamily="-109" charset="-128"/>
              </a:rPr>
              <a:t>Farmaci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pitchFamily="-109" charset="-128"/>
              </a:rPr>
              <a:t>Sperimentali,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pitchFamily="-109" charset="-128"/>
              </a:rPr>
              <a:t>Citotossici, Biologici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000" b="1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000" b="1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9" charset="-128"/>
              </a:rPr>
              <a:t>Methotrexate,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9" charset="-128"/>
              </a:rPr>
              <a:t> Azatioprina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9" charset="-128"/>
              </a:rPr>
              <a:t>(1 anno)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000" b="1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pitchFamily="-109" charset="-128"/>
              </a:rPr>
              <a:t>Antimalarici, Sali d’oro,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pitchFamily="-109" charset="-128"/>
              </a:rPr>
              <a:t>Sulfasalazina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000" b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9" charset="-128"/>
              </a:rPr>
              <a:t>Corticosteroidi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9" charset="-128"/>
              </a:rPr>
              <a:t>(mesi)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9" charset="-128"/>
              </a:rPr>
              <a:t>Terapia Fisica, Salicilati, altri FANS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9" charset="-128"/>
              </a:rPr>
              <a:t>(mesi)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 b="1">
              <a:solidFill>
                <a:prstClr val="black"/>
              </a:solidFill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prstClr val="black"/>
              </a:solidFill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prstClr val="black"/>
              </a:solidFill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prstClr val="black"/>
              </a:solidFill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prstClr val="black"/>
              </a:solidFill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prstClr val="black"/>
              </a:solidFill>
              <a:latin typeface="Arial" charset="0"/>
              <a:ea typeface="ＭＳ Ｐゴシック" pitchFamily="-109" charset="-128"/>
            </a:endParaRPr>
          </a:p>
        </p:txBody>
      </p:sp>
      <p:sp>
        <p:nvSpPr>
          <p:cNvPr id="31747" name="CasellaDiTesto 1">
            <a:extLst>
              <a:ext uri="{FF2B5EF4-FFF2-40B4-BE49-F238E27FC236}">
                <a16:creationId xmlns:a16="http://schemas.microsoft.com/office/drawing/2014/main" id="{222D8F29-7E6D-43C5-AC6A-3213CECB1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26" y="214313"/>
            <a:ext cx="8120063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prstClr val="black"/>
                </a:solidFill>
              </a:rPr>
              <a:t>COME STA CAMBIANDO L’APPROCCIO TERAPEUTICO?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7F4D57CE-84DC-4E39-8BAB-AD7DF04F3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4" y="115888"/>
            <a:ext cx="4217987" cy="6597650"/>
          </a:xfrm>
          <a:prstGeom prst="flowChartExtract">
            <a:avLst/>
          </a:prstGeom>
          <a:gradFill rotWithShape="0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</a:srgbClr>
              </a:gs>
            </a:gsLst>
            <a:lin ang="5400000" scaled="1"/>
          </a:gradFill>
          <a:ln w="571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0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0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0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0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0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0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FF0066"/>
              </a:solidFill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FF0066"/>
              </a:solidFill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FF0066"/>
              </a:solidFill>
              <a:latin typeface="Arial" charset="0"/>
              <a:ea typeface="ＭＳ Ｐゴシック" pitchFamily="-109" charset="-128"/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FF0066"/>
              </a:solidFill>
              <a:latin typeface="Arial" charset="0"/>
              <a:ea typeface="ＭＳ Ｐゴシック" pitchFamily="-109" charset="-128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D8D87FBF-B9FB-453A-9BFC-E256F55E9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5516563"/>
            <a:ext cx="3033712" cy="8302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prstClr val="white"/>
                </a:solidFill>
                <a:latin typeface="Arial" panose="020B0604020202020204" pitchFamily="34" charset="0"/>
              </a:rPr>
              <a:t>FANS,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prstClr val="white"/>
                </a:solidFill>
                <a:latin typeface="Arial" panose="020B0604020202020204" pitchFamily="34" charset="0"/>
              </a:rPr>
              <a:t>1 mese MASSIMO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C963750A-B524-401A-BAFB-1A1527D9C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3789364"/>
            <a:ext cx="4911725" cy="13795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Steroidi: “bridge therapy”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solo in caso di urgenza e per tempi brevi (1mese)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F8EB5C3D-C83E-453F-A5A4-B1F3971B7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6" y="2205039"/>
            <a:ext cx="3609975" cy="11699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C0504D"/>
                </a:solidFill>
                <a:latin typeface="Arial" panose="020B0604020202020204" pitchFamily="34" charset="0"/>
              </a:rPr>
              <a:t>Methotrexate,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C0504D"/>
                </a:solidFill>
                <a:latin typeface="Arial" panose="020B0604020202020204" pitchFamily="34" charset="0"/>
              </a:rPr>
              <a:t>3 mesi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3E3AE18D-2E46-4592-8107-819D35468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981076"/>
            <a:ext cx="2863850" cy="650875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3600" b="1">
                <a:solidFill>
                  <a:srgbClr val="33CC33"/>
                </a:solidFill>
                <a:latin typeface="Arial" panose="020B0604020202020204" pitchFamily="34" charset="0"/>
              </a:rPr>
              <a:t>Biologici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C2AC5D78-EB9A-49A0-B020-027251C33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908050"/>
            <a:ext cx="6551612" cy="278923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fontAlgn="base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it-IT" altLang="it-IT" sz="2100" b="1">
                <a:solidFill>
                  <a:prstClr val="black"/>
                </a:solidFill>
              </a:rPr>
              <a:t>FANS nel 90% dei pazienti</a:t>
            </a:r>
          </a:p>
          <a:p>
            <a:pPr lvl="1" fontAlgn="base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it-IT" altLang="it-IT" sz="1800" b="1">
                <a:solidFill>
                  <a:prstClr val="black"/>
                </a:solidFill>
                <a:latin typeface="Arial" panose="020B0604020202020204" pitchFamily="34" charset="0"/>
              </a:rPr>
              <a:t>Steroidi per os nel 69% dei pazienti</a:t>
            </a:r>
          </a:p>
          <a:p>
            <a:pPr lvl="1" fontAlgn="base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it-IT" altLang="it-IT" sz="1800" b="1">
                <a:solidFill>
                  <a:prstClr val="black"/>
                </a:solidFill>
                <a:latin typeface="Arial" panose="020B0604020202020204" pitchFamily="34" charset="0"/>
              </a:rPr>
              <a:t>Infiltrazioni locali di steroidi nel 66% dei pazienti</a:t>
            </a:r>
          </a:p>
          <a:p>
            <a:pPr lvl="1" fontAlgn="base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prstClr val="black"/>
                </a:solidFill>
                <a:latin typeface="Arial" panose="020B0604020202020204" pitchFamily="34" charset="0"/>
              </a:rPr>
              <a:t>4. Metotrexato nel 56% dei pazienti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prstClr val="black"/>
                </a:solidFill>
                <a:latin typeface="Arial" panose="020B0604020202020204" pitchFamily="34" charset="0"/>
              </a:rPr>
              <a:t>5. Farmaci biologici nel 34% dei pazienti</a:t>
            </a:r>
            <a:endParaRPr lang="it-IT" altLang="it-IT" sz="2100" b="1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10" grpId="0" animBg="1"/>
      <p:bldP spid="11" grpId="0" animBg="1"/>
      <p:bldP spid="12" grpId="0" animBg="1"/>
      <p:bldP spid="13" grpId="0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A31915A-A985-41A1-9357-A922D87DF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56" r="67898" b="24602"/>
          <a:stretch/>
        </p:blipFill>
        <p:spPr>
          <a:xfrm>
            <a:off x="415936" y="1725210"/>
            <a:ext cx="4832782" cy="20063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35FAA0-113B-48EA-A1F9-FB2C51274177}"/>
              </a:ext>
            </a:extLst>
          </p:cNvPr>
          <p:cNvSpPr txBox="1"/>
          <p:nvPr/>
        </p:nvSpPr>
        <p:spPr>
          <a:xfrm>
            <a:off x="-11529" y="1099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/>
              <a:t>Interindividual</a:t>
            </a:r>
            <a:r>
              <a:rPr lang="it-IT" sz="2800" b="1" dirty="0"/>
              <a:t> </a:t>
            </a:r>
            <a:r>
              <a:rPr lang="it-IT" sz="2800" b="1" dirty="0" err="1"/>
              <a:t>variability</a:t>
            </a:r>
            <a:r>
              <a:rPr lang="it-IT" sz="2800" b="1" dirty="0"/>
              <a:t> in </a:t>
            </a:r>
            <a:r>
              <a:rPr lang="it-IT" sz="2800" b="1" dirty="0" err="1"/>
              <a:t>response</a:t>
            </a:r>
            <a:r>
              <a:rPr lang="it-IT" sz="2800" b="1" dirty="0"/>
              <a:t> to anti-TNF in </a:t>
            </a:r>
            <a:r>
              <a:rPr lang="it-IT" sz="2800" b="1" dirty="0" err="1"/>
              <a:t>pediatric</a:t>
            </a:r>
            <a:r>
              <a:rPr lang="it-IT" sz="2800" b="1" dirty="0"/>
              <a:t> </a:t>
            </a:r>
            <a:r>
              <a:rPr lang="it-IT" sz="2800" b="1" dirty="0" err="1"/>
              <a:t>patients</a:t>
            </a:r>
            <a:r>
              <a:rPr lang="it-IT" sz="2800" b="1" dirty="0"/>
              <a:t> with IBD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0DC0D35-B4DB-4FF2-A831-44FBDD778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6" t="11933" r="34257" b="6831"/>
          <a:stretch/>
        </p:blipFill>
        <p:spPr>
          <a:xfrm>
            <a:off x="7514610" y="1057635"/>
            <a:ext cx="3684235" cy="4451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00FA03D-6D10-446B-BF58-D184432286DC}"/>
              </a:ext>
            </a:extLst>
          </p:cNvPr>
          <p:cNvSpPr txBox="1"/>
          <p:nvPr/>
        </p:nvSpPr>
        <p:spPr>
          <a:xfrm>
            <a:off x="1322772" y="1144944"/>
            <a:ext cx="32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Infliximab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C616E4D-B7A2-4FA6-AE6C-F17FEF341C9B}"/>
              </a:ext>
            </a:extLst>
          </p:cNvPr>
          <p:cNvSpPr txBox="1"/>
          <p:nvPr/>
        </p:nvSpPr>
        <p:spPr>
          <a:xfrm>
            <a:off x="2461165" y="1678341"/>
            <a:ext cx="22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(52 weeks of therapy)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EDF2F3-333A-4630-AA3A-A9FD7B560EB7}"/>
              </a:ext>
            </a:extLst>
          </p:cNvPr>
          <p:cNvSpPr txBox="1"/>
          <p:nvPr/>
        </p:nvSpPr>
        <p:spPr>
          <a:xfrm>
            <a:off x="6125255" y="1144944"/>
            <a:ext cx="32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/>
              <a:t>Adalimumab</a:t>
            </a:r>
            <a:endParaRPr lang="it-IT" b="1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E378E37-2D6C-4BFC-8626-D30D8B84BA46}"/>
              </a:ext>
            </a:extLst>
          </p:cNvPr>
          <p:cNvSpPr/>
          <p:nvPr/>
        </p:nvSpPr>
        <p:spPr>
          <a:xfrm>
            <a:off x="0" y="6502763"/>
            <a:ext cx="5818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Naviglio S. et al. J </a:t>
            </a:r>
            <a:r>
              <a:rPr lang="it-IT" dirty="0" err="1"/>
              <a:t>Pediatr</a:t>
            </a:r>
            <a:r>
              <a:rPr lang="it-IT" dirty="0"/>
              <a:t> </a:t>
            </a:r>
            <a:r>
              <a:rPr lang="it-IT" dirty="0" err="1"/>
              <a:t>Gastroenterol</a:t>
            </a:r>
            <a:r>
              <a:rPr lang="it-IT" dirty="0"/>
              <a:t> </a:t>
            </a:r>
            <a:r>
              <a:rPr lang="it-IT" dirty="0" err="1"/>
              <a:t>Nutr</a:t>
            </a:r>
            <a:r>
              <a:rPr lang="it-IT" dirty="0"/>
              <a:t> 2019; 68:37-44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6C5D7C8-8A0B-48F6-B40B-FB641E11655A}"/>
              </a:ext>
            </a:extLst>
          </p:cNvPr>
          <p:cNvSpPr/>
          <p:nvPr/>
        </p:nvSpPr>
        <p:spPr>
          <a:xfrm>
            <a:off x="7312587" y="6502763"/>
            <a:ext cx="4879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Lucafò &amp; Curci et al. </a:t>
            </a:r>
            <a:r>
              <a:rPr lang="en-US" dirty="0"/>
              <a:t>Front </a:t>
            </a:r>
            <a:r>
              <a:rPr lang="en-US" dirty="0" err="1"/>
              <a:t>Pediatr</a:t>
            </a:r>
            <a:r>
              <a:rPr lang="en-US" dirty="0"/>
              <a:t>. 2021; 9:646671</a:t>
            </a:r>
            <a:endParaRPr lang="it-IT" dirty="0"/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C52C1025-E0E5-466D-B398-D25C27F51AD7}"/>
              </a:ext>
            </a:extLst>
          </p:cNvPr>
          <p:cNvCxnSpPr/>
          <p:nvPr/>
        </p:nvCxnSpPr>
        <p:spPr>
          <a:xfrm>
            <a:off x="4618402" y="3883131"/>
            <a:ext cx="6303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A62852-38E9-4A98-B52F-AF0BAFA5478C}"/>
              </a:ext>
            </a:extLst>
          </p:cNvPr>
          <p:cNvSpPr txBox="1"/>
          <p:nvPr/>
        </p:nvSpPr>
        <p:spPr>
          <a:xfrm>
            <a:off x="4618403" y="3979236"/>
            <a:ext cx="6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49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C9A64E-0605-4A4A-BB79-8BA32E57F102}"/>
              </a:ext>
            </a:extLst>
          </p:cNvPr>
          <p:cNvSpPr txBox="1"/>
          <p:nvPr/>
        </p:nvSpPr>
        <p:spPr>
          <a:xfrm>
            <a:off x="415936" y="3979236"/>
            <a:ext cx="242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Total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D6928C-319C-4158-B59F-B6F32DA82935}"/>
              </a:ext>
            </a:extLst>
          </p:cNvPr>
          <p:cNvSpPr txBox="1"/>
          <p:nvPr/>
        </p:nvSpPr>
        <p:spPr>
          <a:xfrm>
            <a:off x="5311987" y="2214130"/>
            <a:ext cx="59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18%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2216587-DDDB-4F0F-8554-B83A74063FA4}"/>
              </a:ext>
            </a:extLst>
          </p:cNvPr>
          <p:cNvSpPr txBox="1"/>
          <p:nvPr/>
        </p:nvSpPr>
        <p:spPr>
          <a:xfrm>
            <a:off x="5311987" y="2543721"/>
            <a:ext cx="59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14%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E9C1A46-14F9-413A-8A07-03C6AE657867}"/>
              </a:ext>
            </a:extLst>
          </p:cNvPr>
          <p:cNvSpPr txBox="1"/>
          <p:nvPr/>
        </p:nvSpPr>
        <p:spPr>
          <a:xfrm>
            <a:off x="5311987" y="2830201"/>
            <a:ext cx="59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6%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5C02E24-3520-4933-A5A3-DE6F6C07DACA}"/>
              </a:ext>
            </a:extLst>
          </p:cNvPr>
          <p:cNvSpPr txBox="1"/>
          <p:nvPr/>
        </p:nvSpPr>
        <p:spPr>
          <a:xfrm>
            <a:off x="5218419" y="3122624"/>
            <a:ext cx="78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47%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B020848-9322-4A1F-9A80-AED107B43284}"/>
              </a:ext>
            </a:extLst>
          </p:cNvPr>
          <p:cNvSpPr txBox="1"/>
          <p:nvPr/>
        </p:nvSpPr>
        <p:spPr>
          <a:xfrm>
            <a:off x="5200664" y="3409101"/>
            <a:ext cx="78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14%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71E8B3-F578-4147-9B4D-0F8B18B3AD14}"/>
              </a:ext>
            </a:extLst>
          </p:cNvPr>
          <p:cNvSpPr txBox="1"/>
          <p:nvPr/>
        </p:nvSpPr>
        <p:spPr>
          <a:xfrm>
            <a:off x="7247106" y="5509416"/>
            <a:ext cx="4182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Primary</a:t>
            </a:r>
            <a:r>
              <a:rPr lang="it-IT" dirty="0"/>
              <a:t> non </a:t>
            </a:r>
            <a:r>
              <a:rPr lang="it-IT" dirty="0" err="1"/>
              <a:t>response</a:t>
            </a:r>
            <a:r>
              <a:rPr lang="it-IT" dirty="0"/>
              <a:t>       16/32         50%</a:t>
            </a:r>
          </a:p>
          <a:p>
            <a:r>
              <a:rPr lang="it-IT" dirty="0" err="1"/>
              <a:t>Sustained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             8/32          25%</a:t>
            </a:r>
          </a:p>
          <a:p>
            <a:r>
              <a:rPr lang="it-IT" dirty="0"/>
              <a:t>Reactions                               0</a:t>
            </a:r>
          </a:p>
        </p:txBody>
      </p:sp>
    </p:spTree>
    <p:extLst>
      <p:ext uri="{BB962C8B-B14F-4D97-AF65-F5344CB8AC3E}">
        <p14:creationId xmlns:p14="http://schemas.microsoft.com/office/powerpoint/2010/main" val="3922979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467BBB61-8A9F-4469-BF99-27656410C845}"/>
              </a:ext>
            </a:extLst>
          </p:cNvPr>
          <p:cNvGraphicFramePr/>
          <p:nvPr/>
        </p:nvGraphicFramePr>
        <p:xfrm>
          <a:off x="938645" y="226651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6E85EA-15F0-4B0D-B401-1295146050FC}"/>
              </a:ext>
            </a:extLst>
          </p:cNvPr>
          <p:cNvSpPr txBox="1"/>
          <p:nvPr/>
        </p:nvSpPr>
        <p:spPr>
          <a:xfrm>
            <a:off x="6489164" y="2524749"/>
            <a:ext cx="37213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 err="1">
                <a:solidFill>
                  <a:srgbClr val="00CC99"/>
                </a:solidFill>
                <a:latin typeface="Arial" panose="020B0604020202020204" pitchFamily="34" charset="0"/>
              </a:rPr>
              <a:t>Pharmacokinetic</a:t>
            </a:r>
            <a:endParaRPr lang="it-IT" dirty="0">
              <a:solidFill>
                <a:srgbClr val="00CC99"/>
              </a:solidFill>
              <a:latin typeface="Arial" panose="020B0604020202020204" pitchFamily="34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dirty="0" err="1">
                <a:solidFill>
                  <a:prstClr val="black"/>
                </a:solidFill>
                <a:latin typeface="Arial" panose="020B0604020202020204" pitchFamily="34" charset="0"/>
              </a:rPr>
              <a:t>Concentrations</a:t>
            </a:r>
            <a:r>
              <a:rPr lang="it-IT" dirty="0">
                <a:solidFill>
                  <a:prstClr val="black"/>
                </a:solidFill>
                <a:latin typeface="Arial" panose="020B0604020202020204" pitchFamily="34" charset="0"/>
              </a:rPr>
              <a:t> of anti-TNF and </a:t>
            </a:r>
            <a:r>
              <a:rPr lang="it-IT" dirty="0" err="1">
                <a:solidFill>
                  <a:prstClr val="black"/>
                </a:solidFill>
                <a:latin typeface="Arial" panose="020B0604020202020204" pitchFamily="34" charset="0"/>
              </a:rPr>
              <a:t>antibodies</a:t>
            </a:r>
            <a:r>
              <a:rPr lang="it-IT" dirty="0">
                <a:solidFill>
                  <a:prstClr val="black"/>
                </a:solidFill>
                <a:latin typeface="Arial" panose="020B0604020202020204" pitchFamily="34" charset="0"/>
              </a:rPr>
              <a:t> to anti-TNF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 err="1">
                <a:solidFill>
                  <a:srgbClr val="4F81BD"/>
                </a:solidFill>
                <a:latin typeface="Arial" panose="020B0604020202020204" pitchFamily="34" charset="0"/>
              </a:rPr>
              <a:t>Pharmacodynamic</a:t>
            </a:r>
            <a:endParaRPr lang="it-IT" dirty="0">
              <a:solidFill>
                <a:srgbClr val="4F81BD"/>
              </a:solidFill>
              <a:latin typeface="Arial" panose="020B0604020202020204" pitchFamily="34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dirty="0" err="1">
                <a:solidFill>
                  <a:prstClr val="black"/>
                </a:solidFill>
                <a:latin typeface="Arial" panose="020B0604020202020204" pitchFamily="34" charset="0"/>
              </a:rPr>
              <a:t>Concentration</a:t>
            </a:r>
            <a:r>
              <a:rPr lang="it-IT" dirty="0">
                <a:solidFill>
                  <a:prstClr val="black"/>
                </a:solidFill>
                <a:latin typeface="Arial" panose="020B0604020202020204" pitchFamily="34" charset="0"/>
              </a:rPr>
              <a:t> of TNF on immune </a:t>
            </a:r>
            <a:r>
              <a:rPr lang="it-IT" dirty="0" err="1">
                <a:solidFill>
                  <a:prstClr val="black"/>
                </a:solidFill>
                <a:latin typeface="Arial" panose="020B0604020202020204" pitchFamily="34" charset="0"/>
              </a:rPr>
              <a:t>cells</a:t>
            </a:r>
            <a:r>
              <a:rPr lang="it-IT" dirty="0">
                <a:solidFill>
                  <a:prstClr val="black"/>
                </a:solidFill>
                <a:latin typeface="Arial" panose="020B0604020202020204" pitchFamily="34" charset="0"/>
              </a:rPr>
              <a:t> membrane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F79646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 err="1">
                <a:solidFill>
                  <a:srgbClr val="F79646"/>
                </a:solidFill>
                <a:latin typeface="Arial" panose="020B0604020202020204" pitchFamily="34" charset="0"/>
              </a:rPr>
              <a:t>Pharmacogenetic</a:t>
            </a:r>
            <a:endParaRPr lang="it-IT" dirty="0">
              <a:solidFill>
                <a:srgbClr val="F79646"/>
              </a:solidFill>
              <a:latin typeface="Arial" panose="020B0604020202020204" pitchFamily="34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dirty="0" err="1">
                <a:solidFill>
                  <a:prstClr val="black"/>
                </a:solidFill>
                <a:latin typeface="Arial" panose="020B0604020202020204" pitchFamily="34" charset="0"/>
              </a:rPr>
              <a:t>Variants</a:t>
            </a:r>
            <a:r>
              <a:rPr lang="it-IT" dirty="0">
                <a:solidFill>
                  <a:prstClr val="black"/>
                </a:solidFill>
                <a:latin typeface="Arial" panose="020B0604020202020204" pitchFamily="34" charset="0"/>
              </a:rPr>
              <a:t> in </a:t>
            </a:r>
            <a:r>
              <a:rPr lang="it-IT" dirty="0" err="1">
                <a:solidFill>
                  <a:prstClr val="black"/>
                </a:solidFill>
                <a:latin typeface="Arial" panose="020B0604020202020204" pitchFamily="34" charset="0"/>
              </a:rPr>
              <a:t>relevant</a:t>
            </a:r>
            <a:r>
              <a:rPr lang="it-IT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Arial" panose="020B0604020202020204" pitchFamily="34" charset="0"/>
              </a:rPr>
              <a:t>genes</a:t>
            </a:r>
            <a:endParaRPr lang="it-IT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F1B4D9-A3BA-4BD7-B4BF-426510FAE05E}"/>
              </a:ext>
            </a:extLst>
          </p:cNvPr>
          <p:cNvSpPr txBox="1"/>
          <p:nvPr/>
        </p:nvSpPr>
        <p:spPr>
          <a:xfrm>
            <a:off x="0" y="73740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/>
              <a:t>Pharmacological</a:t>
            </a:r>
            <a:r>
              <a:rPr lang="it-IT" sz="3600" b="1" dirty="0"/>
              <a:t> </a:t>
            </a:r>
            <a:r>
              <a:rPr lang="it-IT" sz="3600" b="1" dirty="0" err="1"/>
              <a:t>determinants</a:t>
            </a:r>
            <a:r>
              <a:rPr lang="it-IT" sz="3600" b="1" dirty="0"/>
              <a:t> of </a:t>
            </a:r>
            <a:r>
              <a:rPr lang="it-IT" sz="3600" b="1" dirty="0" err="1"/>
              <a:t>response</a:t>
            </a:r>
            <a:r>
              <a:rPr lang="it-IT" sz="3600" b="1" dirty="0"/>
              <a:t> to anti-TNF</a:t>
            </a:r>
          </a:p>
        </p:txBody>
      </p:sp>
    </p:spTree>
    <p:extLst>
      <p:ext uri="{BB962C8B-B14F-4D97-AF65-F5344CB8AC3E}">
        <p14:creationId xmlns:p14="http://schemas.microsoft.com/office/powerpoint/2010/main" val="1456968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0215655-E01A-4DB0-899F-B7F31A61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888" y="6470467"/>
            <a:ext cx="6030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Oude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Munnink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TH et al.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Clin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Pharmacol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Ther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. 2016; 99:419-31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FCC1253-C229-4D2F-9C0D-C23DDE8C0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11" y="2142191"/>
            <a:ext cx="8992379" cy="406638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AD709E-7B2B-4656-892D-68157770293D}"/>
              </a:ext>
            </a:extLst>
          </p:cNvPr>
          <p:cNvSpPr txBox="1"/>
          <p:nvPr/>
        </p:nvSpPr>
        <p:spPr>
          <a:xfrm>
            <a:off x="0" y="11540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/>
              <a:t>Concentration</a:t>
            </a:r>
            <a:r>
              <a:rPr lang="it-IT" sz="2800" b="1" dirty="0"/>
              <a:t> of anti-TNF agents in </a:t>
            </a:r>
            <a:r>
              <a:rPr lang="it-IT" sz="2800" b="1" dirty="0" err="1"/>
              <a:t>pediatric</a:t>
            </a:r>
            <a:r>
              <a:rPr lang="it-IT" sz="2800" b="1" dirty="0"/>
              <a:t> </a:t>
            </a:r>
            <a:r>
              <a:rPr lang="it-IT" sz="2800" b="1" dirty="0" err="1"/>
              <a:t>patients</a:t>
            </a:r>
            <a:r>
              <a:rPr lang="it-IT" sz="2800" b="1" dirty="0"/>
              <a:t> with </a:t>
            </a:r>
            <a:r>
              <a:rPr lang="it-IT" sz="2800" b="1" dirty="0" err="1"/>
              <a:t>inflammatory</a:t>
            </a:r>
            <a:r>
              <a:rPr lang="it-IT" sz="2800" b="1" dirty="0"/>
              <a:t> </a:t>
            </a:r>
            <a:r>
              <a:rPr lang="it-IT" sz="2800" b="1" dirty="0" err="1"/>
              <a:t>bowel</a:t>
            </a:r>
            <a:r>
              <a:rPr lang="it-IT" sz="2800" b="1" dirty="0"/>
              <a:t> </a:t>
            </a:r>
            <a:r>
              <a:rPr lang="it-IT" sz="2800" b="1" dirty="0" err="1"/>
              <a:t>disease</a:t>
            </a:r>
            <a:r>
              <a:rPr lang="it-IT" sz="2800" b="1" dirty="0"/>
              <a:t> </a:t>
            </a:r>
            <a:r>
              <a:rPr lang="it-IT" sz="2800" b="1" dirty="0" err="1"/>
              <a:t>is</a:t>
            </a:r>
            <a:r>
              <a:rPr lang="it-IT" sz="2800" b="1" dirty="0"/>
              <a:t> </a:t>
            </a:r>
            <a:r>
              <a:rPr lang="it-IT" sz="2800" b="1" dirty="0" err="1"/>
              <a:t>associated</a:t>
            </a:r>
            <a:r>
              <a:rPr lang="it-IT" sz="2800" b="1" dirty="0"/>
              <a:t> with </a:t>
            </a:r>
            <a:r>
              <a:rPr lang="it-IT" sz="2800" b="1" dirty="0" err="1"/>
              <a:t>therapeutic</a:t>
            </a:r>
            <a:r>
              <a:rPr lang="it-IT" sz="2800" b="1" dirty="0"/>
              <a:t> </a:t>
            </a:r>
            <a:r>
              <a:rPr lang="it-IT" sz="2800" b="1" dirty="0" err="1"/>
              <a:t>efficacy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77809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B0F114C-9E33-4A60-BE2E-474BE6CB90CF}"/>
              </a:ext>
            </a:extLst>
          </p:cNvPr>
          <p:cNvSpPr txBox="1"/>
          <p:nvPr/>
        </p:nvSpPr>
        <p:spPr>
          <a:xfrm>
            <a:off x="0" y="-9559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Infliximab concentration at the end of induction predicts efficacy at one year of therapy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F905667-9857-4F83-82C3-44D995E99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409" y="1321009"/>
            <a:ext cx="4982729" cy="490208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FAB2AE-62BB-401D-BC11-63A3434E59F8}"/>
              </a:ext>
            </a:extLst>
          </p:cNvPr>
          <p:cNvSpPr txBox="1"/>
          <p:nvPr/>
        </p:nvSpPr>
        <p:spPr>
          <a:xfrm>
            <a:off x="7621110" y="655323"/>
            <a:ext cx="3435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rgbClr val="FF0000"/>
                </a:solidFill>
              </a:rPr>
              <a:t>Optimal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cut</a:t>
            </a:r>
            <a:r>
              <a:rPr lang="it-IT" sz="2000" b="1" dirty="0">
                <a:solidFill>
                  <a:srgbClr val="FF0000"/>
                </a:solidFill>
              </a:rPr>
              <a:t>-off = 3.11 µg/ml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CF6F4D5-912C-48B3-90A2-52F70C412215}"/>
              </a:ext>
            </a:extLst>
          </p:cNvPr>
          <p:cNvSpPr/>
          <p:nvPr/>
        </p:nvSpPr>
        <p:spPr>
          <a:xfrm>
            <a:off x="6373548" y="6488668"/>
            <a:ext cx="5818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/>
              <a:t>Naviglio S. et al. J </a:t>
            </a:r>
            <a:r>
              <a:rPr lang="it-IT" dirty="0" err="1"/>
              <a:t>Pediatr</a:t>
            </a:r>
            <a:r>
              <a:rPr lang="it-IT" dirty="0"/>
              <a:t> </a:t>
            </a:r>
            <a:r>
              <a:rPr lang="it-IT" dirty="0" err="1"/>
              <a:t>Gastroenterol</a:t>
            </a:r>
            <a:r>
              <a:rPr lang="it-IT" dirty="0"/>
              <a:t> </a:t>
            </a:r>
            <a:r>
              <a:rPr lang="it-IT" dirty="0" err="1"/>
              <a:t>Nutr</a:t>
            </a:r>
            <a:r>
              <a:rPr lang="it-IT" dirty="0"/>
              <a:t> 2019; 68:37-44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ABF284-4368-4C61-ACE0-1143C158FE8F}"/>
              </a:ext>
            </a:extLst>
          </p:cNvPr>
          <p:cNvSpPr txBox="1"/>
          <p:nvPr/>
        </p:nvSpPr>
        <p:spPr>
          <a:xfrm>
            <a:off x="392192" y="686101"/>
            <a:ext cx="521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i="1" dirty="0" err="1"/>
              <a:t>response</a:t>
            </a:r>
            <a:r>
              <a:rPr lang="it-IT" i="1" dirty="0"/>
              <a:t> </a:t>
            </a:r>
            <a:r>
              <a:rPr lang="it-IT" i="1" dirty="0" err="1"/>
              <a:t>defined</a:t>
            </a:r>
            <a:r>
              <a:rPr lang="it-IT" i="1" dirty="0"/>
              <a:t> </a:t>
            </a:r>
            <a:r>
              <a:rPr lang="it-IT" i="1" dirty="0" err="1"/>
              <a:t>as</a:t>
            </a:r>
            <a:r>
              <a:rPr lang="it-IT" i="1" dirty="0"/>
              <a:t> </a:t>
            </a:r>
            <a:r>
              <a:rPr lang="it-IT" i="1" dirty="0" err="1"/>
              <a:t>disease</a:t>
            </a:r>
            <a:r>
              <a:rPr lang="it-IT" i="1" dirty="0"/>
              <a:t> activity index &lt; 10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2B21CFE-50F5-47C2-A652-CAF4F6678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8" y="993075"/>
            <a:ext cx="6395127" cy="549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7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190290-EB91-4B19-9143-AB52C6EB157A}"/>
              </a:ext>
            </a:extLst>
          </p:cNvPr>
          <p:cNvSpPr txBox="1"/>
          <p:nvPr/>
        </p:nvSpPr>
        <p:spPr>
          <a:xfrm>
            <a:off x="0" y="724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/>
              <a:t>Adalimumab</a:t>
            </a:r>
            <a:r>
              <a:rPr lang="it-IT" sz="2800" b="1" dirty="0"/>
              <a:t> </a:t>
            </a:r>
            <a:r>
              <a:rPr lang="it-IT" sz="2800" b="1" dirty="0" err="1"/>
              <a:t>concentration</a:t>
            </a:r>
            <a:r>
              <a:rPr lang="it-IT" sz="2800" b="1" dirty="0"/>
              <a:t> and </a:t>
            </a:r>
            <a:r>
              <a:rPr lang="it-IT" sz="2800" b="1" dirty="0" err="1"/>
              <a:t>efficacy</a:t>
            </a:r>
            <a:r>
              <a:rPr lang="it-IT" sz="2800" b="1" dirty="0"/>
              <a:t> of therapy in </a:t>
            </a:r>
            <a:r>
              <a:rPr lang="it-IT" sz="2800" b="1" dirty="0" err="1"/>
              <a:t>pediatric</a:t>
            </a:r>
            <a:r>
              <a:rPr lang="it-IT" sz="2800" b="1" dirty="0"/>
              <a:t> IBD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C5B1643-90A8-44FB-812E-BA036B47D4D2}"/>
              </a:ext>
            </a:extLst>
          </p:cNvPr>
          <p:cNvSpPr/>
          <p:nvPr/>
        </p:nvSpPr>
        <p:spPr>
          <a:xfrm>
            <a:off x="5498373" y="6502191"/>
            <a:ext cx="6693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/>
              <a:t>https://www.frontiersin.org/articles/10.3389/fped.2021.646671/full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8BEA18D-C087-4023-A31D-55C35AFC1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6977"/>
            <a:ext cx="12192000" cy="5196496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F78BECCC-6CBE-47E3-BCB4-C7E9CCC6CF81}"/>
              </a:ext>
            </a:extLst>
          </p:cNvPr>
          <p:cNvCxnSpPr/>
          <p:nvPr/>
        </p:nvCxnSpPr>
        <p:spPr>
          <a:xfrm>
            <a:off x="6591300" y="4027170"/>
            <a:ext cx="20955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6D37EFE-AC76-4E21-8A3B-7620F4B144A8}"/>
              </a:ext>
            </a:extLst>
          </p:cNvPr>
          <p:cNvSpPr txBox="1"/>
          <p:nvPr/>
        </p:nvSpPr>
        <p:spPr>
          <a:xfrm>
            <a:off x="6591300" y="3657838"/>
            <a:ext cx="13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13.85 µg/ml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64A24EFC-6C36-4549-82A2-27AC617F13A4}"/>
              </a:ext>
            </a:extLst>
          </p:cNvPr>
          <p:cNvCxnSpPr/>
          <p:nvPr/>
        </p:nvCxnSpPr>
        <p:spPr>
          <a:xfrm>
            <a:off x="9475470" y="4027170"/>
            <a:ext cx="20955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AF09E9-E082-4D8B-B49C-A8EF902F6A07}"/>
              </a:ext>
            </a:extLst>
          </p:cNvPr>
          <p:cNvSpPr txBox="1"/>
          <p:nvPr/>
        </p:nvSpPr>
        <p:spPr>
          <a:xfrm>
            <a:off x="9475470" y="3657838"/>
            <a:ext cx="13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13.85 µg/ml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242F2B-A4F6-48BD-8419-2D87A6FD7A1C}"/>
              </a:ext>
            </a:extLst>
          </p:cNvPr>
          <p:cNvSpPr txBox="1"/>
          <p:nvPr/>
        </p:nvSpPr>
        <p:spPr>
          <a:xfrm>
            <a:off x="1422400" y="1093232"/>
            <a:ext cx="9048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p-</a:t>
            </a:r>
            <a:r>
              <a:rPr lang="it-IT" dirty="0" err="1"/>
              <a:t>value</a:t>
            </a:r>
            <a:r>
              <a:rPr lang="it-IT" dirty="0"/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9DB41BE-52C2-4B8A-A9B3-23729A403FF9}"/>
              </a:ext>
            </a:extLst>
          </p:cNvPr>
          <p:cNvSpPr txBox="1"/>
          <p:nvPr/>
        </p:nvSpPr>
        <p:spPr>
          <a:xfrm>
            <a:off x="4145280" y="1106977"/>
            <a:ext cx="9048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p-</a:t>
            </a:r>
            <a:r>
              <a:rPr lang="it-IT" dirty="0" err="1"/>
              <a:t>value</a:t>
            </a:r>
            <a:r>
              <a:rPr lang="it-IT" dirty="0"/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D4AF3C8-A945-4296-8F17-89485A3C750A}"/>
              </a:ext>
            </a:extLst>
          </p:cNvPr>
          <p:cNvSpPr txBox="1"/>
          <p:nvPr/>
        </p:nvSpPr>
        <p:spPr>
          <a:xfrm>
            <a:off x="7041481" y="1106977"/>
            <a:ext cx="9048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p-</a:t>
            </a:r>
            <a:r>
              <a:rPr lang="it-IT" dirty="0" err="1"/>
              <a:t>value</a:t>
            </a:r>
            <a:r>
              <a:rPr lang="it-IT" dirty="0"/>
              <a:t>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1D09D71-20EB-4CCE-A945-4B8074B85848}"/>
              </a:ext>
            </a:extLst>
          </p:cNvPr>
          <p:cNvSpPr txBox="1"/>
          <p:nvPr/>
        </p:nvSpPr>
        <p:spPr>
          <a:xfrm>
            <a:off x="10070782" y="1114874"/>
            <a:ext cx="9048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p-</a:t>
            </a:r>
            <a:r>
              <a:rPr lang="it-IT" dirty="0" err="1"/>
              <a:t>value</a:t>
            </a:r>
            <a:r>
              <a:rPr lang="it-IT" dirty="0"/>
              <a:t>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5CC29E6-C264-4E49-A571-500257AB867E}"/>
              </a:ext>
            </a:extLst>
          </p:cNvPr>
          <p:cNvSpPr txBox="1"/>
          <p:nvPr/>
        </p:nvSpPr>
        <p:spPr>
          <a:xfrm>
            <a:off x="0" y="6502191"/>
            <a:ext cx="55670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p-</a:t>
            </a:r>
            <a:r>
              <a:rPr lang="it-IT" dirty="0" err="1"/>
              <a:t>values</a:t>
            </a:r>
            <a:r>
              <a:rPr lang="it-IT" dirty="0"/>
              <a:t> from linear mixed-</a:t>
            </a:r>
            <a:r>
              <a:rPr lang="it-IT" dirty="0" err="1"/>
              <a:t>effect</a:t>
            </a:r>
            <a:r>
              <a:rPr lang="it-IT" dirty="0"/>
              <a:t> models </a:t>
            </a:r>
          </a:p>
        </p:txBody>
      </p:sp>
    </p:spTree>
    <p:extLst>
      <p:ext uri="{BB962C8B-B14F-4D97-AF65-F5344CB8AC3E}">
        <p14:creationId xmlns:p14="http://schemas.microsoft.com/office/powerpoint/2010/main" val="410318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EBC75C-39DE-4311-A4A5-03D728E1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524"/>
            <a:ext cx="12192000" cy="450824"/>
          </a:xfrm>
        </p:spPr>
        <p:txBody>
          <a:bodyPr/>
          <a:lstStyle/>
          <a:p>
            <a:pPr algn="ctr"/>
            <a:r>
              <a:rPr lang="it-IT" sz="2800" b="1" dirty="0" err="1">
                <a:latin typeface="+mn-lt"/>
              </a:rPr>
              <a:t>Immunogenicity</a:t>
            </a:r>
            <a:r>
              <a:rPr lang="it-IT" sz="2800" b="1" dirty="0">
                <a:latin typeface="+mn-lt"/>
              </a:rPr>
              <a:t> of anti-TNF </a:t>
            </a:r>
            <a:r>
              <a:rPr lang="it-IT" sz="2800" b="1" dirty="0" err="1">
                <a:latin typeface="+mn-lt"/>
              </a:rPr>
              <a:t>biological</a:t>
            </a:r>
            <a:r>
              <a:rPr lang="it-IT" sz="2800" b="1" dirty="0">
                <a:latin typeface="+mn-lt"/>
              </a:rPr>
              <a:t> agents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280D402-D198-4423-8D05-6241054255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984" y="1667001"/>
            <a:ext cx="4923329" cy="3783542"/>
          </a:xfr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6BD5DA10-0524-4FF6-AC6E-EE8CED8AC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453" y="6437144"/>
            <a:ext cx="40288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Bendtzen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K. Front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Immunol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. 2015; 6:109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5C7EDFE-4E77-4101-A3B4-AEEA1882CC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81"/>
          <a:stretch/>
        </p:blipFill>
        <p:spPr>
          <a:xfrm>
            <a:off x="5451566" y="554544"/>
            <a:ext cx="6578267" cy="618027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BBC842B-B805-4C79-8296-4CB2BE67A769}"/>
              </a:ext>
            </a:extLst>
          </p:cNvPr>
          <p:cNvSpPr/>
          <p:nvPr/>
        </p:nvSpPr>
        <p:spPr>
          <a:xfrm>
            <a:off x="5941414" y="6463976"/>
            <a:ext cx="5818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Naviglio S. et al. J </a:t>
            </a:r>
            <a:r>
              <a:rPr lang="it-IT" dirty="0" err="1"/>
              <a:t>Pediatr</a:t>
            </a:r>
            <a:r>
              <a:rPr lang="it-IT" dirty="0"/>
              <a:t> </a:t>
            </a:r>
            <a:r>
              <a:rPr lang="it-IT" dirty="0" err="1"/>
              <a:t>Gastroenterol</a:t>
            </a:r>
            <a:r>
              <a:rPr lang="it-IT" dirty="0"/>
              <a:t> </a:t>
            </a:r>
            <a:r>
              <a:rPr lang="it-IT" dirty="0" err="1"/>
              <a:t>Nutr</a:t>
            </a:r>
            <a:r>
              <a:rPr lang="it-IT" dirty="0"/>
              <a:t> 2019; 68:37-44</a:t>
            </a:r>
          </a:p>
        </p:txBody>
      </p:sp>
    </p:spTree>
    <p:extLst>
      <p:ext uri="{BB962C8B-B14F-4D97-AF65-F5344CB8AC3E}">
        <p14:creationId xmlns:p14="http://schemas.microsoft.com/office/powerpoint/2010/main" val="15484071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1218</Words>
  <Application>Microsoft Office PowerPoint</Application>
  <PresentationFormat>Widescreen</PresentationFormat>
  <Paragraphs>226</Paragraphs>
  <Slides>32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32</vt:i4>
      </vt:variant>
    </vt:vector>
  </HeadingPairs>
  <TitlesOfParts>
    <vt:vector size="42" baseType="lpstr">
      <vt:lpstr>AdvOT7fe89a09</vt:lpstr>
      <vt:lpstr>AdvOT7fe89a09+20</vt:lpstr>
      <vt:lpstr>Arial</vt:lpstr>
      <vt:lpstr>Calibri</vt:lpstr>
      <vt:lpstr>Calibri Light</vt:lpstr>
      <vt:lpstr>Goudy Old Style</vt:lpstr>
      <vt:lpstr>Palatino Linotype</vt:lpstr>
      <vt:lpstr>Tema di Office</vt:lpstr>
      <vt:lpstr>1_Office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Immunogenicity of anti-TNF biological agents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Aggiustamento dosaggio ed attività di malattia</vt:lpstr>
      <vt:lpstr>Presentazione standard di PowerPoint</vt:lpstr>
      <vt:lpstr>Presentazione standard di PowerPoint</vt:lpstr>
      <vt:lpstr>Presentazione standard di PowerPoint</vt:lpstr>
      <vt:lpstr>Conclusioni: anti-TNF</vt:lpstr>
      <vt:lpstr>Farmacoterapia patologie immunomediate croniche (artrite reumatoide, malattie infiammatorie croniche intestinali)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Gabriele Stocco</cp:lastModifiedBy>
  <cp:revision>108</cp:revision>
  <dcterms:created xsi:type="dcterms:W3CDTF">2018-04-17T13:29:41Z</dcterms:created>
  <dcterms:modified xsi:type="dcterms:W3CDTF">2021-11-22T17:23:21Z</dcterms:modified>
</cp:coreProperties>
</file>