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8" r:id="rId1"/>
    <p:sldMasterId id="2147483764" r:id="rId2"/>
    <p:sldMasterId id="2147483800" r:id="rId3"/>
    <p:sldMasterId id="2147483812" r:id="rId4"/>
    <p:sldMasterId id="2147483824" r:id="rId5"/>
    <p:sldMasterId id="2147483838" r:id="rId6"/>
    <p:sldMasterId id="2147483850" r:id="rId7"/>
  </p:sldMasterIdLst>
  <p:notesMasterIdLst>
    <p:notesMasterId r:id="rId91"/>
  </p:notesMasterIdLst>
  <p:sldIdLst>
    <p:sldId id="284" r:id="rId8"/>
    <p:sldId id="446" r:id="rId9"/>
    <p:sldId id="447" r:id="rId10"/>
    <p:sldId id="448" r:id="rId11"/>
    <p:sldId id="449" r:id="rId12"/>
    <p:sldId id="453" r:id="rId13"/>
    <p:sldId id="454" r:id="rId14"/>
    <p:sldId id="488" r:id="rId15"/>
    <p:sldId id="455" r:id="rId16"/>
    <p:sldId id="456" r:id="rId17"/>
    <p:sldId id="539" r:id="rId18"/>
    <p:sldId id="524" r:id="rId19"/>
    <p:sldId id="515" r:id="rId20"/>
    <p:sldId id="525" r:id="rId21"/>
    <p:sldId id="540" r:id="rId22"/>
    <p:sldId id="258" r:id="rId23"/>
    <p:sldId id="432" r:id="rId24"/>
    <p:sldId id="433" r:id="rId25"/>
    <p:sldId id="434" r:id="rId26"/>
    <p:sldId id="435" r:id="rId27"/>
    <p:sldId id="516" r:id="rId28"/>
    <p:sldId id="517" r:id="rId29"/>
    <p:sldId id="437" r:id="rId30"/>
    <p:sldId id="438" r:id="rId31"/>
    <p:sldId id="397" r:id="rId32"/>
    <p:sldId id="398" r:id="rId33"/>
    <p:sldId id="399" r:id="rId34"/>
    <p:sldId id="443" r:id="rId35"/>
    <p:sldId id="512" r:id="rId36"/>
    <p:sldId id="585" r:id="rId37"/>
    <p:sldId id="586" r:id="rId38"/>
    <p:sldId id="587" r:id="rId39"/>
    <p:sldId id="457" r:id="rId40"/>
    <p:sldId id="584" r:id="rId41"/>
    <p:sldId id="574" r:id="rId42"/>
    <p:sldId id="572" r:id="rId43"/>
    <p:sldId id="458" r:id="rId44"/>
    <p:sldId id="459" r:id="rId45"/>
    <p:sldId id="460" r:id="rId46"/>
    <p:sldId id="461" r:id="rId47"/>
    <p:sldId id="320" r:id="rId48"/>
    <p:sldId id="321" r:id="rId49"/>
    <p:sldId id="322" r:id="rId50"/>
    <p:sldId id="323" r:id="rId51"/>
    <p:sldId id="588" r:id="rId52"/>
    <p:sldId id="324" r:id="rId53"/>
    <p:sldId id="325" r:id="rId54"/>
    <p:sldId id="326" r:id="rId55"/>
    <p:sldId id="327" r:id="rId56"/>
    <p:sldId id="328" r:id="rId57"/>
    <p:sldId id="329" r:id="rId58"/>
    <p:sldId id="575" r:id="rId59"/>
    <p:sldId id="310" r:id="rId60"/>
    <p:sldId id="331" r:id="rId61"/>
    <p:sldId id="332" r:id="rId62"/>
    <p:sldId id="312" r:id="rId63"/>
    <p:sldId id="313" r:id="rId64"/>
    <p:sldId id="576" r:id="rId65"/>
    <p:sldId id="315" r:id="rId66"/>
    <p:sldId id="316" r:id="rId67"/>
    <p:sldId id="577" r:id="rId68"/>
    <p:sldId id="578" r:id="rId69"/>
    <p:sldId id="579" r:id="rId70"/>
    <p:sldId id="307" r:id="rId71"/>
    <p:sldId id="580" r:id="rId72"/>
    <p:sldId id="581" r:id="rId73"/>
    <p:sldId id="330" r:id="rId74"/>
    <p:sldId id="292" r:id="rId75"/>
    <p:sldId id="272" r:id="rId76"/>
    <p:sldId id="273" r:id="rId77"/>
    <p:sldId id="277" r:id="rId78"/>
    <p:sldId id="583" r:id="rId79"/>
    <p:sldId id="531" r:id="rId80"/>
    <p:sldId id="526" r:id="rId81"/>
    <p:sldId id="527" r:id="rId82"/>
    <p:sldId id="528" r:id="rId83"/>
    <p:sldId id="529" r:id="rId84"/>
    <p:sldId id="530" r:id="rId85"/>
    <p:sldId id="532" r:id="rId86"/>
    <p:sldId id="533" r:id="rId87"/>
    <p:sldId id="534" r:id="rId88"/>
    <p:sldId id="538" r:id="rId89"/>
    <p:sldId id="535" r:id="rId9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E02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75" autoAdjust="0"/>
    <p:restoredTop sz="94485" autoAdjust="0"/>
  </p:normalViewPr>
  <p:slideViewPr>
    <p:cSldViewPr>
      <p:cViewPr varScale="1">
        <p:scale>
          <a:sx n="85" d="100"/>
          <a:sy n="85" d="100"/>
        </p:scale>
        <p:origin x="1315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76" Type="http://schemas.openxmlformats.org/officeDocument/2006/relationships/slide" Target="slides/slide69.xml"/><Relationship Id="rId84" Type="http://schemas.openxmlformats.org/officeDocument/2006/relationships/slide" Target="slides/slide77.xml"/><Relationship Id="rId89" Type="http://schemas.openxmlformats.org/officeDocument/2006/relationships/slide" Target="slides/slide82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4.xml"/><Relationship Id="rId9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slide" Target="slides/slide59.xml"/><Relationship Id="rId74" Type="http://schemas.openxmlformats.org/officeDocument/2006/relationships/slide" Target="slides/slide67.xml"/><Relationship Id="rId79" Type="http://schemas.openxmlformats.org/officeDocument/2006/relationships/slide" Target="slides/slide72.xml"/><Relationship Id="rId87" Type="http://schemas.openxmlformats.org/officeDocument/2006/relationships/slide" Target="slides/slide80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4.xml"/><Relationship Id="rId82" Type="http://schemas.openxmlformats.org/officeDocument/2006/relationships/slide" Target="slides/slide75.xml"/><Relationship Id="rId90" Type="http://schemas.openxmlformats.org/officeDocument/2006/relationships/slide" Target="slides/slide83.xml"/><Relationship Id="rId95" Type="http://schemas.openxmlformats.org/officeDocument/2006/relationships/tableStyles" Target="tableStyles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77" Type="http://schemas.openxmlformats.org/officeDocument/2006/relationships/slide" Target="slides/slide70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80" Type="http://schemas.openxmlformats.org/officeDocument/2006/relationships/slide" Target="slides/slide73.xml"/><Relationship Id="rId85" Type="http://schemas.openxmlformats.org/officeDocument/2006/relationships/slide" Target="slides/slide78.xml"/><Relationship Id="rId9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83" Type="http://schemas.openxmlformats.org/officeDocument/2006/relationships/slide" Target="slides/slide76.xml"/><Relationship Id="rId88" Type="http://schemas.openxmlformats.org/officeDocument/2006/relationships/slide" Target="slides/slide81.xml"/><Relationship Id="rId9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81" Type="http://schemas.openxmlformats.org/officeDocument/2006/relationships/slide" Target="slides/slide74.xml"/><Relationship Id="rId86" Type="http://schemas.openxmlformats.org/officeDocument/2006/relationships/slide" Target="slides/slide79.xml"/><Relationship Id="rId9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23.wmf"/><Relationship Id="rId1" Type="http://schemas.openxmlformats.org/officeDocument/2006/relationships/image" Target="../media/image22.wmf"/><Relationship Id="rId4" Type="http://schemas.openxmlformats.org/officeDocument/2006/relationships/image" Target="../media/image2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A474CE3C-2D70-4299-B6EA-CDBFDDEEDF5F}" type="datetimeFigureOut">
              <a:rPr lang="it-IT"/>
              <a:pPr>
                <a:defRPr/>
              </a:pPr>
              <a:t>08/12/2021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noProof="0"/>
              <a:t>Fare clic per modificare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9FFB9F16-2572-44C3-A6E5-619C52EEF62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244031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>
            <a:extLst>
              <a:ext uri="{FF2B5EF4-FFF2-40B4-BE49-F238E27FC236}">
                <a16:creationId xmlns:a16="http://schemas.microsoft.com/office/drawing/2014/main" id="{ADC88947-CC9F-4F50-B759-B7E61E84DEC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B483B79-FEF5-41D8-B768-AD5F249A039D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1267" name="Rectangle 2">
            <a:extLst>
              <a:ext uri="{FF2B5EF4-FFF2-40B4-BE49-F238E27FC236}">
                <a16:creationId xmlns:a16="http://schemas.microsoft.com/office/drawing/2014/main" id="{AE417EFD-20B0-4AA5-8CFC-B7931439EC1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5375" y="650875"/>
            <a:ext cx="4635500" cy="3476625"/>
          </a:xfrm>
          <a:solidFill>
            <a:srgbClr val="FFFFFF"/>
          </a:solidFill>
          <a:ln/>
        </p:spPr>
      </p:sp>
      <p:sp>
        <p:nvSpPr>
          <p:cNvPr id="11268" name="Rectangle 3">
            <a:extLst>
              <a:ext uri="{FF2B5EF4-FFF2-40B4-BE49-F238E27FC236}">
                <a16:creationId xmlns:a16="http://schemas.microsoft.com/office/drawing/2014/main" id="{63D1FA8F-DBAD-45AC-818B-29C6C00966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09638" y="4344988"/>
            <a:ext cx="5008562" cy="4125912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8615" tIns="44307" rIns="88615" bIns="44307"/>
          <a:lstStyle/>
          <a:p>
            <a:endParaRPr lang="it-IT" altLang="it-IT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08484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>
            <a:extLst>
              <a:ext uri="{FF2B5EF4-FFF2-40B4-BE49-F238E27FC236}">
                <a16:creationId xmlns:a16="http://schemas.microsoft.com/office/drawing/2014/main" id="{7E18B4CB-80DE-4515-975F-3AE7C51FAAF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7B63821-583A-45BA-B69A-6D1796B4D21C}" type="slidenum">
              <a:rPr kumimoji="0" lang="en-US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3D1EE714-9430-44D8-B4EC-699582876C4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20" name="Rectangle 3">
            <a:extLst>
              <a:ext uri="{FF2B5EF4-FFF2-40B4-BE49-F238E27FC236}">
                <a16:creationId xmlns:a16="http://schemas.microsoft.com/office/drawing/2014/main" id="{5D14C7B1-7239-4F7D-B5E8-3EE70B971F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it-IT" altLang="it-I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ABF22E3-1732-42CF-95ED-C74FE1689841}" type="slidenum">
              <a:rPr kumimoji="0" lang="en-US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4988"/>
            <a:ext cx="5029200" cy="411321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573" tIns="45286" rIns="90573" bIns="45286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766005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19B47AF-2354-4685-8491-77E6331F62B6}" type="slidenum">
              <a:rPr kumimoji="0" lang="en-US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alt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409181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19B47AF-2354-4685-8491-77E6331F62B6}" type="slidenum">
              <a:rPr kumimoji="0" lang="en-US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alt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634722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3475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Arial" panose="020B0604020202020204" pitchFamily="34" charset="0"/>
            </a:endParaRPr>
          </a:p>
        </p:txBody>
      </p:sp>
      <p:sp>
        <p:nvSpPr>
          <p:cNvPr id="233476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2EE7D2-0DA7-4C01-A581-F8DBB1B58D38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872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FB9F16-2572-44C3-A6E5-619C52EEF62D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87992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>
            <a:extLst>
              <a:ext uri="{FF2B5EF4-FFF2-40B4-BE49-F238E27FC236}">
                <a16:creationId xmlns:a16="http://schemas.microsoft.com/office/drawing/2014/main" id="{F8F54AAD-F2C9-4508-9E1F-484A3C7BF0E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9CBBFC7-A918-4D6A-A5CD-D114F1658B21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402F9957-0590-4227-8E17-3676C798658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>
            <a:extLst>
              <a:ext uri="{FF2B5EF4-FFF2-40B4-BE49-F238E27FC236}">
                <a16:creationId xmlns:a16="http://schemas.microsoft.com/office/drawing/2014/main" id="{D3D74636-C3FE-4B52-B34E-2776CBD8C9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it-IT" altLang="it-IT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95894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>
            <a:extLst>
              <a:ext uri="{FF2B5EF4-FFF2-40B4-BE49-F238E27FC236}">
                <a16:creationId xmlns:a16="http://schemas.microsoft.com/office/drawing/2014/main" id="{F93D8059-D89B-48CC-83D7-691E38A273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552181-EFB1-4B5F-AE4B-20A39FF6A3C2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40963" name="Rectangle 2">
            <a:extLst>
              <a:ext uri="{FF2B5EF4-FFF2-40B4-BE49-F238E27FC236}">
                <a16:creationId xmlns:a16="http://schemas.microsoft.com/office/drawing/2014/main" id="{23B8AD0D-41E9-46F4-B695-E1E3ED30BFC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>
            <a:extLst>
              <a:ext uri="{FF2B5EF4-FFF2-40B4-BE49-F238E27FC236}">
                <a16:creationId xmlns:a16="http://schemas.microsoft.com/office/drawing/2014/main" id="{97BAA246-9371-4118-B2CE-8F2FC53419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it-IT" altLang="it-IT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74311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>
            <a:extLst>
              <a:ext uri="{FF2B5EF4-FFF2-40B4-BE49-F238E27FC236}">
                <a16:creationId xmlns:a16="http://schemas.microsoft.com/office/drawing/2014/main" id="{908C5C49-6832-4EC0-837B-914C9AA1BCF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ADC267-D33F-468A-BFED-5B30B5D54EEF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43011" name="Rectangle 2">
            <a:extLst>
              <a:ext uri="{FF2B5EF4-FFF2-40B4-BE49-F238E27FC236}">
                <a16:creationId xmlns:a16="http://schemas.microsoft.com/office/drawing/2014/main" id="{6E0D780E-9F19-49EA-8D25-04C02138554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>
            <a:extLst>
              <a:ext uri="{FF2B5EF4-FFF2-40B4-BE49-F238E27FC236}">
                <a16:creationId xmlns:a16="http://schemas.microsoft.com/office/drawing/2014/main" id="{C96FE530-E191-4541-981F-DEADD34E65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it-IT" altLang="it-IT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31796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>
            <a:extLst>
              <a:ext uri="{FF2B5EF4-FFF2-40B4-BE49-F238E27FC236}">
                <a16:creationId xmlns:a16="http://schemas.microsoft.com/office/drawing/2014/main" id="{0F301533-6A81-410C-81DA-F0A1F92C57F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E352750-5774-4071-AEA6-EB2DAB373FA0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466B1B8D-43B3-41C5-9F4E-E5BAFE4BACF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5375" y="650875"/>
            <a:ext cx="4635500" cy="3476625"/>
          </a:xfrm>
          <a:solidFill>
            <a:srgbClr val="FFFFFF"/>
          </a:solidFill>
          <a:ln/>
        </p:spPr>
      </p:sp>
      <p:sp>
        <p:nvSpPr>
          <p:cNvPr id="13316" name="Rectangle 3">
            <a:extLst>
              <a:ext uri="{FF2B5EF4-FFF2-40B4-BE49-F238E27FC236}">
                <a16:creationId xmlns:a16="http://schemas.microsoft.com/office/drawing/2014/main" id="{E249B27A-7DEC-46BC-9E5D-F0C9245717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09638" y="4344988"/>
            <a:ext cx="5008562" cy="4125912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8615" tIns="44307" rIns="88615" bIns="44307"/>
          <a:lstStyle/>
          <a:p>
            <a:endParaRPr lang="it-IT" altLang="it-IT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46094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id="{8C0C1655-1BEC-42C2-ACA3-B23668E99DC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2967B89-EAD4-4798-9F8D-5D9666D3BB90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F321905F-B867-4F84-9FDE-C2FE361B22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5375" y="650875"/>
            <a:ext cx="4635500" cy="3476625"/>
          </a:xfrm>
          <a:solidFill>
            <a:srgbClr val="FFFFFF"/>
          </a:solidFill>
          <a:ln/>
        </p:spPr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id="{7E588156-8B81-4EEC-B58B-5EC10D8046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09638" y="4344988"/>
            <a:ext cx="5008562" cy="4125912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8615" tIns="44307" rIns="88615" bIns="44307"/>
          <a:lstStyle/>
          <a:p>
            <a:endParaRPr lang="it-IT" altLang="it-IT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39862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>
            <a:extLst>
              <a:ext uri="{FF2B5EF4-FFF2-40B4-BE49-F238E27FC236}">
                <a16:creationId xmlns:a16="http://schemas.microsoft.com/office/drawing/2014/main" id="{241AF3DE-708B-4F8E-98B6-E534E9F8DEF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DA78297-BE9B-424D-BFEC-7FD16D7AD89E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7411" name="Rectangle 2">
            <a:extLst>
              <a:ext uri="{FF2B5EF4-FFF2-40B4-BE49-F238E27FC236}">
                <a16:creationId xmlns:a16="http://schemas.microsoft.com/office/drawing/2014/main" id="{02D35F98-FECC-4F4F-96DF-CB5A6B02CDE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5375" y="650875"/>
            <a:ext cx="4635500" cy="3476625"/>
          </a:xfrm>
          <a:solidFill>
            <a:srgbClr val="FFFFFF"/>
          </a:solidFill>
          <a:ln/>
        </p:spPr>
      </p:sp>
      <p:sp>
        <p:nvSpPr>
          <p:cNvPr id="17412" name="Rectangle 3">
            <a:extLst>
              <a:ext uri="{FF2B5EF4-FFF2-40B4-BE49-F238E27FC236}">
                <a16:creationId xmlns:a16="http://schemas.microsoft.com/office/drawing/2014/main" id="{D15BF150-BAA7-49BB-8153-E329BAFA3B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09638" y="4344988"/>
            <a:ext cx="5008562" cy="4125912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8615" tIns="44307" rIns="88615" bIns="44307"/>
          <a:lstStyle/>
          <a:p>
            <a:endParaRPr lang="it-IT" altLang="it-IT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25261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>
            <a:extLst>
              <a:ext uri="{FF2B5EF4-FFF2-40B4-BE49-F238E27FC236}">
                <a16:creationId xmlns:a16="http://schemas.microsoft.com/office/drawing/2014/main" id="{2647D899-A645-4BB4-820C-A6EB45DE682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2783DEF-3CA9-48B3-BFEE-0222536884F5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9459" name="Rectangle 2">
            <a:extLst>
              <a:ext uri="{FF2B5EF4-FFF2-40B4-BE49-F238E27FC236}">
                <a16:creationId xmlns:a16="http://schemas.microsoft.com/office/drawing/2014/main" id="{11EEF8F2-53AD-440C-905F-A3764C1D6B9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460" name="Rectangle 3">
            <a:extLst>
              <a:ext uri="{FF2B5EF4-FFF2-40B4-BE49-F238E27FC236}">
                <a16:creationId xmlns:a16="http://schemas.microsoft.com/office/drawing/2014/main" id="{89CE90DE-B35A-437E-AC4A-A7D9E0B5D3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433" tIns="45716" rIns="91433" bIns="45716"/>
          <a:lstStyle/>
          <a:p>
            <a:endParaRPr lang="it-IT" altLang="it-IT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1011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070850D8-D430-44FB-9490-FEC603A72D4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461DA7-2763-4319-BC32-A997B4F45BC8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1C704623-F435-4F3D-9EA4-900A603B92A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5375" y="650875"/>
            <a:ext cx="4635500" cy="3476625"/>
          </a:xfrm>
          <a:solidFill>
            <a:srgbClr val="FFFFFF"/>
          </a:solidFill>
          <a:ln/>
        </p:spPr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FF3F141D-2971-46F8-B001-DDC6C92E8F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09638" y="4344988"/>
            <a:ext cx="5008562" cy="4125912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8615" tIns="44307" rIns="88615" bIns="44307"/>
          <a:lstStyle/>
          <a:p>
            <a:endParaRPr lang="it-IT" altLang="it-IT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0248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>
            <a:extLst>
              <a:ext uri="{FF2B5EF4-FFF2-40B4-BE49-F238E27FC236}">
                <a16:creationId xmlns:a16="http://schemas.microsoft.com/office/drawing/2014/main" id="{273260B0-946B-4C9A-8C87-832F48BE09D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551E0F3-832B-4E6A-925D-623238DB8D8B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4579" name="Rectangle 7">
            <a:extLst>
              <a:ext uri="{FF2B5EF4-FFF2-40B4-BE49-F238E27FC236}">
                <a16:creationId xmlns:a16="http://schemas.microsoft.com/office/drawing/2014/main" id="{49C5D870-CCBA-494E-9F13-065AC2D7CF2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DC6972-6A52-49DD-9B64-84F8A0543A20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4580" name="Rectangle 2">
            <a:extLst>
              <a:ext uri="{FF2B5EF4-FFF2-40B4-BE49-F238E27FC236}">
                <a16:creationId xmlns:a16="http://schemas.microsoft.com/office/drawing/2014/main" id="{1D84AD60-618B-4AED-8B41-7AD4E3F9591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1" name="Rectangle 3">
            <a:extLst>
              <a:ext uri="{FF2B5EF4-FFF2-40B4-BE49-F238E27FC236}">
                <a16:creationId xmlns:a16="http://schemas.microsoft.com/office/drawing/2014/main" id="{C4764B53-9B0C-46A1-92DA-14133CB844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5636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:a16="http://schemas.microsoft.com/office/drawing/2014/main" id="{0BD5ECE8-AE64-4241-BB5E-971227AE162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08BB3B-9E3A-4B69-B302-B217694A5D84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6627" name="Rectangle 7">
            <a:extLst>
              <a:ext uri="{FF2B5EF4-FFF2-40B4-BE49-F238E27FC236}">
                <a16:creationId xmlns:a16="http://schemas.microsoft.com/office/drawing/2014/main" id="{E7F51135-5EEC-46C9-AA31-E4703B98DA58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5A10A2-130D-453E-A0F4-B8E193094866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6628" name="Rectangle 2">
            <a:extLst>
              <a:ext uri="{FF2B5EF4-FFF2-40B4-BE49-F238E27FC236}">
                <a16:creationId xmlns:a16="http://schemas.microsoft.com/office/drawing/2014/main" id="{4FF7CD79-AE50-4DDD-ACED-E1F4B4596C5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629" name="Rectangle 3">
            <a:extLst>
              <a:ext uri="{FF2B5EF4-FFF2-40B4-BE49-F238E27FC236}">
                <a16:creationId xmlns:a16="http://schemas.microsoft.com/office/drawing/2014/main" id="{B1C253FE-C8C7-4102-9D8B-71E809C236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it-IT" altLang="it-IT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4223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77C6E0A1-1CAB-4612-9A32-342F6530E5E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D2813B11-4710-4C2B-A4A0-F6EB5628D2B0}" type="slidenum">
              <a:rPr kumimoji="0" lang="en-US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18</a:t>
            </a:fld>
            <a:endParaRPr kumimoji="0" lang="en-US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253A193C-E5EA-43DB-A548-3ABC6E97BD4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D62EFE0E-B881-4574-A14E-CBA734D3E3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13A8B9D-874E-4E4E-822A-09CFBFA8007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D6FF932-2E4A-4EE3-AFD3-FEC2CBAE593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1C1685E-ACCC-470A-8AC6-407719EBB8A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423AB9-4A10-42B4-87E8-7343ACB2CDFC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77638274"/>
      </p:ext>
    </p:extLst>
  </p:cSld>
  <p:clrMapOvr>
    <a:masterClrMapping/>
  </p:clrMapOvr>
  <p:transition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DD3F3E6-9246-4E95-A25C-0CDBEF86C9B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9B00F62-938F-4FA0-96FA-2C74A05C33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963204F-C838-4BB3-B6B6-0EF6FF95B7A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4DF9BD-6631-4A4F-93EC-05B8A527FD59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80455093"/>
      </p:ext>
    </p:extLst>
  </p:cSld>
  <p:clrMapOvr>
    <a:masterClrMapping/>
  </p:clrMapOvr>
  <p:transition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5CECC50-85A9-4855-95B4-9DAC62F2168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F0B2A17-5B0C-4A94-B94A-0246A563BD9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4CE5CD0-B624-4FB7-AB3E-8A950122AE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300E91-E608-4184-B95A-6DFF423EB4E9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0981007"/>
      </p:ext>
    </p:extLst>
  </p:cSld>
  <p:clrMapOvr>
    <a:masterClrMapping/>
  </p:clrMapOvr>
  <p:transition>
    <p:zo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it-IT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878E4B8-ABC1-4CA4-94E1-503A60A430D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B2008AE-6C47-4DEB-BB59-33353027392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DF992F2-2FE8-4F88-9B9E-C75FCC6A66A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9FBAB3-73F9-4E36-862F-877C64510A67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22820812"/>
      </p:ext>
    </p:extLst>
  </p:cSld>
  <p:clrMapOvr>
    <a:masterClrMapping/>
  </p:clrMapOvr>
  <p:transition>
    <p:zo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it-IT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1D7ACC3-8C89-4772-9D58-69DB5611DF7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8EC030D-5536-4919-96F0-1AE7F438D12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3DD2653-1CA2-4EFF-BEA8-39621BC8DE3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ECD99D-5D88-40AA-A720-4A73DC8EFB4C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05121936"/>
      </p:ext>
    </p:extLst>
  </p:cSld>
  <p:clrMapOvr>
    <a:masterClrMapping/>
  </p:clrMapOvr>
  <p:transition>
    <p:zo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5AD5B3-878B-4EEC-BA90-DAFF08985E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347E42-C95B-4967-BE3A-B7C423BD4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85020E-1668-4494-8DF4-41E9FAD13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6CAA9F81-299A-44D7-B9C5-D46E3E2730CA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792680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g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LOGO">
            <a:extLst>
              <a:ext uri="{FF2B5EF4-FFF2-40B4-BE49-F238E27FC236}">
                <a16:creationId xmlns:a16="http://schemas.microsoft.com/office/drawing/2014/main" id="{DD62661B-FDA8-46C4-AD32-47FFDC99EE2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600" y="6623050"/>
            <a:ext cx="14351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09">
            <a:extLst>
              <a:ext uri="{FF2B5EF4-FFF2-40B4-BE49-F238E27FC236}">
                <a16:creationId xmlns:a16="http://schemas.microsoft.com/office/drawing/2014/main" id="{90D3807D-C5E6-4E38-906F-B6ABDC7DB2B3}"/>
              </a:ext>
            </a:extLst>
          </p:cNvPr>
          <p:cNvSpPr>
            <a:spLocks noGrp="1" noChangeArrowheads="1"/>
          </p:cNvSpPr>
          <p:nvPr userDrawn="1"/>
        </p:nvSpPr>
        <p:spPr bwMode="auto">
          <a:xfrm>
            <a:off x="7067550" y="6626225"/>
            <a:ext cx="720725" cy="1524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/>
            <a:fld id="{F003C274-5506-4BD3-BBA7-AC28933E0EEA}" type="slidenum">
              <a:rPr lang="it-IT" altLang="it-IT" sz="800">
                <a:latin typeface="Arial" panose="020B0604020202020204" pitchFamily="34" charset="0"/>
              </a:rPr>
              <a:pPr algn="ctr"/>
              <a:t>‹N›</a:t>
            </a:fld>
            <a:endParaRPr lang="it-IT" altLang="it-IT" sz="14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47971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B0D0AA-BB17-4102-9926-128FD93076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7C8056-E21E-42DC-A0C8-F17CEBA4003E}" type="datetimeFigureOut">
              <a:rPr lang="en-US"/>
              <a:pPr>
                <a:defRPr/>
              </a:pPr>
              <a:t>12/8/2021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196915-845A-4C73-AD8F-0E8E1530A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C79481-431E-49BA-B7AD-C8C6DBC3E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FA4D22-5608-4DC8-831D-429E3D2ADC6A}" type="slidenum">
              <a:rPr lang="en-US" altLang="it-IT"/>
              <a:pPr/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7132307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F2EB66-945C-4CC1-AE75-A707B4CD8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509BCA-1014-4DC4-A9EF-0E5644A99D4E}" type="datetimeFigureOut">
              <a:rPr lang="en-US"/>
              <a:pPr>
                <a:defRPr/>
              </a:pPr>
              <a:t>12/8/2021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D0C269-2AC8-441C-AB19-FC3CAFD70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F57827-F8BE-467E-B031-4BA3D7472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09F751-B7C7-4567-A0D6-540F29977A02}" type="slidenum">
              <a:rPr lang="en-US" altLang="it-IT"/>
              <a:pPr/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20247789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320FD3-6256-473D-B07F-1E839572A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CF4401-F7F5-49C1-BB60-1E21E0E9BF01}" type="datetimeFigureOut">
              <a:rPr lang="en-US"/>
              <a:pPr>
                <a:defRPr/>
              </a:pPr>
              <a:t>12/8/2021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E21ACB-59F5-4CE2-BF01-46B6B7D48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FB9000-168E-4461-9B16-4F03BC4B9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E784D6-0406-4255-A3CE-32EE02A52427}" type="slidenum">
              <a:rPr lang="en-US" altLang="it-IT"/>
              <a:pPr/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9818827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A4AE161-C623-4527-989E-EA9E1CAEF3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482AF1-A94D-4FAF-B939-E806110BFC6D}" type="datetimeFigureOut">
              <a:rPr lang="en-US"/>
              <a:pPr>
                <a:defRPr/>
              </a:pPr>
              <a:t>12/8/2021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8C58837-7A20-437D-A609-E9210A5B6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885F086-8415-434B-9CB0-0807198B3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AD1C7B-C1F0-4CA8-B2C7-C29C27363D70}" type="slidenum">
              <a:rPr lang="en-US" altLang="it-IT"/>
              <a:pPr/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1354887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A8D0196-BEEF-4115-AD82-3BCA3497702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A5BF62E-18FF-45F9-A03F-6A3AE8B1440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19FA86B-1BF6-48C1-8223-801713E07D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9F80F4-F2B9-47F3-A728-B15F75583A5F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58162350"/>
      </p:ext>
    </p:extLst>
  </p:cSld>
  <p:clrMapOvr>
    <a:masterClrMapping/>
  </p:clrMapOvr>
  <p:transition>
    <p:zo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C68D27B-8B75-42AB-894E-D9445FD3C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866F7B-9FE4-45F3-8773-AB634E5E997A}" type="datetimeFigureOut">
              <a:rPr lang="en-US"/>
              <a:pPr>
                <a:defRPr/>
              </a:pPr>
              <a:t>12/8/2021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D6B1002-1DAC-4F44-8AF9-5D30BB609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469FA49-D74A-4CCC-9F16-D4644118B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18E4A2-91C5-4811-93F9-D15D1415C404}" type="slidenum">
              <a:rPr lang="en-US" altLang="it-IT"/>
              <a:pPr/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31499509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3D02B98-565C-4621-BEED-F94C719AB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264170-9338-4446-B759-C2D67528298F}" type="datetimeFigureOut">
              <a:rPr lang="en-US"/>
              <a:pPr>
                <a:defRPr/>
              </a:pPr>
              <a:t>12/8/2021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1952EAC-F61D-4CCF-A544-FB033067B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896D989-3224-40A7-8F17-CECF36DCF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161470-A87D-4066-936F-C9EA8CC7D8A5}" type="slidenum">
              <a:rPr lang="en-US" altLang="it-IT"/>
              <a:pPr/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40526146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5CEDCF4-57AA-4BBE-BF8A-EE2D197F1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E2D6C2-1E20-4274-BE08-2717BF9F1C3F}" type="datetimeFigureOut">
              <a:rPr lang="en-US"/>
              <a:pPr>
                <a:defRPr/>
              </a:pPr>
              <a:t>12/8/2021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9F13DCF-7B8B-4047-B1AF-BA770BC60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B5015F2-9206-476B-9A8F-7394C253C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AF9A58-E361-4E60-A0ED-8D9FEAD751F9}" type="slidenum">
              <a:rPr lang="en-US" altLang="it-IT"/>
              <a:pPr/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32367291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4CE9580-77C2-4C89-9F77-C375ADA289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64A85F-B35E-4E89-93AE-B19567C513D2}" type="datetimeFigureOut">
              <a:rPr lang="en-US"/>
              <a:pPr>
                <a:defRPr/>
              </a:pPr>
              <a:t>12/8/2021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D3DFBFF-0356-4EA2-851E-EC22F5434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3E1BD80-EFFD-4E91-9F02-7A7EC2B98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3235D3-2C27-4390-A997-1B8C047EA4CB}" type="slidenum">
              <a:rPr lang="en-US" altLang="it-IT"/>
              <a:pPr/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4529636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B9FE7E7-AAD5-4A76-AC9C-1B2DAFFD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D9CD54-DD82-4AD7-9E3E-34FA92F06BEB}" type="datetimeFigureOut">
              <a:rPr lang="en-US"/>
              <a:pPr>
                <a:defRPr/>
              </a:pPr>
              <a:t>12/8/2021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7EB9AC3-A98C-412A-9B11-0BEC14BD90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DBAA5B3-DB4F-4E72-8C43-F46E07B9C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EC0CF9-DED7-444C-8B62-C6CDB03F95FD}" type="slidenum">
              <a:rPr lang="en-US" altLang="it-IT"/>
              <a:pPr/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581003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86FBCD-915A-4FB4-B6F9-1DA6124DB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13362C-C56D-482F-9591-9CF8AE5146A3}" type="datetimeFigureOut">
              <a:rPr lang="en-US"/>
              <a:pPr>
                <a:defRPr/>
              </a:pPr>
              <a:t>12/8/2021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416F45-BBDB-4525-A8BC-740C82139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C570C2-B178-47E7-9EEA-ADAA38233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9E6889-0839-439E-B294-92ED5BAFE61A}" type="slidenum">
              <a:rPr lang="en-US" altLang="it-IT"/>
              <a:pPr/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1111262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CECA1E-3F80-46D4-8C73-7034A20C6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ADF1A5-F55B-4F13-9710-361AA3C04ECC}" type="datetimeFigureOut">
              <a:rPr lang="en-US"/>
              <a:pPr>
                <a:defRPr/>
              </a:pPr>
              <a:t>12/8/2021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E629FB-8D1F-43A7-830F-158310F71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5872A1-EBD7-4933-9204-46E83DB7D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91B3C1-5BB1-4DD7-A73E-9A59162DFA19}" type="slidenum">
              <a:rPr lang="en-US" altLang="it-IT"/>
              <a:pPr/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34343933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FE21A-6F7A-4CA0-B71C-924E987D871A}" type="datetimeFigureOut">
              <a:rPr lang="it-IT" smtClean="0"/>
              <a:t>08/12/2021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4ED6E-5C07-4E47-8531-3BC83D491EB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69231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FE21A-6F7A-4CA0-B71C-924E987D871A}" type="datetimeFigureOut">
              <a:rPr lang="it-IT" smtClean="0"/>
              <a:t>08/12/2021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4ED6E-5C07-4E47-8531-3BC83D491EB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40671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FE21A-6F7A-4CA0-B71C-924E987D871A}" type="datetimeFigureOut">
              <a:rPr lang="it-IT" smtClean="0"/>
              <a:t>08/12/2021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4ED6E-5C07-4E47-8531-3BC83D491EB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7708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EF6ADA9-7E85-4BFB-ABF6-27FA10EEF82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7D0534A-0E2E-4E7E-968C-5A70B6EDEB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862FDDA-436C-45B3-80FD-8D5DCB07A83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245DF6-6AD3-463F-8046-35953D762E7F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72630869"/>
      </p:ext>
    </p:extLst>
  </p:cSld>
  <p:clrMapOvr>
    <a:masterClrMapping/>
  </p:clrMapOvr>
  <p:transition>
    <p:zo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FE21A-6F7A-4CA0-B71C-924E987D871A}" type="datetimeFigureOut">
              <a:rPr lang="it-IT" smtClean="0"/>
              <a:t>08/12/2021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4ED6E-5C07-4E47-8531-3BC83D491EB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309449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FE21A-6F7A-4CA0-B71C-924E987D871A}" type="datetimeFigureOut">
              <a:rPr lang="it-IT" smtClean="0"/>
              <a:t>08/12/2021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4ED6E-5C07-4E47-8531-3BC83D491EB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8509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FE21A-6F7A-4CA0-B71C-924E987D871A}" type="datetimeFigureOut">
              <a:rPr lang="it-IT" smtClean="0"/>
              <a:t>08/12/2021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4ED6E-5C07-4E47-8531-3BC83D491EB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01753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FE21A-6F7A-4CA0-B71C-924E987D871A}" type="datetimeFigureOut">
              <a:rPr lang="it-IT" smtClean="0"/>
              <a:t>08/12/2021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4ED6E-5C07-4E47-8531-3BC83D491EB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19978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FE21A-6F7A-4CA0-B71C-924E987D871A}" type="datetimeFigureOut">
              <a:rPr lang="it-IT" smtClean="0"/>
              <a:t>08/12/2021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4ED6E-5C07-4E47-8531-3BC83D491EB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027883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FE21A-6F7A-4CA0-B71C-924E987D871A}" type="datetimeFigureOut">
              <a:rPr lang="it-IT" smtClean="0"/>
              <a:t>08/12/2021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4ED6E-5C07-4E47-8531-3BC83D491EB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572296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FE21A-6F7A-4CA0-B71C-924E987D871A}" type="datetimeFigureOut">
              <a:rPr lang="it-IT" smtClean="0"/>
              <a:t>08/12/2021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4ED6E-5C07-4E47-8531-3BC83D491EB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182742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FE21A-6F7A-4CA0-B71C-924E987D871A}" type="datetimeFigureOut">
              <a:rPr lang="it-IT" smtClean="0"/>
              <a:t>08/12/2021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4ED6E-5C07-4E47-8531-3BC83D491EB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996401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A35DD6-6866-4143-8335-17D6949D2B4C}" type="datetimeFigureOut">
              <a:rPr lang="en-US"/>
              <a:pPr>
                <a:defRPr/>
              </a:pPr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2332A0-C392-4EC3-A0C7-3A44B534CF68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6283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4AC89C-E401-4593-A30B-1B7576254521}" type="datetimeFigureOut">
              <a:rPr lang="en-US"/>
              <a:pPr>
                <a:defRPr/>
              </a:pPr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F02960-1244-4147-AB86-7150E00F0361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11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0F73A9-3E6C-4F7F-AB99-97E30060C4D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5EA2CEF-4475-489B-87B3-E8326898479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14E029-1CD0-437E-82C0-16237A5AB0C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502525-36DB-4143-9585-1DD42C2BA92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21585160"/>
      </p:ext>
    </p:extLst>
  </p:cSld>
  <p:clrMapOvr>
    <a:masterClrMapping/>
  </p:clrMapOvr>
  <p:transition>
    <p:zo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D4AB81-A800-4FA0-9EEC-EBB58A876ABD}" type="datetimeFigureOut">
              <a:rPr lang="en-US"/>
              <a:pPr>
                <a:defRPr/>
              </a:pPr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FFCDAB-68D3-41B8-9227-A5AB6D218071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5880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17ED17-3563-45E7-B5E2-0C4CBE2139EE}" type="datetimeFigureOut">
              <a:rPr lang="en-US"/>
              <a:pPr>
                <a:defRPr/>
              </a:pPr>
              <a:t>12/8/2021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19BB8F-6D80-4E96-A31F-51BF219A97D9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21363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4B5DB1-9927-451F-9C40-26F5C8E70BE7}" type="datetimeFigureOut">
              <a:rPr lang="en-US"/>
              <a:pPr>
                <a:defRPr/>
              </a:pPr>
              <a:t>12/8/2021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5F55B7-7FBC-4420-80F5-D8CAA7562809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95029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4BE786-7878-46E9-8848-DF3A48D00060}" type="datetimeFigureOut">
              <a:rPr lang="en-US"/>
              <a:pPr>
                <a:defRPr/>
              </a:pPr>
              <a:t>12/8/2021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756933-1F06-41DB-B12B-3B7DB5CD6B14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4285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E053BE-4671-483A-AB70-C0E60C83120E}" type="datetimeFigureOut">
              <a:rPr lang="en-US"/>
              <a:pPr>
                <a:defRPr/>
              </a:pPr>
              <a:t>12/8/2021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EC219C-CA65-4964-B2DD-20EAE5B5869B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37963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3C217F-91BE-47E2-99D2-9DD46B0B7AB1}" type="datetimeFigureOut">
              <a:rPr lang="en-US"/>
              <a:pPr>
                <a:defRPr/>
              </a:pPr>
              <a:t>12/8/2021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7FBC3C-AD58-4334-9940-F751B9352B5F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07974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865E54-551B-4747-A58B-CC2FCE916E99}" type="datetimeFigureOut">
              <a:rPr lang="en-US"/>
              <a:pPr>
                <a:defRPr/>
              </a:pPr>
              <a:t>12/8/2021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6A1CFD-1FA0-4008-A457-8E555CFC0E46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09624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855D0F-C502-48A0-AB96-BCE30DDC619A}" type="datetimeFigureOut">
              <a:rPr lang="en-US"/>
              <a:pPr>
                <a:defRPr/>
              </a:pPr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493C33-DD14-4CB4-AF5A-65E63409184F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28453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5EEE8E-65B6-4921-A06D-0D19B942ED60}" type="datetimeFigureOut">
              <a:rPr lang="en-US"/>
              <a:pPr>
                <a:defRPr/>
              </a:pPr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A131C1-0EBE-40D5-B1E5-67380A3BDB0B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1939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D3B936-10E6-4DDF-A79A-979ED2B33B5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637C4E-329B-4066-BE9E-36DD1D27B7BA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367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36D3D5B-67F0-4B78-8909-812D6E83872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885566B-7986-4A09-B0E6-AC1B004BFD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A4C2BD49-F54F-49E2-BAC5-4DE6AABDA6B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0D1752-469C-4F59-959F-697EB2F8D8C0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64033074"/>
      </p:ext>
    </p:extLst>
  </p:cSld>
  <p:clrMapOvr>
    <a:masterClrMapping/>
  </p:clrMapOvr>
  <p:transition>
    <p:zoom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F95AF8-74DE-4DBF-B007-440E867A2A9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7F9EB9-8F61-4F32-8C5A-C26D6D970D53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56823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A6ED13-FEBB-4678-93E2-CFD3D19E4A1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087D3C-93BE-416C-86AA-B69904F3AB52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94108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9010AF-4333-429C-B1BA-1A853F57FD4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E065C0-5C6B-468B-B129-0374FD186EF7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33466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491D4B-0F65-4225-95D2-C0971373740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0F995F-A895-4C66-AF94-267FE1B85833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75722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503EB9-1CB0-4185-A4C6-A4C9598430B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0AB744-B94C-4881-ACE3-9197493940C4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84848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FEF8A7-22C8-4138-98DF-02E04A2C2ED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FEE877-587A-44DC-943C-BEBC274B6D5A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85797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1F1D5E-182E-4978-8060-31AB215C659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40DECF-17BB-49FB-B516-10C4322C19B3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49076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112DD2-93A7-4CB9-872C-FF158CD8FFE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2FA823-699A-4762-B7CB-4386F18068FD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14764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F57801-1641-4035-B5EE-313356051E5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5E79BD-BA0B-41BE-866A-3EDABB16CAB8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02139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E04EB8-9687-4834-A35A-987FC70B165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0A76BA-2A15-431E-B9FD-B1632AB6E8B8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551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599624C-E775-4538-B582-8B9EA50D41E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206B22E-F86A-477E-A6B3-08CA386C990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4289F2F-5328-4F0F-A97E-33C37A7BE18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823107-5341-41F0-A0AB-F1E620A8E8BA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10262631"/>
      </p:ext>
    </p:extLst>
  </p:cSld>
  <p:clrMapOvr>
    <a:masterClrMapping/>
  </p:clrMapOvr>
  <p:transition>
    <p:zoom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8013" cy="114141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7013" cy="4524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6613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6613" y="3938588"/>
            <a:ext cx="4038600" cy="21859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2A7E9A-C942-45D1-B877-BA0D594FAA2D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294555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463550"/>
            <a:ext cx="7770813" cy="143351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572D42-112D-4D4F-AA8B-14175DD58C9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2839410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g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LOGO">
            <a:extLst>
              <a:ext uri="{FF2B5EF4-FFF2-40B4-BE49-F238E27FC236}">
                <a16:creationId xmlns:a16="http://schemas.microsoft.com/office/drawing/2014/main" id="{A421DB2D-5C1A-43B3-A5BD-E3E47FD0806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600" y="6623050"/>
            <a:ext cx="14351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09">
            <a:extLst>
              <a:ext uri="{FF2B5EF4-FFF2-40B4-BE49-F238E27FC236}">
                <a16:creationId xmlns:a16="http://schemas.microsoft.com/office/drawing/2014/main" id="{B2A5ED0F-5D77-4ACE-97E7-7ACB9938383B}"/>
              </a:ext>
            </a:extLst>
          </p:cNvPr>
          <p:cNvSpPr>
            <a:spLocks noGrp="1" noChangeArrowheads="1"/>
          </p:cNvSpPr>
          <p:nvPr userDrawn="1"/>
        </p:nvSpPr>
        <p:spPr bwMode="auto">
          <a:xfrm>
            <a:off x="7067550" y="6626225"/>
            <a:ext cx="720725" cy="1524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ADDA916-A519-49BF-9E54-3233E7B71798}" type="slidenum">
              <a:rPr kumimoji="0" lang="it-IT" altLang="it-IT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796598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F5B211-82B7-4749-A75C-EDA4148494BA}" type="slidenum">
              <a:rPr lang="en-US" altLang="en-US"/>
              <a:pPr>
                <a:defRPr/>
              </a:pPr>
              <a:t>‹N›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128735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51F13B-FF63-4C76-B600-16C1750808C4}" type="slidenum">
              <a:rPr lang="en-US" altLang="en-US"/>
              <a:pPr>
                <a:defRPr/>
              </a:pPr>
              <a:t>‹N›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264729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00444A-6065-4F0D-81C9-1E738C28E585}" type="slidenum">
              <a:rPr lang="en-US" altLang="en-US"/>
              <a:pPr>
                <a:defRPr/>
              </a:pPr>
              <a:t>‹N›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343314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1447800"/>
            <a:ext cx="40005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38702" y="1447800"/>
            <a:ext cx="40005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3A1009-834C-4987-9486-11383DF58598}" type="slidenum">
              <a:rPr lang="en-US" altLang="en-US"/>
              <a:pPr>
                <a:defRPr/>
              </a:pPr>
              <a:t>‹N›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195003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C8DAE6-ACC7-4BEC-AEF5-1106A91000F8}" type="slidenum">
              <a:rPr lang="en-US" altLang="en-US"/>
              <a:pPr>
                <a:defRPr/>
              </a:pPr>
              <a:t>‹N›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583164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A1ABE0-4F22-40B9-B17E-288ED52D5849}" type="slidenum">
              <a:rPr lang="en-US" altLang="en-US"/>
              <a:pPr>
                <a:defRPr/>
              </a:pPr>
              <a:t>‹N›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594855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FF0813-06CF-40A4-8915-84CD4F2F8CF6}" type="slidenum">
              <a:rPr lang="en-US" altLang="en-US"/>
              <a:pPr>
                <a:defRPr/>
              </a:pPr>
              <a:t>‹N›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89019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E4CCE7E-47F1-40AE-BCFD-98579BB896B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CB69F5C-1486-4EAF-A863-296E869907B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79EF643-980A-4D31-8B2F-40163B3268B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725C1B-0806-4583-8AAB-9387778AF417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53601370"/>
      </p:ext>
    </p:extLst>
  </p:cSld>
  <p:clrMapOvr>
    <a:masterClrMapping/>
  </p:clrMapOvr>
  <p:transition>
    <p:zoom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485C3B-2B8C-460D-85CD-15AE3762565B}" type="slidenum">
              <a:rPr lang="en-US" altLang="en-US"/>
              <a:pPr>
                <a:defRPr/>
              </a:pPr>
              <a:t>‹N›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828472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3D6A51-2290-4248-B18C-4B85E2ABC4B4}" type="slidenum">
              <a:rPr lang="en-US" altLang="en-US"/>
              <a:pPr>
                <a:defRPr/>
              </a:pPr>
              <a:t>‹N›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814514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F33CAF-FDEB-407F-869C-735A93E4F934}" type="slidenum">
              <a:rPr lang="en-US" altLang="en-US"/>
              <a:pPr>
                <a:defRPr/>
              </a:pPr>
              <a:t>‹N›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9187110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0851" y="152400"/>
            <a:ext cx="2038351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1" y="152400"/>
            <a:ext cx="5962651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A72691-712B-400F-BA38-35E63CFC7073}" type="slidenum">
              <a:rPr lang="en-US" altLang="en-US"/>
              <a:pPr>
                <a:defRPr/>
              </a:pPr>
              <a:t>‹N›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50887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C17CE-974E-4D0B-86BD-54091B39143A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B0586-9F2F-4955-BFA3-4D626CC38F46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25841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C17CE-974E-4D0B-86BD-54091B39143A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B0586-9F2F-4955-BFA3-4D626CC38F46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38461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C17CE-974E-4D0B-86BD-54091B39143A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B0586-9F2F-4955-BFA3-4D626CC38F46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73094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C17CE-974E-4D0B-86BD-54091B39143A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B0586-9F2F-4955-BFA3-4D626CC38F46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28145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C17CE-974E-4D0B-86BD-54091B39143A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B0586-9F2F-4955-BFA3-4D626CC38F46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24786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C17CE-974E-4D0B-86BD-54091B39143A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B0586-9F2F-4955-BFA3-4D626CC38F46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841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5FA1CE4-F29F-457B-8E8C-D2DF7F7BA3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EF1AF7A-E3CC-4CB0-8AEB-51E5B308164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487508C-4E67-43FF-83AA-E6D810CE600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5788B4-C56A-4CA7-9B35-65C608C9673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02727294"/>
      </p:ext>
    </p:extLst>
  </p:cSld>
  <p:clrMapOvr>
    <a:masterClrMapping/>
  </p:clrMapOvr>
  <p:transition>
    <p:zoom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C17CE-974E-4D0B-86BD-54091B39143A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B0586-9F2F-4955-BFA3-4D626CC38F46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17348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C17CE-974E-4D0B-86BD-54091B39143A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B0586-9F2F-4955-BFA3-4D626CC38F46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54455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C17CE-974E-4D0B-86BD-54091B39143A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B0586-9F2F-4955-BFA3-4D626CC38F46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66871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C17CE-974E-4D0B-86BD-54091B39143A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B0586-9F2F-4955-BFA3-4D626CC38F46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55579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C17CE-974E-4D0B-86BD-54091B39143A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B0586-9F2F-4955-BFA3-4D626CC38F46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4524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2498AFD-682F-46DB-BEB6-B44A8C0BDB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07BABC-E23E-4C71-903D-F89EC034401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5BD065-B3E0-4544-B025-56B70D5B111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52C412-285F-4834-BA6E-1BC84E0DD6AF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16211955"/>
      </p:ext>
    </p:extLst>
  </p:cSld>
  <p:clrMapOvr>
    <a:masterClrMapping/>
  </p:clrMapOvr>
  <p:transition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5" Type="http://schemas.openxmlformats.org/officeDocument/2006/relationships/image" Target="../media/image4.wmf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image" Target="../media/image3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5633A693-20DA-41B4-B3B4-7E7776A680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stile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99C876E9-401C-49B3-974C-36E6B3680A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464013F9-2022-4809-8226-F72B4FF055D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3DDE310C-FDB6-431D-8749-199274F0ADB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B5E4A3FD-CF30-43EC-A177-0E084F1B3B9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4D671127-B649-4CB0-85FD-18A250117BDF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24985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  <p:sldLayoutId id="2147483762" r:id="rId14"/>
    <p:sldLayoutId id="2147483763" r:id="rId15"/>
  </p:sldLayoutIdLst>
  <p:transition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anose="020B0600070205080204" pitchFamily="34" charset="-128"/>
          <a:cs typeface="ＭＳ Ｐゴシック" pitchFamily="124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124" charset="0"/>
          <a:ea typeface="MS PGothic" panose="020B0600070205080204" pitchFamily="34" charset="-128"/>
          <a:cs typeface="ＭＳ Ｐゴシック" pitchFamily="12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124" charset="0"/>
          <a:ea typeface="MS PGothic" panose="020B0600070205080204" pitchFamily="34" charset="-128"/>
          <a:cs typeface="ＭＳ Ｐゴシック" pitchFamily="12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124" charset="0"/>
          <a:ea typeface="MS PGothic" panose="020B0600070205080204" pitchFamily="34" charset="-128"/>
          <a:cs typeface="ＭＳ Ｐゴシック" pitchFamily="12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124" charset="0"/>
          <a:ea typeface="MS PGothic" panose="020B0600070205080204" pitchFamily="34" charset="-128"/>
          <a:cs typeface="ＭＳ Ｐゴシック" pitchFamily="12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12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12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12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12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pitchFamily="124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124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124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124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124" charset="-128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0D6C8D2B-D232-4594-88E7-BEEF0243E8C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93A7D65B-B9BE-43ED-ABE9-9CE16464383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/>
              <a:t>Click to edit Master text styles</a:t>
            </a:r>
          </a:p>
          <a:p>
            <a:pPr lvl="1"/>
            <a:r>
              <a:rPr lang="en-US" altLang="it-IT"/>
              <a:t>Second level</a:t>
            </a:r>
          </a:p>
          <a:p>
            <a:pPr lvl="2"/>
            <a:r>
              <a:rPr lang="en-US" altLang="it-IT"/>
              <a:t>Third level</a:t>
            </a:r>
          </a:p>
          <a:p>
            <a:pPr lvl="3"/>
            <a:r>
              <a:rPr lang="en-US" altLang="it-IT"/>
              <a:t>Fourth level</a:t>
            </a:r>
          </a:p>
          <a:p>
            <a:pPr lvl="4"/>
            <a:r>
              <a:rPr lang="en-US" altLang="it-IT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400C8B-5993-442B-9DBC-143F9CC653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B50165D-542B-4E9D-8655-9EC0CAB00B3E}" type="datetimeFigureOut">
              <a:rPr lang="en-US"/>
              <a:pPr>
                <a:defRPr/>
              </a:pPr>
              <a:t>12/8/2021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477B9D-4F7D-4904-B85B-47AB6CF728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46AA18-BCCC-440B-B122-C6401BED18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8FD6B4B9-6571-45D8-8E0A-2E3459B0A940}" type="slidenum">
              <a:rPr lang="en-US" altLang="it-IT"/>
              <a:pPr/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1176906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3FE21A-6F7A-4CA0-B71C-924E987D871A}" type="datetimeFigureOut">
              <a:rPr lang="it-IT" smtClean="0"/>
              <a:t>08/12/2021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84ED6E-5C07-4E47-8531-3BC83D491EB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5475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/>
              <a:t>Click to edit Master text styles</a:t>
            </a:r>
          </a:p>
          <a:p>
            <a:pPr lvl="1"/>
            <a:r>
              <a:rPr lang="en-US" altLang="it-IT"/>
              <a:t>Second level</a:t>
            </a:r>
          </a:p>
          <a:p>
            <a:pPr lvl="2"/>
            <a:r>
              <a:rPr lang="en-US" altLang="it-IT"/>
              <a:t>Third level</a:t>
            </a:r>
          </a:p>
          <a:p>
            <a:pPr lvl="3"/>
            <a:r>
              <a:rPr lang="en-US" altLang="it-IT"/>
              <a:t>Fourth level</a:t>
            </a:r>
          </a:p>
          <a:p>
            <a:pPr lvl="4"/>
            <a:r>
              <a:rPr lang="en-US" altLang="it-IT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2B13DFC-C44D-4A61-B25C-D7ED8873E036}" type="datetimeFigureOut">
              <a:rPr lang="en-US"/>
              <a:pPr>
                <a:defRPr/>
              </a:pPr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671F5F9-E8D1-464D-ABAB-842382A29DC4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959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/>
              <a:t>Click to edit Master text styles</a:t>
            </a:r>
          </a:p>
          <a:p>
            <a:pPr lvl="1"/>
            <a:r>
              <a:rPr lang="en-US" altLang="it-IT"/>
              <a:t>Second level</a:t>
            </a:r>
          </a:p>
          <a:p>
            <a:pPr lvl="2"/>
            <a:r>
              <a:rPr lang="en-US" altLang="it-IT"/>
              <a:t>Third level</a:t>
            </a:r>
          </a:p>
          <a:p>
            <a:pPr lvl="3"/>
            <a:r>
              <a:rPr lang="en-US" altLang="it-IT"/>
              <a:t>Fourth level</a:t>
            </a:r>
          </a:p>
          <a:p>
            <a:pPr lvl="4"/>
            <a:r>
              <a:rPr lang="en-US" altLang="it-IT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B167594-FF6B-4A24-A824-39EAAD27B87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BB1535-AF5F-4E89-8375-ED6D356AD5E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011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  <p:sldLayoutId id="2147483836" r:id="rId12"/>
    <p:sldLayoutId id="2147483837" r:id="rId13"/>
    <p:sldLayoutId id="214748386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3C6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27" name="Freeform 3"/>
          <p:cNvSpPr>
            <a:spLocks/>
          </p:cNvSpPr>
          <p:nvPr/>
        </p:nvSpPr>
        <p:spPr bwMode="auto">
          <a:xfrm>
            <a:off x="0" y="457200"/>
            <a:ext cx="9144000" cy="6400800"/>
          </a:xfrm>
          <a:custGeom>
            <a:avLst/>
            <a:gdLst>
              <a:gd name="T0" fmla="*/ 0 w 5760"/>
              <a:gd name="T1" fmla="*/ 2147483646 h 4032"/>
              <a:gd name="T2" fmla="*/ 2147483646 w 5760"/>
              <a:gd name="T3" fmla="*/ 0 h 4032"/>
              <a:gd name="T4" fmla="*/ 2147483646 w 5760"/>
              <a:gd name="T5" fmla="*/ 2147483646 h 4032"/>
              <a:gd name="T6" fmla="*/ 2147483646 w 5760"/>
              <a:gd name="T7" fmla="*/ 2147483646 h 4032"/>
              <a:gd name="T8" fmla="*/ 0 w 5760"/>
              <a:gd name="T9" fmla="*/ 2147483646 h 403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" h="4032">
                <a:moveTo>
                  <a:pt x="0" y="2165"/>
                </a:moveTo>
                <a:cubicBezTo>
                  <a:pt x="1685" y="784"/>
                  <a:pt x="4226" y="0"/>
                  <a:pt x="5755" y="0"/>
                </a:cubicBezTo>
                <a:cubicBezTo>
                  <a:pt x="5760" y="2192"/>
                  <a:pt x="5753" y="1730"/>
                  <a:pt x="5753" y="4032"/>
                </a:cubicBezTo>
                <a:cubicBezTo>
                  <a:pt x="4574" y="4032"/>
                  <a:pt x="1148" y="4032"/>
                  <a:pt x="3" y="4026"/>
                </a:cubicBezTo>
                <a:cubicBezTo>
                  <a:pt x="2" y="3052"/>
                  <a:pt x="2" y="2839"/>
                  <a:pt x="0" y="2165"/>
                </a:cubicBezTo>
                <a:close/>
              </a:path>
            </a:pathLst>
          </a:custGeom>
          <a:solidFill>
            <a:srgbClr val="F1BB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0"/>
            <a:ext cx="9144000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Freeform 5"/>
          <p:cNvSpPr>
            <a:spLocks/>
          </p:cNvSpPr>
          <p:nvPr/>
        </p:nvSpPr>
        <p:spPr bwMode="auto">
          <a:xfrm>
            <a:off x="-4763" y="0"/>
            <a:ext cx="2301876" cy="288925"/>
          </a:xfrm>
          <a:custGeom>
            <a:avLst/>
            <a:gdLst>
              <a:gd name="T0" fmla="*/ 2147483646 w 4173"/>
              <a:gd name="T1" fmla="*/ 2147483646 h 583"/>
              <a:gd name="T2" fmla="*/ 2147483646 w 4173"/>
              <a:gd name="T3" fmla="*/ 2147483646 h 583"/>
              <a:gd name="T4" fmla="*/ 2147483646 w 4173"/>
              <a:gd name="T5" fmla="*/ 2147483646 h 583"/>
              <a:gd name="T6" fmla="*/ 2147483646 w 4173"/>
              <a:gd name="T7" fmla="*/ 2147483646 h 583"/>
              <a:gd name="T8" fmla="*/ 2147483646 w 4173"/>
              <a:gd name="T9" fmla="*/ 2147483646 h 58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173" h="583">
                <a:moveTo>
                  <a:pt x="4173" y="2"/>
                </a:moveTo>
                <a:cubicBezTo>
                  <a:pt x="4113" y="110"/>
                  <a:pt x="4061" y="178"/>
                  <a:pt x="3905" y="578"/>
                </a:cubicBezTo>
                <a:cubicBezTo>
                  <a:pt x="3129" y="578"/>
                  <a:pt x="1256" y="583"/>
                  <a:pt x="1" y="582"/>
                </a:cubicBezTo>
                <a:cubicBezTo>
                  <a:pt x="0" y="231"/>
                  <a:pt x="5" y="188"/>
                  <a:pt x="5" y="1"/>
                </a:cubicBezTo>
                <a:cubicBezTo>
                  <a:pt x="2821" y="0"/>
                  <a:pt x="2789" y="2"/>
                  <a:pt x="4173" y="2"/>
                </a:cubicBezTo>
                <a:close/>
              </a:path>
            </a:pathLst>
          </a:custGeom>
          <a:solidFill>
            <a:srgbClr val="EFB7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0" name="Freeform 6"/>
          <p:cNvSpPr>
            <a:spLocks/>
          </p:cNvSpPr>
          <p:nvPr/>
        </p:nvSpPr>
        <p:spPr bwMode="auto">
          <a:xfrm>
            <a:off x="-3175" y="287338"/>
            <a:ext cx="2154238" cy="927100"/>
          </a:xfrm>
          <a:custGeom>
            <a:avLst/>
            <a:gdLst>
              <a:gd name="T0" fmla="*/ 2147483646 w 3908"/>
              <a:gd name="T1" fmla="*/ 0 h 1872"/>
              <a:gd name="T2" fmla="*/ 2147483646 w 3908"/>
              <a:gd name="T3" fmla="*/ 2147483646 h 1872"/>
              <a:gd name="T4" fmla="*/ 0 w 3908"/>
              <a:gd name="T5" fmla="*/ 2147483646 h 1872"/>
              <a:gd name="T6" fmla="*/ 2147483646 w 3908"/>
              <a:gd name="T7" fmla="*/ 0 h 1872"/>
              <a:gd name="T8" fmla="*/ 2147483646 w 3908"/>
              <a:gd name="T9" fmla="*/ 0 h 187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908" h="1872">
                <a:moveTo>
                  <a:pt x="3908" y="0"/>
                </a:moveTo>
                <a:cubicBezTo>
                  <a:pt x="3588" y="736"/>
                  <a:pt x="3468" y="1096"/>
                  <a:pt x="3204" y="1864"/>
                </a:cubicBezTo>
                <a:cubicBezTo>
                  <a:pt x="2281" y="1872"/>
                  <a:pt x="1191" y="1870"/>
                  <a:pt x="0" y="1872"/>
                </a:cubicBezTo>
                <a:cubicBezTo>
                  <a:pt x="0" y="1052"/>
                  <a:pt x="3" y="760"/>
                  <a:pt x="4" y="0"/>
                </a:cubicBezTo>
                <a:cubicBezTo>
                  <a:pt x="1315" y="3"/>
                  <a:pt x="1921" y="1"/>
                  <a:pt x="3908" y="0"/>
                </a:cubicBezTo>
                <a:close/>
              </a:path>
            </a:pathLst>
          </a:custGeom>
          <a:solidFill>
            <a:srgbClr val="D48A2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1" name="Freeform 7"/>
          <p:cNvSpPr>
            <a:spLocks/>
          </p:cNvSpPr>
          <p:nvPr/>
        </p:nvSpPr>
        <p:spPr bwMode="auto">
          <a:xfrm>
            <a:off x="-1588" y="1211263"/>
            <a:ext cx="1765301" cy="2687637"/>
          </a:xfrm>
          <a:custGeom>
            <a:avLst/>
            <a:gdLst>
              <a:gd name="T0" fmla="*/ 2147483646 w 1112"/>
              <a:gd name="T1" fmla="*/ 0 h 1693"/>
              <a:gd name="T2" fmla="*/ 2147483646 w 1112"/>
              <a:gd name="T3" fmla="*/ 2147483646 h 1693"/>
              <a:gd name="T4" fmla="*/ 2147483646 w 1112"/>
              <a:gd name="T5" fmla="*/ 2147483646 h 1693"/>
              <a:gd name="T6" fmla="*/ 0 w 1112"/>
              <a:gd name="T7" fmla="*/ 2147483646 h 1693"/>
              <a:gd name="T8" fmla="*/ 2147483646 w 1112"/>
              <a:gd name="T9" fmla="*/ 0 h 169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12" h="1693">
                <a:moveTo>
                  <a:pt x="1112" y="0"/>
                </a:moveTo>
                <a:cubicBezTo>
                  <a:pt x="952" y="507"/>
                  <a:pt x="938" y="507"/>
                  <a:pt x="793" y="1123"/>
                </a:cubicBezTo>
                <a:cubicBezTo>
                  <a:pt x="849" y="1107"/>
                  <a:pt x="513" y="1304"/>
                  <a:pt x="1" y="1693"/>
                </a:cubicBezTo>
                <a:cubicBezTo>
                  <a:pt x="1" y="1240"/>
                  <a:pt x="0" y="390"/>
                  <a:pt x="0" y="2"/>
                </a:cubicBezTo>
                <a:cubicBezTo>
                  <a:pt x="543" y="2"/>
                  <a:pt x="578" y="0"/>
                  <a:pt x="1112" y="0"/>
                </a:cubicBezTo>
                <a:close/>
              </a:path>
            </a:pathLst>
          </a:custGeom>
          <a:solidFill>
            <a:srgbClr val="EFB7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2" name="Freeform 8"/>
          <p:cNvSpPr>
            <a:spLocks/>
          </p:cNvSpPr>
          <p:nvPr/>
        </p:nvSpPr>
        <p:spPr bwMode="auto">
          <a:xfrm>
            <a:off x="-23813" y="2995613"/>
            <a:ext cx="1277938" cy="3862387"/>
          </a:xfrm>
          <a:custGeom>
            <a:avLst/>
            <a:gdLst>
              <a:gd name="T0" fmla="*/ 2147483646 w 805"/>
              <a:gd name="T1" fmla="*/ 2147483646 h 2433"/>
              <a:gd name="T2" fmla="*/ 2147483646 w 805"/>
              <a:gd name="T3" fmla="*/ 0 h 2433"/>
              <a:gd name="T4" fmla="*/ 2147483646 w 805"/>
              <a:gd name="T5" fmla="*/ 2147483646 h 2433"/>
              <a:gd name="T6" fmla="*/ 0 w 805"/>
              <a:gd name="T7" fmla="*/ 2147483646 h 2433"/>
              <a:gd name="T8" fmla="*/ 2147483646 w 805"/>
              <a:gd name="T9" fmla="*/ 2147483646 h 243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05" h="2433">
                <a:moveTo>
                  <a:pt x="501" y="2431"/>
                </a:moveTo>
                <a:cubicBezTo>
                  <a:pt x="523" y="1907"/>
                  <a:pt x="684" y="571"/>
                  <a:pt x="805" y="0"/>
                </a:cubicBezTo>
                <a:cubicBezTo>
                  <a:pt x="719" y="70"/>
                  <a:pt x="532" y="153"/>
                  <a:pt x="15" y="564"/>
                </a:cubicBezTo>
                <a:cubicBezTo>
                  <a:pt x="14" y="1090"/>
                  <a:pt x="0" y="1890"/>
                  <a:pt x="0" y="2433"/>
                </a:cubicBezTo>
                <a:cubicBezTo>
                  <a:pt x="148" y="2433"/>
                  <a:pt x="68" y="2432"/>
                  <a:pt x="501" y="2431"/>
                </a:cubicBezTo>
                <a:close/>
              </a:path>
            </a:pathLst>
          </a:custGeom>
          <a:solidFill>
            <a:srgbClr val="EFB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" y="1354138"/>
            <a:ext cx="550863" cy="535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309563"/>
            <a:ext cx="1087438" cy="87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5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057400" y="152400"/>
            <a:ext cx="6781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47800"/>
            <a:ext cx="8153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8205" name="Rectangle 1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931638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206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931638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207" name="Rectangle 1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smtClean="0">
                <a:solidFill>
                  <a:srgbClr val="931638"/>
                </a:solidFill>
                <a:latin typeface="Times" panose="02020603050405020304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7C62BAE-6B3E-4F38-B677-1AF9ADCC4DE6}" type="slidenum">
              <a:rPr lang="en-US" altLang="en-US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9944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EEEEEE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EEEEEE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EEEEEE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EEEEEE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EEEEEE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EEEEEE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EEEEEE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EEEEEE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EEEEEE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931638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931638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931638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931638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931638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931638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931638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931638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931638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1C17CE-974E-4D0B-86BD-54091B39143A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2B0586-9F2F-4955-BFA3-4D626CC38F46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316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wmf"/><Relationship Id="rId3" Type="http://schemas.openxmlformats.org/officeDocument/2006/relationships/slideLayout" Target="../slideLayouts/slideLayout22.xml"/><Relationship Id="rId7" Type="http://schemas.openxmlformats.org/officeDocument/2006/relationships/oleObject" Target="../embeddings/oleObject2.bin"/><Relationship Id="rId12" Type="http://schemas.openxmlformats.org/officeDocument/2006/relationships/image" Target="../media/image25.wmf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2.wmf"/><Relationship Id="rId11" Type="http://schemas.openxmlformats.org/officeDocument/2006/relationships/oleObject" Target="../embeddings/oleObject4.bin"/><Relationship Id="rId5" Type="http://schemas.openxmlformats.org/officeDocument/2006/relationships/oleObject" Target="../embeddings/oleObject1.bin"/><Relationship Id="rId10" Type="http://schemas.openxmlformats.org/officeDocument/2006/relationships/image" Target="../media/image24.wmf"/><Relationship Id="rId4" Type="http://schemas.openxmlformats.org/officeDocument/2006/relationships/notesSlide" Target="../notesSlides/notesSlide10.xml"/><Relationship Id="rId9" Type="http://schemas.openxmlformats.org/officeDocument/2006/relationships/oleObject" Target="../embeddings/oleObject3.bin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"/><Relationship Id="rId1" Type="http://schemas.openxmlformats.org/officeDocument/2006/relationships/slideLayout" Target="../slideLayouts/slideLayout3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3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3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9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4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4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5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5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52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5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50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50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5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5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5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61.emf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0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0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50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wmf"/><Relationship Id="rId1" Type="http://schemas.openxmlformats.org/officeDocument/2006/relationships/slideLayout" Target="../slideLayouts/slideLayout5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71.emf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wmf"/><Relationship Id="rId1" Type="http://schemas.openxmlformats.org/officeDocument/2006/relationships/slideLayout" Target="../slideLayouts/slideLayout5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5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5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5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55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50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5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50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50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5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93.png"/><Relationship Id="rId4" Type="http://schemas.openxmlformats.org/officeDocument/2006/relationships/oleObject" Target="../embeddings/oleObject5.bin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Immagine 1">
            <a:extLst>
              <a:ext uri="{FF2B5EF4-FFF2-40B4-BE49-F238E27FC236}">
                <a16:creationId xmlns:a16="http://schemas.microsoft.com/office/drawing/2014/main" id="{3373455B-6A85-4281-8214-ABE7012A36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4197"/>
            <a:ext cx="8816280" cy="6489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5321121" y="3530957"/>
            <a:ext cx="1676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 err="1">
                <a:solidFill>
                  <a:srgbClr val="BE0260"/>
                </a:solidFill>
              </a:rPr>
              <a:t>metotressato</a:t>
            </a:r>
            <a:endParaRPr lang="it-IT" sz="1600" dirty="0">
              <a:solidFill>
                <a:srgbClr val="BE0260"/>
              </a:solidFill>
            </a:endParaRPr>
          </a:p>
        </p:txBody>
      </p:sp>
    </p:spTree>
  </p:cSld>
  <p:clrMapOvr>
    <a:masterClrMapping/>
  </p:clrMapOvr>
  <p:transition>
    <p:zo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5">
            <a:extLst>
              <a:ext uri="{FF2B5EF4-FFF2-40B4-BE49-F238E27FC236}">
                <a16:creationId xmlns:a16="http://schemas.microsoft.com/office/drawing/2014/main" id="{4F71CE97-59E6-4A85-A1E1-F25A2EE6B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200" y="549275"/>
            <a:ext cx="5384800" cy="421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Rectangle 3">
            <a:extLst>
              <a:ext uri="{FF2B5EF4-FFF2-40B4-BE49-F238E27FC236}">
                <a16:creationId xmlns:a16="http://schemas.microsoft.com/office/drawing/2014/main" id="{CB392865-0E44-4421-B52D-7B1DE11D40FE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381000" y="4843463"/>
            <a:ext cx="8534400" cy="18986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it-IT" altLang="it-IT" sz="2000"/>
              <a:t>Antibiotico macrociclico prodotto da </a:t>
            </a:r>
            <a:r>
              <a:rPr lang="it-IT" altLang="it-IT" sz="2000" i="1"/>
              <a:t>Streptomyces hygroscopicus.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 sz="2000"/>
              <a:t>Nel citoplasma del linfocita T si lega alla FKBP-12 (non deve essere somministrato con il tacrolimus).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 sz="2000"/>
              <a:t>Il complesso </a:t>
            </a:r>
            <a:r>
              <a:rPr lang="it-IT" altLang="it-IT" sz="2000" b="1"/>
              <a:t>non</a:t>
            </a:r>
            <a:r>
              <a:rPr lang="it-IT" altLang="it-IT" sz="2000"/>
              <a:t> inibisce la calcineurina, ma inibisce le proteine mTOR (target of rapamycin), chinasi coinvolte nella proliferazione dei linfociti T in risposta alle interleuchine.</a:t>
            </a:r>
          </a:p>
        </p:txBody>
      </p:sp>
      <p:pic>
        <p:nvPicPr>
          <p:cNvPr id="25604" name="Picture 4" descr="Untitled-2 copy">
            <a:extLst>
              <a:ext uri="{FF2B5EF4-FFF2-40B4-BE49-F238E27FC236}">
                <a16:creationId xmlns:a16="http://schemas.microsoft.com/office/drawing/2014/main" id="{3DBF2591-F22F-44BA-89AF-33E02F15F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80"/>
          <a:stretch>
            <a:fillRect/>
          </a:stretch>
        </p:blipFill>
        <p:spPr bwMode="auto">
          <a:xfrm>
            <a:off x="34925" y="1447800"/>
            <a:ext cx="332422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Rectangle 2">
            <a:extLst>
              <a:ext uri="{FF2B5EF4-FFF2-40B4-BE49-F238E27FC236}">
                <a16:creationId xmlns:a16="http://schemas.microsoft.com/office/drawing/2014/main" id="{C218EBC3-3F35-4EAD-A5D5-D1B74A04A37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76200"/>
            <a:ext cx="5334000" cy="1143000"/>
          </a:xfrm>
        </p:spPr>
        <p:txBody>
          <a:bodyPr/>
          <a:lstStyle/>
          <a:p>
            <a:pPr eaLnBrk="1" hangingPunct="1"/>
            <a:r>
              <a:rPr lang="it-IT" altLang="it-IT" sz="3600"/>
              <a:t>Sirolimus (Rapamicina)</a:t>
            </a:r>
            <a:endParaRPr lang="it-IT" altLang="it-IT"/>
          </a:p>
        </p:txBody>
      </p:sp>
    </p:spTree>
  </p:cSld>
  <p:clrMapOvr>
    <a:masterClrMapping/>
  </p:clrMapOvr>
  <p:transition>
    <p:zo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olo 1">
            <a:extLst>
              <a:ext uri="{FF2B5EF4-FFF2-40B4-BE49-F238E27FC236}">
                <a16:creationId xmlns:a16="http://schemas.microsoft.com/office/drawing/2014/main" id="{F8BA0E0E-F59D-4D4B-BF21-2F01B0CD25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/>
              <a:t>Farmacocinetica</a:t>
            </a:r>
          </a:p>
        </p:txBody>
      </p:sp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9C96A6DD-04C7-4AC8-B26D-FF7F96D2A65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85800" y="1981200"/>
          <a:ext cx="7772400" cy="1920876"/>
        </p:xfrm>
        <a:graphic>
          <a:graphicData uri="http://schemas.openxmlformats.org/drawingml/2006/table">
            <a:tbl>
              <a:tblPr/>
              <a:tblGrid>
                <a:gridCol w="1943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75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09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40292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MS PGothic" panose="020B0600070205080204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mic Sans MS" panose="030F0702030302020204" pitchFamily="66" charset="0"/>
                          <a:ea typeface="MS PGothic" panose="020B0600070205080204" pitchFamily="34" charset="-128"/>
                        </a:rPr>
                        <a:t>Farmaco</a:t>
                      </a:r>
                    </a:p>
                  </a:txBody>
                  <a:tcPr marT="45748" marB="4574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MS PGothic" panose="020B0600070205080204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mic Sans MS" panose="030F0702030302020204" pitchFamily="66" charset="0"/>
                          <a:ea typeface="MS PGothic" panose="020B0600070205080204" pitchFamily="34" charset="-128"/>
                        </a:rPr>
                        <a:t>Via di somministrazione</a:t>
                      </a:r>
                    </a:p>
                  </a:txBody>
                  <a:tcPr marT="45748" marB="4574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MS PGothic" panose="020B0600070205080204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mic Sans MS" panose="030F0702030302020204" pitchFamily="66" charset="0"/>
                          <a:ea typeface="MS PGothic" panose="020B0600070205080204" pitchFamily="34" charset="-128"/>
                        </a:rPr>
                        <a:t>Emivita</a:t>
                      </a:r>
                    </a:p>
                  </a:txBody>
                  <a:tcPr marT="45748" marB="4574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MS PGothic" panose="020B0600070205080204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mic Sans MS" panose="030F0702030302020204" pitchFamily="66" charset="0"/>
                          <a:ea typeface="MS PGothic" panose="020B0600070205080204" pitchFamily="34" charset="-128"/>
                        </a:rPr>
                        <a:t>Eliminazione</a:t>
                      </a:r>
                    </a:p>
                  </a:txBody>
                  <a:tcPr marT="45748" marB="4574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292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MS PGothic" panose="020B0600070205080204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MS PGothic" panose="020B0600070205080204" pitchFamily="34" charset="-128"/>
                        </a:rPr>
                        <a:t>Sirolimus (RapamuneⓇ)</a:t>
                      </a:r>
                    </a:p>
                  </a:txBody>
                  <a:tcPr marT="45748" marB="4574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MS PGothic" panose="020B0600070205080204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MS PGothic" panose="020B0600070205080204" pitchFamily="34" charset="-128"/>
                        </a:rPr>
                        <a:t>Orale</a:t>
                      </a:r>
                    </a:p>
                  </a:txBody>
                  <a:tcPr marT="45748" marB="4574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MS PGothic" panose="020B0600070205080204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MS PGothic" panose="020B0600070205080204" pitchFamily="34" charset="-128"/>
                        </a:rPr>
                        <a:t>60 h</a:t>
                      </a:r>
                    </a:p>
                  </a:txBody>
                  <a:tcPr marT="45748" marB="4574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MS PGothic" panose="020B0600070205080204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MS PGothic" panose="020B0600070205080204" pitchFamily="34" charset="-128"/>
                        </a:rPr>
                        <a:t>Epatica (CYP3A4)</a:t>
                      </a:r>
                    </a:p>
                  </a:txBody>
                  <a:tcPr marT="45748" marB="4574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292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MS PGothic" panose="020B0600070205080204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MS PGothic" panose="020B0600070205080204" pitchFamily="34" charset="-128"/>
                        </a:rPr>
                        <a:t>Everolimus (CerticanⓇ)</a:t>
                      </a:r>
                    </a:p>
                  </a:txBody>
                  <a:tcPr marT="45748" marB="4574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FFF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MS PGothic" panose="020B0600070205080204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MS PGothic" panose="020B0600070205080204" pitchFamily="34" charset="-128"/>
                        </a:rPr>
                        <a:t>Orale</a:t>
                      </a:r>
                    </a:p>
                  </a:txBody>
                  <a:tcPr marT="45748" marB="4574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FFF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MS PGothic" panose="020B0600070205080204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MS PGothic" panose="020B0600070205080204" pitchFamily="34" charset="-128"/>
                        </a:rPr>
                        <a:t>43 h</a:t>
                      </a:r>
                    </a:p>
                  </a:txBody>
                  <a:tcPr marT="45748" marB="4574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FFF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MS PGothic" panose="020B0600070205080204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MS PGothic" panose="020B0600070205080204" pitchFamily="34" charset="-128"/>
                        </a:rPr>
                        <a:t>Epatica (CYP3A4)</a:t>
                      </a:r>
                    </a:p>
                  </a:txBody>
                  <a:tcPr marT="45748" marB="4574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7673" name="CasellaDiTesto 4">
            <a:extLst>
              <a:ext uri="{FF2B5EF4-FFF2-40B4-BE49-F238E27FC236}">
                <a16:creationId xmlns:a16="http://schemas.microsoft.com/office/drawing/2014/main" id="{C46D4D49-04D0-472F-A04D-B8EEF7ABAA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797425"/>
            <a:ext cx="4394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+mn-cs"/>
              </a:rPr>
              <a:t>Frequenti le interazioni farmacologiche</a:t>
            </a:r>
          </a:p>
        </p:txBody>
      </p:sp>
    </p:spTree>
  </p:cSld>
  <p:clrMapOvr>
    <a:masterClrMapping/>
  </p:clrMapOvr>
  <p:transition>
    <p:zo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olo 1">
            <a:extLst>
              <a:ext uri="{FF2B5EF4-FFF2-40B4-BE49-F238E27FC236}">
                <a16:creationId xmlns:a16="http://schemas.microsoft.com/office/drawing/2014/main" id="{7B911733-E9D7-4F55-B093-E9006CA7D4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33375"/>
            <a:ext cx="7772400" cy="1143000"/>
          </a:xfrm>
        </p:spPr>
        <p:txBody>
          <a:bodyPr/>
          <a:lstStyle/>
          <a:p>
            <a:r>
              <a:rPr lang="it-IT" altLang="it-IT"/>
              <a:t>Effetti collaterali</a:t>
            </a:r>
          </a:p>
        </p:txBody>
      </p:sp>
      <p:sp>
        <p:nvSpPr>
          <p:cNvPr id="138242" name="Segnaposto contenuto 2">
            <a:extLst>
              <a:ext uri="{FF2B5EF4-FFF2-40B4-BE49-F238E27FC236}">
                <a16:creationId xmlns:a16="http://schemas.microsoft.com/office/drawing/2014/main" id="{FB34278D-201C-43F2-8B3B-F1AA50A89BA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752600"/>
            <a:ext cx="7772400" cy="4413250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it-IT" altLang="it-IT" dirty="0" err="1">
                <a:ea typeface="ＭＳ Ｐゴシック" panose="020B0600070205080204" pitchFamily="34" charset="-128"/>
              </a:rPr>
              <a:t>Mielosoppressione</a:t>
            </a:r>
            <a:r>
              <a:rPr lang="it-IT" altLang="it-IT" dirty="0">
                <a:ea typeface="ＭＳ Ｐゴシック" panose="020B0600070205080204" pitchFamily="34" charset="-128"/>
              </a:rPr>
              <a:t> (</a:t>
            </a:r>
            <a:r>
              <a:rPr lang="it-IT" altLang="it-IT" dirty="0" err="1">
                <a:ea typeface="ＭＳ Ｐゴシック" panose="020B0600070205080204" pitchFamily="34" charset="-128"/>
              </a:rPr>
              <a:t>piastrinopenia</a:t>
            </a:r>
            <a:r>
              <a:rPr lang="it-IT" altLang="it-IT" dirty="0">
                <a:ea typeface="ＭＳ Ｐゴシック" panose="020B0600070205080204" pitchFamily="34" charset="-128"/>
              </a:rPr>
              <a:t>), epatotossicità, diarrea, </a:t>
            </a:r>
            <a:r>
              <a:rPr lang="it-IT" altLang="it-IT" dirty="0" err="1">
                <a:ea typeface="ＭＳ Ｐゴシック" panose="020B0600070205080204" pitchFamily="34" charset="-128"/>
              </a:rPr>
              <a:t>ipertrigliceridemia</a:t>
            </a:r>
            <a:r>
              <a:rPr lang="it-IT" altLang="it-IT" dirty="0">
                <a:ea typeface="ＭＳ Ｐゴシック" panose="020B0600070205080204" pitchFamily="34" charset="-128"/>
              </a:rPr>
              <a:t>, polmonite e cefalea (sindrome emolitico-uremica nel trapianto di cellule staminali per prevenire la GVHD)</a:t>
            </a:r>
          </a:p>
          <a:p>
            <a:pPr>
              <a:defRPr/>
            </a:pPr>
            <a:r>
              <a:rPr lang="it-IT" altLang="it-IT" dirty="0">
                <a:ea typeface="ＭＳ Ｐゴシック" panose="020B0600070205080204" pitchFamily="34" charset="-128"/>
              </a:rPr>
              <a:t>La tossicità renale è meno frequente rispetto agli inibitori della </a:t>
            </a:r>
            <a:r>
              <a:rPr lang="it-IT" altLang="it-IT" dirty="0" err="1">
                <a:ea typeface="ＭＳ Ｐゴシック" panose="020B0600070205080204" pitchFamily="34" charset="-128"/>
              </a:rPr>
              <a:t>calcineurina</a:t>
            </a:r>
            <a:r>
              <a:rPr lang="it-IT" altLang="it-IT" dirty="0">
                <a:ea typeface="ＭＳ Ｐゴシック" panose="020B0600070205080204" pitchFamily="34" charset="-128"/>
              </a:rPr>
              <a:t>, uso in crescita nelle fasi precoci dopo il trapianto.</a:t>
            </a:r>
          </a:p>
        </p:txBody>
      </p:sp>
    </p:spTree>
  </p:cSld>
  <p:clrMapOvr>
    <a:masterClrMapping/>
  </p:clrMapOvr>
  <p:transition>
    <p:zo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Immagine 1">
            <a:extLst>
              <a:ext uri="{FF2B5EF4-FFF2-40B4-BE49-F238E27FC236}">
                <a16:creationId xmlns:a16="http://schemas.microsoft.com/office/drawing/2014/main" id="{F3779BFF-0423-45EC-84F0-ABAF1B858C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350"/>
            <a:ext cx="9144000" cy="642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CasellaDiTesto 1">
            <a:extLst>
              <a:ext uri="{FF2B5EF4-FFF2-40B4-BE49-F238E27FC236}">
                <a16:creationId xmlns:a16="http://schemas.microsoft.com/office/drawing/2014/main" id="{379F49B0-980D-4928-98F7-AF228EA9D6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625" y="692150"/>
            <a:ext cx="33845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+mn-cs"/>
              </a:rPr>
              <a:t>Inibisce una serie di risposte linfocitarie T e B inibendo la sintesi de novo delle purine</a:t>
            </a:r>
          </a:p>
        </p:txBody>
      </p:sp>
      <p:sp>
        <p:nvSpPr>
          <p:cNvPr id="29700" name="CasellaDiTesto 2">
            <a:extLst>
              <a:ext uri="{FF2B5EF4-FFF2-40B4-BE49-F238E27FC236}">
                <a16:creationId xmlns:a16="http://schemas.microsoft.com/office/drawing/2014/main" id="{A20DC7C7-E80D-42E0-8F2C-2EDE4CC523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375" y="5732463"/>
            <a:ext cx="4800600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+mn-cs"/>
              </a:rPr>
              <a:t>Acido </a:t>
            </a:r>
            <a:r>
              <a:rPr kumimoji="0" lang="it-IT" alt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+mn-cs"/>
              </a:rPr>
              <a:t>micofenolico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+mn-cs"/>
              </a:rPr>
              <a:t> ← </a:t>
            </a:r>
            <a:r>
              <a:rPr kumimoji="0" lang="it-IT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+mn-cs"/>
              </a:rPr>
              <a:t>micofenolato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it-IT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+mn-cs"/>
              </a:rPr>
              <a:t>mofetil</a:t>
            </a:r>
            <a:endParaRPr kumimoji="0" lang="it-IT" altLang="it-IT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0" y="0"/>
            <a:ext cx="533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latin typeface="+mn-lt"/>
              </a:rPr>
              <a:t>Acido </a:t>
            </a:r>
            <a:r>
              <a:rPr lang="it-IT" b="1" dirty="0" err="1">
                <a:latin typeface="+mn-lt"/>
              </a:rPr>
              <a:t>micofenolico</a:t>
            </a:r>
            <a:r>
              <a:rPr lang="it-IT" b="1" dirty="0">
                <a:latin typeface="+mn-lt"/>
              </a:rPr>
              <a:t> (</a:t>
            </a:r>
            <a:r>
              <a:rPr lang="it-IT" b="1" dirty="0" err="1">
                <a:latin typeface="+mn-lt"/>
              </a:rPr>
              <a:t>micofenolato</a:t>
            </a:r>
            <a:r>
              <a:rPr lang="it-IT" b="1" dirty="0">
                <a:latin typeface="+mn-lt"/>
              </a:rPr>
              <a:t>)</a:t>
            </a:r>
          </a:p>
        </p:txBody>
      </p:sp>
    </p:spTree>
  </p:cSld>
  <p:clrMapOvr>
    <a:masterClrMapping/>
  </p:clrMapOvr>
  <p:transition>
    <p:zo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olo 1">
            <a:extLst>
              <a:ext uri="{FF2B5EF4-FFF2-40B4-BE49-F238E27FC236}">
                <a16:creationId xmlns:a16="http://schemas.microsoft.com/office/drawing/2014/main" id="{AC15CAC6-D58A-4E14-AD7E-87A2CDA87C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/>
              <a:t>Uso clinico</a:t>
            </a:r>
          </a:p>
        </p:txBody>
      </p:sp>
      <p:sp>
        <p:nvSpPr>
          <p:cNvPr id="139266" name="Segnaposto contenuto 2">
            <a:extLst>
              <a:ext uri="{FF2B5EF4-FFF2-40B4-BE49-F238E27FC236}">
                <a16:creationId xmlns:a16="http://schemas.microsoft.com/office/drawing/2014/main" id="{B10BEFF7-FA79-4A19-A5BB-1C87526E24E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defRPr/>
            </a:pPr>
            <a:r>
              <a:rPr lang="it-IT" altLang="it-IT" dirty="0">
                <a:ea typeface="ＭＳ Ｐゴシック" panose="020B0600070205080204" pitchFamily="34" charset="-128"/>
              </a:rPr>
              <a:t>Nei pazienti trapiantati con rigetto resistente al trattamento con altri farmaci o come alternativa alla ciclosporina o </a:t>
            </a:r>
            <a:r>
              <a:rPr lang="it-IT" altLang="it-IT" dirty="0" err="1">
                <a:ea typeface="ＭＳ Ｐゴシック" panose="020B0600070205080204" pitchFamily="34" charset="-128"/>
              </a:rPr>
              <a:t>tacrolimus</a:t>
            </a:r>
            <a:r>
              <a:rPr lang="it-IT" altLang="it-IT" dirty="0">
                <a:ea typeface="ＭＳ Ｐゴシック" panose="020B0600070205080204" pitchFamily="34" charset="-128"/>
              </a:rPr>
              <a:t> in pazienti che non tollerano questi farmaci</a:t>
            </a:r>
          </a:p>
          <a:p>
            <a:pPr>
              <a:defRPr/>
            </a:pPr>
            <a:r>
              <a:rPr lang="it-IT" altLang="it-IT" dirty="0">
                <a:ea typeface="ＭＳ Ｐゴシック" panose="020B0600070205080204" pitchFamily="34" charset="-128"/>
              </a:rPr>
              <a:t>per la profilassi e il trattamento della GVH acuta e cronica nei pazienti sottoposti a trapianto di cellule staminali emopoietiche</a:t>
            </a:r>
          </a:p>
          <a:p>
            <a:pPr>
              <a:defRPr/>
            </a:pPr>
            <a:r>
              <a:rPr lang="it-IT" altLang="it-IT" dirty="0">
                <a:ea typeface="ＭＳ Ｐゴシック" panose="020B0600070205080204" pitchFamily="34" charset="-128"/>
              </a:rPr>
              <a:t>Come farmaco immunosoppressivo (nefrite </a:t>
            </a:r>
            <a:r>
              <a:rPr lang="it-IT" altLang="it-IT" dirty="0" err="1">
                <a:ea typeface="ＭＳ Ｐゴシック" panose="020B0600070205080204" pitchFamily="34" charset="-128"/>
              </a:rPr>
              <a:t>lupica</a:t>
            </a:r>
            <a:r>
              <a:rPr lang="it-IT" altLang="it-IT" dirty="0">
                <a:ea typeface="ＭＳ Ｐゴシック" panose="020B0600070205080204" pitchFamily="34" charset="-128"/>
              </a:rPr>
              <a:t>, artrite reumatoide….)</a:t>
            </a:r>
          </a:p>
          <a:p>
            <a:pPr>
              <a:defRPr/>
            </a:pPr>
            <a:endParaRPr lang="it-IT" altLang="it-IT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>
    <p:zo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olo 1">
            <a:extLst>
              <a:ext uri="{FF2B5EF4-FFF2-40B4-BE49-F238E27FC236}">
                <a16:creationId xmlns:a16="http://schemas.microsoft.com/office/drawing/2014/main" id="{108AE51F-FBEF-4408-A60E-E178BE0BAA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/>
              <a:t>Effetti collaterali</a:t>
            </a:r>
          </a:p>
        </p:txBody>
      </p:sp>
      <p:sp>
        <p:nvSpPr>
          <p:cNvPr id="31747" name="Segnaposto contenuto 2">
            <a:extLst>
              <a:ext uri="{FF2B5EF4-FFF2-40B4-BE49-F238E27FC236}">
                <a16:creationId xmlns:a16="http://schemas.microsoft.com/office/drawing/2014/main" id="{80D04E6E-DB13-4344-BA14-2361DC139C97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it-IT" altLang="it-IT"/>
              <a:t>Disturbi gastrointestinali (nausea e vomito, diarrea, dolore addominale)</a:t>
            </a:r>
          </a:p>
          <a:p>
            <a:r>
              <a:rPr lang="it-IT" altLang="it-IT"/>
              <a:t>Cefalea</a:t>
            </a:r>
          </a:p>
          <a:p>
            <a:r>
              <a:rPr lang="it-IT" altLang="it-IT"/>
              <a:t>Ipertensione</a:t>
            </a:r>
          </a:p>
          <a:p>
            <a:r>
              <a:rPr lang="it-IT" altLang="it-IT"/>
              <a:t>Mielosoppressione (neutropenia)</a:t>
            </a:r>
          </a:p>
        </p:txBody>
      </p:sp>
    </p:spTree>
  </p:cSld>
  <p:clrMapOvr>
    <a:masterClrMapping/>
  </p:clrMapOvr>
  <p:transition>
    <p:zo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602166"/>
          </a:xfrm>
        </p:spPr>
        <p:txBody>
          <a:bodyPr>
            <a:normAutofit fontScale="90000"/>
          </a:bodyPr>
          <a:lstStyle/>
          <a:p>
            <a:pPr algn="ctr"/>
            <a:r>
              <a:rPr lang="it-IT" b="1" dirty="0"/>
              <a:t>«The purine </a:t>
            </a:r>
            <a:r>
              <a:rPr lang="it-IT" b="1" dirty="0" err="1"/>
              <a:t>path</a:t>
            </a:r>
            <a:r>
              <a:rPr lang="it-IT" b="1" dirty="0"/>
              <a:t> to </a:t>
            </a:r>
            <a:r>
              <a:rPr lang="it-IT" b="1" dirty="0" err="1"/>
              <a:t>chemotherapy</a:t>
            </a:r>
            <a:r>
              <a:rPr lang="it-IT" b="1" dirty="0"/>
              <a:t>»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3757960" y="3604133"/>
            <a:ext cx="5386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Hitching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Elion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 Nobel per la Medicina 1988</a:t>
            </a:r>
          </a:p>
        </p:txBody>
      </p:sp>
      <p:grpSp>
        <p:nvGrpSpPr>
          <p:cNvPr id="15" name="Gruppo 14"/>
          <p:cNvGrpSpPr/>
          <p:nvPr/>
        </p:nvGrpSpPr>
        <p:grpSpPr>
          <a:xfrm>
            <a:off x="0" y="4433907"/>
            <a:ext cx="2932771" cy="2084104"/>
            <a:chOff x="0" y="4433907"/>
            <a:chExt cx="2932771" cy="2084104"/>
          </a:xfrm>
        </p:grpSpPr>
        <p:pic>
          <p:nvPicPr>
            <p:cNvPr id="2052" name="Picture 4" descr="Mercaptopurine.sv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8824" y="4433907"/>
              <a:ext cx="1143000" cy="13049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CasellaDiTesto 8"/>
            <p:cNvSpPr txBox="1"/>
            <p:nvPr/>
          </p:nvSpPr>
          <p:spPr>
            <a:xfrm>
              <a:off x="624468" y="5738833"/>
              <a:ext cx="21521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Mercaptopurina</a:t>
              </a:r>
              <a:endPara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CasellaDiTesto 9"/>
            <p:cNvSpPr txBox="1"/>
            <p:nvPr/>
          </p:nvSpPr>
          <p:spPr>
            <a:xfrm>
              <a:off x="0" y="6148679"/>
              <a:ext cx="29327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Leucemia linfoblastica acuta</a:t>
              </a:r>
            </a:p>
          </p:txBody>
        </p:sp>
      </p:grpSp>
      <p:grpSp>
        <p:nvGrpSpPr>
          <p:cNvPr id="16" name="Gruppo 15"/>
          <p:cNvGrpSpPr/>
          <p:nvPr/>
        </p:nvGrpSpPr>
        <p:grpSpPr>
          <a:xfrm>
            <a:off x="2636180" y="3917822"/>
            <a:ext cx="2242867" cy="2550290"/>
            <a:chOff x="2636180" y="3917822"/>
            <a:chExt cx="2242867" cy="2550290"/>
          </a:xfrm>
        </p:grpSpPr>
        <p:pic>
          <p:nvPicPr>
            <p:cNvPr id="2054" name="Picture 6" descr="Azatiopryna.sv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6180" y="3917822"/>
              <a:ext cx="1628990" cy="16289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CasellaDiTesto 10"/>
            <p:cNvSpPr txBox="1"/>
            <p:nvPr/>
          </p:nvSpPr>
          <p:spPr>
            <a:xfrm>
              <a:off x="3170506" y="5738833"/>
              <a:ext cx="17085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Azatioprina</a:t>
              </a:r>
              <a:endPara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CasellaDiTesto 11"/>
            <p:cNvSpPr txBox="1"/>
            <p:nvPr/>
          </p:nvSpPr>
          <p:spPr>
            <a:xfrm>
              <a:off x="2704169" y="6098780"/>
              <a:ext cx="21075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Trapianti</a:t>
              </a:r>
            </a:p>
          </p:txBody>
        </p:sp>
      </p:grpSp>
      <p:sp>
        <p:nvSpPr>
          <p:cNvPr id="13" name="Rettangolo 12"/>
          <p:cNvSpPr/>
          <p:nvPr/>
        </p:nvSpPr>
        <p:spPr>
          <a:xfrm>
            <a:off x="245327" y="672901"/>
            <a:ext cx="4572000" cy="3108543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“since all cells required nucleic acids, it might be possible to stop the growth of rapidly dividing cells (e.g., tumors, virus) with antagonists of the nucleic acid bases”</a:t>
            </a:r>
            <a:endParaRPr kumimoji="0" lang="it-IT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7" name="Gruppo 16"/>
          <p:cNvGrpSpPr/>
          <p:nvPr/>
        </p:nvGrpSpPr>
        <p:grpSpPr>
          <a:xfrm>
            <a:off x="4811750" y="4433907"/>
            <a:ext cx="2148473" cy="2027964"/>
            <a:chOff x="4811750" y="4433907"/>
            <a:chExt cx="2148473" cy="2027964"/>
          </a:xfrm>
        </p:grpSpPr>
        <p:pic>
          <p:nvPicPr>
            <p:cNvPr id="2056" name="Picture 8" descr="Allopurinol V.1.sv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1682" y="4433907"/>
              <a:ext cx="1428750" cy="13144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CasellaDiTesto 17"/>
            <p:cNvSpPr txBox="1"/>
            <p:nvPr/>
          </p:nvSpPr>
          <p:spPr>
            <a:xfrm>
              <a:off x="5251682" y="5738833"/>
              <a:ext cx="17085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Allopurinolo</a:t>
              </a:r>
              <a:endPara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CasellaDiTesto 18"/>
            <p:cNvSpPr txBox="1"/>
            <p:nvPr/>
          </p:nvSpPr>
          <p:spPr>
            <a:xfrm>
              <a:off x="4811750" y="6092539"/>
              <a:ext cx="21075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Gotta</a:t>
              </a:r>
            </a:p>
          </p:txBody>
        </p:sp>
      </p:grpSp>
      <p:sp>
        <p:nvSpPr>
          <p:cNvPr id="14" name="Rettangolo 13"/>
          <p:cNvSpPr/>
          <p:nvPr/>
        </p:nvSpPr>
        <p:spPr>
          <a:xfrm>
            <a:off x="6691084" y="6518011"/>
            <a:ext cx="24529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Elion G.B., Science 1989</a:t>
            </a:r>
          </a:p>
        </p:txBody>
      </p:sp>
      <p:grpSp>
        <p:nvGrpSpPr>
          <p:cNvPr id="20" name="Gruppo 19"/>
          <p:cNvGrpSpPr/>
          <p:nvPr/>
        </p:nvGrpSpPr>
        <p:grpSpPr>
          <a:xfrm>
            <a:off x="6875113" y="4100189"/>
            <a:ext cx="2107581" cy="2345842"/>
            <a:chOff x="6875113" y="4100189"/>
            <a:chExt cx="2107581" cy="2345842"/>
          </a:xfrm>
        </p:grpSpPr>
        <p:pic>
          <p:nvPicPr>
            <p:cNvPr id="2058" name="Picture 10" descr="Aciclovir.sv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61897" y="4100189"/>
              <a:ext cx="1734015" cy="16386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CasellaDiTesto 21"/>
            <p:cNvSpPr txBox="1"/>
            <p:nvPr/>
          </p:nvSpPr>
          <p:spPr>
            <a:xfrm>
              <a:off x="7087371" y="5738833"/>
              <a:ext cx="17085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Aciclovir</a:t>
              </a:r>
              <a:endPara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CasellaDiTesto 22"/>
            <p:cNvSpPr txBox="1"/>
            <p:nvPr/>
          </p:nvSpPr>
          <p:spPr>
            <a:xfrm>
              <a:off x="6875113" y="6076699"/>
              <a:ext cx="21075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Herpes</a:t>
              </a:r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91142" y="673440"/>
            <a:ext cx="3456378" cy="280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97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olo 1">
            <a:extLst>
              <a:ext uri="{FF2B5EF4-FFF2-40B4-BE49-F238E27FC236}">
                <a16:creationId xmlns:a16="http://schemas.microsoft.com/office/drawing/2014/main" id="{8A69FF7E-B4A0-4A68-891A-3CD9BD56B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b="1"/>
              <a:t>Antimetaboliti tiopurinici</a:t>
            </a:r>
          </a:p>
        </p:txBody>
      </p:sp>
      <p:sp>
        <p:nvSpPr>
          <p:cNvPr id="4099" name="Segnaposto contenuto 4">
            <a:extLst>
              <a:ext uri="{FF2B5EF4-FFF2-40B4-BE49-F238E27FC236}">
                <a16:creationId xmlns:a16="http://schemas.microsoft.com/office/drawing/2014/main" id="{52609771-8407-46C2-94FC-7D5C0FB177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657600"/>
            <a:ext cx="8229600" cy="2895600"/>
          </a:xfrm>
        </p:spPr>
        <p:txBody>
          <a:bodyPr/>
          <a:lstStyle/>
          <a:p>
            <a:pPr marL="0" indent="0" algn="just">
              <a:buFont typeface="Arial" panose="020B0604020202020204" pitchFamily="34" charset="0"/>
              <a:buNone/>
            </a:pPr>
            <a:r>
              <a:rPr lang="it-IT" altLang="it-IT" sz="2400"/>
              <a:t>6-mercaptopurina ed il suo profarmaco azatioprina sono farmaci analoghi delle purine, utilizzati entrambi come antiblastici e immunosoppressori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it-IT" altLang="it-IT" sz="2400"/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it-IT" altLang="it-IT" sz="2400"/>
              <a:t>la 6-mercaptopurina trova impiego nella terapia di mantenimento della remissione della leucemia linfoblastica acuta e nel trattamento di diverse malattie autoimmuni</a:t>
            </a:r>
          </a:p>
        </p:txBody>
      </p:sp>
      <p:pic>
        <p:nvPicPr>
          <p:cNvPr id="4100" name="Immagine 5">
            <a:extLst>
              <a:ext uri="{FF2B5EF4-FFF2-40B4-BE49-F238E27FC236}">
                <a16:creationId xmlns:a16="http://schemas.microsoft.com/office/drawing/2014/main" id="{4DF04D8F-D2FB-4C02-97F3-DEC25CFF51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7" t="17075" r="8681" b="591"/>
          <a:stretch>
            <a:fillRect/>
          </a:stretch>
        </p:blipFill>
        <p:spPr bwMode="auto">
          <a:xfrm>
            <a:off x="2552700" y="1417638"/>
            <a:ext cx="4038600" cy="183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7124D93F-F22B-4AE3-9609-4DD4A5BC6B31}"/>
              </a:ext>
            </a:extLst>
          </p:cNvPr>
          <p:cNvGrpSpPr>
            <a:grpSpLocks/>
          </p:cNvGrpSpPr>
          <p:nvPr/>
        </p:nvGrpSpPr>
        <p:grpSpPr bwMode="auto">
          <a:xfrm>
            <a:off x="1285875" y="1857375"/>
            <a:ext cx="6932613" cy="2640013"/>
            <a:chOff x="642" y="2251"/>
            <a:chExt cx="4367" cy="1663"/>
          </a:xfrm>
        </p:grpSpPr>
        <p:pic>
          <p:nvPicPr>
            <p:cNvPr id="5125" name="Picture 3" descr="6-MP 9">
              <a:extLst>
                <a:ext uri="{FF2B5EF4-FFF2-40B4-BE49-F238E27FC236}">
                  <a16:creationId xmlns:a16="http://schemas.microsoft.com/office/drawing/2014/main" id="{D6FDDCC7-199E-4972-A627-A37A945110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4" y="2251"/>
              <a:ext cx="1675" cy="1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6" name="Picture 4" descr="IPOXANTINA">
              <a:extLst>
                <a:ext uri="{FF2B5EF4-FFF2-40B4-BE49-F238E27FC236}">
                  <a16:creationId xmlns:a16="http://schemas.microsoft.com/office/drawing/2014/main" id="{083DEC87-AA54-4D5B-BD99-2723EE649B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2" y="2251"/>
              <a:ext cx="1739" cy="16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123" name="Segnaposto contenuto 3">
            <a:extLst>
              <a:ext uri="{FF2B5EF4-FFF2-40B4-BE49-F238E27FC236}">
                <a16:creationId xmlns:a16="http://schemas.microsoft.com/office/drawing/2014/main" id="{6C86B41B-7FBB-4F9D-9A23-2AEADA31A9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F66C1503-9ABD-47CB-8DBB-CE29C359D9CD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>
          <a:xfrm>
            <a:off x="457200" y="153988"/>
            <a:ext cx="8229600" cy="1384300"/>
          </a:xfrm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None/>
              <a:defRPr/>
            </a:pPr>
            <a:r>
              <a:rPr lang="it-IT" sz="2800" b="1" dirty="0">
                <a:latin typeface="+mj-lt"/>
              </a:rPr>
              <a:t>Dal punto di vista strutturale, la 6-mercaptopurina è l'analogo </a:t>
            </a:r>
            <a:r>
              <a:rPr lang="it-IT" sz="2800" b="1" dirty="0" err="1">
                <a:latin typeface="+mj-lt"/>
              </a:rPr>
              <a:t>tiolico</a:t>
            </a:r>
            <a:r>
              <a:rPr lang="it-IT" sz="2800" b="1" dirty="0">
                <a:latin typeface="+mj-lt"/>
              </a:rPr>
              <a:t> dell'ipoxantina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14BD9797-CBDA-49AB-A80D-7EAB0F52202D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it-IT" sz="3200" b="1"/>
              <a:t>Metabolismo 6-mercaptopurina</a:t>
            </a:r>
          </a:p>
        </p:txBody>
      </p:sp>
      <p:sp>
        <p:nvSpPr>
          <p:cNvPr id="7171" name="TextBox 4">
            <a:extLst>
              <a:ext uri="{FF2B5EF4-FFF2-40B4-BE49-F238E27FC236}">
                <a16:creationId xmlns:a16="http://schemas.microsoft.com/office/drawing/2014/main" id="{8185965D-997E-4B5A-8516-9810BA2E4E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6488113"/>
            <a:ext cx="4876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Stocco et al., Expert Opin Drug Saf 2010</a:t>
            </a:r>
          </a:p>
        </p:txBody>
      </p:sp>
      <p:pic>
        <p:nvPicPr>
          <p:cNvPr id="7172" name="Picture 2">
            <a:extLst>
              <a:ext uri="{FF2B5EF4-FFF2-40B4-BE49-F238E27FC236}">
                <a16:creationId xmlns:a16="http://schemas.microsoft.com/office/drawing/2014/main" id="{0167EC15-C4A1-48B7-99A1-93FA4169C7C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70038" y="1600200"/>
            <a:ext cx="6003925" cy="4525963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DD5BF0B6-CEF7-4AD2-B6DC-0AF2662BAB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533400"/>
          </a:xfrm>
        </p:spPr>
        <p:txBody>
          <a:bodyPr/>
          <a:lstStyle/>
          <a:p>
            <a:r>
              <a:rPr lang="it-IT" altLang="it-IT"/>
              <a:t>Ciclosporina</a:t>
            </a:r>
          </a:p>
        </p:txBody>
      </p:sp>
      <p:sp>
        <p:nvSpPr>
          <p:cNvPr id="10243" name="Text Box 3">
            <a:extLst>
              <a:ext uri="{FF2B5EF4-FFF2-40B4-BE49-F238E27FC236}">
                <a16:creationId xmlns:a16="http://schemas.microsoft.com/office/drawing/2014/main" id="{5A566139-8842-465C-A5B6-A0EEA5B232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713" y="5959475"/>
            <a:ext cx="859948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+mn-cs"/>
              </a:rPr>
              <a:t>Undecapeptide ciclico isolato dal fungo </a:t>
            </a:r>
            <a:r>
              <a:rPr kumimoji="0" lang="it-IT" altLang="it-IT" sz="1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+mn-cs"/>
              </a:rPr>
              <a:t>Tolypocladium inflatum. </a:t>
            </a:r>
            <a:r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+mn-cs"/>
              </a:rPr>
              <a:t>È estremamente lipofilo</a:t>
            </a:r>
          </a:p>
        </p:txBody>
      </p:sp>
      <p:pic>
        <p:nvPicPr>
          <p:cNvPr id="10244" name="Picture 4" descr="Untitled-6">
            <a:extLst>
              <a:ext uri="{FF2B5EF4-FFF2-40B4-BE49-F238E27FC236}">
                <a16:creationId xmlns:a16="http://schemas.microsoft.com/office/drawing/2014/main" id="{DA5EE889-5BBA-485E-8E42-598C08B4E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25538"/>
            <a:ext cx="8229600" cy="479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4" name="Object 2">
            <a:extLst>
              <a:ext uri="{FF2B5EF4-FFF2-40B4-BE49-F238E27FC236}">
                <a16:creationId xmlns:a16="http://schemas.microsoft.com/office/drawing/2014/main" id="{84B976E1-A2FD-42BA-A2D3-901A77D6218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7200" y="2590800"/>
          <a:ext cx="1473200" cy="176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2" name="CS ChemDraw Drawing" r:id="rId5" imgW="1473200" imgH="1762760" progId="ChemDraw.Document.4.5">
                  <p:embed/>
                </p:oleObj>
              </mc:Choice>
              <mc:Fallback>
                <p:oleObj name="CS ChemDraw Drawing" r:id="rId5" imgW="1473200" imgH="1762760" progId="ChemDraw.Document.4.5">
                  <p:embed/>
                  <p:pic>
                    <p:nvPicPr>
                      <p:cNvPr id="8194" name="Object 2">
                        <a:extLst>
                          <a:ext uri="{FF2B5EF4-FFF2-40B4-BE49-F238E27FC236}">
                            <a16:creationId xmlns:a16="http://schemas.microsoft.com/office/drawing/2014/main" id="{84B976E1-A2FD-42BA-A2D3-901A77D6218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2590800"/>
                        <a:ext cx="1473200" cy="1762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47" name="Text Box 3">
            <a:extLst>
              <a:ext uri="{FF2B5EF4-FFF2-40B4-BE49-F238E27FC236}">
                <a16:creationId xmlns:a16="http://schemas.microsoft.com/office/drawing/2014/main" id="{EC77AEDF-29F6-47AB-9434-1FF670169E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050" y="50800"/>
            <a:ext cx="8027988" cy="35083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Metabolismo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azatioprina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 6-mercaptopurina</a:t>
            </a:r>
          </a:p>
        </p:txBody>
      </p:sp>
      <p:grpSp>
        <p:nvGrpSpPr>
          <p:cNvPr id="2" name="Group 4">
            <a:extLst>
              <a:ext uri="{FF2B5EF4-FFF2-40B4-BE49-F238E27FC236}">
                <a16:creationId xmlns:a16="http://schemas.microsoft.com/office/drawing/2014/main" id="{041EE9DC-4281-49C3-9C97-9E6952AB38D1}"/>
              </a:ext>
            </a:extLst>
          </p:cNvPr>
          <p:cNvGrpSpPr>
            <a:grpSpLocks/>
          </p:cNvGrpSpPr>
          <p:nvPr/>
        </p:nvGrpSpPr>
        <p:grpSpPr bwMode="auto">
          <a:xfrm>
            <a:off x="2057400" y="2590800"/>
            <a:ext cx="1752600" cy="1590675"/>
            <a:chOff x="1296" y="1632"/>
            <a:chExt cx="1104" cy="1002"/>
          </a:xfrm>
        </p:grpSpPr>
        <p:graphicFrame>
          <p:nvGraphicFramePr>
            <p:cNvPr id="8205" name="Object 5">
              <a:extLst>
                <a:ext uri="{FF2B5EF4-FFF2-40B4-BE49-F238E27FC236}">
                  <a16:creationId xmlns:a16="http://schemas.microsoft.com/office/drawing/2014/main" id="{63A52486-9366-4D27-A37C-D2A2056454D6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296" y="1680"/>
            <a:ext cx="1104" cy="95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63" name="CS ChemDraw Drawing" r:id="rId7" imgW="1927860" imgH="1666240" progId="ChemDraw.Document.4.5">
                    <p:embed/>
                  </p:oleObj>
                </mc:Choice>
                <mc:Fallback>
                  <p:oleObj name="CS ChemDraw Drawing" r:id="rId7" imgW="1927860" imgH="1666240" progId="ChemDraw.Document.4.5">
                    <p:embed/>
                    <p:pic>
                      <p:nvPicPr>
                        <p:cNvPr id="8205" name="Object 5">
                          <a:extLst>
                            <a:ext uri="{FF2B5EF4-FFF2-40B4-BE49-F238E27FC236}">
                              <a16:creationId xmlns:a16="http://schemas.microsoft.com/office/drawing/2014/main" id="{63A52486-9366-4D27-A37C-D2A2056454D6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96" y="1680"/>
                          <a:ext cx="1104" cy="95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206" name="Text Box 6">
              <a:extLst>
                <a:ext uri="{FF2B5EF4-FFF2-40B4-BE49-F238E27FC236}">
                  <a16:creationId xmlns:a16="http://schemas.microsoft.com/office/drawing/2014/main" id="{9BC8151A-5BC1-4A5C-9C21-92AB350282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96" y="1632"/>
              <a:ext cx="384" cy="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12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-SH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12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GST</a:t>
              </a:r>
            </a:p>
          </p:txBody>
        </p:sp>
      </p:grpSp>
      <p:grpSp>
        <p:nvGrpSpPr>
          <p:cNvPr id="3" name="Group 7">
            <a:extLst>
              <a:ext uri="{FF2B5EF4-FFF2-40B4-BE49-F238E27FC236}">
                <a16:creationId xmlns:a16="http://schemas.microsoft.com/office/drawing/2014/main" id="{9D3AD11E-2FC2-44A7-A811-B0D98185A63C}"/>
              </a:ext>
            </a:extLst>
          </p:cNvPr>
          <p:cNvGrpSpPr>
            <a:grpSpLocks/>
          </p:cNvGrpSpPr>
          <p:nvPr/>
        </p:nvGrpSpPr>
        <p:grpSpPr bwMode="auto">
          <a:xfrm>
            <a:off x="3690938" y="2111375"/>
            <a:ext cx="5110162" cy="3290888"/>
            <a:chOff x="2336" y="1344"/>
            <a:chExt cx="3219" cy="2073"/>
          </a:xfrm>
        </p:grpSpPr>
        <p:graphicFrame>
          <p:nvGraphicFramePr>
            <p:cNvPr id="8202" name="Object 4">
              <a:extLst>
                <a:ext uri="{FF2B5EF4-FFF2-40B4-BE49-F238E27FC236}">
                  <a16:creationId xmlns:a16="http://schemas.microsoft.com/office/drawing/2014/main" id="{5FC02674-7D9A-4A3F-A914-4D5070B8354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336" y="1344"/>
            <a:ext cx="2982" cy="20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64" name="CS ChemDraw Drawing" r:id="rId9" imgW="5504180" imgH="3827780" progId="ChemDraw.Document.4.5">
                    <p:embed/>
                  </p:oleObj>
                </mc:Choice>
                <mc:Fallback>
                  <p:oleObj name="CS ChemDraw Drawing" r:id="rId9" imgW="5504180" imgH="3827780" progId="ChemDraw.Document.4.5">
                    <p:embed/>
                    <p:pic>
                      <p:nvPicPr>
                        <p:cNvPr id="8202" name="Object 4">
                          <a:extLst>
                            <a:ext uri="{FF2B5EF4-FFF2-40B4-BE49-F238E27FC236}">
                              <a16:creationId xmlns:a16="http://schemas.microsoft.com/office/drawing/2014/main" id="{5FC02674-7D9A-4A3F-A914-4D5070B83544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36" y="1344"/>
                          <a:ext cx="2982" cy="207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203" name="Rectangle 9">
              <a:extLst>
                <a:ext uri="{FF2B5EF4-FFF2-40B4-BE49-F238E27FC236}">
                  <a16:creationId xmlns:a16="http://schemas.microsoft.com/office/drawing/2014/main" id="{BD435ABB-D3B5-4299-932B-FF54687526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12" y="1770"/>
              <a:ext cx="799" cy="635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204" name="Text Box 10">
              <a:extLst>
                <a:ext uri="{FF2B5EF4-FFF2-40B4-BE49-F238E27FC236}">
                  <a16:creationId xmlns:a16="http://schemas.microsoft.com/office/drawing/2014/main" id="{3603E9E9-7CA9-4B39-9B1A-D567EB6CCB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94" y="1933"/>
              <a:ext cx="861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24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Attività</a:t>
              </a:r>
            </a:p>
          </p:txBody>
        </p:sp>
      </p:grpSp>
      <p:sp>
        <p:nvSpPr>
          <p:cNvPr id="8198" name="Text Box 11">
            <a:extLst>
              <a:ext uri="{FF2B5EF4-FFF2-40B4-BE49-F238E27FC236}">
                <a16:creationId xmlns:a16="http://schemas.microsoft.com/office/drawing/2014/main" id="{5ACAB45C-431A-47FD-8FCD-4F29E918E5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4365625"/>
            <a:ext cx="19431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6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azathioprine</a:t>
            </a:r>
          </a:p>
        </p:txBody>
      </p:sp>
      <p:grpSp>
        <p:nvGrpSpPr>
          <p:cNvPr id="4" name="Group 12">
            <a:extLst>
              <a:ext uri="{FF2B5EF4-FFF2-40B4-BE49-F238E27FC236}">
                <a16:creationId xmlns:a16="http://schemas.microsoft.com/office/drawing/2014/main" id="{BD8C3675-F1E4-4CE2-A742-6D3617943946}"/>
              </a:ext>
            </a:extLst>
          </p:cNvPr>
          <p:cNvGrpSpPr>
            <a:grpSpLocks/>
          </p:cNvGrpSpPr>
          <p:nvPr/>
        </p:nvGrpSpPr>
        <p:grpSpPr bwMode="auto">
          <a:xfrm>
            <a:off x="2051050" y="476250"/>
            <a:ext cx="2951163" cy="5867400"/>
            <a:chOff x="1248" y="288"/>
            <a:chExt cx="1859" cy="3696"/>
          </a:xfrm>
        </p:grpSpPr>
        <p:graphicFrame>
          <p:nvGraphicFramePr>
            <p:cNvPr id="8200" name="Object 3">
              <a:extLst>
                <a:ext uri="{FF2B5EF4-FFF2-40B4-BE49-F238E27FC236}">
                  <a16:creationId xmlns:a16="http://schemas.microsoft.com/office/drawing/2014/main" id="{25FC7EC7-1150-40BB-8B35-361563862C9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248" y="288"/>
            <a:ext cx="1356" cy="36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65" name="CS ChemDraw Drawing" r:id="rId11" imgW="2324100" imgH="6334760" progId="ChemDraw.Document.4.5">
                    <p:embed/>
                  </p:oleObj>
                </mc:Choice>
                <mc:Fallback>
                  <p:oleObj name="CS ChemDraw Drawing" r:id="rId11" imgW="2324100" imgH="6334760" progId="ChemDraw.Document.4.5">
                    <p:embed/>
                    <p:pic>
                      <p:nvPicPr>
                        <p:cNvPr id="8200" name="Object 3">
                          <a:extLst>
                            <a:ext uri="{FF2B5EF4-FFF2-40B4-BE49-F238E27FC236}">
                              <a16:creationId xmlns:a16="http://schemas.microsoft.com/office/drawing/2014/main" id="{25FC7EC7-1150-40BB-8B35-361563862C91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48" y="288"/>
                          <a:ext cx="1356" cy="369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201" name="Text Box 14">
              <a:extLst>
                <a:ext uri="{FF2B5EF4-FFF2-40B4-BE49-F238E27FC236}">
                  <a16:creationId xmlns:a16="http://schemas.microsoft.com/office/drawing/2014/main" id="{9981A86B-BE16-4489-8CDA-82CD1846E4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62" y="1026"/>
              <a:ext cx="545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14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(6MMP)</a:t>
              </a:r>
            </a:p>
          </p:txBody>
        </p:sp>
      </p:grpSp>
    </p:spTree>
    <p:custDataLst>
      <p:tags r:id="rId2"/>
    </p:custDataLst>
  </p:cSld>
  <p:clrMapOvr>
    <a:masterClrMapping/>
  </p:clrMapOvr>
  <p:transition advTm="65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Immagine 3">
            <a:extLst>
              <a:ext uri="{FF2B5EF4-FFF2-40B4-BE49-F238E27FC236}">
                <a16:creationId xmlns:a16="http://schemas.microsoft.com/office/drawing/2014/main" id="{B91224FB-52CC-44C1-BA4C-6DF4203DA4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4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CasellaDiTesto 4">
            <a:extLst>
              <a:ext uri="{FF2B5EF4-FFF2-40B4-BE49-F238E27FC236}">
                <a16:creationId xmlns:a16="http://schemas.microsoft.com/office/drawing/2014/main" id="{4851B3E5-8976-4AFB-8959-25ADE02040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9763" y="6489700"/>
            <a:ext cx="46942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Jones and Relling, 2011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CasellaDiTesto 2">
            <a:extLst>
              <a:ext uri="{FF2B5EF4-FFF2-40B4-BE49-F238E27FC236}">
                <a16:creationId xmlns:a16="http://schemas.microsoft.com/office/drawing/2014/main" id="{F792C0EC-745E-4FFB-8739-2FAD8818B3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28600"/>
            <a:ext cx="8686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Tioguanina</a:t>
            </a:r>
          </a:p>
        </p:txBody>
      </p:sp>
      <p:pic>
        <p:nvPicPr>
          <p:cNvPr id="12291" name="Picture 2" descr="thioguanine">
            <a:extLst>
              <a:ext uri="{FF2B5EF4-FFF2-40B4-BE49-F238E27FC236}">
                <a16:creationId xmlns:a16="http://schemas.microsoft.com/office/drawing/2014/main" id="{EA7E0E45-1BA9-4975-BAF5-C5510A215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42" b="24242"/>
          <a:stretch>
            <a:fillRect/>
          </a:stretch>
        </p:blipFill>
        <p:spPr bwMode="auto">
          <a:xfrm>
            <a:off x="2895600" y="836613"/>
            <a:ext cx="3352800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CasellaDiTesto 3">
            <a:extLst>
              <a:ext uri="{FF2B5EF4-FFF2-40B4-BE49-F238E27FC236}">
                <a16:creationId xmlns:a16="http://schemas.microsoft.com/office/drawing/2014/main" id="{0BD90220-666E-4617-9233-E4B369A50B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2743200"/>
            <a:ext cx="8610600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 Farmaco tiopurinico attivato direttamente a TGN da HPRT.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 Mancano i metaboliti intermedi (tioinosinici) presenti dopo trattamento con mercaptopurina.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 I pazienti in trattamento con tioguanina tollerano concentrazioni più elevate di metaboliti attivi TGN rispetto ai pazienti in trattamento con mercaptopurina.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 Clinicamente non può essere utilizzata per terapie croniche prolungate in quanto presenta il rischio di tossicità severe (malattia venocclusiva del fegato).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olo 1">
            <a:extLst>
              <a:ext uri="{FF2B5EF4-FFF2-40B4-BE49-F238E27FC236}">
                <a16:creationId xmlns:a16="http://schemas.microsoft.com/office/drawing/2014/main" id="{DE700E99-5E55-41BD-9E9E-03244A142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sz="3200" b="1"/>
              <a:t>Meccanismo d’azione molecolare tiopurine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74A3573-B61D-4FAF-B4EB-248DED1CB6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Font typeface="Arial" panose="020B0604020202020204" pitchFamily="34" charset="0"/>
              <a:buNone/>
              <a:defRPr/>
            </a:pPr>
            <a:r>
              <a:rPr lang="it-IT" dirty="0"/>
              <a:t>I </a:t>
            </a:r>
            <a:r>
              <a:rPr lang="it-IT" dirty="0" err="1"/>
              <a:t>tionucleotidi</a:t>
            </a:r>
            <a:r>
              <a:rPr lang="it-IT" dirty="0"/>
              <a:t> esplicano la loro azione immunosoppressiva / </a:t>
            </a:r>
            <a:r>
              <a:rPr lang="it-IT" dirty="0" err="1"/>
              <a:t>linfolitica</a:t>
            </a:r>
            <a:r>
              <a:rPr lang="it-IT" dirty="0"/>
              <a:t> principalmente attraverso 3 meccanismi molecolari:</a:t>
            </a:r>
          </a:p>
          <a:p>
            <a:pPr algn="just">
              <a:buFontTx/>
              <a:buChar char="-"/>
              <a:defRPr/>
            </a:pPr>
            <a:r>
              <a:rPr lang="it-IT" dirty="0"/>
              <a:t>incorporazione negli acidi nucleici ed interferenza con gli enzimi che li processano;</a:t>
            </a:r>
          </a:p>
          <a:p>
            <a:pPr algn="just">
              <a:buFontTx/>
              <a:buChar char="-"/>
              <a:defRPr/>
            </a:pPr>
            <a:r>
              <a:rPr lang="it-IT" dirty="0"/>
              <a:t>inibizione della sintesi </a:t>
            </a:r>
            <a:r>
              <a:rPr lang="it-IT" i="1" dirty="0"/>
              <a:t>de novo </a:t>
            </a:r>
            <a:r>
              <a:rPr lang="it-IT" dirty="0"/>
              <a:t>delle purine;</a:t>
            </a:r>
          </a:p>
          <a:p>
            <a:pPr algn="just">
              <a:buFontTx/>
              <a:buChar char="-"/>
              <a:defRPr/>
            </a:pPr>
            <a:r>
              <a:rPr lang="it-IT" dirty="0"/>
              <a:t>inibizione delle vie di trasduzione del segnale mediate da proteine leganti il GTP (per es. Rac1).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it-IT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olo 1">
            <a:extLst>
              <a:ext uri="{FF2B5EF4-FFF2-40B4-BE49-F238E27FC236}">
                <a16:creationId xmlns:a16="http://schemas.microsoft.com/office/drawing/2014/main" id="{F2E1A81A-0694-4E92-A040-EACBA531F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sz="4000" b="1"/>
              <a:t>Tiopurina-S-metil-transferasi (TPMT)</a:t>
            </a:r>
          </a:p>
        </p:txBody>
      </p:sp>
      <p:sp>
        <p:nvSpPr>
          <p:cNvPr id="14339" name="Segnaposto contenuto 2">
            <a:extLst>
              <a:ext uri="{FF2B5EF4-FFF2-40B4-BE49-F238E27FC236}">
                <a16:creationId xmlns:a16="http://schemas.microsoft.com/office/drawing/2014/main" id="{C6CA84DA-7A56-47F4-AB2F-C3BA29046B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Font typeface="Arial" panose="020B0604020202020204" pitchFamily="34" charset="0"/>
              <a:buNone/>
            </a:pPr>
            <a:r>
              <a:rPr lang="it-IT" altLang="it-IT"/>
              <a:t>Enzima del metabolismo dei farmaci (fase II) che catalizza la metilazione dei farmaci tiopurinici (6-mercaptopurina, 6-tioguanina) e di altri tioli aromatici.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Figure 1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5004455" y="6488668"/>
            <a:ext cx="413446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Stocco et al.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J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Clin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Gastroenterol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2013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0" y="0"/>
            <a:ext cx="373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Biotransformation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of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thiopurines</a:t>
            </a: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33787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3538538" y="3876675"/>
            <a:ext cx="2241550" cy="2981325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531" name="Segnaposto contenuto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525963"/>
          </a:xfrm>
        </p:spPr>
        <p:txBody>
          <a:bodyPr/>
          <a:lstStyle/>
          <a:p>
            <a:pPr marL="0" indent="0" algn="just">
              <a:buFont typeface="Arial" panose="020B0604020202020204" pitchFamily="34" charset="0"/>
              <a:buNone/>
            </a:pPr>
            <a:endParaRPr lang="it-IT" altLang="it-IT" dirty="0"/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it-IT" altLang="it-IT" dirty="0" err="1"/>
              <a:t>Enzyme</a:t>
            </a:r>
            <a:r>
              <a:rPr lang="it-IT" altLang="it-IT" dirty="0"/>
              <a:t> of </a:t>
            </a:r>
            <a:r>
              <a:rPr lang="it-IT" altLang="it-IT" dirty="0" err="1"/>
              <a:t>phase</a:t>
            </a:r>
            <a:r>
              <a:rPr lang="it-IT" altLang="it-IT" dirty="0"/>
              <a:t>-II </a:t>
            </a:r>
            <a:r>
              <a:rPr lang="it-IT" altLang="it-IT" dirty="0" err="1"/>
              <a:t>drug</a:t>
            </a:r>
            <a:r>
              <a:rPr lang="it-IT" altLang="it-IT" dirty="0"/>
              <a:t> </a:t>
            </a:r>
            <a:r>
              <a:rPr lang="it-IT" altLang="it-IT" dirty="0" err="1"/>
              <a:t>metabolism</a:t>
            </a:r>
            <a:r>
              <a:rPr lang="it-IT" altLang="it-IT" dirty="0"/>
              <a:t> </a:t>
            </a:r>
            <a:r>
              <a:rPr lang="it-IT" altLang="it-IT" dirty="0" err="1"/>
              <a:t>that</a:t>
            </a:r>
            <a:r>
              <a:rPr lang="it-IT" altLang="it-IT" dirty="0"/>
              <a:t> </a:t>
            </a:r>
            <a:r>
              <a:rPr lang="it-IT" altLang="it-IT" dirty="0" err="1"/>
              <a:t>catalyzes</a:t>
            </a:r>
            <a:r>
              <a:rPr lang="it-IT" altLang="it-IT" dirty="0"/>
              <a:t> the </a:t>
            </a:r>
            <a:r>
              <a:rPr lang="it-IT" altLang="it-IT" dirty="0" err="1"/>
              <a:t>methylation</a:t>
            </a:r>
            <a:r>
              <a:rPr lang="it-IT" altLang="it-IT" dirty="0"/>
              <a:t> of </a:t>
            </a:r>
            <a:r>
              <a:rPr lang="it-IT" altLang="it-IT" dirty="0" err="1"/>
              <a:t>thiopurines</a:t>
            </a:r>
            <a:r>
              <a:rPr lang="it-IT" altLang="it-IT" dirty="0"/>
              <a:t> (6-mercaptopurine, 6-thioguanine) and </a:t>
            </a:r>
            <a:r>
              <a:rPr lang="it-IT" altLang="it-IT" dirty="0" err="1"/>
              <a:t>other</a:t>
            </a:r>
            <a:r>
              <a:rPr lang="it-IT" altLang="it-IT" dirty="0"/>
              <a:t> </a:t>
            </a:r>
            <a:r>
              <a:rPr lang="it-IT" altLang="it-IT" dirty="0" err="1"/>
              <a:t>aromatic</a:t>
            </a:r>
            <a:r>
              <a:rPr lang="it-IT" altLang="it-IT" dirty="0"/>
              <a:t> </a:t>
            </a:r>
            <a:r>
              <a:rPr lang="it-IT" altLang="it-IT" dirty="0" err="1"/>
              <a:t>thiols</a:t>
            </a:r>
            <a:r>
              <a:rPr lang="it-IT" altLang="it-IT" dirty="0"/>
              <a:t>.</a:t>
            </a:r>
          </a:p>
        </p:txBody>
      </p:sp>
      <p:sp>
        <p:nvSpPr>
          <p:cNvPr id="2253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pPr algn="ctr"/>
            <a:r>
              <a:rPr lang="it-IT" altLang="it-IT" sz="3200" b="1" dirty="0" err="1"/>
              <a:t>Example</a:t>
            </a:r>
            <a:r>
              <a:rPr lang="it-IT" altLang="it-IT" sz="3200" b="1" dirty="0"/>
              <a:t> of </a:t>
            </a:r>
            <a:r>
              <a:rPr lang="it-IT" altLang="it-IT" sz="3200" b="1" dirty="0" err="1"/>
              <a:t>genomic</a:t>
            </a:r>
            <a:r>
              <a:rPr lang="it-IT" altLang="it-IT" sz="3200" b="1" dirty="0"/>
              <a:t> marker for </a:t>
            </a:r>
            <a:r>
              <a:rPr lang="it-IT" altLang="it-IT" sz="3200" b="1" dirty="0" err="1"/>
              <a:t>personalized</a:t>
            </a:r>
            <a:r>
              <a:rPr lang="it-IT" altLang="it-IT" sz="3200" b="1" dirty="0"/>
              <a:t> medicine: </a:t>
            </a:r>
            <a:r>
              <a:rPr lang="it-IT" altLang="it-IT" sz="3200" b="1" dirty="0" err="1"/>
              <a:t>tiopurine</a:t>
            </a:r>
            <a:r>
              <a:rPr lang="it-IT" altLang="it-IT" sz="3200" b="1" dirty="0"/>
              <a:t>-S-</a:t>
            </a:r>
            <a:r>
              <a:rPr lang="it-IT" altLang="it-IT" sz="3200" b="1" dirty="0" err="1"/>
              <a:t>methyl</a:t>
            </a:r>
            <a:r>
              <a:rPr lang="it-IT" altLang="it-IT" sz="3200" b="1" dirty="0"/>
              <a:t>-</a:t>
            </a:r>
            <a:r>
              <a:rPr lang="it-IT" altLang="it-IT" sz="3200" b="1" dirty="0" err="1"/>
              <a:t>transferase</a:t>
            </a:r>
            <a:r>
              <a:rPr lang="it-IT" altLang="it-IT" sz="3200" b="1" dirty="0"/>
              <a:t> (TPMT)</a:t>
            </a:r>
          </a:p>
        </p:txBody>
      </p:sp>
      <p:pic>
        <p:nvPicPr>
          <p:cNvPr id="2253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76675"/>
            <a:ext cx="9144000" cy="298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88580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3784600" y="6516688"/>
            <a:ext cx="5354638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Weinshilbaum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Sladek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Am J Hum Genet 1980</a:t>
            </a:r>
          </a:p>
        </p:txBody>
      </p:sp>
      <p:pic>
        <p:nvPicPr>
          <p:cNvPr id="23555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803400"/>
            <a:ext cx="8229600" cy="4119563"/>
          </a:xfrm>
        </p:spPr>
      </p:pic>
      <p:sp>
        <p:nvSpPr>
          <p:cNvPr id="23556" name="Titolo 1"/>
          <p:cNvSpPr>
            <a:spLocks noGrp="1"/>
          </p:cNvSpPr>
          <p:nvPr>
            <p:ph type="title"/>
          </p:nvPr>
        </p:nvSpPr>
        <p:spPr>
          <a:xfrm>
            <a:off x="0" y="-13197"/>
            <a:ext cx="9139238" cy="1191314"/>
          </a:xfrm>
        </p:spPr>
        <p:txBody>
          <a:bodyPr/>
          <a:lstStyle/>
          <a:p>
            <a:pPr algn="ctr"/>
            <a:r>
              <a:rPr lang="it-IT" altLang="it-IT" sz="4000" b="1" dirty="0">
                <a:latin typeface="+mn-lt"/>
              </a:rPr>
              <a:t>TPMT </a:t>
            </a:r>
            <a:r>
              <a:rPr lang="it-IT" altLang="it-IT" sz="4000" b="1" dirty="0" err="1">
                <a:latin typeface="+mn-lt"/>
              </a:rPr>
              <a:t>activity</a:t>
            </a:r>
            <a:r>
              <a:rPr lang="it-IT" altLang="it-IT" sz="4000" b="1" dirty="0">
                <a:latin typeface="+mn-lt"/>
              </a:rPr>
              <a:t> </a:t>
            </a:r>
            <a:r>
              <a:rPr lang="it-IT" altLang="it-IT" sz="4000" b="1" dirty="0" err="1">
                <a:latin typeface="+mn-lt"/>
              </a:rPr>
              <a:t>is</a:t>
            </a:r>
            <a:r>
              <a:rPr lang="it-IT" altLang="it-IT" sz="4000" b="1" dirty="0">
                <a:latin typeface="+mn-lt"/>
              </a:rPr>
              <a:t> </a:t>
            </a:r>
            <a:r>
              <a:rPr lang="it-IT" altLang="it-IT" sz="4000" b="1" dirty="0" err="1">
                <a:latin typeface="+mn-lt"/>
              </a:rPr>
              <a:t>inherited</a:t>
            </a:r>
            <a:r>
              <a:rPr lang="it-IT" altLang="it-IT" sz="4000" b="1" dirty="0">
                <a:latin typeface="+mn-lt"/>
              </a:rPr>
              <a:t> </a:t>
            </a:r>
            <a:r>
              <a:rPr lang="it-IT" altLang="it-IT" sz="4000" b="1" dirty="0" err="1">
                <a:latin typeface="+mn-lt"/>
              </a:rPr>
              <a:t>as</a:t>
            </a:r>
            <a:r>
              <a:rPr lang="it-IT" altLang="it-IT" sz="4000" b="1" dirty="0">
                <a:latin typeface="+mn-lt"/>
              </a:rPr>
              <a:t> an </a:t>
            </a:r>
            <a:r>
              <a:rPr lang="it-IT" altLang="it-IT" sz="4000" b="1" dirty="0" err="1">
                <a:latin typeface="+mn-lt"/>
              </a:rPr>
              <a:t>autosomal</a:t>
            </a:r>
            <a:r>
              <a:rPr lang="it-IT" altLang="it-IT" sz="4000" b="1" dirty="0">
                <a:latin typeface="+mn-lt"/>
              </a:rPr>
              <a:t> </a:t>
            </a:r>
            <a:r>
              <a:rPr lang="it-IT" altLang="it-IT" sz="4000" b="1" dirty="0" err="1">
                <a:latin typeface="+mn-lt"/>
              </a:rPr>
              <a:t>codominant</a:t>
            </a:r>
            <a:r>
              <a:rPr lang="it-IT" altLang="it-IT" sz="4000" b="1" dirty="0">
                <a:latin typeface="+mn-lt"/>
              </a:rPr>
              <a:t> trait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5101936" y="5922963"/>
            <a:ext cx="3584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Caucasian</a:t>
            </a:r>
            <a:r>
              <a:rPr kumimoji="0" lang="it-IT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it-IT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population</a:t>
            </a:r>
            <a:endParaRPr kumimoji="0" lang="it-IT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22411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it-IT" altLang="it-IT" sz="4000" b="1" dirty="0" err="1"/>
              <a:t>Tiopurine</a:t>
            </a:r>
            <a:r>
              <a:rPr lang="it-IT" altLang="it-IT" sz="4000" b="1" dirty="0"/>
              <a:t>-S-</a:t>
            </a:r>
            <a:r>
              <a:rPr lang="it-IT" altLang="it-IT" sz="4000" b="1" dirty="0" err="1"/>
              <a:t>methyl</a:t>
            </a:r>
            <a:r>
              <a:rPr lang="it-IT" altLang="it-IT" sz="4000" b="1" dirty="0"/>
              <a:t>-</a:t>
            </a:r>
            <a:r>
              <a:rPr lang="it-IT" altLang="it-IT" sz="4000" b="1" dirty="0" err="1"/>
              <a:t>transferase</a:t>
            </a:r>
            <a:r>
              <a:rPr lang="it-IT" altLang="it-IT" sz="4000" b="1" dirty="0"/>
              <a:t> (TPMT)</a:t>
            </a:r>
          </a:p>
        </p:txBody>
      </p:sp>
      <p:sp>
        <p:nvSpPr>
          <p:cNvPr id="5" name="Segnaposto contenuto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525963"/>
          </a:xfrm>
        </p:spPr>
        <p:txBody>
          <a:bodyPr/>
          <a:lstStyle/>
          <a:p>
            <a:pPr marL="0" indent="0" algn="just">
              <a:buFont typeface="Arial" panose="020B0604020202020204" pitchFamily="34" charset="0"/>
              <a:buNone/>
            </a:pPr>
            <a:r>
              <a:rPr lang="it-IT" altLang="it-IT" dirty="0" err="1"/>
              <a:t>Physiologically</a:t>
            </a:r>
            <a:r>
              <a:rPr lang="it-IT" altLang="it-IT" dirty="0"/>
              <a:t>, TPMT </a:t>
            </a:r>
            <a:r>
              <a:rPr lang="it-IT" altLang="it-IT" dirty="0" err="1"/>
              <a:t>is</a:t>
            </a:r>
            <a:r>
              <a:rPr lang="it-IT" altLang="it-IT" dirty="0"/>
              <a:t> </a:t>
            </a:r>
            <a:r>
              <a:rPr lang="it-IT" altLang="it-IT" dirty="0" err="1"/>
              <a:t>involved</a:t>
            </a:r>
            <a:r>
              <a:rPr lang="it-IT" altLang="it-IT" dirty="0"/>
              <a:t> in the </a:t>
            </a:r>
            <a:r>
              <a:rPr lang="it-IT" altLang="it-IT" dirty="0" err="1"/>
              <a:t>biosynthesis</a:t>
            </a:r>
            <a:r>
              <a:rPr lang="it-IT" altLang="it-IT" dirty="0"/>
              <a:t> of a </a:t>
            </a:r>
            <a:r>
              <a:rPr lang="it-IT" altLang="it-IT" dirty="0" err="1"/>
              <a:t>cofactor</a:t>
            </a:r>
            <a:r>
              <a:rPr lang="it-IT" altLang="it-IT" dirty="0"/>
              <a:t> </a:t>
            </a:r>
            <a:r>
              <a:rPr lang="it-IT" altLang="it-IT" dirty="0" err="1"/>
              <a:t>that</a:t>
            </a:r>
            <a:r>
              <a:rPr lang="it-IT" altLang="it-IT" dirty="0"/>
              <a:t> </a:t>
            </a:r>
            <a:r>
              <a:rPr lang="it-IT" altLang="it-IT" dirty="0" err="1"/>
              <a:t>confers</a:t>
            </a:r>
            <a:r>
              <a:rPr lang="it-IT" altLang="it-IT" dirty="0"/>
              <a:t> </a:t>
            </a:r>
            <a:r>
              <a:rPr lang="it-IT" altLang="it-IT" dirty="0" err="1"/>
              <a:t>molibdenum</a:t>
            </a:r>
            <a:r>
              <a:rPr lang="it-IT" altLang="it-IT" dirty="0"/>
              <a:t> </a:t>
            </a:r>
            <a:r>
              <a:rPr lang="it-IT" altLang="it-IT" dirty="0" err="1"/>
              <a:t>binding</a:t>
            </a:r>
            <a:r>
              <a:rPr lang="it-IT" altLang="it-IT" dirty="0"/>
              <a:t> </a:t>
            </a:r>
            <a:r>
              <a:rPr lang="it-IT" altLang="it-IT" dirty="0" err="1"/>
              <a:t>propreties</a:t>
            </a:r>
            <a:r>
              <a:rPr lang="it-IT" altLang="it-IT" dirty="0"/>
              <a:t> to </a:t>
            </a:r>
            <a:r>
              <a:rPr lang="it-IT" altLang="it-IT" dirty="0" err="1"/>
              <a:t>proteins</a:t>
            </a:r>
            <a:r>
              <a:rPr lang="it-IT" altLang="it-IT" dirty="0"/>
              <a:t>.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3200400"/>
            <a:ext cx="6390722" cy="3291885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5867400" y="6488668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MDO meeting, Stuttgart 2014</a:t>
            </a:r>
          </a:p>
        </p:txBody>
      </p:sp>
    </p:spTree>
    <p:extLst>
      <p:ext uri="{BB962C8B-B14F-4D97-AF65-F5344CB8AC3E}">
        <p14:creationId xmlns:p14="http://schemas.microsoft.com/office/powerpoint/2010/main" val="13907287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3400" y="1752600"/>
            <a:ext cx="8229600" cy="1143000"/>
          </a:xfrm>
        </p:spPr>
        <p:txBody>
          <a:bodyPr>
            <a:noAutofit/>
          </a:bodyPr>
          <a:lstStyle/>
          <a:p>
            <a:pPr algn="just">
              <a:defRPr/>
            </a:pPr>
            <a:r>
              <a:rPr lang="it-IT" dirty="0" err="1"/>
              <a:t>Qual’è</a:t>
            </a:r>
            <a:r>
              <a:rPr lang="it-IT" dirty="0"/>
              <a:t> la funzione endogena di </a:t>
            </a:r>
            <a:r>
              <a:rPr lang="it-IT" i="1" dirty="0"/>
              <a:t>TPMT</a:t>
            </a:r>
            <a:r>
              <a:rPr lang="it-IT" dirty="0"/>
              <a:t>? </a:t>
            </a:r>
            <a:br>
              <a:rPr lang="it-IT" dirty="0"/>
            </a:br>
            <a:r>
              <a:rPr lang="it-IT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sembra essere coinvolto nella sintesi della </a:t>
            </a:r>
            <a:r>
              <a:rPr lang="it-IT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molibdopterina</a:t>
            </a:r>
            <a:r>
              <a:rPr lang="it-IT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cofattore di alcuni enzimi (xantina ossidasi)</a:t>
            </a:r>
          </a:p>
        </p:txBody>
      </p:sp>
      <p:pic>
        <p:nvPicPr>
          <p:cNvPr id="13315" name="Picture 2" descr="Molybdenum cofactor.sv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57600" y="4191000"/>
            <a:ext cx="4476750" cy="2339975"/>
          </a:xfrm>
          <a:noFill/>
        </p:spPr>
      </p:pic>
    </p:spTree>
    <p:extLst>
      <p:ext uri="{BB962C8B-B14F-4D97-AF65-F5344CB8AC3E}">
        <p14:creationId xmlns:p14="http://schemas.microsoft.com/office/powerpoint/2010/main" val="10799084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89B82D7F-B816-447C-89A1-7F86A3AAB9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153400" cy="1143000"/>
          </a:xfrm>
        </p:spPr>
        <p:txBody>
          <a:bodyPr/>
          <a:lstStyle/>
          <a:p>
            <a:r>
              <a:rPr lang="it-IT" altLang="it-IT"/>
              <a:t>Tacrolimus, FK506 (Prograf®)</a:t>
            </a: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C054BC7C-A643-44C1-BC02-05575ED86E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1524000"/>
            <a:ext cx="8686800" cy="1219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it-IT" altLang="it-IT" sz="2000"/>
              <a:t>Macrolide estratto dal brodo di fermentazione di Streptomyces tsukubaensis</a:t>
            </a:r>
          </a:p>
          <a:p>
            <a:pPr>
              <a:lnSpc>
                <a:spcPct val="90000"/>
              </a:lnSpc>
            </a:pPr>
            <a:r>
              <a:rPr lang="it-IT" altLang="it-IT" sz="2000"/>
              <a:t>ha un meccanismo d</a:t>
            </a:r>
            <a:r>
              <a:rPr lang="ja-JP" altLang="it-IT" sz="2000"/>
              <a:t>’</a:t>
            </a:r>
            <a:r>
              <a:rPr lang="it-IT" altLang="ja-JP" sz="2000"/>
              <a:t>azione simile alla ciclosporina ma è circa 100 x più potente</a:t>
            </a:r>
            <a:endParaRPr lang="it-IT" altLang="it-IT" sz="2000"/>
          </a:p>
        </p:txBody>
      </p:sp>
      <p:grpSp>
        <p:nvGrpSpPr>
          <p:cNvPr id="12292" name="Group 4">
            <a:extLst>
              <a:ext uri="{FF2B5EF4-FFF2-40B4-BE49-F238E27FC236}">
                <a16:creationId xmlns:a16="http://schemas.microsoft.com/office/drawing/2014/main" id="{3076EDC6-E864-4BC7-8ADA-953957DA3048}"/>
              </a:ext>
            </a:extLst>
          </p:cNvPr>
          <p:cNvGrpSpPr>
            <a:grpSpLocks/>
          </p:cNvGrpSpPr>
          <p:nvPr/>
        </p:nvGrpSpPr>
        <p:grpSpPr bwMode="auto">
          <a:xfrm>
            <a:off x="2743200" y="3048000"/>
            <a:ext cx="4178300" cy="3657600"/>
            <a:chOff x="1015" y="816"/>
            <a:chExt cx="3729" cy="3360"/>
          </a:xfrm>
        </p:grpSpPr>
        <p:pic>
          <p:nvPicPr>
            <p:cNvPr id="12295" name="Picture 5" descr="Senza titolo-1">
              <a:extLst>
                <a:ext uri="{FF2B5EF4-FFF2-40B4-BE49-F238E27FC236}">
                  <a16:creationId xmlns:a16="http://schemas.microsoft.com/office/drawing/2014/main" id="{2B7CB678-F3AB-494C-9ECC-FC89222791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592"/>
            <a:stretch>
              <a:fillRect/>
            </a:stretch>
          </p:blipFill>
          <p:spPr bwMode="auto">
            <a:xfrm>
              <a:off x="1015" y="816"/>
              <a:ext cx="3729" cy="3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296" name="Oval 6">
              <a:extLst>
                <a:ext uri="{FF2B5EF4-FFF2-40B4-BE49-F238E27FC236}">
                  <a16:creationId xmlns:a16="http://schemas.microsoft.com/office/drawing/2014/main" id="{4AFEFF45-4966-4579-B2FE-9E432FA91A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19" y="1521"/>
              <a:ext cx="1784" cy="1625"/>
            </a:xfrm>
            <a:prstGeom prst="ellipse">
              <a:avLst/>
            </a:prstGeom>
            <a:noFill/>
            <a:ln w="38100">
              <a:solidFill>
                <a:srgbClr val="0000FF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2297" name="Line 7">
              <a:extLst>
                <a:ext uri="{FF2B5EF4-FFF2-40B4-BE49-F238E27FC236}">
                  <a16:creationId xmlns:a16="http://schemas.microsoft.com/office/drawing/2014/main" id="{3425123C-1EAD-4354-B31A-AB6958F484F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4" y="1683"/>
              <a:ext cx="417" cy="1843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+mn-cs"/>
              </a:endParaRPr>
            </a:p>
          </p:txBody>
        </p:sp>
      </p:grpSp>
      <p:sp>
        <p:nvSpPr>
          <p:cNvPr id="12293" name="Text Box 8">
            <a:extLst>
              <a:ext uri="{FF2B5EF4-FFF2-40B4-BE49-F238E27FC236}">
                <a16:creationId xmlns:a16="http://schemas.microsoft.com/office/drawing/2014/main" id="{B417A943-2D9A-49DD-B678-CFE271232F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4175125"/>
            <a:ext cx="16764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+mn-cs"/>
              </a:rPr>
              <a:t>Sito di legame con FKBP-12</a:t>
            </a:r>
          </a:p>
        </p:txBody>
      </p:sp>
      <p:sp>
        <p:nvSpPr>
          <p:cNvPr id="12294" name="Text Box 9">
            <a:extLst>
              <a:ext uri="{FF2B5EF4-FFF2-40B4-BE49-F238E27FC236}">
                <a16:creationId xmlns:a16="http://schemas.microsoft.com/office/drawing/2014/main" id="{4EEB35A0-A2BA-4169-83BD-3EA8A7838E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4251325"/>
            <a:ext cx="1447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+mn-cs"/>
              </a:rPr>
              <a:t>Regione effettrice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684213" y="765175"/>
            <a:ext cx="81359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2492375"/>
            <a:ext cx="5184775" cy="410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395288" y="404813"/>
            <a:ext cx="842486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How to </a:t>
            </a:r>
            <a:r>
              <a:rPr kumimoji="0" lang="it-IT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study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TPMT gene </a:t>
            </a:r>
            <a:r>
              <a:rPr kumimoji="0" lang="it-IT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variants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?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Genotyping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it-IT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three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it-IT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SNPs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it-IT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allows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to </a:t>
            </a:r>
            <a:r>
              <a:rPr kumimoji="0" lang="it-IT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identify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95% of </a:t>
            </a:r>
            <a:r>
              <a:rPr kumimoji="0" lang="it-IT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patients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with </a:t>
            </a:r>
            <a:r>
              <a:rPr kumimoji="0" lang="it-IT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reduced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TPMT </a:t>
            </a:r>
            <a:r>
              <a:rPr kumimoji="0" lang="it-IT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activity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in </a:t>
            </a:r>
            <a:r>
              <a:rPr kumimoji="0" lang="it-IT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Caucasians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411413" y="3141663"/>
            <a:ext cx="1727200" cy="936625"/>
            <a:chOff x="1519" y="1434"/>
            <a:chExt cx="1088" cy="590"/>
          </a:xfrm>
        </p:grpSpPr>
        <p:sp>
          <p:nvSpPr>
            <p:cNvPr id="19466" name="Oval 6"/>
            <p:cNvSpPr>
              <a:spLocks noChangeArrowheads="1"/>
            </p:cNvSpPr>
            <p:nvPr/>
          </p:nvSpPr>
          <p:spPr bwMode="auto">
            <a:xfrm>
              <a:off x="2154" y="1616"/>
              <a:ext cx="453" cy="408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467" name="Text Box 7"/>
            <p:cNvSpPr txBox="1">
              <a:spLocks noChangeArrowheads="1"/>
            </p:cNvSpPr>
            <p:nvPr/>
          </p:nvSpPr>
          <p:spPr bwMode="auto">
            <a:xfrm>
              <a:off x="1519" y="1434"/>
              <a:ext cx="68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TPMT*2</a:t>
              </a:r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4356100" y="3141663"/>
            <a:ext cx="2951163" cy="936625"/>
            <a:chOff x="2744" y="1434"/>
            <a:chExt cx="1859" cy="590"/>
          </a:xfrm>
        </p:grpSpPr>
        <p:sp>
          <p:nvSpPr>
            <p:cNvPr id="19463" name="Oval 9"/>
            <p:cNvSpPr>
              <a:spLocks noChangeArrowheads="1"/>
            </p:cNvSpPr>
            <p:nvPr/>
          </p:nvSpPr>
          <p:spPr bwMode="auto">
            <a:xfrm>
              <a:off x="2744" y="1616"/>
              <a:ext cx="453" cy="408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464" name="Oval 10"/>
            <p:cNvSpPr>
              <a:spLocks noChangeArrowheads="1"/>
            </p:cNvSpPr>
            <p:nvPr/>
          </p:nvSpPr>
          <p:spPr bwMode="auto">
            <a:xfrm>
              <a:off x="4150" y="1616"/>
              <a:ext cx="453" cy="408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465" name="Text Box 11"/>
            <p:cNvSpPr txBox="1">
              <a:spLocks noChangeArrowheads="1"/>
            </p:cNvSpPr>
            <p:nvPr/>
          </p:nvSpPr>
          <p:spPr bwMode="auto">
            <a:xfrm>
              <a:off x="3334" y="1434"/>
              <a:ext cx="68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TPMT*3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29589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684213" y="765175"/>
            <a:ext cx="81359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2492375"/>
            <a:ext cx="5184775" cy="410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395288" y="404813"/>
            <a:ext cx="842486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How to </a:t>
            </a:r>
            <a:r>
              <a:rPr kumimoji="0" lang="it-IT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study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TPMT gene </a:t>
            </a:r>
            <a:r>
              <a:rPr kumimoji="0" lang="it-IT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variants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?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Genotyping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it-IT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three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it-IT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SNPs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it-IT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allows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to </a:t>
            </a:r>
            <a:r>
              <a:rPr kumimoji="0" lang="it-IT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identify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95% of </a:t>
            </a:r>
            <a:r>
              <a:rPr kumimoji="0" lang="it-IT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patients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with </a:t>
            </a:r>
            <a:r>
              <a:rPr kumimoji="0" lang="it-IT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reduced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TPMT </a:t>
            </a:r>
            <a:r>
              <a:rPr kumimoji="0" lang="it-IT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activity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in </a:t>
            </a:r>
            <a:r>
              <a:rPr kumimoji="0" lang="it-IT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Caucasians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411413" y="3141663"/>
            <a:ext cx="1727200" cy="936625"/>
            <a:chOff x="1519" y="1434"/>
            <a:chExt cx="1088" cy="590"/>
          </a:xfrm>
        </p:grpSpPr>
        <p:sp>
          <p:nvSpPr>
            <p:cNvPr id="19466" name="Oval 6"/>
            <p:cNvSpPr>
              <a:spLocks noChangeArrowheads="1"/>
            </p:cNvSpPr>
            <p:nvPr/>
          </p:nvSpPr>
          <p:spPr bwMode="auto">
            <a:xfrm>
              <a:off x="2154" y="1616"/>
              <a:ext cx="453" cy="408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467" name="Text Box 7"/>
            <p:cNvSpPr txBox="1">
              <a:spLocks noChangeArrowheads="1"/>
            </p:cNvSpPr>
            <p:nvPr/>
          </p:nvSpPr>
          <p:spPr bwMode="auto">
            <a:xfrm>
              <a:off x="1519" y="1434"/>
              <a:ext cx="68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TPMT*2</a:t>
              </a:r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4356100" y="3141663"/>
            <a:ext cx="2951163" cy="936625"/>
            <a:chOff x="2744" y="1434"/>
            <a:chExt cx="1859" cy="590"/>
          </a:xfrm>
        </p:grpSpPr>
        <p:sp>
          <p:nvSpPr>
            <p:cNvPr id="19463" name="Oval 9"/>
            <p:cNvSpPr>
              <a:spLocks noChangeArrowheads="1"/>
            </p:cNvSpPr>
            <p:nvPr/>
          </p:nvSpPr>
          <p:spPr bwMode="auto">
            <a:xfrm>
              <a:off x="2744" y="1616"/>
              <a:ext cx="453" cy="408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464" name="Oval 10"/>
            <p:cNvSpPr>
              <a:spLocks noChangeArrowheads="1"/>
            </p:cNvSpPr>
            <p:nvPr/>
          </p:nvSpPr>
          <p:spPr bwMode="auto">
            <a:xfrm>
              <a:off x="4150" y="1616"/>
              <a:ext cx="453" cy="408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465" name="Text Box 11"/>
            <p:cNvSpPr txBox="1">
              <a:spLocks noChangeArrowheads="1"/>
            </p:cNvSpPr>
            <p:nvPr/>
          </p:nvSpPr>
          <p:spPr bwMode="auto">
            <a:xfrm>
              <a:off x="3334" y="1434"/>
              <a:ext cx="68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TPMT*3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67755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olo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762000"/>
          </a:xfrm>
        </p:spPr>
        <p:txBody>
          <a:bodyPr/>
          <a:lstStyle/>
          <a:p>
            <a:r>
              <a:rPr lang="it-IT" altLang="it-IT" sz="3200" b="1" dirty="0" err="1"/>
              <a:t>Official</a:t>
            </a:r>
            <a:r>
              <a:rPr lang="it-IT" altLang="it-IT" sz="3200" b="1" dirty="0"/>
              <a:t> database of TPMT </a:t>
            </a:r>
            <a:r>
              <a:rPr lang="it-IT" altLang="it-IT" sz="3200" b="1" dirty="0" err="1"/>
              <a:t>variant</a:t>
            </a:r>
            <a:r>
              <a:rPr lang="it-IT" altLang="it-IT" sz="3200" b="1" dirty="0"/>
              <a:t> </a:t>
            </a:r>
            <a:r>
              <a:rPr lang="it-IT" altLang="it-IT" sz="3200" b="1" dirty="0" err="1"/>
              <a:t>alleles</a:t>
            </a:r>
            <a:endParaRPr lang="it-IT" altLang="it-IT" sz="3200" b="1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-76200" y="6318738"/>
            <a:ext cx="9144000" cy="533400"/>
          </a:xfrm>
        </p:spPr>
        <p:txBody>
          <a:bodyPr/>
          <a:lstStyle/>
          <a:p>
            <a:pPr algn="r">
              <a:defRPr/>
            </a:pPr>
            <a:r>
              <a:rPr lang="it-IT" dirty="0"/>
              <a:t>http://www.imh.liu.se/tpmtalleles?l=en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l="21522" t="16689" r="23696" b="6790"/>
          <a:stretch/>
        </p:blipFill>
        <p:spPr>
          <a:xfrm>
            <a:off x="1065735" y="750278"/>
            <a:ext cx="7012529" cy="550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0859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4"/>
          <p:cNvSpPr txBox="1">
            <a:spLocks noChangeArrowheads="1"/>
          </p:cNvSpPr>
          <p:nvPr/>
        </p:nvSpPr>
        <p:spPr bwMode="auto">
          <a:xfrm>
            <a:off x="2667000" y="4953000"/>
            <a:ext cx="5943600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Dr. Evans’s lab (Tai et al., PNAS 1997)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picture from Jones TS et al, Clin Pharm Ther 2007</a:t>
            </a:r>
          </a:p>
        </p:txBody>
      </p:sp>
      <p:pic>
        <p:nvPicPr>
          <p:cNvPr id="2253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5" t="3517" r="4216"/>
          <a:stretch>
            <a:fillRect/>
          </a:stretch>
        </p:blipFill>
        <p:spPr bwMode="auto">
          <a:xfrm>
            <a:off x="762000" y="1676400"/>
            <a:ext cx="7759700" cy="261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1"/>
          <a:stretch>
            <a:fillRect/>
          </a:stretch>
        </p:blipFill>
        <p:spPr bwMode="auto">
          <a:xfrm>
            <a:off x="228600" y="4529138"/>
            <a:ext cx="2670175" cy="162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8" name="Text Box 3"/>
          <p:cNvSpPr txBox="1">
            <a:spLocks noGrp="1" noChangeArrowheads="1"/>
          </p:cNvSpPr>
          <p:nvPr>
            <p:ph type="title"/>
          </p:nvPr>
        </p:nvSpPr>
        <p:spPr>
          <a:xfrm>
            <a:off x="457200" y="430213"/>
            <a:ext cx="8229600" cy="831850"/>
          </a:xfrm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  <a:defRPr/>
            </a:pPr>
            <a:r>
              <a:rPr lang="en-US" sz="2400" b="1" dirty="0">
                <a:latin typeface="+mj-lt"/>
                <a:cs typeface="Arial" panose="020B0604020202020204" pitchFamily="34" charset="0"/>
              </a:rPr>
              <a:t>The protein encoded by the TPMT*3A variant allele is less stable than that encoded by the TPMT*1 (wild-type) allele</a:t>
            </a:r>
          </a:p>
        </p:txBody>
      </p:sp>
    </p:spTree>
    <p:extLst>
      <p:ext uri="{BB962C8B-B14F-4D97-AF65-F5344CB8AC3E}">
        <p14:creationId xmlns:p14="http://schemas.microsoft.com/office/powerpoint/2010/main" val="12540141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99E684A4-AF34-4936-B7B0-5C3CDECBC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910" y="-28280"/>
            <a:ext cx="4202206" cy="685800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6F22C572-3F25-4934-BB14-D75AEFDEDE0F}"/>
              </a:ext>
            </a:extLst>
          </p:cNvPr>
          <p:cNvSpPr txBox="1"/>
          <p:nvPr/>
        </p:nvSpPr>
        <p:spPr>
          <a:xfrm>
            <a:off x="4724400" y="6488668"/>
            <a:ext cx="441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Stocco et al., CMC, 20, 2237-2253 2013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C683A7B8-944D-4185-A443-09C4C69FA249}"/>
              </a:ext>
            </a:extLst>
          </p:cNvPr>
          <p:cNvSpPr txBox="1"/>
          <p:nvPr/>
        </p:nvSpPr>
        <p:spPr>
          <a:xfrm>
            <a:off x="4343400" y="609600"/>
            <a:ext cx="43434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Scheme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of treatment </a:t>
            </a:r>
            <a:r>
              <a:rPr kumimoji="0" lang="it-IT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phases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for standard acute </a:t>
            </a:r>
            <a:r>
              <a:rPr kumimoji="0" lang="it-IT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lymphoblastic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it-IT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leukemia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(AIEOP-BFM 2009)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Details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for the treatment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phases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are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provided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for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each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medication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in the text of the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manuscript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and are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available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online (ClinicalTrials.gov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identifier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NCT01117441, http://clinicaltrials.gov).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6-MP =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mercaptopurine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6-TG = 6-thioguanine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Ara-C =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cytarabine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CPM =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cyclophosphamide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DNR =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daunorubicin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DOX =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doxorubicin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DXM =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dexamethasone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HD-MTX = high dose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methotrexate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MTX =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methotrexate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PDN = prednisone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PEG-L-ASP = PEG-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asparaginase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VCR =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vincristine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373106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44000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643" name="Text Box 3"/>
          <p:cNvSpPr txBox="1">
            <a:spLocks noChangeArrowheads="1"/>
          </p:cNvSpPr>
          <p:nvPr/>
        </p:nvSpPr>
        <p:spPr bwMode="auto">
          <a:xfrm>
            <a:off x="6089650" y="6461125"/>
            <a:ext cx="261366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Pinkel et al, </a:t>
            </a: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JAMA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 1971</a:t>
            </a:r>
          </a:p>
        </p:txBody>
      </p:sp>
      <p:sp>
        <p:nvSpPr>
          <p:cNvPr id="112644" name="Rectangle 4"/>
          <p:cNvSpPr>
            <a:spLocks noChangeArrowheads="1"/>
          </p:cNvSpPr>
          <p:nvPr/>
        </p:nvSpPr>
        <p:spPr bwMode="auto">
          <a:xfrm>
            <a:off x="2286000" y="1176430"/>
            <a:ext cx="5410200" cy="2590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</p:txBody>
      </p:sp>
      <p:sp>
        <p:nvSpPr>
          <p:cNvPr id="112645" name="Rectangle 5"/>
          <p:cNvSpPr>
            <a:spLocks noChangeArrowheads="1"/>
          </p:cNvSpPr>
          <p:nvPr/>
        </p:nvSpPr>
        <p:spPr bwMode="auto">
          <a:xfrm>
            <a:off x="2286000" y="914400"/>
            <a:ext cx="609600" cy="2590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</p:txBody>
      </p:sp>
      <p:sp>
        <p:nvSpPr>
          <p:cNvPr id="112646" name="Rectangle 6"/>
          <p:cNvSpPr>
            <a:spLocks noChangeArrowheads="1"/>
          </p:cNvSpPr>
          <p:nvPr/>
        </p:nvSpPr>
        <p:spPr bwMode="auto">
          <a:xfrm>
            <a:off x="2057400" y="914400"/>
            <a:ext cx="609600" cy="1981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</p:txBody>
      </p:sp>
      <p:sp>
        <p:nvSpPr>
          <p:cNvPr id="112647" name="Rectangle 7"/>
          <p:cNvSpPr>
            <a:spLocks noChangeArrowheads="1"/>
          </p:cNvSpPr>
          <p:nvPr/>
        </p:nvSpPr>
        <p:spPr bwMode="auto">
          <a:xfrm>
            <a:off x="1930400" y="1219200"/>
            <a:ext cx="609600" cy="1066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</p:txBody>
      </p:sp>
      <p:sp>
        <p:nvSpPr>
          <p:cNvPr id="112648" name="Rectangle 8"/>
          <p:cNvSpPr>
            <a:spLocks noChangeArrowheads="1"/>
          </p:cNvSpPr>
          <p:nvPr/>
        </p:nvSpPr>
        <p:spPr bwMode="auto">
          <a:xfrm>
            <a:off x="1879600" y="914400"/>
            <a:ext cx="609600" cy="1066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</p:txBody>
      </p:sp>
      <p:sp>
        <p:nvSpPr>
          <p:cNvPr id="112649" name="Rectangle 9"/>
          <p:cNvSpPr>
            <a:spLocks noChangeArrowheads="1"/>
          </p:cNvSpPr>
          <p:nvPr/>
        </p:nvSpPr>
        <p:spPr bwMode="auto">
          <a:xfrm>
            <a:off x="1841500" y="1270000"/>
            <a:ext cx="609600" cy="406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</p:txBody>
      </p:sp>
      <p:sp>
        <p:nvSpPr>
          <p:cNvPr id="112650" name="Text Box 10"/>
          <p:cNvSpPr txBox="1">
            <a:spLocks noChangeArrowheads="1"/>
          </p:cNvSpPr>
          <p:nvPr/>
        </p:nvSpPr>
        <p:spPr bwMode="auto">
          <a:xfrm>
            <a:off x="-152399" y="0"/>
            <a:ext cx="9296399" cy="1569638"/>
          </a:xfrm>
          <a:prstGeom prst="rect">
            <a:avLst/>
          </a:prstGeom>
          <a:solidFill>
            <a:srgbClr val="F8F8F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17" tIns="45709" rIns="91417" bIns="45709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Acute Lymphoblastic Leukemia (ALL)</a:t>
            </a: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SJCRH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399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ALL Study V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Achieved 50% Cure!</a:t>
            </a: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399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1972</a:t>
            </a:r>
          </a:p>
        </p:txBody>
      </p:sp>
      <p:sp>
        <p:nvSpPr>
          <p:cNvPr id="112655" name="Rectangle 15"/>
          <p:cNvSpPr>
            <a:spLocks noChangeArrowheads="1"/>
          </p:cNvSpPr>
          <p:nvPr/>
        </p:nvSpPr>
        <p:spPr bwMode="auto">
          <a:xfrm>
            <a:off x="2184400" y="1462015"/>
            <a:ext cx="5197980" cy="193039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</p:txBody>
      </p:sp>
      <p:sp>
        <p:nvSpPr>
          <p:cNvPr id="17" name="Rectangle 15">
            <a:extLst>
              <a:ext uri="{FF2B5EF4-FFF2-40B4-BE49-F238E27FC236}">
                <a16:creationId xmlns:a16="http://schemas.microsoft.com/office/drawing/2014/main" id="{42C79017-8CAF-44E1-A3AB-8D186AD01B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3100" y="3810000"/>
            <a:ext cx="2870382" cy="5937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CF23499-D5CB-485C-B99C-D5CA33E463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4145" y="1562340"/>
            <a:ext cx="2762250" cy="1790700"/>
          </a:xfrm>
          <a:prstGeom prst="rect">
            <a:avLst/>
          </a:prstGeom>
        </p:spPr>
      </p:pic>
      <p:sp>
        <p:nvSpPr>
          <p:cNvPr id="21" name="Rectangle 15">
            <a:extLst>
              <a:ext uri="{FF2B5EF4-FFF2-40B4-BE49-F238E27FC236}">
                <a16:creationId xmlns:a16="http://schemas.microsoft.com/office/drawing/2014/main" id="{BAEE005D-CA82-41F8-87E1-5E55CE3DB6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4172249"/>
            <a:ext cx="5410200" cy="64090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5341BE-EED0-416A-90D2-599CB15F4F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4400" y="3459345"/>
            <a:ext cx="5676900" cy="7429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D75F696-9615-4FAE-91C2-7A00F809D1E8}"/>
              </a:ext>
            </a:extLst>
          </p:cNvPr>
          <p:cNvSpPr txBox="1"/>
          <p:nvPr/>
        </p:nvSpPr>
        <p:spPr>
          <a:xfrm>
            <a:off x="2184400" y="3246735"/>
            <a:ext cx="715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50%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9BCC35B-2CF5-4FB2-895F-0381C2DCF1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8010" y="1624172"/>
            <a:ext cx="1753399" cy="159058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5169E2D-91B1-4C50-B509-0E56B3684858}"/>
              </a:ext>
            </a:extLst>
          </p:cNvPr>
          <p:cNvSpPr txBox="1"/>
          <p:nvPr/>
        </p:nvSpPr>
        <p:spPr>
          <a:xfrm>
            <a:off x="5967812" y="3571619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V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A1BD3DA-F485-4795-83D7-0B98B6A950A7}"/>
              </a:ext>
            </a:extLst>
          </p:cNvPr>
          <p:cNvSpPr txBox="1"/>
          <p:nvPr/>
        </p:nvSpPr>
        <p:spPr>
          <a:xfrm>
            <a:off x="4146113" y="3330958"/>
            <a:ext cx="1742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Don Pinkel, M.D.</a:t>
            </a:r>
          </a:p>
        </p:txBody>
      </p:sp>
      <p:sp>
        <p:nvSpPr>
          <p:cNvPr id="2" name="Rectangle 1"/>
          <p:cNvSpPr/>
          <p:nvPr/>
        </p:nvSpPr>
        <p:spPr>
          <a:xfrm>
            <a:off x="7420777" y="3160178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1972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1221" y="3607146"/>
            <a:ext cx="19431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(n=36) 1967-70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602424" y="4119029"/>
            <a:ext cx="51771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Multiple combinations of chemotherapy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&amp; CNS irradiation</a:t>
            </a:r>
          </a:p>
        </p:txBody>
      </p:sp>
      <p:sp>
        <p:nvSpPr>
          <p:cNvPr id="25" name="Rectangle 15">
            <a:extLst>
              <a:ext uri="{FF2B5EF4-FFF2-40B4-BE49-F238E27FC236}">
                <a16:creationId xmlns:a16="http://schemas.microsoft.com/office/drawing/2014/main" id="{A098DFDD-40E0-45FF-B06C-F5FEE9D5E0F8}"/>
              </a:ext>
            </a:extLst>
          </p:cNvPr>
          <p:cNvSpPr>
            <a:spLocks noChangeArrowheads="1"/>
          </p:cNvSpPr>
          <p:nvPr/>
        </p:nvSpPr>
        <p:spPr bwMode="auto">
          <a:xfrm rot="20781600">
            <a:off x="1961443" y="1350220"/>
            <a:ext cx="330200" cy="193039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AF1900-F783-4EAA-8D99-5F68361A1CE3}"/>
              </a:ext>
            </a:extLst>
          </p:cNvPr>
          <p:cNvSpPr txBox="1"/>
          <p:nvPr/>
        </p:nvSpPr>
        <p:spPr>
          <a:xfrm>
            <a:off x="2420387" y="2311125"/>
            <a:ext cx="54409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Most Common Cancer in Children</a:t>
            </a:r>
          </a:p>
        </p:txBody>
      </p:sp>
    </p:spTree>
    <p:extLst>
      <p:ext uri="{BB962C8B-B14F-4D97-AF65-F5344CB8AC3E}">
        <p14:creationId xmlns:p14="http://schemas.microsoft.com/office/powerpoint/2010/main" val="1061337016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" grpId="0"/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3" y="511206"/>
            <a:ext cx="9144000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643" name="Text Box 3"/>
          <p:cNvSpPr txBox="1">
            <a:spLocks noChangeArrowheads="1"/>
          </p:cNvSpPr>
          <p:nvPr/>
        </p:nvSpPr>
        <p:spPr bwMode="auto">
          <a:xfrm>
            <a:off x="6089650" y="6461125"/>
            <a:ext cx="3359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Pui and Evans, </a:t>
            </a: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NEJM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1998</a:t>
            </a:r>
          </a:p>
        </p:txBody>
      </p:sp>
      <p:sp>
        <p:nvSpPr>
          <p:cNvPr id="112644" name="Rectangle 4"/>
          <p:cNvSpPr>
            <a:spLocks noChangeArrowheads="1"/>
          </p:cNvSpPr>
          <p:nvPr/>
        </p:nvSpPr>
        <p:spPr bwMode="auto">
          <a:xfrm>
            <a:off x="2667000" y="628666"/>
            <a:ext cx="5067300" cy="1905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2645" name="Rectangle 5"/>
          <p:cNvSpPr>
            <a:spLocks noChangeArrowheads="1"/>
          </p:cNvSpPr>
          <p:nvPr/>
        </p:nvSpPr>
        <p:spPr bwMode="auto">
          <a:xfrm rot="20445135">
            <a:off x="2310651" y="927448"/>
            <a:ext cx="609600" cy="1514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2646" name="Rectangle 6"/>
          <p:cNvSpPr>
            <a:spLocks noChangeArrowheads="1"/>
          </p:cNvSpPr>
          <p:nvPr/>
        </p:nvSpPr>
        <p:spPr bwMode="auto">
          <a:xfrm rot="19619375">
            <a:off x="2114179" y="1016443"/>
            <a:ext cx="452414" cy="1219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2647" name="Rectangle 7"/>
          <p:cNvSpPr>
            <a:spLocks noChangeArrowheads="1"/>
          </p:cNvSpPr>
          <p:nvPr/>
        </p:nvSpPr>
        <p:spPr bwMode="auto">
          <a:xfrm>
            <a:off x="2520687" y="1370479"/>
            <a:ext cx="330726" cy="1066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2648" name="Rectangle 8"/>
          <p:cNvSpPr>
            <a:spLocks noChangeArrowheads="1"/>
          </p:cNvSpPr>
          <p:nvPr/>
        </p:nvSpPr>
        <p:spPr bwMode="auto">
          <a:xfrm>
            <a:off x="1721113" y="1143000"/>
            <a:ext cx="609600" cy="53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2649" name="Rectangle 9"/>
          <p:cNvSpPr>
            <a:spLocks noChangeArrowheads="1"/>
          </p:cNvSpPr>
          <p:nvPr/>
        </p:nvSpPr>
        <p:spPr bwMode="auto">
          <a:xfrm rot="20586089">
            <a:off x="2405867" y="1422845"/>
            <a:ext cx="150819" cy="406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2650" name="Text Box 10"/>
          <p:cNvSpPr txBox="1">
            <a:spLocks noChangeArrowheads="1"/>
          </p:cNvSpPr>
          <p:nvPr/>
        </p:nvSpPr>
        <p:spPr bwMode="auto">
          <a:xfrm>
            <a:off x="55563" y="0"/>
            <a:ext cx="8936037" cy="1569638"/>
          </a:xfrm>
          <a:prstGeom prst="rect">
            <a:avLst/>
          </a:prstGeom>
          <a:solidFill>
            <a:srgbClr val="F8F8F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7" tIns="45709" rIns="91417" bIns="45709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Acute Lymphoblastic Leukemia</a:t>
            </a: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Treatment Outcome in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399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1980s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(70% EFS)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DECAB3-FA1A-4F64-B299-897F37939C28}"/>
              </a:ext>
            </a:extLst>
          </p:cNvPr>
          <p:cNvSpPr txBox="1"/>
          <p:nvPr/>
        </p:nvSpPr>
        <p:spPr>
          <a:xfrm>
            <a:off x="3008495" y="1540082"/>
            <a:ext cx="5133008" cy="646331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New antibiotics, new antifungals, new diagnostics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 new antileukemic agents!</a:t>
            </a:r>
          </a:p>
        </p:txBody>
      </p:sp>
    </p:spTree>
    <p:extLst>
      <p:ext uri="{BB962C8B-B14F-4D97-AF65-F5344CB8AC3E}">
        <p14:creationId xmlns:p14="http://schemas.microsoft.com/office/powerpoint/2010/main" val="3007953601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1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CasellaDiTesto 2"/>
          <p:cNvSpPr txBox="1">
            <a:spLocks noChangeArrowheads="1"/>
          </p:cNvSpPr>
          <p:nvPr/>
        </p:nvSpPr>
        <p:spPr bwMode="auto">
          <a:xfrm>
            <a:off x="6553200" y="6553200"/>
            <a:ext cx="2590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Cheok &amp; Evans, 2006</a:t>
            </a:r>
          </a:p>
        </p:txBody>
      </p:sp>
    </p:spTree>
    <p:extLst>
      <p:ext uri="{BB962C8B-B14F-4D97-AF65-F5344CB8AC3E}">
        <p14:creationId xmlns:p14="http://schemas.microsoft.com/office/powerpoint/2010/main" val="26549367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44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CasellaDiTesto 2"/>
          <p:cNvSpPr txBox="1">
            <a:spLocks noChangeArrowheads="1"/>
          </p:cNvSpPr>
          <p:nvPr/>
        </p:nvSpPr>
        <p:spPr bwMode="auto">
          <a:xfrm>
            <a:off x="6553200" y="6553200"/>
            <a:ext cx="2590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Cheok &amp; Evans, 2006</a:t>
            </a:r>
          </a:p>
        </p:txBody>
      </p:sp>
    </p:spTree>
    <p:extLst>
      <p:ext uri="{BB962C8B-B14F-4D97-AF65-F5344CB8AC3E}">
        <p14:creationId xmlns:p14="http://schemas.microsoft.com/office/powerpoint/2010/main" val="20772873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676400"/>
            <a:ext cx="8229600" cy="2486025"/>
          </a:xfrm>
        </p:spPr>
      </p:pic>
      <p:pic>
        <p:nvPicPr>
          <p:cNvPr id="19459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495800"/>
            <a:ext cx="8229600" cy="142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24182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5">
            <a:extLst>
              <a:ext uri="{FF2B5EF4-FFF2-40B4-BE49-F238E27FC236}">
                <a16:creationId xmlns:a16="http://schemas.microsoft.com/office/drawing/2014/main" id="{648D3D6F-B061-4DB0-92D7-A0A3A46821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7463"/>
            <a:ext cx="8734425" cy="683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CasellaDiTesto 2"/>
          <p:cNvSpPr txBox="1">
            <a:spLocks noChangeArrowheads="1"/>
          </p:cNvSpPr>
          <p:nvPr/>
        </p:nvSpPr>
        <p:spPr bwMode="auto">
          <a:xfrm>
            <a:off x="5638800" y="6477000"/>
            <a:ext cx="3505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Relling et al., CPT 2013</a:t>
            </a:r>
          </a:p>
        </p:txBody>
      </p:sp>
      <p:pic>
        <p:nvPicPr>
          <p:cNvPr id="27651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404813"/>
            <a:ext cx="9169400" cy="604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tangolo 4"/>
          <p:cNvSpPr/>
          <p:nvPr/>
        </p:nvSpPr>
        <p:spPr>
          <a:xfrm>
            <a:off x="762000" y="4495800"/>
            <a:ext cx="6096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not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27653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452938"/>
            <a:ext cx="701675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17371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-17586" y="0"/>
            <a:ext cx="9161585" cy="1143000"/>
          </a:xfrm>
        </p:spPr>
        <p:txBody>
          <a:bodyPr/>
          <a:lstStyle/>
          <a:p>
            <a:r>
              <a:rPr lang="it-IT" sz="2800" b="1" dirty="0"/>
              <a:t>NUDT15 </a:t>
            </a:r>
            <a:r>
              <a:rPr lang="it-IT" sz="2800" b="1" dirty="0" err="1"/>
              <a:t>variants</a:t>
            </a:r>
            <a:r>
              <a:rPr lang="it-IT" sz="2800" b="1" dirty="0"/>
              <a:t> are </a:t>
            </a:r>
            <a:r>
              <a:rPr lang="it-IT" sz="2800" b="1" dirty="0" err="1"/>
              <a:t>associated</a:t>
            </a:r>
            <a:r>
              <a:rPr lang="it-IT" sz="2800" b="1" dirty="0"/>
              <a:t> with </a:t>
            </a:r>
            <a:r>
              <a:rPr lang="it-IT" sz="2800" b="1" dirty="0" err="1"/>
              <a:t>mercaptopurine</a:t>
            </a:r>
            <a:r>
              <a:rPr lang="it-IT" sz="2800" b="1" dirty="0"/>
              <a:t> dose </a:t>
            </a:r>
            <a:r>
              <a:rPr lang="it-IT" sz="2800" b="1" dirty="0" err="1"/>
              <a:t>intensity</a:t>
            </a:r>
            <a:r>
              <a:rPr lang="it-IT" sz="2800" b="1" dirty="0"/>
              <a:t> in </a:t>
            </a:r>
            <a:r>
              <a:rPr lang="it-IT" sz="2800" b="1" dirty="0" err="1"/>
              <a:t>children</a:t>
            </a:r>
            <a:r>
              <a:rPr lang="it-IT" sz="2800" b="1" dirty="0"/>
              <a:t> with </a:t>
            </a:r>
            <a:r>
              <a:rPr lang="it-IT" sz="2800" b="1" dirty="0" err="1"/>
              <a:t>leukemia</a:t>
            </a:r>
            <a:r>
              <a:rPr lang="it-IT" sz="2800" b="1" dirty="0"/>
              <a:t> </a:t>
            </a:r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000" y="990600"/>
            <a:ext cx="7972795" cy="5305315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5334000" y="6477651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Yang et al., J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Clin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Oncol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2015</a:t>
            </a:r>
          </a:p>
        </p:txBody>
      </p:sp>
    </p:spTree>
    <p:extLst>
      <p:ext uri="{BB962C8B-B14F-4D97-AF65-F5344CB8AC3E}">
        <p14:creationId xmlns:p14="http://schemas.microsoft.com/office/powerpoint/2010/main" val="36037536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1199919"/>
            <a:ext cx="9144000" cy="4525963"/>
          </a:xfrm>
        </p:spPr>
        <p:txBody>
          <a:bodyPr/>
          <a:lstStyle/>
          <a:p>
            <a:pPr algn="just"/>
            <a:r>
              <a:rPr lang="it-IT" dirty="0"/>
              <a:t>NUDT15 </a:t>
            </a:r>
            <a:r>
              <a:rPr lang="it-IT" dirty="0" err="1"/>
              <a:t>is</a:t>
            </a:r>
            <a:r>
              <a:rPr lang="it-IT" dirty="0"/>
              <a:t> an </a:t>
            </a:r>
            <a:r>
              <a:rPr lang="it-IT" dirty="0" err="1"/>
              <a:t>enzyme</a:t>
            </a:r>
            <a:r>
              <a:rPr lang="it-IT" dirty="0"/>
              <a:t> with </a:t>
            </a:r>
            <a:r>
              <a:rPr lang="it-IT" dirty="0" err="1"/>
              <a:t>pyrophosphatase</a:t>
            </a:r>
            <a:r>
              <a:rPr lang="it-IT" dirty="0"/>
              <a:t> </a:t>
            </a:r>
            <a:r>
              <a:rPr lang="it-IT" dirty="0" err="1"/>
              <a:t>activity</a:t>
            </a:r>
            <a:r>
              <a:rPr lang="it-IT" dirty="0"/>
              <a:t>, </a:t>
            </a:r>
            <a:r>
              <a:rPr lang="it-IT" dirty="0" err="1"/>
              <a:t>capable</a:t>
            </a:r>
            <a:r>
              <a:rPr lang="it-IT" dirty="0"/>
              <a:t> of </a:t>
            </a:r>
            <a:r>
              <a:rPr lang="it-IT" dirty="0" err="1"/>
              <a:t>removing</a:t>
            </a:r>
            <a:r>
              <a:rPr lang="it-IT" dirty="0"/>
              <a:t> </a:t>
            </a:r>
            <a:r>
              <a:rPr lang="it-IT" dirty="0" err="1"/>
              <a:t>oxidatively</a:t>
            </a:r>
            <a:r>
              <a:rPr lang="it-IT" dirty="0"/>
              <a:t> </a:t>
            </a:r>
            <a:r>
              <a:rPr lang="it-IT" dirty="0" err="1"/>
              <a:t>damaged</a:t>
            </a:r>
            <a:r>
              <a:rPr lang="it-IT" dirty="0"/>
              <a:t> </a:t>
            </a:r>
            <a:r>
              <a:rPr lang="it-IT" dirty="0" err="1"/>
              <a:t>forms</a:t>
            </a:r>
            <a:r>
              <a:rPr lang="it-IT" dirty="0"/>
              <a:t> of guanine from nucleotide pools, </a:t>
            </a:r>
            <a:r>
              <a:rPr lang="it-IT" dirty="0" err="1"/>
              <a:t>preventing</a:t>
            </a:r>
            <a:r>
              <a:rPr lang="it-IT" dirty="0"/>
              <a:t> </a:t>
            </a:r>
            <a:r>
              <a:rPr lang="it-IT" dirty="0" err="1"/>
              <a:t>their</a:t>
            </a:r>
            <a:r>
              <a:rPr lang="it-IT" dirty="0"/>
              <a:t> </a:t>
            </a:r>
            <a:r>
              <a:rPr lang="it-IT" dirty="0" err="1"/>
              <a:t>incorporation</a:t>
            </a:r>
            <a:r>
              <a:rPr lang="it-IT" dirty="0"/>
              <a:t> in </a:t>
            </a:r>
            <a:r>
              <a:rPr lang="it-IT" dirty="0" err="1"/>
              <a:t>nucleic</a:t>
            </a:r>
            <a:r>
              <a:rPr lang="it-IT" dirty="0"/>
              <a:t> </a:t>
            </a:r>
            <a:r>
              <a:rPr lang="it-IT" dirty="0" err="1"/>
              <a:t>acids</a:t>
            </a:r>
            <a:r>
              <a:rPr lang="it-IT" dirty="0"/>
              <a:t>.</a:t>
            </a:r>
          </a:p>
          <a:p>
            <a:pPr algn="just"/>
            <a:r>
              <a:rPr lang="it-IT" dirty="0"/>
              <a:t>rs116855232 </a:t>
            </a:r>
            <a:r>
              <a:rPr lang="it-IT" dirty="0" err="1"/>
              <a:t>is</a:t>
            </a:r>
            <a:r>
              <a:rPr lang="it-IT" dirty="0"/>
              <a:t> a </a:t>
            </a:r>
            <a:r>
              <a:rPr lang="it-IT" dirty="0" err="1"/>
              <a:t>variant</a:t>
            </a:r>
            <a:r>
              <a:rPr lang="it-IT" dirty="0"/>
              <a:t> </a:t>
            </a:r>
            <a:r>
              <a:rPr lang="it-IT" dirty="0" err="1"/>
              <a:t>frequent</a:t>
            </a:r>
            <a:r>
              <a:rPr lang="it-IT" dirty="0"/>
              <a:t> in Asian </a:t>
            </a:r>
            <a:r>
              <a:rPr lang="it-IT" dirty="0" err="1"/>
              <a:t>patients</a:t>
            </a:r>
            <a:r>
              <a:rPr lang="it-IT" dirty="0"/>
              <a:t> rare in </a:t>
            </a:r>
            <a:r>
              <a:rPr lang="it-IT" dirty="0" err="1"/>
              <a:t>Caucasian</a:t>
            </a:r>
            <a:r>
              <a:rPr lang="it-IT" dirty="0"/>
              <a:t> </a:t>
            </a:r>
            <a:r>
              <a:rPr lang="it-IT" dirty="0" err="1"/>
              <a:t>patients</a:t>
            </a:r>
            <a:r>
              <a:rPr lang="it-IT" dirty="0"/>
              <a:t>.</a:t>
            </a:r>
          </a:p>
        </p:txBody>
      </p:sp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>
            <a:off x="0" y="7344"/>
            <a:ext cx="9144000" cy="1211855"/>
          </a:xfrm>
        </p:spPr>
        <p:txBody>
          <a:bodyPr/>
          <a:lstStyle/>
          <a:p>
            <a:r>
              <a:rPr lang="it-IT" sz="3200" b="1" dirty="0"/>
              <a:t>NUDT15 </a:t>
            </a:r>
            <a:r>
              <a:rPr lang="it-IT" sz="3200" b="1" dirty="0" err="1"/>
              <a:t>variants</a:t>
            </a:r>
            <a:r>
              <a:rPr lang="it-IT" sz="3200" b="1" dirty="0"/>
              <a:t> and bone </a:t>
            </a:r>
            <a:r>
              <a:rPr lang="it-IT" sz="3200" b="1" dirty="0" err="1"/>
              <a:t>marrow</a:t>
            </a:r>
            <a:r>
              <a:rPr lang="it-IT" sz="3200" b="1" dirty="0"/>
              <a:t> </a:t>
            </a:r>
            <a:r>
              <a:rPr lang="it-IT" sz="3200" b="1" dirty="0" err="1"/>
              <a:t>suppression</a:t>
            </a:r>
            <a:r>
              <a:rPr lang="it-IT" sz="3200" b="1" dirty="0"/>
              <a:t> </a:t>
            </a:r>
            <a:r>
              <a:rPr lang="it-IT" sz="3200" b="1" dirty="0" err="1"/>
              <a:t>during</a:t>
            </a:r>
            <a:r>
              <a:rPr lang="it-IT" sz="3200" b="1" dirty="0"/>
              <a:t> treatment with </a:t>
            </a:r>
            <a:r>
              <a:rPr lang="it-IT" sz="3200" b="1" dirty="0" err="1"/>
              <a:t>thiopurines</a:t>
            </a:r>
            <a:endParaRPr lang="it-IT" sz="3200" b="1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1964" y="4282632"/>
            <a:ext cx="4322036" cy="2557007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4821964" y="4282632"/>
            <a:ext cx="359636" cy="3655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045888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2752048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87776"/>
            <a:ext cx="9144000" cy="169156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200" y="2733760"/>
            <a:ext cx="5562600" cy="2738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16869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/>
          <p:cNvSpPr>
            <a:spLocks noGrp="1"/>
          </p:cNvSpPr>
          <p:nvPr>
            <p:ph type="title"/>
          </p:nvPr>
        </p:nvSpPr>
        <p:spPr>
          <a:xfrm>
            <a:off x="-17444" y="7345"/>
            <a:ext cx="9161443" cy="983255"/>
          </a:xfrm>
        </p:spPr>
        <p:txBody>
          <a:bodyPr/>
          <a:lstStyle/>
          <a:p>
            <a:r>
              <a:rPr lang="it-IT" sz="3200" b="1" dirty="0"/>
              <a:t>HLA-DQA1/DRB1 </a:t>
            </a:r>
            <a:r>
              <a:rPr lang="it-IT" sz="3200" b="1" dirty="0" err="1"/>
              <a:t>variants</a:t>
            </a:r>
            <a:r>
              <a:rPr lang="it-IT" sz="3200" b="1" dirty="0"/>
              <a:t> and </a:t>
            </a:r>
            <a:r>
              <a:rPr lang="it-IT" sz="3200" b="1" dirty="0" err="1"/>
              <a:t>pancreatitis</a:t>
            </a:r>
            <a:r>
              <a:rPr lang="it-IT" sz="3200" b="1" dirty="0"/>
              <a:t> </a:t>
            </a:r>
            <a:r>
              <a:rPr lang="it-IT" sz="3200" b="1" dirty="0" err="1"/>
              <a:t>during</a:t>
            </a:r>
            <a:r>
              <a:rPr lang="it-IT" sz="3200" b="1" dirty="0"/>
              <a:t> treatment with </a:t>
            </a:r>
            <a:r>
              <a:rPr lang="it-IT" sz="3200" b="1" dirty="0" err="1"/>
              <a:t>thiopurines</a:t>
            </a:r>
            <a:endParaRPr lang="it-IT" sz="3200" b="1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978877"/>
            <a:ext cx="4399691" cy="4232081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6421922" y="2789913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 = 5x10</a:t>
            </a:r>
            <a:r>
              <a:rPr kumimoji="0" lang="it-IT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-8</a:t>
            </a: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329" y="4757244"/>
            <a:ext cx="8250541" cy="1854270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4966601" y="1339205"/>
            <a:ext cx="3505200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rs2647087 in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class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II HLA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region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</p:txBody>
      </p:sp>
      <p:cxnSp>
        <p:nvCxnSpPr>
          <p:cNvPr id="4" name="Connettore 1 3"/>
          <p:cNvCxnSpPr/>
          <p:nvPr/>
        </p:nvCxnSpPr>
        <p:spPr>
          <a:xfrm flipV="1">
            <a:off x="4419600" y="1708537"/>
            <a:ext cx="547001" cy="4250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asellaDiTesto 2"/>
          <p:cNvSpPr txBox="1"/>
          <p:nvPr/>
        </p:nvSpPr>
        <p:spPr>
          <a:xfrm>
            <a:off x="5410199" y="6488668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Heap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et al., Nature Genetics 2014</a:t>
            </a:r>
          </a:p>
        </p:txBody>
      </p:sp>
    </p:spTree>
    <p:extLst>
      <p:ext uri="{BB962C8B-B14F-4D97-AF65-F5344CB8AC3E}">
        <p14:creationId xmlns:p14="http://schemas.microsoft.com/office/powerpoint/2010/main" val="344387581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/>
          <p:cNvSpPr>
            <a:spLocks noGrp="1"/>
          </p:cNvSpPr>
          <p:nvPr>
            <p:ph type="title"/>
          </p:nvPr>
        </p:nvSpPr>
        <p:spPr>
          <a:xfrm>
            <a:off x="-17444" y="7345"/>
            <a:ext cx="9161443" cy="983255"/>
          </a:xfrm>
        </p:spPr>
        <p:txBody>
          <a:bodyPr/>
          <a:lstStyle/>
          <a:p>
            <a:r>
              <a:rPr lang="it-IT" sz="3200" b="1" dirty="0"/>
              <a:t>HLA-DQA1/DRB1 </a:t>
            </a:r>
            <a:r>
              <a:rPr lang="it-IT" sz="3200" b="1" dirty="0" err="1"/>
              <a:t>variants</a:t>
            </a:r>
            <a:r>
              <a:rPr lang="it-IT" sz="3200" b="1" dirty="0"/>
              <a:t> and </a:t>
            </a:r>
            <a:r>
              <a:rPr lang="it-IT" sz="3200" b="1" dirty="0" err="1"/>
              <a:t>pancreatitis</a:t>
            </a:r>
            <a:r>
              <a:rPr lang="it-IT" sz="3200" b="1" dirty="0"/>
              <a:t> </a:t>
            </a:r>
            <a:r>
              <a:rPr lang="it-IT" sz="3200" b="1" dirty="0" err="1"/>
              <a:t>during</a:t>
            </a:r>
            <a:r>
              <a:rPr lang="it-IT" sz="3200" b="1" dirty="0"/>
              <a:t> treatment with </a:t>
            </a:r>
            <a:r>
              <a:rPr lang="it-IT" sz="3200" b="1" dirty="0" err="1"/>
              <a:t>thiopurines</a:t>
            </a:r>
            <a:endParaRPr lang="it-IT" sz="3200" b="1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978877"/>
            <a:ext cx="4399691" cy="4232081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6421922" y="2789913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 = 5x10</a:t>
            </a:r>
            <a:r>
              <a:rPr kumimoji="0" lang="it-IT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-8</a:t>
            </a: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329" y="4757244"/>
            <a:ext cx="8250541" cy="1854270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4966601" y="1339205"/>
            <a:ext cx="3505200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rs2647087 in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class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II HLA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region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</p:txBody>
      </p:sp>
      <p:cxnSp>
        <p:nvCxnSpPr>
          <p:cNvPr id="4" name="Connettore 1 3"/>
          <p:cNvCxnSpPr/>
          <p:nvPr/>
        </p:nvCxnSpPr>
        <p:spPr>
          <a:xfrm flipV="1">
            <a:off x="4419600" y="1708537"/>
            <a:ext cx="547001" cy="4250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asellaDiTesto 2"/>
          <p:cNvSpPr txBox="1"/>
          <p:nvPr/>
        </p:nvSpPr>
        <p:spPr>
          <a:xfrm>
            <a:off x="5410199" y="6488668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Heap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et al., Nature Genetics 2014</a:t>
            </a:r>
          </a:p>
        </p:txBody>
      </p:sp>
    </p:spTree>
    <p:extLst>
      <p:ext uri="{BB962C8B-B14F-4D97-AF65-F5344CB8AC3E}">
        <p14:creationId xmlns:p14="http://schemas.microsoft.com/office/powerpoint/2010/main" val="50922327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sz="2800" b="1"/>
              <a:t>Dalla scoperta all’implementazione clinica di TPMT</a:t>
            </a:r>
          </a:p>
        </p:txBody>
      </p:sp>
      <p:sp>
        <p:nvSpPr>
          <p:cNvPr id="28675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it-IT" altLang="it-IT" sz="2400"/>
              <a:t>L'associazione fra il polimorfismo di TPMT e la tossicità delle tiopurine è una di quelle più studiate nell'ambito della farmacogenetica.</a:t>
            </a:r>
          </a:p>
          <a:p>
            <a:pPr algn="just"/>
            <a:r>
              <a:rPr lang="it-IT" altLang="it-IT" sz="2400"/>
              <a:t>Nel 1980 è stato osservato che l'attività dell'enzima presentava una distribuzione polimorfica trimodale, in uno studio condotto su volontari sani. </a:t>
            </a:r>
          </a:p>
          <a:p>
            <a:pPr algn="just"/>
            <a:r>
              <a:rPr lang="it-IT" altLang="it-IT" sz="2400"/>
              <a:t>Studi successivi hanno chiarito che l'attività di TPMT viene ereditata come un carattere autosomico codominante. </a:t>
            </a:r>
          </a:p>
          <a:p>
            <a:pPr algn="just"/>
            <a:r>
              <a:rPr lang="it-IT" altLang="it-IT" sz="2400"/>
              <a:t>Questi studi sono stati seguiti dall'individuazione del polimorfismi genetici responsabili delle differenze di attività di TPMT.</a:t>
            </a:r>
          </a:p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7191828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29699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362200"/>
            <a:ext cx="8229600" cy="2486025"/>
          </a:xfrm>
        </p:spPr>
      </p:pic>
      <p:pic>
        <p:nvPicPr>
          <p:cNvPr id="29700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3" y="5257800"/>
            <a:ext cx="8664575" cy="150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933674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/>
              <a:t>Linee guida farmacogenetiche</a:t>
            </a:r>
          </a:p>
        </p:txBody>
      </p:sp>
      <p:sp>
        <p:nvSpPr>
          <p:cNvPr id="3072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it-IT" altLang="it-IT" sz="2800"/>
              <a:t>La disponibilità di linee guida per l’applicazione clinica di caratteristiche farmacogenetiche è indice che una notevole evidenza si è accumulata riguardo l’associazione fra una caratteristica farmacogenetica e la risposta ad un farmaco.</a:t>
            </a:r>
          </a:p>
          <a:p>
            <a:pPr algn="just"/>
            <a:r>
              <a:rPr lang="it-IT" altLang="it-IT" sz="2800"/>
              <a:t>Per esempio, per la 6-mercaptopurina, sono stati necessari 30 anni di ricerca per passare dall’identificazione del polimorfismo a stabilire linee guida utili alla genotipizzazione preventiva.</a:t>
            </a:r>
          </a:p>
        </p:txBody>
      </p:sp>
    </p:spTree>
    <p:extLst>
      <p:ext uri="{BB962C8B-B14F-4D97-AF65-F5344CB8AC3E}">
        <p14:creationId xmlns:p14="http://schemas.microsoft.com/office/powerpoint/2010/main" val="96466874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73175" y="1600200"/>
            <a:ext cx="6597650" cy="4525963"/>
          </a:xfrm>
        </p:spPr>
      </p:pic>
      <p:sp>
        <p:nvSpPr>
          <p:cNvPr id="31747" name="CasellaDiTesto 4"/>
          <p:cNvSpPr txBox="1">
            <a:spLocks noChangeArrowheads="1"/>
          </p:cNvSpPr>
          <p:nvPr/>
        </p:nvSpPr>
        <p:spPr bwMode="auto">
          <a:xfrm>
            <a:off x="6629400" y="6488113"/>
            <a:ext cx="2514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Relling, 2013</a:t>
            </a:r>
          </a:p>
        </p:txBody>
      </p:sp>
      <p:sp>
        <p:nvSpPr>
          <p:cNvPr id="31748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sz="2800" b="1"/>
              <a:t>Dalla scoperta all’implementazione clinica di TPMT</a:t>
            </a:r>
          </a:p>
        </p:txBody>
      </p:sp>
    </p:spTree>
    <p:extLst>
      <p:ext uri="{BB962C8B-B14F-4D97-AF65-F5344CB8AC3E}">
        <p14:creationId xmlns:p14="http://schemas.microsoft.com/office/powerpoint/2010/main" val="36638120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942D3ABC-85E0-4ADB-BB24-623E10FDE3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533400"/>
          </a:xfrm>
        </p:spPr>
        <p:txBody>
          <a:bodyPr/>
          <a:lstStyle/>
          <a:p>
            <a:r>
              <a:rPr lang="it-IT" altLang="it-IT"/>
              <a:t>Farmacocinetica</a:t>
            </a:r>
          </a:p>
        </p:txBody>
      </p:sp>
      <p:graphicFrame>
        <p:nvGraphicFramePr>
          <p:cNvPr id="886787" name="Group 3">
            <a:extLst>
              <a:ext uri="{FF2B5EF4-FFF2-40B4-BE49-F238E27FC236}">
                <a16:creationId xmlns:a16="http://schemas.microsoft.com/office/drawing/2014/main" id="{4CBA19BB-D5D0-4D17-A245-39561FC9DE87}"/>
              </a:ext>
            </a:extLst>
          </p:cNvPr>
          <p:cNvGraphicFramePr>
            <a:graphicFrameLocks noGrp="1"/>
          </p:cNvGraphicFramePr>
          <p:nvPr>
            <p:ph type="tbl" idx="1"/>
          </p:nvPr>
        </p:nvGraphicFramePr>
        <p:xfrm>
          <a:off x="762000" y="1905000"/>
          <a:ext cx="7772400" cy="4572000"/>
        </p:xfrm>
        <a:graphic>
          <a:graphicData uri="http://schemas.openxmlformats.org/drawingml/2006/table">
            <a:tbl>
              <a:tblPr/>
              <a:tblGrid>
                <a:gridCol w="3886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86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813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Ciclosporina</a:t>
                      </a:r>
                    </a:p>
                  </a:txBody>
                  <a:tcPr marT="45706" marB="4570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Tacrolimus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5386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Può essere somministrata e.v. o per via orale.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L</a:t>
                      </a:r>
                      <a:r>
                        <a:rPr kumimoji="0" lang="ja-JP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’</a:t>
                      </a:r>
                      <a:r>
                        <a:rPr kumimoji="0" lang="it-IT" altLang="ja-JP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assorbimento orale è estremamente variabile, (20-60 %). È influenzato dalla presenza di cibo (migliore in presenza di cibi grassi) e dipende dalla presenza di bile.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La biodisponibilità è molto migliore con la formulazione Neoral, una microemulsione che crea delle micelle nello stomaco che sono assorbite anche in assenza di bile.</a:t>
                      </a:r>
                      <a:endParaRPr kumimoji="0" lang="it-IT" altLang="x-none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charset="0"/>
                        <a:ea typeface="ＭＳ Ｐゴシック" charset="-128"/>
                      </a:endParaRPr>
                    </a:p>
                  </a:txBody>
                  <a:tcPr marT="45706" marB="4570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Può essere somministrata e.v. o per via orale.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Ha una biodisponibilità orale estremamente variabile e imprevedibile (4 - 89%).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x-none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charset="0"/>
                        <a:ea typeface="ＭＳ Ｐゴシック" charset="-128"/>
                      </a:endParaRP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olo 1"/>
          <p:cNvSpPr>
            <a:spLocks noGrp="1"/>
          </p:cNvSpPr>
          <p:nvPr>
            <p:ph type="title"/>
          </p:nvPr>
        </p:nvSpPr>
        <p:spPr>
          <a:xfrm>
            <a:off x="152400" y="304800"/>
            <a:ext cx="8812213" cy="1143000"/>
          </a:xfrm>
        </p:spPr>
        <p:txBody>
          <a:bodyPr/>
          <a:lstStyle/>
          <a:p>
            <a:r>
              <a:rPr lang="it-IT" altLang="it-IT" sz="2800" b="1"/>
              <a:t>Ricerca di Linee Guida Cliniche su Pubmed</a:t>
            </a:r>
            <a:br>
              <a:rPr lang="it-IT" altLang="it-IT" sz="2800" b="1"/>
            </a:br>
            <a:r>
              <a:rPr lang="it-IT" altLang="it-IT" sz="2000"/>
              <a:t>Su Pubmed è possibile attivare un filtro per ricercare solo le linee guida terapeutiche e, recentemente, ne esistono anche di farmacogenetiche…</a:t>
            </a:r>
          </a:p>
        </p:txBody>
      </p:sp>
      <p:pic>
        <p:nvPicPr>
          <p:cNvPr id="32771" name="Segnaposto contenuto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2209800"/>
            <a:ext cx="8050213" cy="4525963"/>
          </a:xfrm>
        </p:spPr>
      </p:pic>
      <p:sp>
        <p:nvSpPr>
          <p:cNvPr id="4" name="Rettangolo 3"/>
          <p:cNvSpPr/>
          <p:nvPr/>
        </p:nvSpPr>
        <p:spPr>
          <a:xfrm>
            <a:off x="914400" y="4038600"/>
            <a:ext cx="977900" cy="152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2274888" y="3733800"/>
            <a:ext cx="3122612" cy="1952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332010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457200"/>
            <a:ext cx="88138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729533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7FF1D25-35E6-4910-85B9-10B20A0542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011"/>
            <a:ext cx="9144000" cy="671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65178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/>
          <a:srcRect l="29825" t="46133" r="14675" b="16267"/>
          <a:stretch/>
        </p:blipFill>
        <p:spPr>
          <a:xfrm>
            <a:off x="685800" y="3335051"/>
            <a:ext cx="8458200" cy="322326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0" y="8921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«The folate </a:t>
            </a:r>
            <a:r>
              <a:rPr kumimoji="0" lang="it-IT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path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to </a:t>
            </a:r>
            <a:r>
              <a:rPr kumimoji="0" lang="it-IT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chemotherapy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»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1672683" y="6488668"/>
            <a:ext cx="74713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https://www.cancer.gov/research/progress/discovery/methotrexate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08" y="1023263"/>
            <a:ext cx="3714750" cy="1285875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1591837" y="2124472"/>
            <a:ext cx="3323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methotrexate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0355" y="816611"/>
            <a:ext cx="4963645" cy="2218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58175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Immagine 1">
            <a:extLst>
              <a:ext uri="{FF2B5EF4-FFF2-40B4-BE49-F238E27FC236}">
                <a16:creationId xmlns:a16="http://schemas.microsoft.com/office/drawing/2014/main" id="{150C8EE7-DBFA-4722-9482-52FEA946E8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1152525"/>
            <a:ext cx="8928100" cy="417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Immagine 1">
            <a:extLst>
              <a:ext uri="{FF2B5EF4-FFF2-40B4-BE49-F238E27FC236}">
                <a16:creationId xmlns:a16="http://schemas.microsoft.com/office/drawing/2014/main" id="{AD39684B-1C19-4A20-906F-EC1BFDACC7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1082675"/>
            <a:ext cx="8928100" cy="431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0" y="8921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Methotrexate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t-IT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pathway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976" y="673985"/>
            <a:ext cx="4488102" cy="5836064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3434576" y="6510049"/>
            <a:ext cx="57094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https://www.pharmgkb.org/pathway/PA165291575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22" y="889428"/>
            <a:ext cx="4068006" cy="5210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03739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Leucovorin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 «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antidote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» to high-dose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methotrexate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during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consolidation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therapy</a:t>
            </a: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876" y="1031420"/>
            <a:ext cx="7380248" cy="5748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18304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175" y="0"/>
            <a:ext cx="8493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13025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3570" name="Rectangle 9"/>
          <p:cNvSpPr>
            <a:spLocks noChangeArrowheads="1"/>
          </p:cNvSpPr>
          <p:nvPr/>
        </p:nvSpPr>
        <p:spPr bwMode="auto">
          <a:xfrm>
            <a:off x="2343150" y="2552700"/>
            <a:ext cx="1657350" cy="8572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133571" name="Group 26"/>
          <p:cNvGrpSpPr>
            <a:grpSpLocks/>
          </p:cNvGrpSpPr>
          <p:nvPr/>
        </p:nvGrpSpPr>
        <p:grpSpPr bwMode="auto">
          <a:xfrm>
            <a:off x="669074" y="746414"/>
            <a:ext cx="7510346" cy="6027003"/>
            <a:chOff x="1488" y="1104"/>
            <a:chExt cx="3068" cy="2382"/>
          </a:xfrm>
        </p:grpSpPr>
        <p:grpSp>
          <p:nvGrpSpPr>
            <p:cNvPr id="1133575" name="Group 21"/>
            <p:cNvGrpSpPr>
              <a:grpSpLocks/>
            </p:cNvGrpSpPr>
            <p:nvPr/>
          </p:nvGrpSpPr>
          <p:grpSpPr bwMode="auto">
            <a:xfrm>
              <a:off x="1488" y="1104"/>
              <a:ext cx="2880" cy="2382"/>
              <a:chOff x="2784" y="1181"/>
              <a:chExt cx="2880" cy="2382"/>
            </a:xfrm>
          </p:grpSpPr>
          <p:grpSp>
            <p:nvGrpSpPr>
              <p:cNvPr id="1133580" name="Group 7"/>
              <p:cNvGrpSpPr>
                <a:grpSpLocks/>
              </p:cNvGrpSpPr>
              <p:nvPr/>
            </p:nvGrpSpPr>
            <p:grpSpPr bwMode="auto">
              <a:xfrm>
                <a:off x="2784" y="1403"/>
                <a:ext cx="2880" cy="2160"/>
                <a:chOff x="2784" y="1403"/>
                <a:chExt cx="2880" cy="2160"/>
              </a:xfrm>
            </p:grpSpPr>
            <p:pic>
              <p:nvPicPr>
                <p:cNvPr id="1133583" name="Picture 3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84" y="1403"/>
                  <a:ext cx="2880" cy="2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133584" name="Rectangle 6"/>
                <p:cNvSpPr>
                  <a:spLocks noChangeArrowheads="1"/>
                </p:cNvSpPr>
                <p:nvPr/>
              </p:nvSpPr>
              <p:spPr bwMode="auto">
                <a:xfrm>
                  <a:off x="3774" y="1458"/>
                  <a:ext cx="1020" cy="8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algn="ctr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algn="ctr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algn="ctr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algn="ctr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algn="ctr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algn="ctr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algn="ctr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algn="ctr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algn="ctr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altLang="it-I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133581" name="Text Box 8"/>
              <p:cNvSpPr txBox="1">
                <a:spLocks noChangeArrowheads="1"/>
              </p:cNvSpPr>
              <p:nvPr/>
            </p:nvSpPr>
            <p:spPr bwMode="auto">
              <a:xfrm>
                <a:off x="3098" y="1181"/>
                <a:ext cx="116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algn="ctr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ctr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ctr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ctr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ctr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ctr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ctr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ctr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ctr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altLang="it-IT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133582" name="Rectangle 19"/>
              <p:cNvSpPr>
                <a:spLocks noChangeArrowheads="1"/>
              </p:cNvSpPr>
              <p:nvPr/>
            </p:nvSpPr>
            <p:spPr bwMode="auto">
              <a:xfrm>
                <a:off x="3186" y="2754"/>
                <a:ext cx="1044" cy="5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algn="ctr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ctr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ctr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ctr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ctr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ctr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ctr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ctr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ctr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altLang="it-IT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133576" name="Text Box 26"/>
            <p:cNvSpPr txBox="1">
              <a:spLocks noChangeArrowheads="1"/>
            </p:cNvSpPr>
            <p:nvPr/>
          </p:nvSpPr>
          <p:spPr bwMode="auto">
            <a:xfrm>
              <a:off x="3792" y="1776"/>
              <a:ext cx="764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ctr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ctr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ctr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ctr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it-IT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40 ml/min/m</a:t>
              </a:r>
              <a:r>
                <a:rPr kumimoji="0" lang="en-US" altLang="it-IT" sz="14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133577" name="Line 21"/>
            <p:cNvSpPr>
              <a:spLocks noChangeShapeType="1"/>
            </p:cNvSpPr>
            <p:nvPr/>
          </p:nvSpPr>
          <p:spPr bwMode="auto">
            <a:xfrm flipH="1">
              <a:off x="3408" y="1536"/>
              <a:ext cx="348" cy="137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33578" name="Line 23"/>
            <p:cNvSpPr>
              <a:spLocks noChangeShapeType="1"/>
            </p:cNvSpPr>
            <p:nvPr/>
          </p:nvSpPr>
          <p:spPr bwMode="auto">
            <a:xfrm flipV="1">
              <a:off x="3120" y="2736"/>
              <a:ext cx="292" cy="191"/>
            </a:xfrm>
            <a:prstGeom prst="line">
              <a:avLst/>
            </a:prstGeom>
            <a:noFill/>
            <a:ln w="76200">
              <a:solidFill>
                <a:srgbClr val="0000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33579" name="Text Box 26"/>
            <p:cNvSpPr txBox="1">
              <a:spLocks noChangeArrowheads="1"/>
            </p:cNvSpPr>
            <p:nvPr/>
          </p:nvSpPr>
          <p:spPr bwMode="auto">
            <a:xfrm>
              <a:off x="2160" y="2832"/>
              <a:ext cx="82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ctr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ctr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ctr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ctr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it-IT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160 ml/min/m</a:t>
              </a:r>
              <a:r>
                <a:rPr kumimoji="0" lang="en-US" altLang="it-IT" sz="1400" b="0" i="0" u="none" strike="noStrike" kern="1200" cap="none" spc="0" normalizeH="0" baseline="30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1133574" name="Text Box 28"/>
          <p:cNvSpPr txBox="1">
            <a:spLocks noChangeArrowheads="1"/>
          </p:cNvSpPr>
          <p:nvPr/>
        </p:nvSpPr>
        <p:spPr bwMode="auto">
          <a:xfrm>
            <a:off x="5686425" y="6488112"/>
            <a:ext cx="34575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Trevino et al. J </a:t>
            </a:r>
            <a:r>
              <a:rPr kumimoji="0" lang="en-US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Clin</a:t>
            </a:r>
            <a:r>
              <a:rPr kumimoji="0" lang="en-US" alt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Oncol</a:t>
            </a:r>
            <a:r>
              <a:rPr kumimoji="0" lang="en-US" alt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2009 </a:t>
            </a:r>
          </a:p>
        </p:txBody>
      </p:sp>
      <p:sp>
        <p:nvSpPr>
          <p:cNvPr id="18" name="CasellaDiTesto 17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Interindividual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variability in MTX clearance substantially affects drug exposure (4 fold range): &gt; 3800 courses in 640 pts</a:t>
            </a: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84908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D69ABE03-7AB6-4470-B37C-99E0702E69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8382000" cy="838200"/>
          </a:xfrm>
        </p:spPr>
        <p:txBody>
          <a:bodyPr/>
          <a:lstStyle/>
          <a:p>
            <a:r>
              <a:rPr lang="it-IT" altLang="it-IT" sz="4000" b="1"/>
              <a:t>Effetti collaterali</a:t>
            </a: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D04BE1EC-2CBA-4C4F-B566-07D812E55C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828800"/>
            <a:ext cx="2209800" cy="457200"/>
          </a:xfrm>
          <a:noFill/>
        </p:spPr>
        <p:txBody>
          <a:bodyPr/>
          <a:lstStyle/>
          <a:p>
            <a:pPr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it-IT" altLang="it-IT" sz="2000"/>
              <a:t>CICLOSPORINA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endParaRPr lang="it-IT" altLang="it-IT" sz="2000"/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endParaRPr lang="it-IT" altLang="it-IT" sz="2000"/>
          </a:p>
        </p:txBody>
      </p:sp>
      <p:sp>
        <p:nvSpPr>
          <p:cNvPr id="18436" name="Rectangle 4">
            <a:extLst>
              <a:ext uri="{FF2B5EF4-FFF2-40B4-BE49-F238E27FC236}">
                <a16:creationId xmlns:a16="http://schemas.microsoft.com/office/drawing/2014/main" id="{EC476CE8-2F9B-44DE-85E0-62ACDFB321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1905000"/>
            <a:ext cx="21336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8437" name="Line 5">
            <a:extLst>
              <a:ext uri="{FF2B5EF4-FFF2-40B4-BE49-F238E27FC236}">
                <a16:creationId xmlns:a16="http://schemas.microsoft.com/office/drawing/2014/main" id="{18B4C20A-152A-4C34-A5A6-CEB65E0A3306}"/>
              </a:ext>
            </a:extLst>
          </p:cNvPr>
          <p:cNvSpPr>
            <a:spLocks noChangeShapeType="1"/>
          </p:cNvSpPr>
          <p:nvPr/>
        </p:nvSpPr>
        <p:spPr bwMode="auto">
          <a:xfrm>
            <a:off x="1752600" y="23622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8438" name="Rectangle 6">
            <a:extLst>
              <a:ext uri="{FF2B5EF4-FFF2-40B4-BE49-F238E27FC236}">
                <a16:creationId xmlns:a16="http://schemas.microsoft.com/office/drawing/2014/main" id="{09CB7068-A74E-4032-AC1E-03ED624057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2971800"/>
            <a:ext cx="2971800" cy="3276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8439" name="Rectangle 7">
            <a:extLst>
              <a:ext uri="{FF2B5EF4-FFF2-40B4-BE49-F238E27FC236}">
                <a16:creationId xmlns:a16="http://schemas.microsoft.com/office/drawing/2014/main" id="{046A2B88-309E-4797-9341-91BF5C831A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3048000"/>
            <a:ext cx="38100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tabLst>
                <a:tab pos="569913" algn="l"/>
              </a:tabLst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569913" algn="l"/>
              </a:tabLst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569913" algn="l"/>
              </a:tabLs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569913" algn="l"/>
              </a:tabLst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569913" algn="l"/>
              </a:tabLst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69913" algn="l"/>
              </a:tabLst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69913" algn="l"/>
              </a:tabLst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69913" algn="l"/>
              </a:tabLst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69913" algn="l"/>
              </a:tabLst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Times" panose="02020603050405020304" pitchFamily="18" charset="0"/>
              <a:buChar char="•"/>
              <a:tabLst>
                <a:tab pos="569913" algn="l"/>
              </a:tabLst>
              <a:defRPr/>
            </a:pPr>
            <a:r>
              <a:rPr kumimoji="0" lang="it-IT" altLang="it-IT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+mn-cs"/>
              </a:rPr>
              <a:t>Colesterolo </a:t>
            </a:r>
            <a:r>
              <a:rPr kumimoji="0" lang="it-IT" altLang="it-IT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+mn-cs"/>
                <a:sym typeface="Symbol" panose="05050102010706020507" pitchFamily="18" charset="2"/>
              </a:rPr>
              <a:t></a:t>
            </a:r>
            <a:endParaRPr kumimoji="0" lang="it-IT" altLang="it-IT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MS PGothic" panose="020B0600070205080204" pitchFamily="34" charset="-128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Times" panose="02020603050405020304" pitchFamily="18" charset="0"/>
              <a:buChar char="•"/>
              <a:tabLst>
                <a:tab pos="569913" algn="l"/>
              </a:tabLst>
              <a:defRPr/>
            </a:pPr>
            <a:r>
              <a:rPr kumimoji="0" lang="it-IT" altLang="it-IT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+mn-cs"/>
              </a:rPr>
              <a:t>Lipidi </a:t>
            </a:r>
            <a:r>
              <a:rPr kumimoji="0" lang="it-IT" altLang="it-IT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+mn-cs"/>
                <a:sym typeface="Symbol" panose="05050102010706020507" pitchFamily="18" charset="2"/>
              </a:rPr>
              <a:t></a:t>
            </a:r>
          </a:p>
          <a:p>
            <a:pPr marL="342900" marR="0" lvl="0" indent="-342900" algn="l" defTabSz="914400" rtl="0" eaLnBrk="1" fontAlgn="base" latinLnBrk="0" hangingPunct="1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Times" panose="02020603050405020304" pitchFamily="18" charset="0"/>
              <a:buChar char="•"/>
              <a:tabLst>
                <a:tab pos="569913" algn="l"/>
              </a:tabLst>
              <a:defRPr/>
            </a:pPr>
            <a:r>
              <a:rPr kumimoji="0" lang="it-IT" altLang="it-IT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+mn-cs"/>
                <a:sym typeface="Symbol" panose="05050102010706020507" pitchFamily="18" charset="2"/>
              </a:rPr>
              <a:t>Potassio </a:t>
            </a:r>
          </a:p>
          <a:p>
            <a:pPr marL="342900" marR="0" lvl="0" indent="-342900" algn="l" defTabSz="914400" rtl="0" eaLnBrk="1" fontAlgn="base" latinLnBrk="0" hangingPunct="1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Times" panose="02020603050405020304" pitchFamily="18" charset="0"/>
              <a:buChar char="•"/>
              <a:tabLst>
                <a:tab pos="569913" algn="l"/>
              </a:tabLst>
              <a:defRPr/>
            </a:pPr>
            <a:r>
              <a:rPr kumimoji="0" lang="it-IT" altLang="it-IT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+mn-cs"/>
                <a:sym typeface="Symbol" panose="05050102010706020507" pitchFamily="18" charset="2"/>
              </a:rPr>
              <a:t>Glucosio </a:t>
            </a:r>
          </a:p>
          <a:p>
            <a:pPr marL="342900" marR="0" lvl="0" indent="-342900" algn="l" defTabSz="914400" rtl="0" eaLnBrk="1" fontAlgn="base" latinLnBrk="0" hangingPunct="1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Times" panose="02020603050405020304" pitchFamily="18" charset="0"/>
              <a:buChar char="•"/>
              <a:tabLst>
                <a:tab pos="569913" algn="l"/>
              </a:tabLst>
              <a:defRPr/>
            </a:pPr>
            <a:r>
              <a:rPr kumimoji="0" lang="it-IT" altLang="it-IT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+mn-cs"/>
                <a:sym typeface="Symbol" panose="05050102010706020507" pitchFamily="18" charset="2"/>
              </a:rPr>
              <a:t>Bilirubina </a:t>
            </a:r>
          </a:p>
          <a:p>
            <a:pPr marL="342900" marR="0" lvl="0" indent="-342900" algn="l" defTabSz="914400" rtl="0" eaLnBrk="1" fontAlgn="base" latinLnBrk="0" hangingPunct="1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Times" panose="02020603050405020304" pitchFamily="18" charset="0"/>
              <a:buChar char="•"/>
              <a:tabLst>
                <a:tab pos="569913" algn="l"/>
              </a:tabLst>
              <a:defRPr/>
            </a:pPr>
            <a:r>
              <a:rPr kumimoji="0" lang="it-IT" altLang="it-IT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+mn-cs"/>
                <a:sym typeface="Symbol" panose="05050102010706020507" pitchFamily="18" charset="2"/>
              </a:rPr>
              <a:t>Irsutismo</a:t>
            </a:r>
          </a:p>
          <a:p>
            <a:pPr marL="342900" marR="0" lvl="0" indent="-342900" algn="l" defTabSz="914400" rtl="0" eaLnBrk="1" fontAlgn="base" latinLnBrk="0" hangingPunct="1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Times" panose="02020603050405020304" pitchFamily="18" charset="0"/>
              <a:buChar char="•"/>
              <a:tabLst>
                <a:tab pos="569913" algn="l"/>
              </a:tabLst>
              <a:defRPr/>
            </a:pPr>
            <a:r>
              <a:rPr kumimoji="0" lang="it-IT" altLang="it-IT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+mn-cs"/>
                <a:sym typeface="Symbol" panose="05050102010706020507" pitchFamily="18" charset="2"/>
              </a:rPr>
              <a:t>Iperplasia gengivale</a:t>
            </a:r>
            <a:endParaRPr kumimoji="0" lang="it-IT" altLang="it-IT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MS PGothic" panose="020B0600070205080204" pitchFamily="34" charset="-128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Times" panose="02020603050405020304" pitchFamily="18" charset="0"/>
              <a:buChar char="•"/>
              <a:tabLst>
                <a:tab pos="569913" algn="l"/>
              </a:tabLst>
              <a:defRPr/>
            </a:pPr>
            <a:endParaRPr kumimoji="0" lang="it-IT" altLang="it-IT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8440" name="Rectangle 8">
            <a:extLst>
              <a:ext uri="{FF2B5EF4-FFF2-40B4-BE49-F238E27FC236}">
                <a16:creationId xmlns:a16="http://schemas.microsoft.com/office/drawing/2014/main" id="{6A6A7640-AE3D-4947-9232-F81561C1B2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1828800"/>
            <a:ext cx="2209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it-IT" altLang="it-IT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+mn-cs"/>
              </a:rPr>
              <a:t>TACROLIMUS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it-IT" altLang="it-IT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MS PGothic" panose="020B0600070205080204" pitchFamily="34" charset="-128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it-IT" altLang="it-IT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8441" name="Rectangle 9">
            <a:extLst>
              <a:ext uri="{FF2B5EF4-FFF2-40B4-BE49-F238E27FC236}">
                <a16:creationId xmlns:a16="http://schemas.microsoft.com/office/drawing/2014/main" id="{56C8B870-4924-41A5-BCDA-FB90E95797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1905000"/>
            <a:ext cx="21336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8442" name="Rectangle 10">
            <a:extLst>
              <a:ext uri="{FF2B5EF4-FFF2-40B4-BE49-F238E27FC236}">
                <a16:creationId xmlns:a16="http://schemas.microsoft.com/office/drawing/2014/main" id="{F2F5E6BD-3BAD-45EE-A107-17C32328EE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2743200"/>
            <a:ext cx="1600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tabLst>
                <a:tab pos="569913" algn="l"/>
              </a:tabLst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569913" algn="l"/>
              </a:tabLst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569913" algn="l"/>
              </a:tabLs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569913" algn="l"/>
              </a:tabLst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569913" algn="l"/>
              </a:tabLst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69913" algn="l"/>
              </a:tabLst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69913" algn="l"/>
              </a:tabLst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69913" algn="l"/>
              </a:tabLst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69913" algn="l"/>
              </a:tabLst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Times" panose="02020603050405020304" pitchFamily="18" charset="0"/>
              <a:buChar char="•"/>
              <a:tabLst>
                <a:tab pos="569913" algn="l"/>
              </a:tabLst>
              <a:defRPr/>
            </a:pPr>
            <a:r>
              <a:rPr kumimoji="0" lang="it-IT" altLang="it-IT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+mn-cs"/>
              </a:rPr>
              <a:t>Diabete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Times" panose="02020603050405020304" pitchFamily="18" charset="0"/>
              <a:buChar char="•"/>
              <a:tabLst>
                <a:tab pos="569913" algn="l"/>
              </a:tabLst>
              <a:defRPr/>
            </a:pPr>
            <a:endParaRPr kumimoji="0" lang="it-IT" altLang="it-IT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8443" name="Rectangle 11">
            <a:extLst>
              <a:ext uri="{FF2B5EF4-FFF2-40B4-BE49-F238E27FC236}">
                <a16:creationId xmlns:a16="http://schemas.microsoft.com/office/drawing/2014/main" id="{1BE7E73F-14D6-4296-AB90-82C41AB534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2819400"/>
            <a:ext cx="21336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8444" name="Line 12">
            <a:extLst>
              <a:ext uri="{FF2B5EF4-FFF2-40B4-BE49-F238E27FC236}">
                <a16:creationId xmlns:a16="http://schemas.microsoft.com/office/drawing/2014/main" id="{584B338F-63A7-43FB-8C89-F2BF41088D03}"/>
              </a:ext>
            </a:extLst>
          </p:cNvPr>
          <p:cNvSpPr>
            <a:spLocks noChangeShapeType="1"/>
          </p:cNvSpPr>
          <p:nvPr/>
        </p:nvSpPr>
        <p:spPr bwMode="auto">
          <a:xfrm>
            <a:off x="7467600" y="23622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8445" name="Rectangle 13">
            <a:extLst>
              <a:ext uri="{FF2B5EF4-FFF2-40B4-BE49-F238E27FC236}">
                <a16:creationId xmlns:a16="http://schemas.microsoft.com/office/drawing/2014/main" id="{EA8342F2-1FBE-415E-89C3-23B8AE589C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2667000"/>
            <a:ext cx="23622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tabLst>
                <a:tab pos="569913" algn="l"/>
              </a:tabLst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569913" algn="l"/>
              </a:tabLst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569913" algn="l"/>
              </a:tabLs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569913" algn="l"/>
              </a:tabLst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569913" algn="l"/>
              </a:tabLst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69913" algn="l"/>
              </a:tabLst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69913" algn="l"/>
              </a:tabLst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69913" algn="l"/>
              </a:tabLst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69913" algn="l"/>
              </a:tabLst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Times" panose="02020603050405020304" pitchFamily="18" charset="0"/>
              <a:buChar char="•"/>
              <a:tabLst>
                <a:tab pos="569913" algn="l"/>
              </a:tabLst>
              <a:defRPr/>
            </a:pPr>
            <a:r>
              <a:rPr kumimoji="0" lang="it-IT" altLang="it-IT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+mn-cs"/>
              </a:rPr>
              <a:t>Infezioni</a:t>
            </a:r>
          </a:p>
          <a:p>
            <a:pPr marL="342900" marR="0" lvl="0" indent="-342900" algn="l" defTabSz="914400" rtl="0" eaLnBrk="1" fontAlgn="base" latinLnBrk="0" hangingPunct="1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Times" panose="02020603050405020304" pitchFamily="18" charset="0"/>
              <a:buChar char="•"/>
              <a:tabLst>
                <a:tab pos="569913" algn="l"/>
              </a:tabLst>
              <a:defRPr/>
            </a:pPr>
            <a:r>
              <a:rPr kumimoji="0" lang="it-IT" altLang="it-IT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+mn-cs"/>
              </a:rPr>
              <a:t>Ipertensione</a:t>
            </a:r>
          </a:p>
          <a:p>
            <a:pPr marL="342900" marR="0" lvl="0" indent="-342900" algn="l" defTabSz="914400" rtl="0" eaLnBrk="1" fontAlgn="base" latinLnBrk="0" hangingPunct="1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Times" panose="02020603050405020304" pitchFamily="18" charset="0"/>
              <a:buChar char="•"/>
              <a:tabLst>
                <a:tab pos="569913" algn="l"/>
              </a:tabLst>
              <a:defRPr/>
            </a:pPr>
            <a:r>
              <a:rPr kumimoji="0" lang="it-IT" altLang="it-IT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+mn-cs"/>
              </a:rPr>
              <a:t>Tossicità renale</a:t>
            </a:r>
          </a:p>
          <a:p>
            <a:pPr marL="342900" marR="0" lvl="0" indent="-342900" algn="l" defTabSz="914400" rtl="0" eaLnBrk="1" fontAlgn="base" latinLnBrk="0" hangingPunct="1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Times" panose="02020603050405020304" pitchFamily="18" charset="0"/>
              <a:buChar char="•"/>
              <a:tabLst>
                <a:tab pos="569913" algn="l"/>
              </a:tabLst>
              <a:defRPr/>
            </a:pPr>
            <a:r>
              <a:rPr kumimoji="0" lang="it-IT" altLang="it-IT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+mn-cs"/>
              </a:rPr>
              <a:t>Tossicità neurologica </a:t>
            </a:r>
          </a:p>
          <a:p>
            <a:pPr marL="342900" marR="0" lvl="0" indent="-342900" algn="l" defTabSz="914400" rtl="0" eaLnBrk="1" fontAlgn="base" latinLnBrk="0" hangingPunct="1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Times" panose="02020603050405020304" pitchFamily="18" charset="0"/>
              <a:buChar char="•"/>
              <a:tabLst>
                <a:tab pos="569913" algn="l"/>
              </a:tabLst>
              <a:defRPr/>
            </a:pPr>
            <a:r>
              <a:rPr kumimoji="0" lang="it-IT" altLang="it-IT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+mn-cs"/>
              </a:rPr>
              <a:t>Tumori</a:t>
            </a:r>
          </a:p>
          <a:p>
            <a:pPr marL="342900" marR="0" lvl="0" indent="-342900" algn="l" defTabSz="914400" rtl="0" eaLnBrk="1" fontAlgn="base" latinLnBrk="0" hangingPunct="1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Times" panose="02020603050405020304" pitchFamily="18" charset="0"/>
              <a:buChar char="•"/>
              <a:tabLst>
                <a:tab pos="569913" algn="l"/>
              </a:tabLst>
              <a:defRPr/>
            </a:pPr>
            <a:endParaRPr kumimoji="0" lang="it-IT" altLang="it-IT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8446" name="Rectangle 14">
            <a:extLst>
              <a:ext uri="{FF2B5EF4-FFF2-40B4-BE49-F238E27FC236}">
                <a16:creationId xmlns:a16="http://schemas.microsoft.com/office/drawing/2014/main" id="{C9F9416E-90A3-49B1-8781-5093EA56D3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2590800"/>
            <a:ext cx="2514600" cy="304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4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8447" name="Line 15">
            <a:extLst>
              <a:ext uri="{FF2B5EF4-FFF2-40B4-BE49-F238E27FC236}">
                <a16:creationId xmlns:a16="http://schemas.microsoft.com/office/drawing/2014/main" id="{0E59FFFB-3A47-4AB4-AC48-4D4C3ECA6A8B}"/>
              </a:ext>
            </a:extLst>
          </p:cNvPr>
          <p:cNvSpPr>
            <a:spLocks noChangeShapeType="1"/>
          </p:cNvSpPr>
          <p:nvPr/>
        </p:nvSpPr>
        <p:spPr bwMode="auto">
          <a:xfrm>
            <a:off x="2819400" y="2362200"/>
            <a:ext cx="7620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8448" name="Line 16">
            <a:extLst>
              <a:ext uri="{FF2B5EF4-FFF2-40B4-BE49-F238E27FC236}">
                <a16:creationId xmlns:a16="http://schemas.microsoft.com/office/drawing/2014/main" id="{BF486BBE-BF67-4E1D-AD33-3EEE2371551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096000" y="2362200"/>
            <a:ext cx="3048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MS PGothic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6224" y="2387475"/>
            <a:ext cx="3990825" cy="3680511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/>
          <a:srcRect l="11655" r="13379"/>
          <a:stretch/>
        </p:blipFill>
        <p:spPr>
          <a:xfrm>
            <a:off x="445770" y="2270520"/>
            <a:ext cx="4023360" cy="4316995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4"/>
          <a:srcRect l="11057" t="27184" r="11415"/>
          <a:stretch/>
        </p:blipFill>
        <p:spPr>
          <a:xfrm>
            <a:off x="0" y="0"/>
            <a:ext cx="9128626" cy="203454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5966460" y="6488668"/>
            <a:ext cx="3162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NEJM, 1998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4750419" y="6402849"/>
            <a:ext cx="1895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St.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Jude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Total 12</a:t>
            </a:r>
          </a:p>
        </p:txBody>
      </p:sp>
    </p:spTree>
    <p:extLst>
      <p:ext uri="{BB962C8B-B14F-4D97-AF65-F5344CB8AC3E}">
        <p14:creationId xmlns:p14="http://schemas.microsoft.com/office/powerpoint/2010/main" val="415451519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Intercourse</a:t>
            </a: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t-IT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targeting</a:t>
            </a: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t-IT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study</a:t>
            </a: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</a:t>
            </a:r>
            <a:r>
              <a:rPr kumimoji="0" lang="it-IT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St.Jude</a:t>
            </a: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Total XV)</a:t>
            </a:r>
          </a:p>
        </p:txBody>
      </p:sp>
      <p:grpSp>
        <p:nvGrpSpPr>
          <p:cNvPr id="16" name="Gruppo 15"/>
          <p:cNvGrpSpPr/>
          <p:nvPr/>
        </p:nvGrpSpPr>
        <p:grpSpPr>
          <a:xfrm>
            <a:off x="2362354" y="1605776"/>
            <a:ext cx="5171804" cy="4169529"/>
            <a:chOff x="2362354" y="1605776"/>
            <a:chExt cx="5171804" cy="4169529"/>
          </a:xfrm>
        </p:grpSpPr>
        <p:sp>
          <p:nvSpPr>
            <p:cNvPr id="14" name="Rettangolo 13"/>
            <p:cNvSpPr/>
            <p:nvPr/>
          </p:nvSpPr>
          <p:spPr>
            <a:xfrm>
              <a:off x="5330283" y="1605776"/>
              <a:ext cx="1315844" cy="65792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ettangolo 14"/>
            <p:cNvSpPr/>
            <p:nvPr/>
          </p:nvSpPr>
          <p:spPr>
            <a:xfrm>
              <a:off x="4063108" y="4840953"/>
              <a:ext cx="1315844" cy="65792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Rettangolo 16"/>
            <p:cNvSpPr/>
            <p:nvPr/>
          </p:nvSpPr>
          <p:spPr>
            <a:xfrm>
              <a:off x="2362354" y="5117383"/>
              <a:ext cx="1315844" cy="65792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Rettangolo 17"/>
            <p:cNvSpPr/>
            <p:nvPr/>
          </p:nvSpPr>
          <p:spPr>
            <a:xfrm>
              <a:off x="6218314" y="2061277"/>
              <a:ext cx="1315844" cy="65792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4" name="CasellaDiTesto 23"/>
          <p:cNvSpPr txBox="1"/>
          <p:nvPr/>
        </p:nvSpPr>
        <p:spPr>
          <a:xfrm>
            <a:off x="5966460" y="6488668"/>
            <a:ext cx="3162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Evans et al., NEJM, 1998</a:t>
            </a:r>
          </a:p>
        </p:txBody>
      </p:sp>
      <p:grpSp>
        <p:nvGrpSpPr>
          <p:cNvPr id="29" name="Group 21"/>
          <p:cNvGrpSpPr>
            <a:grpSpLocks/>
          </p:cNvGrpSpPr>
          <p:nvPr/>
        </p:nvGrpSpPr>
        <p:grpSpPr bwMode="auto">
          <a:xfrm>
            <a:off x="242305" y="1907518"/>
            <a:ext cx="3363609" cy="2509024"/>
            <a:chOff x="2784" y="1181"/>
            <a:chExt cx="2880" cy="2382"/>
          </a:xfrm>
        </p:grpSpPr>
        <p:grpSp>
          <p:nvGrpSpPr>
            <p:cNvPr id="34" name="Group 7"/>
            <p:cNvGrpSpPr>
              <a:grpSpLocks/>
            </p:cNvGrpSpPr>
            <p:nvPr/>
          </p:nvGrpSpPr>
          <p:grpSpPr bwMode="auto">
            <a:xfrm>
              <a:off x="2784" y="1403"/>
              <a:ext cx="2880" cy="2160"/>
              <a:chOff x="2784" y="1403"/>
              <a:chExt cx="2880" cy="2160"/>
            </a:xfrm>
          </p:grpSpPr>
          <p:pic>
            <p:nvPicPr>
              <p:cNvPr id="37" name="Picture 3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84" y="1403"/>
                <a:ext cx="2880" cy="21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8" name="Rectangle 6"/>
              <p:cNvSpPr>
                <a:spLocks noChangeArrowheads="1"/>
              </p:cNvSpPr>
              <p:nvPr/>
            </p:nvSpPr>
            <p:spPr bwMode="auto">
              <a:xfrm>
                <a:off x="3774" y="1458"/>
                <a:ext cx="1020" cy="8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algn="ctr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ctr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ctr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ctr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ctr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ctr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ctr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ctr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ctr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altLang="it-IT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5" name="Text Box 8"/>
            <p:cNvSpPr txBox="1">
              <a:spLocks noChangeArrowheads="1"/>
            </p:cNvSpPr>
            <p:nvPr/>
          </p:nvSpPr>
          <p:spPr bwMode="auto">
            <a:xfrm>
              <a:off x="3098" y="1181"/>
              <a:ext cx="11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ctr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ctr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ctr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ctr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6" name="Rectangle 19"/>
            <p:cNvSpPr>
              <a:spLocks noChangeArrowheads="1"/>
            </p:cNvSpPr>
            <p:nvPr/>
          </p:nvSpPr>
          <p:spPr bwMode="auto">
            <a:xfrm>
              <a:off x="3186" y="2754"/>
              <a:ext cx="1044" cy="5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ctr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ctr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ctr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ctr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52" name="Freccia a destra 51"/>
          <p:cNvSpPr/>
          <p:nvPr/>
        </p:nvSpPr>
        <p:spPr>
          <a:xfrm>
            <a:off x="3973904" y="3162030"/>
            <a:ext cx="468348" cy="4063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3" name="Group 21"/>
          <p:cNvGrpSpPr>
            <a:grpSpLocks/>
          </p:cNvGrpSpPr>
          <p:nvPr/>
        </p:nvGrpSpPr>
        <p:grpSpPr bwMode="auto">
          <a:xfrm>
            <a:off x="4762155" y="1934737"/>
            <a:ext cx="3363609" cy="2509024"/>
            <a:chOff x="2784" y="1181"/>
            <a:chExt cx="2880" cy="2382"/>
          </a:xfrm>
        </p:grpSpPr>
        <p:grpSp>
          <p:nvGrpSpPr>
            <p:cNvPr id="54" name="Group 7"/>
            <p:cNvGrpSpPr>
              <a:grpSpLocks/>
            </p:cNvGrpSpPr>
            <p:nvPr/>
          </p:nvGrpSpPr>
          <p:grpSpPr bwMode="auto">
            <a:xfrm>
              <a:off x="2784" y="1403"/>
              <a:ext cx="2880" cy="2160"/>
              <a:chOff x="2784" y="1403"/>
              <a:chExt cx="2880" cy="2160"/>
            </a:xfrm>
          </p:grpSpPr>
          <p:pic>
            <p:nvPicPr>
              <p:cNvPr id="57" name="Picture 3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84" y="1403"/>
                <a:ext cx="2880" cy="21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8" name="Rectangle 6"/>
              <p:cNvSpPr>
                <a:spLocks noChangeArrowheads="1"/>
              </p:cNvSpPr>
              <p:nvPr/>
            </p:nvSpPr>
            <p:spPr bwMode="auto">
              <a:xfrm>
                <a:off x="3774" y="1458"/>
                <a:ext cx="1020" cy="8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algn="ctr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ctr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ctr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ctr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ctr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ctr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ctr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ctr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ctr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altLang="it-IT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5" name="Text Box 8"/>
            <p:cNvSpPr txBox="1">
              <a:spLocks noChangeArrowheads="1"/>
            </p:cNvSpPr>
            <p:nvPr/>
          </p:nvSpPr>
          <p:spPr bwMode="auto">
            <a:xfrm>
              <a:off x="3098" y="1181"/>
              <a:ext cx="11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ctr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ctr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ctr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ctr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6" name="Rectangle 19"/>
            <p:cNvSpPr>
              <a:spLocks noChangeArrowheads="1"/>
            </p:cNvSpPr>
            <p:nvPr/>
          </p:nvSpPr>
          <p:spPr bwMode="auto">
            <a:xfrm>
              <a:off x="3186" y="2754"/>
              <a:ext cx="1044" cy="5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ctr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ctr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ctr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ctr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59" name="CasellaDiTesto 58"/>
          <p:cNvSpPr txBox="1"/>
          <p:nvPr/>
        </p:nvSpPr>
        <p:spPr>
          <a:xfrm>
            <a:off x="931650" y="4685526"/>
            <a:ext cx="1984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Course I</a:t>
            </a:r>
          </a:p>
        </p:txBody>
      </p:sp>
      <p:sp>
        <p:nvSpPr>
          <p:cNvPr id="66" name="CasellaDiTesto 65"/>
          <p:cNvSpPr txBox="1"/>
          <p:nvPr/>
        </p:nvSpPr>
        <p:spPr>
          <a:xfrm>
            <a:off x="5330283" y="4685526"/>
            <a:ext cx="1984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Course II</a:t>
            </a:r>
          </a:p>
        </p:txBody>
      </p:sp>
      <p:sp>
        <p:nvSpPr>
          <p:cNvPr id="68" name="CasellaDiTesto 67"/>
          <p:cNvSpPr txBox="1"/>
          <p:nvPr/>
        </p:nvSpPr>
        <p:spPr>
          <a:xfrm>
            <a:off x="3489120" y="2437985"/>
            <a:ext cx="1437916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Dose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adjustment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812066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b="10746"/>
          <a:stretch/>
        </p:blipFill>
        <p:spPr>
          <a:xfrm>
            <a:off x="0" y="0"/>
            <a:ext cx="6166624" cy="266969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/>
          <a:srcRect b="48891"/>
          <a:stretch/>
        </p:blipFill>
        <p:spPr>
          <a:xfrm>
            <a:off x="891540" y="2669697"/>
            <a:ext cx="8111395" cy="415157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0" y="6488668"/>
            <a:ext cx="2384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St.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Jude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Total 15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study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842508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0" y="1260088"/>
            <a:ext cx="9174488" cy="5118409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0" y="0"/>
            <a:ext cx="9144000" cy="1077218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Intercourse</a:t>
            </a: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t-IT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targeting</a:t>
            </a: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t-IT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study</a:t>
            </a: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</a:t>
            </a:r>
            <a:r>
              <a:rPr kumimoji="0" lang="it-IT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St.Jude</a:t>
            </a: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Total XV) and </a:t>
            </a:r>
            <a:r>
              <a:rPr kumimoji="0" lang="it-IT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effects</a:t>
            </a: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on </a:t>
            </a:r>
            <a:r>
              <a:rPr kumimoji="0" lang="it-IT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adverse</a:t>
            </a: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t-IT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events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3939565" y="6488668"/>
            <a:ext cx="5204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Pauley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et al.,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Cancer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Chemother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Pharmacol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2013</a:t>
            </a:r>
          </a:p>
        </p:txBody>
      </p:sp>
    </p:spTree>
    <p:extLst>
      <p:ext uri="{BB962C8B-B14F-4D97-AF65-F5344CB8AC3E}">
        <p14:creationId xmlns:p14="http://schemas.microsoft.com/office/powerpoint/2010/main" val="340330881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8" t="36751" r="9096" b="43376"/>
          <a:stretch/>
        </p:blipFill>
        <p:spPr bwMode="auto">
          <a:xfrm>
            <a:off x="0" y="973854"/>
            <a:ext cx="6534615" cy="1954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43" name="Rectangle 11"/>
          <p:cNvSpPr>
            <a:spLocks noChangeArrowheads="1"/>
          </p:cNvSpPr>
          <p:nvPr/>
        </p:nvSpPr>
        <p:spPr bwMode="auto">
          <a:xfrm>
            <a:off x="5936902" y="2192338"/>
            <a:ext cx="3097212" cy="13843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200" b="1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Data collection of methotrexate concentration levels at 24h, 42h, 48h after infusion </a:t>
            </a:r>
            <a:r>
              <a:rPr kumimoji="0" lang="it-IT" altLang="it-IT" sz="1200" b="1" i="1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</a:t>
            </a:r>
            <a:r>
              <a:rPr kumimoji="0" lang="en-US" altLang="it-IT" sz="1200" b="1" i="1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pharmacokinetic parameters</a:t>
            </a:r>
            <a:r>
              <a:rPr kumimoji="0" lang="it-IT" altLang="it-IT" sz="1200" b="1" i="1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200" b="1" i="1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200" b="1" i="1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SLCO1B1 </a:t>
            </a:r>
            <a:r>
              <a:rPr kumimoji="0" lang="it-IT" altLang="it-IT" sz="1200" b="1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rs4149056</a:t>
            </a:r>
            <a:r>
              <a:rPr kumimoji="0" lang="it-IT" altLang="it-IT" sz="1200" b="1" i="1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it-IT" altLang="it-IT" sz="1200" b="1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SNP genotyping </a:t>
            </a:r>
            <a:r>
              <a:rPr kumimoji="0" lang="it-IT" altLang="it-IT" sz="1200" b="1" i="1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</a:t>
            </a:r>
            <a:r>
              <a:rPr kumimoji="0" lang="en-US" altLang="it-IT" sz="1200" b="1" i="1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pharmacogenetic parameters</a:t>
            </a:r>
            <a:r>
              <a:rPr kumimoji="0" lang="it-IT" altLang="it-IT" sz="1200" b="1" i="1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).</a:t>
            </a:r>
            <a:endParaRPr kumimoji="0" lang="it-IT" altLang="it-IT" sz="1200" b="1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-17463" y="-26988"/>
            <a:ext cx="9144001" cy="914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sng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HD-MTX PHARMACOKINETIC ANALYSIS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187450" y="692150"/>
            <a:ext cx="67691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400" b="1" i="1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Data and sample </a:t>
            </a:r>
            <a:r>
              <a:rPr kumimoji="0" lang="it-IT" altLang="it-IT" sz="1400" b="1" i="1" u="none" strike="noStrike" kern="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collection</a:t>
            </a:r>
            <a:r>
              <a:rPr kumimoji="0" lang="it-IT" altLang="it-IT" sz="1400" b="1" i="1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</a:t>
            </a:r>
            <a:r>
              <a:rPr kumimoji="0" lang="it-IT" altLang="it-IT" sz="1400" b="1" i="1" u="none" strike="noStrike" kern="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is</a:t>
            </a:r>
            <a:r>
              <a:rPr kumimoji="0" lang="it-IT" altLang="it-IT" sz="1400" b="1" i="1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it-IT" altLang="it-IT" sz="1400" b="1" i="1" u="none" strike="noStrike" kern="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still</a:t>
            </a:r>
            <a:r>
              <a:rPr kumimoji="0" lang="it-IT" altLang="it-IT" sz="1400" b="1" i="1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it-IT" altLang="it-IT" sz="1400" b="1" i="1" u="none" strike="noStrike" kern="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ongoing</a:t>
            </a:r>
            <a:r>
              <a:rPr kumimoji="0" lang="it-IT" altLang="it-IT" sz="1400" b="1" i="1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and </a:t>
            </a:r>
            <a:r>
              <a:rPr kumimoji="0" lang="it-IT" altLang="it-IT" sz="1400" b="1" i="1" u="none" strike="noStrike" kern="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will</a:t>
            </a:r>
            <a:r>
              <a:rPr kumimoji="0" lang="it-IT" altLang="it-IT" sz="1400" b="1" i="1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end on 2018</a:t>
            </a:r>
            <a:r>
              <a:rPr kumimoji="0" lang="it-IT" altLang="it-IT" sz="1400" b="1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 </a:t>
            </a:r>
            <a:r>
              <a:rPr kumimoji="0" lang="it-IT" altLang="it-IT" sz="1400" b="1" i="1" u="none" strike="noStrike" kern="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June</a:t>
            </a:r>
            <a:r>
              <a:rPr kumimoji="0" lang="it-IT" altLang="it-IT" sz="1400" b="1" i="1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30th.</a:t>
            </a:r>
            <a:endParaRPr kumimoji="0" lang="it-IT" altLang="it-IT" sz="1400" b="1" i="0" u="none" strike="noStrike" kern="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aphicFrame>
        <p:nvGraphicFramePr>
          <p:cNvPr id="17" name="Group 41"/>
          <p:cNvGraphicFramePr>
            <a:graphicFrameLocks noGrp="1"/>
          </p:cNvGraphicFramePr>
          <p:nvPr/>
        </p:nvGraphicFramePr>
        <p:xfrm>
          <a:off x="354013" y="3524250"/>
          <a:ext cx="8323262" cy="2838451"/>
        </p:xfrm>
        <a:graphic>
          <a:graphicData uri="http://schemas.openxmlformats.org/drawingml/2006/table">
            <a:tbl>
              <a:tblPr/>
              <a:tblGrid>
                <a:gridCol w="83232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3189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457200" rtl="0" eaLnBrk="0" fontAlgn="base" latinLnBrk="0" hangingPunct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122 </a:t>
                      </a:r>
                      <a:r>
                        <a:rPr kumimoji="0" lang="it-IT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patients</a:t>
                      </a: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 </a:t>
                      </a:r>
                      <a:r>
                        <a:rPr kumimoji="0" 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(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median (IQ) age: 4.9 (3.3-9.6) years; gender: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n</a:t>
                      </a:r>
                      <a:r>
                        <a:rPr kumimoji="0" lang="en-US" sz="1200" b="0" i="0" u="none" strike="noStrike" cap="none" normalizeH="0" baseline="-2500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tot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= 94;  male: 67%) </a:t>
                      </a:r>
                    </a:p>
                  </a:txBody>
                  <a:tcPr marL="68604" marR="68604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57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457200" rtl="0" eaLnBrk="0" fontAlgn="base" latinLnBrk="0" hangingPunct="0">
                        <a:lnSpc>
                          <a:spcPct val="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Regina Margherita Hospital, </a:t>
                      </a:r>
                      <a:r>
                        <a:rPr kumimoji="0" lang="it-IT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Turin</a:t>
                      </a:r>
                      <a:r>
                        <a:rPr kumimoji="0" 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(n=33, 27,0%)</a:t>
                      </a:r>
                    </a:p>
                    <a:p>
                      <a:pPr marL="0" marR="0" lvl="0" indent="0" algn="l" defTabSz="457200" rtl="0" eaLnBrk="0" fontAlgn="base" latinLnBrk="0" hangingPunct="0">
                        <a:lnSpc>
                          <a:spcPct val="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“Centro Maria Letizia Verga”, San Gerardo Hospital, Monza </a:t>
                      </a:r>
                      <a:r>
                        <a:rPr kumimoji="0" 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(n=18, 14,8%) </a:t>
                      </a:r>
                    </a:p>
                    <a:p>
                      <a:pPr marL="0" marR="0" lvl="0" indent="0" algn="just" defTabSz="457200" rtl="0" eaLnBrk="0" fontAlgn="base" latinLnBrk="0" hangingPunct="0">
                        <a:lnSpc>
                          <a:spcPct val="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IRCCS </a:t>
                      </a:r>
                      <a:r>
                        <a:rPr kumimoji="0" lang="it-IT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Children's</a:t>
                      </a:r>
                      <a:r>
                        <a:rPr kumimoji="0" 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it-IT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Research</a:t>
                      </a:r>
                      <a:r>
                        <a:rPr kumimoji="0" 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 Hospital Burlo Garofolo, Trieste </a:t>
                      </a:r>
                      <a:r>
                        <a:rPr kumimoji="0" 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(n=71, 58,2%)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 </a:t>
                      </a:r>
                      <a:endParaRPr kumimoji="0" lang="it-IT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marL="68604" marR="68604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78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Protocol (</a:t>
                      </a:r>
                      <a:r>
                        <a:rPr kumimoji="0" lang="en-US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n</a:t>
                      </a:r>
                      <a:r>
                        <a:rPr kumimoji="0" lang="en-US" sz="1200" b="1" i="0" u="none" strike="noStrike" cap="none" normalizeH="0" baseline="-2500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tot</a:t>
                      </a: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= 82</a:t>
                      </a: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)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AIEOP R2006: 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n= 27; 22.1% </a:t>
                      </a:r>
                    </a:p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AIEOP-BFM ALL 2009</a:t>
                      </a: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: 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n= 95; 77.9% </a:t>
                      </a:r>
                    </a:p>
                  </a:txBody>
                  <a:tcPr marL="68604" marR="68604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Race: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n</a:t>
                      </a:r>
                      <a:r>
                        <a:rPr kumimoji="0" lang="en-US" sz="1200" b="0" i="0" u="none" strike="noStrike" cap="none" normalizeH="0" baseline="-2500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tot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= 67; 97% Caucasians</a:t>
                      </a:r>
                    </a:p>
                  </a:txBody>
                  <a:tcPr marL="68604" marR="68604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Risk group: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n</a:t>
                      </a:r>
                      <a:r>
                        <a:rPr kumimoji="0" lang="en-US" sz="1200" b="0" i="0" u="none" strike="noStrike" cap="none" normalizeH="0" baseline="-2500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tot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= 58; 31% SR, 58.6% MR, 10.4% HR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604" marR="68604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altLang="it-IT" sz="1200" b="1" i="1" dirty="0">
                          <a:solidFill>
                            <a:srgbClr val="333399"/>
                          </a:solidFill>
                        </a:rPr>
                        <a:t>SLCO1B1 </a:t>
                      </a:r>
                      <a:r>
                        <a:rPr lang="it-IT" altLang="it-IT" sz="1200" b="1" dirty="0">
                          <a:solidFill>
                            <a:srgbClr val="333399"/>
                          </a:solidFill>
                        </a:rPr>
                        <a:t>rs4149056</a:t>
                      </a:r>
                      <a:r>
                        <a:rPr lang="it-IT" altLang="it-IT" sz="1200" b="1" i="1" dirty="0">
                          <a:solidFill>
                            <a:srgbClr val="333399"/>
                          </a:solidFill>
                        </a:rPr>
                        <a:t> (</a:t>
                      </a: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AIEOP-BFM ALL 2009)</a:t>
                      </a: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: </a:t>
                      </a:r>
                      <a:r>
                        <a:rPr kumimoji="0" lang="en-US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n</a:t>
                      </a:r>
                      <a:r>
                        <a:rPr kumimoji="0" lang="en-US" sz="1200" b="1" i="0" u="none" strike="noStrike" cap="none" normalizeH="0" baseline="-2500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tot</a:t>
                      </a: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= 79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; </a:t>
                      </a: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72.2%TT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,  </a:t>
                      </a: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21.5%TC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, </a:t>
                      </a: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6.3%CC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604" marR="68604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9243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95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43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20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641" y="635135"/>
            <a:ext cx="6442660" cy="6222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-17463" y="-26987"/>
            <a:ext cx="9144001" cy="539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HD-MTX PHARMACOKINETIC ANALYSIS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3367509" y="448565"/>
            <a:ext cx="23209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400" b="1" i="1" u="none" strike="noStrike" kern="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Hematological</a:t>
            </a:r>
            <a:r>
              <a:rPr kumimoji="0" lang="it-IT" altLang="it-IT" sz="1400" b="1" i="1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it-IT" altLang="it-IT" sz="1400" b="1" i="1" u="none" strike="noStrike" kern="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toxicities</a:t>
            </a:r>
            <a:endParaRPr kumimoji="0" lang="it-IT" altLang="it-IT" sz="1400" b="1" i="0" u="none" strike="noStrike" kern="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138035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7045CA6F-61C7-4228-8A48-42ECCD304562}"/>
              </a:ext>
            </a:extLst>
          </p:cNvPr>
          <p:cNvSpPr txBox="1"/>
          <p:nvPr/>
        </p:nvSpPr>
        <p:spPr>
          <a:xfrm>
            <a:off x="-30480" y="20320"/>
            <a:ext cx="9174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Farmacogenetica metotressato: molta ricerca ma un biomarcatore validato non è ancora chiaramente disponibile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F63CE93F-5E4A-4E11-A46E-1C3F568954B4}"/>
              </a:ext>
            </a:extLst>
          </p:cNvPr>
          <p:cNvSpPr txBox="1"/>
          <p:nvPr/>
        </p:nvSpPr>
        <p:spPr>
          <a:xfrm>
            <a:off x="76200" y="2438400"/>
            <a:ext cx="3048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«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Mercaptopurine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pharmacogenetics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»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«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Methotrexate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pharmacogenetics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»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ADEC835E-0E9D-4D8C-930A-4CA913682448}"/>
              </a:ext>
            </a:extLst>
          </p:cNvPr>
          <p:cNvSpPr txBox="1"/>
          <p:nvPr/>
        </p:nvSpPr>
        <p:spPr>
          <a:xfrm>
            <a:off x="2981960" y="1563469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Numero articoli su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Pubmed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942504F-D1CE-4B5B-99B0-6FB75A78217F}"/>
              </a:ext>
            </a:extLst>
          </p:cNvPr>
          <p:cNvSpPr txBox="1"/>
          <p:nvPr/>
        </p:nvSpPr>
        <p:spPr>
          <a:xfrm>
            <a:off x="3429000" y="26670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345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6181EEDB-78EC-4D76-8610-9934153DE1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4444" r="75000" b="15926"/>
          <a:stretch/>
        </p:blipFill>
        <p:spPr>
          <a:xfrm>
            <a:off x="3896360" y="2206506"/>
            <a:ext cx="2286000" cy="152400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5BFAD42E-F9A7-4D54-B0F9-8D906B7312D1}"/>
              </a:ext>
            </a:extLst>
          </p:cNvPr>
          <p:cNvSpPr txBox="1"/>
          <p:nvPr/>
        </p:nvSpPr>
        <p:spPr>
          <a:xfrm>
            <a:off x="6131560" y="1560175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Linee guida cliniche (livello 1A su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PharmGKB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823E810B-652F-4899-B5E9-D051C4949DF7}"/>
              </a:ext>
            </a:extLst>
          </p:cNvPr>
          <p:cNvSpPr txBox="1"/>
          <p:nvPr/>
        </p:nvSpPr>
        <p:spPr>
          <a:xfrm>
            <a:off x="6558280" y="2301855"/>
            <a:ext cx="213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31 annotazioni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(TPMT,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NUDT15)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2A9D96D5-945E-4C2F-A922-4A77D78AD76A}"/>
              </a:ext>
            </a:extLst>
          </p:cNvPr>
          <p:cNvSpPr/>
          <p:nvPr/>
        </p:nvSpPr>
        <p:spPr>
          <a:xfrm>
            <a:off x="4663440" y="3342774"/>
            <a:ext cx="1066800" cy="5339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89DCF978-BC9D-4AF6-8E9A-2699BF92A297}"/>
              </a:ext>
            </a:extLst>
          </p:cNvPr>
          <p:cNvSpPr/>
          <p:nvPr/>
        </p:nvSpPr>
        <p:spPr>
          <a:xfrm>
            <a:off x="4010660" y="2276505"/>
            <a:ext cx="746760" cy="3904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7AF17F08-A4B9-4129-82B3-4E14284B691F}"/>
              </a:ext>
            </a:extLst>
          </p:cNvPr>
          <p:cNvSpPr txBox="1"/>
          <p:nvPr/>
        </p:nvSpPr>
        <p:spPr>
          <a:xfrm>
            <a:off x="3444240" y="4824988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350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A1F4506C-52ED-47DF-BF9A-B1DB46FE56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66" t="55504" r="74167" b="17407"/>
          <a:stretch/>
        </p:blipFill>
        <p:spPr>
          <a:xfrm>
            <a:off x="3997325" y="4187706"/>
            <a:ext cx="2209800" cy="1393294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0C3A9E2B-72C3-4275-A48A-825B5016C4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0660" y="4317735"/>
            <a:ext cx="743776" cy="396274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FA0420D7-ECEB-4903-AEA6-7B5D86BB2624}"/>
              </a:ext>
            </a:extLst>
          </p:cNvPr>
          <p:cNvSpPr txBox="1"/>
          <p:nvPr/>
        </p:nvSpPr>
        <p:spPr>
          <a:xfrm>
            <a:off x="6634480" y="4736254"/>
            <a:ext cx="2433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134 annotazioni (nessuno livello 1A)</a:t>
            </a:r>
          </a:p>
        </p:txBody>
      </p:sp>
    </p:spTree>
    <p:extLst>
      <p:ext uri="{BB962C8B-B14F-4D97-AF65-F5344CB8AC3E}">
        <p14:creationId xmlns:p14="http://schemas.microsoft.com/office/powerpoint/2010/main" val="177484435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1309" y="341745"/>
            <a:ext cx="4442691" cy="6151418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76" y="219363"/>
            <a:ext cx="4377062" cy="6396181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5800437" y="6493163"/>
            <a:ext cx="3343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Ramsey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et al., Blood 2013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886691" y="341745"/>
            <a:ext cx="798021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Variants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 SLCO1B1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predict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methotrexate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clearance</a:t>
            </a:r>
          </a:p>
        </p:txBody>
      </p:sp>
    </p:spTree>
    <p:extLst>
      <p:ext uri="{BB962C8B-B14F-4D97-AF65-F5344CB8AC3E}">
        <p14:creationId xmlns:p14="http://schemas.microsoft.com/office/powerpoint/2010/main" val="214183984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300DF2B5-66DB-4EAB-9CFB-1FEEF9B275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828" y="517236"/>
            <a:ext cx="7934051" cy="5823528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D4ABCC5A-2497-491D-B299-A23F2B9882E9}"/>
              </a:ext>
            </a:extLst>
          </p:cNvPr>
          <p:cNvSpPr txBox="1"/>
          <p:nvPr/>
        </p:nvSpPr>
        <p:spPr>
          <a:xfrm>
            <a:off x="1" y="6211669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Aim of the study: to explore the role of these candidate genetic factors on methotrexate response in an Italian cohort of children with JIA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FC3FECF4-8F51-4053-8D61-5BE67B9F6BFA}"/>
              </a:ext>
            </a:extLst>
          </p:cNvPr>
          <p:cNvSpPr txBox="1"/>
          <p:nvPr/>
        </p:nvSpPr>
        <p:spPr>
          <a:xfrm>
            <a:off x="0" y="6375"/>
            <a:ext cx="9206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Candidate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analysis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on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methotrexate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pharmacogenetics</a:t>
            </a: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64443A3-660C-426C-890C-02CF93959675}"/>
              </a:ext>
            </a:extLst>
          </p:cNvPr>
          <p:cNvSpPr txBox="1"/>
          <p:nvPr/>
        </p:nvSpPr>
        <p:spPr>
          <a:xfrm>
            <a:off x="3666478" y="788862"/>
            <a:ext cx="905522" cy="320848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7CE58CB6-EB34-4054-B26E-97D62038A303}"/>
              </a:ext>
            </a:extLst>
          </p:cNvPr>
          <p:cNvSpPr txBox="1"/>
          <p:nvPr/>
        </p:nvSpPr>
        <p:spPr>
          <a:xfrm>
            <a:off x="4603072" y="2672408"/>
            <a:ext cx="905522" cy="320848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4AC13732-7E83-443E-AC07-5F2B20A447C1}"/>
              </a:ext>
            </a:extLst>
          </p:cNvPr>
          <p:cNvSpPr txBox="1"/>
          <p:nvPr/>
        </p:nvSpPr>
        <p:spPr>
          <a:xfrm>
            <a:off x="5638801" y="2325468"/>
            <a:ext cx="905522" cy="320848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328969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olo 1"/>
          <p:cNvSpPr>
            <a:spLocks noGrp="1"/>
          </p:cNvSpPr>
          <p:nvPr>
            <p:ph type="title"/>
          </p:nvPr>
        </p:nvSpPr>
        <p:spPr>
          <a:xfrm>
            <a:off x="11113" y="0"/>
            <a:ext cx="9132887" cy="609600"/>
          </a:xfrm>
        </p:spPr>
        <p:txBody>
          <a:bodyPr/>
          <a:lstStyle/>
          <a:p>
            <a:r>
              <a:rPr lang="it-IT" altLang="it-IT" sz="3200" b="1"/>
              <a:t>Rare variants contribute to methotrexate effects</a:t>
            </a:r>
          </a:p>
        </p:txBody>
      </p:sp>
      <p:pic>
        <p:nvPicPr>
          <p:cNvPr id="44035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512763"/>
            <a:ext cx="6030913" cy="634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CasellaDiTesto 8"/>
          <p:cNvSpPr txBox="1">
            <a:spLocks noChangeArrowheads="1"/>
          </p:cNvSpPr>
          <p:nvPr/>
        </p:nvSpPr>
        <p:spPr bwMode="auto">
          <a:xfrm>
            <a:off x="5181600" y="6488113"/>
            <a:ext cx="3962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Ramsey et al., Genome Res 2012</a:t>
            </a:r>
          </a:p>
        </p:txBody>
      </p:sp>
    </p:spTree>
    <p:extLst>
      <p:ext uri="{BB962C8B-B14F-4D97-AF65-F5344CB8AC3E}">
        <p14:creationId xmlns:p14="http://schemas.microsoft.com/office/powerpoint/2010/main" val="40595059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869B1CA6-33D7-480E-8BC1-0C0E2605D5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533400"/>
          </a:xfrm>
        </p:spPr>
        <p:txBody>
          <a:bodyPr/>
          <a:lstStyle/>
          <a:p>
            <a:r>
              <a:rPr lang="it-IT" altLang="it-IT"/>
              <a:t>Interazioni farmacologiche</a:t>
            </a:r>
          </a:p>
        </p:txBody>
      </p:sp>
      <p:graphicFrame>
        <p:nvGraphicFramePr>
          <p:cNvPr id="897027" name="Group 3">
            <a:extLst>
              <a:ext uri="{FF2B5EF4-FFF2-40B4-BE49-F238E27FC236}">
                <a16:creationId xmlns:a16="http://schemas.microsoft.com/office/drawing/2014/main" id="{D2D6853F-E83B-45BF-87A8-C3132561B7DE}"/>
              </a:ext>
            </a:extLst>
          </p:cNvPr>
          <p:cNvGraphicFramePr>
            <a:graphicFrameLocks noGrp="1"/>
          </p:cNvGraphicFramePr>
          <p:nvPr>
            <p:ph type="tbl" idx="1"/>
          </p:nvPr>
        </p:nvGraphicFramePr>
        <p:xfrm>
          <a:off x="304800" y="1371600"/>
          <a:ext cx="8534400" cy="4876800"/>
        </p:xfrm>
        <a:graphic>
          <a:graphicData uri="http://schemas.openxmlformats.org/drawingml/2006/table">
            <a:tbl>
              <a:tblPr/>
              <a:tblGrid>
                <a:gridCol w="426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6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814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Ciclosporina</a:t>
                      </a: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Tacrolimus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58654"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Farmaci che riducono la biodisponibilità orale </a:t>
                      </a:r>
                      <a:r>
                        <a:rPr kumimoji="0" lang="it-IT" altLang="x-none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(antiacidi, colestiramina)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Farmaci che inducono il metabolismo epatico</a:t>
                      </a:r>
                      <a:r>
                        <a:rPr kumimoji="0" lang="it-IT" altLang="x-none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 (Fenitoina, Fenobarbital, Carbamazepina, Rifampicina, iperico)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Farmaci che inibiscono il metabolismo epatico</a:t>
                      </a:r>
                      <a:r>
                        <a:rPr kumimoji="0" lang="it-IT" altLang="x-none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 (Eritromicina, Claritromicina, Clotrimazolo, Fluconazolo, Ketoconazolo, Cloramfenicolo, Danazolo, Nelfinavir, Mibefradil, Diltiazem, Amiodarone, Amlodipina, Indinavir, Allopurinolo, succo di pompelmo)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Farmaci di cui inibiscono il metabolismo epatico </a:t>
                      </a:r>
                      <a:r>
                        <a:rPr kumimoji="0" lang="it-IT" altLang="x-none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(statine)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Farmaci che possono aumentare la nefrotossicità</a:t>
                      </a:r>
                      <a:r>
                        <a:rPr kumimoji="0" lang="it-IT" altLang="x-none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 (aminoglicosidici, aciclovir, amfotericina B, sirolimus, ACE inibitori, FANS)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Farmaci che inducono ipertrofia gengivale </a:t>
                      </a:r>
                      <a:r>
                        <a:rPr kumimoji="0" lang="it-IT" altLang="x-none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(calcio antagonisti, fenitoina)</a:t>
                      </a: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olo 1"/>
          <p:cNvSpPr>
            <a:spLocks noGrp="1"/>
          </p:cNvSpPr>
          <p:nvPr>
            <p:ph type="title"/>
          </p:nvPr>
        </p:nvSpPr>
        <p:spPr>
          <a:xfrm>
            <a:off x="0" y="11113"/>
            <a:ext cx="9144000" cy="1208087"/>
          </a:xfrm>
        </p:spPr>
        <p:txBody>
          <a:bodyPr/>
          <a:lstStyle/>
          <a:p>
            <a:r>
              <a:rPr lang="it-IT" altLang="it-IT" sz="3600" b="1"/>
              <a:t>Concentration of methotrexate metabolites are associated with patients’ response in JIA</a:t>
            </a:r>
          </a:p>
        </p:txBody>
      </p:sp>
      <p:pic>
        <p:nvPicPr>
          <p:cNvPr id="45059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575" y="1828800"/>
            <a:ext cx="6800850" cy="404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CasellaDiTesto 4"/>
          <p:cNvSpPr txBox="1">
            <a:spLocks noChangeArrowheads="1"/>
          </p:cNvSpPr>
          <p:nvPr/>
        </p:nvSpPr>
        <p:spPr bwMode="auto">
          <a:xfrm>
            <a:off x="0" y="6211888"/>
            <a:ext cx="6477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MTX-PG = Methotrexate PolyGlutamates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JADAS = Juvenile Arthrisits Disease Activity Score</a:t>
            </a:r>
          </a:p>
        </p:txBody>
      </p:sp>
      <p:sp>
        <p:nvSpPr>
          <p:cNvPr id="45061" name="CasellaDiTesto 5"/>
          <p:cNvSpPr txBox="1">
            <a:spLocks noChangeArrowheads="1"/>
          </p:cNvSpPr>
          <p:nvPr/>
        </p:nvSpPr>
        <p:spPr bwMode="auto">
          <a:xfrm>
            <a:off x="4724400" y="6545263"/>
            <a:ext cx="4419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Bulatovic Calasan Ann Rheum Dis 2014</a:t>
            </a:r>
          </a:p>
        </p:txBody>
      </p:sp>
    </p:spTree>
    <p:extLst>
      <p:ext uri="{BB962C8B-B14F-4D97-AF65-F5344CB8AC3E}">
        <p14:creationId xmlns:p14="http://schemas.microsoft.com/office/powerpoint/2010/main" val="107103102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Segnaposto contenuto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79575" y="1417638"/>
            <a:ext cx="5784850" cy="5440362"/>
          </a:xfrm>
        </p:spPr>
      </p:pic>
      <p:sp>
        <p:nvSpPr>
          <p:cNvPr id="12291" name="CasellaDiTesto 7"/>
          <p:cNvSpPr txBox="1">
            <a:spLocks noChangeArrowheads="1"/>
          </p:cNvSpPr>
          <p:nvPr/>
        </p:nvSpPr>
        <p:spPr bwMode="auto">
          <a:xfrm>
            <a:off x="5867400" y="6488113"/>
            <a:ext cx="3276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Cronstein et al., PNAS 1991</a:t>
            </a:r>
          </a:p>
        </p:txBody>
      </p:sp>
      <p:sp>
        <p:nvSpPr>
          <p:cNvPr id="1229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sz="3200" b="1"/>
              <a:t>Methotrexate in Juvenile Idiopathic Arthritis: mechanism of action</a:t>
            </a:r>
          </a:p>
        </p:txBody>
      </p:sp>
    </p:spTree>
    <p:extLst>
      <p:ext uri="{BB962C8B-B14F-4D97-AF65-F5344CB8AC3E}">
        <p14:creationId xmlns:p14="http://schemas.microsoft.com/office/powerpoint/2010/main" val="224386766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Immagine 1">
            <a:extLst>
              <a:ext uri="{FF2B5EF4-FFF2-40B4-BE49-F238E27FC236}">
                <a16:creationId xmlns:a16="http://schemas.microsoft.com/office/drawing/2014/main" id="{3373455B-6A85-4281-8214-ABE7012A36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4196"/>
            <a:ext cx="8816280" cy="6729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5321121" y="3530957"/>
            <a:ext cx="1676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 err="1">
                <a:solidFill>
                  <a:srgbClr val="BE0260"/>
                </a:solidFill>
              </a:rPr>
              <a:t>metotressato</a:t>
            </a:r>
            <a:endParaRPr lang="it-IT" sz="1600" dirty="0">
              <a:solidFill>
                <a:srgbClr val="BE02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868107"/>
      </p:ext>
    </p:extLst>
  </p:cSld>
  <p:clrMapOvr>
    <a:masterClrMapping/>
  </p:clrMapOvr>
  <p:transition>
    <p:zoom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Immagine 2">
            <a:extLst>
              <a:ext uri="{FF2B5EF4-FFF2-40B4-BE49-F238E27FC236}">
                <a16:creationId xmlns:a16="http://schemas.microsoft.com/office/drawing/2014/main" id="{9C873B27-91BF-4296-861C-A128227317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" r="-909" b="19138"/>
          <a:stretch>
            <a:fillRect/>
          </a:stretch>
        </p:blipFill>
        <p:spPr bwMode="auto">
          <a:xfrm>
            <a:off x="1516063" y="188913"/>
            <a:ext cx="6467475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>
            <a:extLst>
              <a:ext uri="{FF2B5EF4-FFF2-40B4-BE49-F238E27FC236}">
                <a16:creationId xmlns:a16="http://schemas.microsoft.com/office/drawing/2014/main" id="{7E231F78-6373-400E-985F-8F7AA2730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6191250" cy="464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Rectangle 10">
            <a:extLst>
              <a:ext uri="{FF2B5EF4-FFF2-40B4-BE49-F238E27FC236}">
                <a16:creationId xmlns:a16="http://schemas.microsoft.com/office/drawing/2014/main" id="{0A48EFC9-8AFC-4DBA-B5CE-D44E0C8741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5078413"/>
            <a:ext cx="6048375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Kohler &amp; Milstein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“</a:t>
            </a:r>
            <a:r>
              <a:rPr kumimoji="0" lang="en-US" altLang="ja-JP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Continuous cultures of fused cells secreting antibody of predefined specificity</a:t>
            </a:r>
            <a:r>
              <a:rPr kumimoji="0" lang="ja-JP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”</a:t>
            </a:r>
            <a:endParaRPr kumimoji="0" lang="it-IT" altLang="ja-JP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Nature. 1975 Aug 7;256(5517):495-7 </a:t>
            </a:r>
          </a:p>
        </p:txBody>
      </p:sp>
      <p:grpSp>
        <p:nvGrpSpPr>
          <p:cNvPr id="2" name="Group 12">
            <a:extLst>
              <a:ext uri="{FF2B5EF4-FFF2-40B4-BE49-F238E27FC236}">
                <a16:creationId xmlns:a16="http://schemas.microsoft.com/office/drawing/2014/main" id="{859158D8-20EC-4939-89D7-08143D3C36B7}"/>
              </a:ext>
            </a:extLst>
          </p:cNvPr>
          <p:cNvGrpSpPr>
            <a:grpSpLocks/>
          </p:cNvGrpSpPr>
          <p:nvPr/>
        </p:nvGrpSpPr>
        <p:grpSpPr bwMode="auto">
          <a:xfrm>
            <a:off x="6732588" y="4746625"/>
            <a:ext cx="2411412" cy="1939925"/>
            <a:chOff x="4241" y="2990"/>
            <a:chExt cx="1519" cy="1222"/>
          </a:xfrm>
        </p:grpSpPr>
        <p:grpSp>
          <p:nvGrpSpPr>
            <p:cNvPr id="33799" name="Group 13">
              <a:extLst>
                <a:ext uri="{FF2B5EF4-FFF2-40B4-BE49-F238E27FC236}">
                  <a16:creationId xmlns:a16="http://schemas.microsoft.com/office/drawing/2014/main" id="{B22C18AC-E38E-4A61-89C7-C2C9771C19F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41" y="3249"/>
              <a:ext cx="1519" cy="963"/>
              <a:chOff x="4195" y="1207"/>
              <a:chExt cx="1460" cy="975"/>
            </a:xfrm>
          </p:grpSpPr>
          <p:pic>
            <p:nvPicPr>
              <p:cNvPr id="33801" name="Picture 5" descr="Georges J.F. Köhler">
                <a:extLst>
                  <a:ext uri="{FF2B5EF4-FFF2-40B4-BE49-F238E27FC236}">
                    <a16:creationId xmlns:a16="http://schemas.microsoft.com/office/drawing/2014/main" id="{346DA886-8B8A-458B-986A-DED4C76E01C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21" y="1207"/>
                <a:ext cx="600" cy="8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802" name="Picture 7" descr="César Milstein">
                <a:extLst>
                  <a:ext uri="{FF2B5EF4-FFF2-40B4-BE49-F238E27FC236}">
                    <a16:creationId xmlns:a16="http://schemas.microsoft.com/office/drawing/2014/main" id="{951EDE3A-AA94-4C1A-B3EE-A7A41670831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56" y="1207"/>
                <a:ext cx="600" cy="8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3803" name="Text Box 12">
                <a:extLst>
                  <a:ext uri="{FF2B5EF4-FFF2-40B4-BE49-F238E27FC236}">
                    <a16:creationId xmlns:a16="http://schemas.microsoft.com/office/drawing/2014/main" id="{30F456AF-CEA1-4281-A61C-1A9D65DD2FF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195" y="2026"/>
                <a:ext cx="1460" cy="1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altLang="it-IT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endParaRPr>
              </a:p>
            </p:txBody>
          </p:sp>
        </p:grpSp>
        <p:sp>
          <p:nvSpPr>
            <p:cNvPr id="33800" name="Rectangle 11">
              <a:extLst>
                <a:ext uri="{FF2B5EF4-FFF2-40B4-BE49-F238E27FC236}">
                  <a16:creationId xmlns:a16="http://schemas.microsoft.com/office/drawing/2014/main" id="{C4539E9B-31CF-442D-AD07-8A897FB735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81" y="2990"/>
              <a:ext cx="123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rPr>
                <a:t>Kohler &amp; Milstein </a:t>
              </a:r>
            </a:p>
          </p:txBody>
        </p:sp>
      </p:grpSp>
      <p:pic>
        <p:nvPicPr>
          <p:cNvPr id="33797" name="Picture 11">
            <a:extLst>
              <a:ext uri="{FF2B5EF4-FFF2-40B4-BE49-F238E27FC236}">
                <a16:creationId xmlns:a16="http://schemas.microsoft.com/office/drawing/2014/main" id="{9C0908D4-A382-4692-8B34-C6B1C6300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57200"/>
            <a:ext cx="20955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8" name="Rectangle 13">
            <a:extLst>
              <a:ext uri="{FF2B5EF4-FFF2-40B4-BE49-F238E27FC236}">
                <a16:creationId xmlns:a16="http://schemas.microsoft.com/office/drawing/2014/main" id="{C4C8E2E1-2A44-42ED-92DA-5C51D9A9BA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0650" y="2781300"/>
            <a:ext cx="2590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1984 – premio Nobel per la medicina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56F3C1-AC9A-4930-BB8E-5DF97EEA0C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1981200"/>
            <a:ext cx="3957638" cy="2887663"/>
          </a:xfrm>
        </p:spPr>
        <p:txBody>
          <a:bodyPr>
            <a:normAutofit fontScale="70000" lnSpcReduction="20000"/>
          </a:bodyPr>
          <a:lstStyle/>
          <a:p>
            <a:pPr algn="just">
              <a:defRPr/>
            </a:pPr>
            <a:r>
              <a:rPr lang="it-IT" dirty="0" err="1">
                <a:ea typeface="ＭＳ Ｐゴシック" pitchFamily="124" charset="-128"/>
              </a:rPr>
              <a:t>Iperimmunizzazione</a:t>
            </a:r>
            <a:r>
              <a:rPr lang="it-IT" dirty="0">
                <a:ea typeface="ＭＳ Ｐゴシック" pitchFamily="124" charset="-128"/>
              </a:rPr>
              <a:t> dell’animale con l’antigene.</a:t>
            </a:r>
          </a:p>
          <a:p>
            <a:pPr>
              <a:defRPr/>
            </a:pPr>
            <a:r>
              <a:rPr lang="it-IT" dirty="0">
                <a:ea typeface="ＭＳ Ｐゴシック" pitchFamily="124" charset="-128"/>
              </a:rPr>
              <a:t>Prelievo delle cellule B (dalla milza) e fusione con linee tumorali (es. mieloma).</a:t>
            </a:r>
          </a:p>
          <a:p>
            <a:pPr>
              <a:defRPr/>
            </a:pPr>
            <a:r>
              <a:rPr lang="it-IT" dirty="0">
                <a:ea typeface="ＭＳ Ｐゴシック" pitchFamily="124" charset="-128"/>
              </a:rPr>
              <a:t>Selezione delle cellule su un terreno di crescita specifico (HAT medium).</a:t>
            </a:r>
          </a:p>
          <a:p>
            <a:pPr>
              <a:defRPr/>
            </a:pPr>
            <a:endParaRPr lang="en-US" dirty="0">
              <a:ea typeface="ＭＳ Ｐゴシック" pitchFamily="124" charset="-128"/>
            </a:endParaRPr>
          </a:p>
        </p:txBody>
      </p:sp>
      <p:sp>
        <p:nvSpPr>
          <p:cNvPr id="31746" name="Rectangle 2">
            <a:extLst>
              <a:ext uri="{FF2B5EF4-FFF2-40B4-BE49-F238E27FC236}">
                <a16:creationId xmlns:a16="http://schemas.microsoft.com/office/drawing/2014/main" id="{9F298788-0BE3-4DFF-8EE9-0E9F1E4209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" y="115888"/>
            <a:ext cx="8997950" cy="1249362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dirty="0" err="1">
                <a:latin typeface="+mn-lt"/>
                <a:ea typeface="ＭＳ Ｐゴシック" pitchFamily="124" charset="-128"/>
              </a:rPr>
              <a:t>Produzione</a:t>
            </a:r>
            <a:r>
              <a:rPr lang="en-US" sz="3200" dirty="0">
                <a:latin typeface="+mn-lt"/>
                <a:ea typeface="ＭＳ Ｐゴシック" pitchFamily="124" charset="-128"/>
              </a:rPr>
              <a:t> di </a:t>
            </a:r>
            <a:r>
              <a:rPr lang="en-US" sz="3200" dirty="0" err="1">
                <a:latin typeface="+mn-lt"/>
                <a:ea typeface="ＭＳ Ｐゴシック" pitchFamily="124" charset="-128"/>
              </a:rPr>
              <a:t>anticorpi</a:t>
            </a:r>
            <a:r>
              <a:rPr lang="en-US" sz="3200" dirty="0">
                <a:latin typeface="+mn-lt"/>
                <a:ea typeface="ＭＳ Ｐゴシック" pitchFamily="124" charset="-128"/>
              </a:rPr>
              <a:t> </a:t>
            </a:r>
            <a:r>
              <a:rPr lang="en-US" sz="3200" dirty="0" err="1">
                <a:latin typeface="+mn-lt"/>
                <a:ea typeface="ＭＳ Ｐゴシック" pitchFamily="124" charset="-128"/>
              </a:rPr>
              <a:t>monoclonali</a:t>
            </a:r>
            <a:r>
              <a:rPr lang="en-US" sz="3200" dirty="0">
                <a:latin typeface="+mn-lt"/>
                <a:ea typeface="ＭＳ Ｐゴシック" pitchFamily="124" charset="-128"/>
              </a:rPr>
              <a:t> </a:t>
            </a:r>
            <a:r>
              <a:rPr lang="en-US" sz="3200" dirty="0" err="1">
                <a:latin typeface="+mn-lt"/>
                <a:ea typeface="ＭＳ Ｐゴシック" pitchFamily="124" charset="-128"/>
              </a:rPr>
              <a:t>tecnologia</a:t>
            </a:r>
            <a:r>
              <a:rPr lang="en-US" sz="3200" dirty="0">
                <a:latin typeface="+mn-lt"/>
                <a:ea typeface="ＭＳ Ｐゴシック" pitchFamily="124" charset="-128"/>
              </a:rPr>
              <a:t> </a:t>
            </a:r>
            <a:r>
              <a:rPr lang="en-US" sz="3200" dirty="0" err="1">
                <a:latin typeface="+mn-lt"/>
                <a:ea typeface="ＭＳ Ｐゴシック" pitchFamily="124" charset="-128"/>
              </a:rPr>
              <a:t>dell'ibridoma</a:t>
            </a:r>
            <a:endParaRPr lang="en-US" sz="3200" dirty="0">
              <a:latin typeface="+mn-lt"/>
              <a:ea typeface="ＭＳ Ｐゴシック" pitchFamily="124" charset="-128"/>
            </a:endParaRPr>
          </a:p>
        </p:txBody>
      </p:sp>
      <p:sp>
        <p:nvSpPr>
          <p:cNvPr id="5" name="Text Box 9">
            <a:extLst>
              <a:ext uri="{FF2B5EF4-FFF2-40B4-BE49-F238E27FC236}">
                <a16:creationId xmlns:a16="http://schemas.microsoft.com/office/drawing/2014/main" id="{518161B3-4FDE-4496-85F8-9A9D09A97C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953000"/>
            <a:ext cx="8713788" cy="17462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L’HAT medium fa sì che solo le cellule in cui è avvenuta la fusione sopravvivano: il risultato è</a:t>
            </a: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la selezione di cloni cellulari IMMORTALIZZATI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che producono costantemente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anticorpo diretto contro l’antigene di interesse.</a:t>
            </a:r>
          </a:p>
        </p:txBody>
      </p:sp>
      <p:pic>
        <p:nvPicPr>
          <p:cNvPr id="35845" name="Picture 2">
            <a:extLst>
              <a:ext uri="{FF2B5EF4-FFF2-40B4-BE49-F238E27FC236}">
                <a16:creationId xmlns:a16="http://schemas.microsoft.com/office/drawing/2014/main" id="{BD5312C2-A253-49EC-8B9E-513CD35155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1341438"/>
            <a:ext cx="4624387" cy="350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ext Box 10">
            <a:extLst>
              <a:ext uri="{FF2B5EF4-FFF2-40B4-BE49-F238E27FC236}">
                <a16:creationId xmlns:a16="http://schemas.microsoft.com/office/drawing/2014/main" id="{6C803044-DE11-492A-B8F5-4C5B46C20E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88913"/>
            <a:ext cx="8712200" cy="1076325"/>
          </a:xfrm>
          <a:prstGeom prst="rect">
            <a:avLst/>
          </a:prstGeom>
          <a:noFill/>
          <a:ln w="50800">
            <a:solidFill>
              <a:schemeClr val="accent1"/>
            </a:solidFill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Terreno di cultura HAT (ipoxantina - </a:t>
            </a:r>
            <a:r>
              <a:rPr kumimoji="0" lang="it-IT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amminopterina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 – timidina)</a:t>
            </a:r>
          </a:p>
        </p:txBody>
      </p:sp>
      <p:sp>
        <p:nvSpPr>
          <p:cNvPr id="35842" name="Text Box 11">
            <a:extLst>
              <a:ext uri="{FF2B5EF4-FFF2-40B4-BE49-F238E27FC236}">
                <a16:creationId xmlns:a16="http://schemas.microsoft.com/office/drawing/2014/main" id="{B1FA8F19-3B61-4E64-B554-26508656B4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484313"/>
            <a:ext cx="8559800" cy="50165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Amminopterina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 e</a:t>
            </a:r>
            <a:r>
              <a:rPr kumimoji="0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’</a:t>
            </a:r>
            <a:r>
              <a:rPr kumimoji="0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 un </a:t>
            </a:r>
            <a:r>
              <a:rPr kumimoji="0" lang="en-US" altLang="ja-JP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inibitore</a:t>
            </a:r>
            <a:r>
              <a:rPr kumimoji="0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 </a:t>
            </a:r>
            <a:r>
              <a:rPr kumimoji="0" lang="en-US" altLang="ja-JP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della</a:t>
            </a:r>
            <a:r>
              <a:rPr kumimoji="0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 </a:t>
            </a:r>
            <a:r>
              <a:rPr kumimoji="0" lang="en-US" altLang="ja-JP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sintesi</a:t>
            </a:r>
            <a:r>
              <a:rPr kumimoji="0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 </a:t>
            </a:r>
            <a:r>
              <a:rPr kumimoji="0" lang="en-US" altLang="ja-JP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de novo</a:t>
            </a:r>
            <a:r>
              <a:rPr kumimoji="0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 </a:t>
            </a:r>
            <a:r>
              <a:rPr kumimoji="0" lang="en-US" altLang="ja-JP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delle</a:t>
            </a:r>
            <a:r>
              <a:rPr kumimoji="0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 purine = la </a:t>
            </a:r>
            <a:r>
              <a:rPr kumimoji="0" lang="en-US" altLang="ja-JP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sua</a:t>
            </a:r>
            <a:r>
              <a:rPr kumimoji="0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 </a:t>
            </a:r>
            <a:r>
              <a:rPr kumimoji="0" lang="en-US" altLang="ja-JP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presenza</a:t>
            </a:r>
            <a:r>
              <a:rPr kumimoji="0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 </a:t>
            </a:r>
            <a:r>
              <a:rPr kumimoji="0" lang="en-US" altLang="ja-JP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nel</a:t>
            </a:r>
            <a:r>
              <a:rPr kumimoji="0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 mezzo </a:t>
            </a:r>
            <a:r>
              <a:rPr kumimoji="0" lang="en-US" altLang="ja-JP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inibisce</a:t>
            </a:r>
            <a:r>
              <a:rPr kumimoji="0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 </a:t>
            </a:r>
            <a:r>
              <a:rPr kumimoji="0" lang="en-US" altLang="ja-JP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questo</a:t>
            </a:r>
            <a:r>
              <a:rPr kumimoji="0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 </a:t>
            </a:r>
            <a:r>
              <a:rPr kumimoji="0" lang="en-US" altLang="ja-JP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processo</a:t>
            </a:r>
            <a:r>
              <a:rPr kumimoji="0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 per cui </a:t>
            </a:r>
            <a:r>
              <a:rPr kumimoji="0" lang="en-US" altLang="ja-JP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tutte</a:t>
            </a:r>
            <a:r>
              <a:rPr kumimoji="0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 le cellule </a:t>
            </a:r>
            <a:r>
              <a:rPr kumimoji="0" lang="en-US" altLang="ja-JP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dipendono</a:t>
            </a:r>
            <a:r>
              <a:rPr kumimoji="0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 </a:t>
            </a:r>
            <a:r>
              <a:rPr kumimoji="0" lang="en-US" altLang="ja-JP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dalle</a:t>
            </a:r>
            <a:r>
              <a:rPr kumimoji="0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 purine </a:t>
            </a:r>
            <a:r>
              <a:rPr kumimoji="0" lang="en-US" altLang="ja-JP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presenti</a:t>
            </a:r>
            <a:r>
              <a:rPr kumimoji="0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 </a:t>
            </a:r>
            <a:r>
              <a:rPr kumimoji="0" lang="en-US" altLang="ja-JP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nel</a:t>
            </a:r>
            <a:r>
              <a:rPr kumimoji="0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 mezzo e </a:t>
            </a:r>
            <a:r>
              <a:rPr kumimoji="0" lang="en-US" altLang="ja-JP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dalla</a:t>
            </a:r>
            <a:r>
              <a:rPr kumimoji="0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 </a:t>
            </a:r>
            <a:r>
              <a:rPr kumimoji="0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“</a:t>
            </a:r>
            <a:r>
              <a:rPr kumimoji="0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salvage</a:t>
            </a:r>
            <a:r>
              <a:rPr kumimoji="0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”</a:t>
            </a:r>
            <a:r>
              <a:rPr kumimoji="0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 pathway per la </a:t>
            </a:r>
            <a:r>
              <a:rPr kumimoji="0" lang="en-US" altLang="ja-JP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loro</a:t>
            </a:r>
            <a:r>
              <a:rPr kumimoji="0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 </a:t>
            </a:r>
            <a:r>
              <a:rPr kumimoji="0" lang="en-US" altLang="ja-JP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soppravvivenza</a:t>
            </a:r>
            <a:r>
              <a:rPr kumimoji="0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ＭＳ Ｐゴシック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Timidina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consente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 la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produzione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dei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nucleotidi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timidinici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Ipoxantina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consente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 la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produzione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dei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nucleotidi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guaninici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 da parte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degli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splenociti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/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linfociti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 B,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degli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ibridomi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 ma non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delle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 cellule di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mieloma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che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muoiono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Gli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splenociti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/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linfociti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 B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muoiono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comunque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 in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colture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nel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giro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 di 7-10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giorni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ＭＳ Ｐゴシック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Soppravvivono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nel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 mezzo HAT solo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gli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ibridomi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 in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quanto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possono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utilizzare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 l</a:t>
            </a:r>
            <a:r>
              <a:rPr kumimoji="0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’</a:t>
            </a:r>
            <a:r>
              <a:rPr kumimoji="0" lang="en-US" altLang="ja-JP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ipoxantina</a:t>
            </a:r>
            <a:r>
              <a:rPr kumimoji="0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 come </a:t>
            </a:r>
            <a:r>
              <a:rPr kumimoji="0" lang="en-US" altLang="ja-JP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sorgente</a:t>
            </a:r>
            <a:r>
              <a:rPr kumimoji="0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 di </a:t>
            </a:r>
            <a:r>
              <a:rPr kumimoji="0" lang="en-US" altLang="ja-JP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nucleotidi</a:t>
            </a:r>
            <a:r>
              <a:rPr kumimoji="0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 </a:t>
            </a:r>
            <a:r>
              <a:rPr kumimoji="0" lang="en-US" altLang="ja-JP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guaninici</a:t>
            </a:r>
            <a:r>
              <a:rPr kumimoji="0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 (</a:t>
            </a:r>
            <a:r>
              <a:rPr kumimoji="0" lang="en-US" altLang="ja-JP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componente</a:t>
            </a:r>
            <a:r>
              <a:rPr kumimoji="0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 </a:t>
            </a:r>
            <a:r>
              <a:rPr kumimoji="0" lang="en-US" altLang="ja-JP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dello</a:t>
            </a:r>
            <a:r>
              <a:rPr kumimoji="0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 </a:t>
            </a:r>
            <a:r>
              <a:rPr kumimoji="0" lang="en-US" altLang="ja-JP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splenocita</a:t>
            </a:r>
            <a:r>
              <a:rPr kumimoji="0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) e </a:t>
            </a:r>
            <a:r>
              <a:rPr kumimoji="0" lang="en-US" altLang="ja-JP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possono</a:t>
            </a:r>
            <a:r>
              <a:rPr kumimoji="0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 </a:t>
            </a:r>
            <a:r>
              <a:rPr kumimoji="0" lang="en-US" altLang="ja-JP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soppravvivere</a:t>
            </a:r>
            <a:r>
              <a:rPr kumimoji="0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 per </a:t>
            </a:r>
            <a:r>
              <a:rPr kumimoji="0" lang="en-US" altLang="ja-JP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lungo</a:t>
            </a:r>
            <a:r>
              <a:rPr kumimoji="0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 tempo in </a:t>
            </a:r>
            <a:r>
              <a:rPr kumimoji="0" lang="en-US" altLang="ja-JP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coltura</a:t>
            </a:r>
            <a:r>
              <a:rPr kumimoji="0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 (</a:t>
            </a:r>
            <a:r>
              <a:rPr kumimoji="0" lang="en-US" altLang="ja-JP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componente</a:t>
            </a:r>
            <a:r>
              <a:rPr kumimoji="0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 del </a:t>
            </a:r>
            <a:r>
              <a:rPr kumimoji="0" lang="en-US" altLang="ja-JP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mieloma</a:t>
            </a:r>
            <a:r>
              <a:rPr kumimoji="0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).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ＭＳ Ｐゴシック" charset="0"/>
            </a:endParaRPr>
          </a:p>
        </p:txBody>
      </p:sp>
    </p:spTree>
  </p:cSld>
  <p:clrMapOvr>
    <a:masterClrMapping/>
  </p:clrMapOvr>
  <p:transition>
    <p:zoom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>
            <a:extLst>
              <a:ext uri="{FF2B5EF4-FFF2-40B4-BE49-F238E27FC236}">
                <a16:creationId xmlns:a16="http://schemas.microsoft.com/office/drawing/2014/main" id="{6DEDC101-8A37-420D-99A6-CFB4EC4B6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33375"/>
            <a:ext cx="7772400" cy="1143000"/>
          </a:xfrm>
          <a:ln w="50800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it-IT" sz="4000"/>
              <a:t>Anticorpi terapeutici ottenuti con la tecnologia dell'ibridoma</a:t>
            </a:r>
          </a:p>
        </p:txBody>
      </p:sp>
      <p:sp>
        <p:nvSpPr>
          <p:cNvPr id="36866" name="Content Placeholder 2">
            <a:extLst>
              <a:ext uri="{FF2B5EF4-FFF2-40B4-BE49-F238E27FC236}">
                <a16:creationId xmlns:a16="http://schemas.microsoft.com/office/drawing/2014/main" id="{33825CEF-B026-4116-BF1A-E6CF6B25F9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1981200"/>
            <a:ext cx="8496300" cy="4543425"/>
          </a:xfrm>
        </p:spPr>
        <p:txBody>
          <a:bodyPr>
            <a:normAutofit fontScale="92500" lnSpcReduction="10000"/>
          </a:bodyPr>
          <a:lstStyle/>
          <a:p>
            <a:pPr algn="just">
              <a:defRPr/>
            </a:pPr>
            <a:r>
              <a:rPr lang="it-IT" sz="2800" dirty="0">
                <a:latin typeface="+mj-lt"/>
                <a:ea typeface="ＭＳ Ｐゴシック" pitchFamily="124" charset="-128"/>
              </a:rPr>
              <a:t>Ha reso possibile l'ottenimento di grandi quantità di anticorpi specifici per un determinato antigene.</a:t>
            </a:r>
          </a:p>
          <a:p>
            <a:pPr algn="just">
              <a:defRPr/>
            </a:pPr>
            <a:r>
              <a:rPr lang="it-IT" sz="2800" dirty="0">
                <a:latin typeface="+mj-lt"/>
                <a:ea typeface="ＭＳ Ｐゴシック" pitchFamily="124" charset="-128"/>
              </a:rPr>
              <a:t>Storicamente, il primo anticorpo monoclonale il cui uso è stato autorizzato nei pazienti è un anti-CD3 sui linfociti T, </a:t>
            </a:r>
            <a:r>
              <a:rPr lang="it-IT" sz="2800" dirty="0">
                <a:solidFill>
                  <a:srgbClr val="FF0000"/>
                </a:solidFill>
                <a:latin typeface="+mj-lt"/>
                <a:ea typeface="ＭＳ Ｐゴシック" pitchFamily="124" charset="-128"/>
              </a:rPr>
              <a:t>MUROMONAB</a:t>
            </a:r>
            <a:r>
              <a:rPr lang="it-IT" sz="2800" dirty="0">
                <a:latin typeface="+mj-lt"/>
                <a:ea typeface="ＭＳ Ｐゴシック" pitchFamily="124" charset="-128"/>
              </a:rPr>
              <a:t> o </a:t>
            </a:r>
            <a:r>
              <a:rPr lang="it-IT" sz="2800" dirty="0" err="1">
                <a:solidFill>
                  <a:srgbClr val="FF0000"/>
                </a:solidFill>
                <a:latin typeface="+mj-lt"/>
                <a:ea typeface="ＭＳ Ｐゴシック" pitchFamily="124" charset="-128"/>
              </a:rPr>
              <a:t>ortoclone</a:t>
            </a:r>
            <a:r>
              <a:rPr lang="it-IT" sz="2800" dirty="0">
                <a:solidFill>
                  <a:srgbClr val="FF0000"/>
                </a:solidFill>
                <a:latin typeface="+mj-lt"/>
                <a:ea typeface="ＭＳ Ｐゴシック" pitchFamily="124" charset="-128"/>
              </a:rPr>
              <a:t> OKT3</a:t>
            </a:r>
            <a:r>
              <a:rPr lang="it-IT" sz="2800" dirty="0">
                <a:latin typeface="+mj-lt"/>
                <a:ea typeface="ＭＳ Ｐゴシック" pitchFamily="124" charset="-128"/>
              </a:rPr>
              <a:t>, per trattate il rigetto acuto dopo trapianto di rene.</a:t>
            </a:r>
          </a:p>
          <a:p>
            <a:pPr>
              <a:defRPr/>
            </a:pPr>
            <a:r>
              <a:rPr lang="it-IT" sz="2800" dirty="0">
                <a:latin typeface="+mj-lt"/>
                <a:ea typeface="ＭＳ Ｐゴシック" pitchFamily="124" charset="-128"/>
              </a:rPr>
              <a:t>L'uso prolungato di anticorpi murini nei pazienti determina l'insorgenza di sindromi "allergiche" caratterizzate da rigonfiamento delle articolazioni, eruzioni ed insufficienza renale.</a:t>
            </a:r>
          </a:p>
          <a:p>
            <a:pPr>
              <a:defRPr/>
            </a:pPr>
            <a:r>
              <a:rPr lang="it-IT" sz="2800" dirty="0">
                <a:latin typeface="+mj-lt"/>
                <a:ea typeface="ＭＳ Ｐゴシック" pitchFamily="124" charset="-128"/>
              </a:rPr>
              <a:t>La produzione viene interrotta nel 2010</a:t>
            </a:r>
          </a:p>
          <a:p>
            <a:pPr>
              <a:defRPr/>
            </a:pPr>
            <a:endParaRPr lang="en-US" dirty="0">
              <a:latin typeface="+mj-lt"/>
              <a:ea typeface="ＭＳ Ｐゴシック" pitchFamily="124" charset="-128"/>
            </a:endParaRPr>
          </a:p>
        </p:txBody>
      </p:sp>
    </p:spTree>
  </p:cSld>
  <p:clrMapOvr>
    <a:masterClrMapping/>
  </p:clrMapOvr>
  <p:transition>
    <p:zoom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4">
            <a:extLst>
              <a:ext uri="{FF2B5EF4-FFF2-40B4-BE49-F238E27FC236}">
                <a16:creationId xmlns:a16="http://schemas.microsoft.com/office/drawing/2014/main" id="{439B7B89-1D32-4D6C-81A3-1F0E1169B2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404813"/>
            <a:ext cx="8497887" cy="201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Meccanismi con cui gli anticorpi inducono gli effetti terapeutici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 Modulazione diretta dell</a:t>
            </a:r>
            <a:r>
              <a: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’</a:t>
            </a:r>
            <a:r>
              <a:rPr kumimoji="0" lang="en-US" altLang="ja-JP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antigene bersaglio = terapie anti-TNFa o anti-IgE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 Azione citotossica mediata dal complemento (CDCC)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 Azione citotossica mediata da cellule (ADCC)</a:t>
            </a:r>
          </a:p>
        </p:txBody>
      </p:sp>
      <p:pic>
        <p:nvPicPr>
          <p:cNvPr id="38915" name="Picture 5" descr="gs2410">
            <a:extLst>
              <a:ext uri="{FF2B5EF4-FFF2-40B4-BE49-F238E27FC236}">
                <a16:creationId xmlns:a16="http://schemas.microsoft.com/office/drawing/2014/main" id="{D6FEAA3B-C6A3-4712-8316-9612BA0634A3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14463" y="2559050"/>
            <a:ext cx="6351587" cy="3956050"/>
          </a:xfrm>
        </p:spPr>
      </p:pic>
    </p:spTree>
  </p:cSld>
  <p:clrMapOvr>
    <a:masterClrMapping/>
  </p:clrMapOvr>
  <p:transition>
    <p:zoom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3">
            <a:extLst>
              <a:ext uri="{FF2B5EF4-FFF2-40B4-BE49-F238E27FC236}">
                <a16:creationId xmlns:a16="http://schemas.microsoft.com/office/drawing/2014/main" id="{2AF87A94-B770-416F-A54B-6B9A31BFBB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1700213"/>
            <a:ext cx="8027988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t-IT" altLang="it-IT" sz="1900" b="0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 Anticorpi monoclonali murini</a:t>
            </a:r>
            <a:r>
              <a:rPr kumimoji="0" lang="it-IT" altLang="it-IT" sz="1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 mediante la tecnologia dell’ibridoma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t-IT" altLang="it-IT" sz="1900" b="0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 Anticorpi chimerici</a:t>
            </a:r>
            <a:r>
              <a:rPr kumimoji="0" lang="it-IT" altLang="it-IT" sz="1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 (70% DNA umano) </a:t>
            </a:r>
            <a:r>
              <a:rPr kumimoji="0" lang="it-IT" altLang="it-IT" sz="1900" b="0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e umanizzati</a:t>
            </a:r>
            <a:r>
              <a:rPr kumimoji="0" lang="it-IT" altLang="it-IT" sz="1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 (95% DNA umano)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t-IT" altLang="it-IT" sz="1900" b="0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 Anticorpi completamente umani</a:t>
            </a:r>
            <a:r>
              <a:rPr kumimoji="0" lang="it-IT" altLang="it-IT" sz="1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, utilizzando animali transgenici con i loci delle immunoglobuline umane.</a:t>
            </a:r>
          </a:p>
        </p:txBody>
      </p:sp>
      <p:grpSp>
        <p:nvGrpSpPr>
          <p:cNvPr id="39939" name="Group 21">
            <a:extLst>
              <a:ext uri="{FF2B5EF4-FFF2-40B4-BE49-F238E27FC236}">
                <a16:creationId xmlns:a16="http://schemas.microsoft.com/office/drawing/2014/main" id="{1E6ADEE1-6D1F-48AD-91EE-83FB62FBC2BC}"/>
              </a:ext>
            </a:extLst>
          </p:cNvPr>
          <p:cNvGrpSpPr>
            <a:grpSpLocks/>
          </p:cNvGrpSpPr>
          <p:nvPr/>
        </p:nvGrpSpPr>
        <p:grpSpPr bwMode="auto">
          <a:xfrm>
            <a:off x="2339975" y="4773613"/>
            <a:ext cx="6335713" cy="2084387"/>
            <a:chOff x="672" y="2780"/>
            <a:chExt cx="4464" cy="1438"/>
          </a:xfrm>
        </p:grpSpPr>
        <p:graphicFrame>
          <p:nvGraphicFramePr>
            <p:cNvPr id="39943" name="Object 4">
              <a:extLst>
                <a:ext uri="{FF2B5EF4-FFF2-40B4-BE49-F238E27FC236}">
                  <a16:creationId xmlns:a16="http://schemas.microsoft.com/office/drawing/2014/main" id="{D4281F1C-FB62-4821-8954-67E78011370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72" y="2780"/>
            <a:ext cx="4464" cy="13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8" name="Immagine bitmap" r:id="rId4" imgW="4342857" imgH="1352381" progId="Paint.Picture">
                    <p:embed/>
                  </p:oleObj>
                </mc:Choice>
                <mc:Fallback>
                  <p:oleObj name="Immagine bitmap" r:id="rId4" imgW="4342857" imgH="1352381" progId="Paint.Picture">
                    <p:embed/>
                    <p:pic>
                      <p:nvPicPr>
                        <p:cNvPr id="39943" name="Object 4">
                          <a:extLst>
                            <a:ext uri="{FF2B5EF4-FFF2-40B4-BE49-F238E27FC236}">
                              <a16:creationId xmlns:a16="http://schemas.microsoft.com/office/drawing/2014/main" id="{D4281F1C-FB62-4821-8954-67E780113700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72" y="2780"/>
                          <a:ext cx="4464" cy="1392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9944" name="Line 6">
              <a:extLst>
                <a:ext uri="{FF2B5EF4-FFF2-40B4-BE49-F238E27FC236}">
                  <a16:creationId xmlns:a16="http://schemas.microsoft.com/office/drawing/2014/main" id="{9BE1D6D6-13D7-4A80-AC8F-E0A0BB31E03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20" y="3212"/>
              <a:ext cx="144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39945" name="Text Box 7">
              <a:extLst>
                <a:ext uri="{FF2B5EF4-FFF2-40B4-BE49-F238E27FC236}">
                  <a16:creationId xmlns:a16="http://schemas.microsoft.com/office/drawing/2014/main" id="{0F37A0F4-8E19-4343-A85D-8305CF8459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36" y="3308"/>
              <a:ext cx="433" cy="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PGothic" panose="020B0600070205080204" pitchFamily="34" charset="-128"/>
                  <a:cs typeface="+mn-cs"/>
                </a:rPr>
                <a:t>CDR murini</a:t>
              </a:r>
            </a:p>
          </p:txBody>
        </p:sp>
        <p:sp>
          <p:nvSpPr>
            <p:cNvPr id="39946" name="Line 8">
              <a:extLst>
                <a:ext uri="{FF2B5EF4-FFF2-40B4-BE49-F238E27FC236}">
                  <a16:creationId xmlns:a16="http://schemas.microsoft.com/office/drawing/2014/main" id="{40CC3D07-47BE-4D75-8011-7EFE3F3B902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80" y="3164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39947" name="Text Box 10">
              <a:extLst>
                <a:ext uri="{FF2B5EF4-FFF2-40B4-BE49-F238E27FC236}">
                  <a16:creationId xmlns:a16="http://schemas.microsoft.com/office/drawing/2014/main" id="{FB74EDF2-3BD6-4615-9555-88E1D5DED4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82" y="4019"/>
              <a:ext cx="864" cy="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PGothic" panose="020B0600070205080204" pitchFamily="34" charset="-128"/>
                  <a:cs typeface="+mn-cs"/>
                </a:rPr>
                <a:t>chimerici</a:t>
              </a:r>
            </a:p>
          </p:txBody>
        </p:sp>
        <p:sp>
          <p:nvSpPr>
            <p:cNvPr id="39948" name="Text Box 11">
              <a:extLst>
                <a:ext uri="{FF2B5EF4-FFF2-40B4-BE49-F238E27FC236}">
                  <a16:creationId xmlns:a16="http://schemas.microsoft.com/office/drawing/2014/main" id="{AE7A6C5C-2763-4B07-82BD-2E15EE623A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24" y="4019"/>
              <a:ext cx="864" cy="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PGothic" panose="020B0600070205080204" pitchFamily="34" charset="-128"/>
                  <a:cs typeface="+mn-cs"/>
                </a:rPr>
                <a:t>umanizzati</a:t>
              </a:r>
            </a:p>
          </p:txBody>
        </p:sp>
        <p:sp>
          <p:nvSpPr>
            <p:cNvPr id="39949" name="Text Box 12">
              <a:extLst>
                <a:ext uri="{FF2B5EF4-FFF2-40B4-BE49-F238E27FC236}">
                  <a16:creationId xmlns:a16="http://schemas.microsoft.com/office/drawing/2014/main" id="{352131B9-FBA1-47F9-B483-504D884C0D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76" y="4028"/>
              <a:ext cx="720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PGothic" panose="020B0600070205080204" pitchFamily="34" charset="-128"/>
                  <a:cs typeface="+mn-cs"/>
                </a:rPr>
                <a:t>umani</a:t>
              </a:r>
            </a:p>
          </p:txBody>
        </p:sp>
        <p:sp>
          <p:nvSpPr>
            <p:cNvPr id="39950" name="Text Box 18">
              <a:extLst>
                <a:ext uri="{FF2B5EF4-FFF2-40B4-BE49-F238E27FC236}">
                  <a16:creationId xmlns:a16="http://schemas.microsoft.com/office/drawing/2014/main" id="{B13A0A4B-EF78-4D1F-8F91-575315498A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55" y="3444"/>
              <a:ext cx="590" cy="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PGothic" panose="020B0600070205080204" pitchFamily="34" charset="-128"/>
                  <a:cs typeface="+mn-cs"/>
                </a:rPr>
                <a:t>Regione V murina</a:t>
              </a:r>
            </a:p>
          </p:txBody>
        </p:sp>
        <p:sp>
          <p:nvSpPr>
            <p:cNvPr id="39951" name="Text Box 19">
              <a:extLst>
                <a:ext uri="{FF2B5EF4-FFF2-40B4-BE49-F238E27FC236}">
                  <a16:creationId xmlns:a16="http://schemas.microsoft.com/office/drawing/2014/main" id="{F779E66E-B717-4F77-A883-1267B8EE2E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5" y="4019"/>
              <a:ext cx="865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PGothic" panose="020B0600070205080204" pitchFamily="34" charset="-128"/>
                  <a:cs typeface="+mn-cs"/>
                </a:rPr>
                <a:t>murini</a:t>
              </a:r>
            </a:p>
          </p:txBody>
        </p:sp>
      </p:grpSp>
      <p:sp>
        <p:nvSpPr>
          <p:cNvPr id="39940" name="Text Box 14">
            <a:extLst>
              <a:ext uri="{FF2B5EF4-FFF2-40B4-BE49-F238E27FC236}">
                <a16:creationId xmlns:a16="http://schemas.microsoft.com/office/drawing/2014/main" id="{568A628A-AFD0-4D47-938A-EE93714785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88913"/>
            <a:ext cx="8496300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Il tentativo di generare anticorpi monoclonali umani impiegando la tecnologia dell'ibridoma non ha avuto pieno successo in quanto mancano linee cellulari di mieloma umano e gli ibridomi risultanti sono instabili.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Negli ultimi 30 anni diversi approcci sono stati ideati in modo da "umanizzare" gli anticorpi murini.</a:t>
            </a:r>
            <a:endParaRPr kumimoji="0" lang="it-IT" altLang="it-IT" sz="18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39941" name="Text Box 15">
            <a:extLst>
              <a:ext uri="{FF2B5EF4-FFF2-40B4-BE49-F238E27FC236}">
                <a16:creationId xmlns:a16="http://schemas.microsoft.com/office/drawing/2014/main" id="{8EFBB22E-3B37-40E8-8AB2-4852129E2C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3860800"/>
            <a:ext cx="1944687" cy="7889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Porzione umana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Porzione murina</a:t>
            </a:r>
          </a:p>
        </p:txBody>
      </p:sp>
      <p:sp>
        <p:nvSpPr>
          <p:cNvPr id="39942" name="Text Box 16">
            <a:extLst>
              <a:ext uri="{FF2B5EF4-FFF2-40B4-BE49-F238E27FC236}">
                <a16:creationId xmlns:a16="http://schemas.microsoft.com/office/drawing/2014/main" id="{1AC77BB9-423E-4BBC-8873-84BD4C3932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9975" y="3860800"/>
            <a:ext cx="6335713" cy="7889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      0                ~ 60 – 70 %     ~ 90 – 95 %         ~ 100 %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    100 %          ~ 30 – 40 %      ~ 5 – 10 %               0</a:t>
            </a:r>
          </a:p>
        </p:txBody>
      </p:sp>
    </p:spTree>
  </p:cSld>
  <p:clrMapOvr>
    <a:masterClrMapping/>
  </p:clrMapOvr>
  <p:transition>
    <p:zo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>
            <a:extLst>
              <a:ext uri="{FF2B5EF4-FFF2-40B4-BE49-F238E27FC236}">
                <a16:creationId xmlns:a16="http://schemas.microsoft.com/office/drawing/2014/main" id="{40860EEF-42B6-40A6-8F6C-DEDD92E370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85800"/>
          </a:xfrm>
        </p:spPr>
        <p:txBody>
          <a:bodyPr/>
          <a:lstStyle/>
          <a:p>
            <a:r>
              <a:rPr lang="it-IT" altLang="it-IT"/>
              <a:t>Usi clinici (ciclosporina e tacrolimus)</a:t>
            </a:r>
          </a:p>
        </p:txBody>
      </p:sp>
      <p:sp>
        <p:nvSpPr>
          <p:cNvPr id="22531" name="Text Placeholder 4">
            <a:extLst>
              <a:ext uri="{FF2B5EF4-FFF2-40B4-BE49-F238E27FC236}">
                <a16:creationId xmlns:a16="http://schemas.microsoft.com/office/drawing/2014/main" id="{DE0C8324-1AFE-4428-A02F-26C2B117552E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762000" y="2590800"/>
            <a:ext cx="7467600" cy="3286125"/>
          </a:xfrm>
        </p:spPr>
        <p:txBody>
          <a:bodyPr/>
          <a:lstStyle/>
          <a:p>
            <a:pPr marL="514350" indent="-514350"/>
            <a:r>
              <a:rPr lang="it-IT" altLang="it-IT"/>
              <a:t>nella profilassi e terapia del rigetto dei trapianti</a:t>
            </a:r>
          </a:p>
          <a:p>
            <a:pPr marL="514350" indent="-514350"/>
            <a:r>
              <a:rPr lang="it-IT" altLang="it-IT"/>
              <a:t>nella profilassi della GVH syndrome dopo trapianto di cellule staminali allogeniche (+ metotressato)</a:t>
            </a:r>
          </a:p>
          <a:p>
            <a:pPr marL="514350" indent="-514350"/>
            <a:r>
              <a:rPr lang="it-IT" altLang="it-IT"/>
              <a:t>in molte malattie autoimmuni</a:t>
            </a:r>
          </a:p>
        </p:txBody>
      </p:sp>
    </p:spTree>
  </p:cSld>
  <p:clrMapOvr>
    <a:masterClrMapping/>
  </p:clrMapOvr>
  <p:transition>
    <p:zoom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>
            <a:extLst>
              <a:ext uri="{FF2B5EF4-FFF2-40B4-BE49-F238E27FC236}">
                <a16:creationId xmlns:a16="http://schemas.microsoft.com/office/drawing/2014/main" id="{968DF329-E721-427D-B894-89976DF23C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02"/>
          <a:stretch>
            <a:fillRect/>
          </a:stretch>
        </p:blipFill>
        <p:spPr bwMode="auto">
          <a:xfrm>
            <a:off x="2209800" y="838200"/>
            <a:ext cx="5087938" cy="569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Rectangle 3">
            <a:extLst>
              <a:ext uri="{FF2B5EF4-FFF2-40B4-BE49-F238E27FC236}">
                <a16:creationId xmlns:a16="http://schemas.microsoft.com/office/drawing/2014/main" id="{52C9A9B8-2ABC-4CE1-ACC4-1FAF07762D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533400"/>
          </a:xfrm>
        </p:spPr>
        <p:txBody>
          <a:bodyPr/>
          <a:lstStyle/>
          <a:p>
            <a:pPr eaLnBrk="1" hangingPunct="1"/>
            <a:r>
              <a:rPr lang="it-IT" altLang="it-IT" sz="3200" b="1">
                <a:latin typeface="Calibri" panose="020F0502020204030204" pitchFamily="34" charset="0"/>
              </a:rPr>
              <a:t>Anticorpi monoclonali: nomenclatura</a:t>
            </a:r>
          </a:p>
        </p:txBody>
      </p:sp>
      <p:sp>
        <p:nvSpPr>
          <p:cNvPr id="41988" name="Text Box 4">
            <a:extLst>
              <a:ext uri="{FF2B5EF4-FFF2-40B4-BE49-F238E27FC236}">
                <a16:creationId xmlns:a16="http://schemas.microsoft.com/office/drawing/2014/main" id="{525E5BFB-8440-401A-A97A-370928D075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57950"/>
            <a:ext cx="914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da Baumgart &amp; Sandborn, Lancet 2007</a:t>
            </a:r>
          </a:p>
        </p:txBody>
      </p:sp>
    </p:spTree>
  </p:cSld>
  <p:clrMapOvr>
    <a:masterClrMapping/>
  </p:clrMapOvr>
  <p:transition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ext Box 4">
            <a:extLst>
              <a:ext uri="{FF2B5EF4-FFF2-40B4-BE49-F238E27FC236}">
                <a16:creationId xmlns:a16="http://schemas.microsoft.com/office/drawing/2014/main" id="{7A38BDA9-6932-46E9-B8BF-00B7E711B0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16113"/>
            <a:ext cx="8964613" cy="33924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				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ANTICORPO	IMPIEGO 		%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Human anti-mouse antibodies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 	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MUROMONAB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	RIGETTO ACUTO	~50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						LUPUS ER. SIST.	~35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Human anti-chimeric antibodies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 	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RITUXIMAB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	                                                       						LINFOMA		~1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	    			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TRASTUZUMAB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   CANCRO SENO	0.1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Human anti-human antibodies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 	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				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DACLIZUMAB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	 RIGETTO ACUTO   				</a:t>
            </a:r>
          </a:p>
        </p:txBody>
      </p:sp>
      <p:sp>
        <p:nvSpPr>
          <p:cNvPr id="43010" name="Text Box 5">
            <a:extLst>
              <a:ext uri="{FF2B5EF4-FFF2-40B4-BE49-F238E27FC236}">
                <a16:creationId xmlns:a16="http://schemas.microsoft.com/office/drawing/2014/main" id="{0A052063-4C39-484D-886D-52FB4A70BE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404813"/>
            <a:ext cx="8785225" cy="13239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Le sequenza amminoacidiche nelle regioni costanti delle catene H dei frammenti Fc, sono le stesse in individui diversi della stessa specie, ma sono diverse in specie diverse; queste differenze sono responsabili delle reazioni immunitarie contro le immunoglobuline. Queste reazioni si presentano per esempio in pazienti che assumono per lungo tempo anticorpi contenenti le sequenze di immunoglobuline murine.</a:t>
            </a:r>
          </a:p>
        </p:txBody>
      </p:sp>
      <p:sp>
        <p:nvSpPr>
          <p:cNvPr id="43011" name="Text Box 6">
            <a:extLst>
              <a:ext uri="{FF2B5EF4-FFF2-40B4-BE49-F238E27FC236}">
                <a16:creationId xmlns:a16="http://schemas.microsoft.com/office/drawing/2014/main" id="{92D9F784-0E6B-4B3F-A28E-0D8780A7E0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006975"/>
            <a:ext cx="8569325" cy="14462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Queste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reazioni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-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effetto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avverso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anche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severo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 (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pretrattamento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 con FANS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ed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 anti-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istaminici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);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interferiscono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 con la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funzionalita</a:t>
            </a:r>
            <a:r>
              <a:rPr kumimoji="0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’</a:t>
            </a:r>
            <a:r>
              <a:rPr kumimoji="0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 e </a:t>
            </a:r>
            <a:r>
              <a:rPr kumimoji="0" lang="en-US" altLang="ja-JP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quindi</a:t>
            </a:r>
            <a:r>
              <a:rPr kumimoji="0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 l</a:t>
            </a:r>
            <a:r>
              <a:rPr kumimoji="0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’</a:t>
            </a:r>
            <a:r>
              <a:rPr kumimoji="0" lang="en-US" altLang="ja-JP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efficacia</a:t>
            </a:r>
            <a:r>
              <a:rPr kumimoji="0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 </a:t>
            </a:r>
            <a:r>
              <a:rPr kumimoji="0" lang="en-US" altLang="ja-JP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degli</a:t>
            </a:r>
            <a:r>
              <a:rPr kumimoji="0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 </a:t>
            </a:r>
            <a:r>
              <a:rPr kumimoji="0" lang="en-US" altLang="ja-JP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anticorpi</a:t>
            </a:r>
            <a:r>
              <a:rPr kumimoji="0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 </a:t>
            </a:r>
            <a:r>
              <a:rPr kumimoji="0" lang="en-US" altLang="ja-JP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terapeutici</a:t>
            </a:r>
            <a:r>
              <a:rPr kumimoji="0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;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variano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 come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incidenza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 in base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alla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malattia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ed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 all</a:t>
            </a:r>
            <a:r>
              <a:rPr kumimoji="0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’</a:t>
            </a:r>
            <a:r>
              <a:rPr kumimoji="0" lang="en-US" altLang="ja-JP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uso</a:t>
            </a:r>
            <a:r>
              <a:rPr kumimoji="0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 di </a:t>
            </a:r>
            <a:r>
              <a:rPr kumimoji="0" lang="en-US" altLang="ja-JP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altri</a:t>
            </a:r>
            <a:r>
              <a:rPr kumimoji="0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 </a:t>
            </a:r>
            <a:r>
              <a:rPr kumimoji="0" lang="en-US" altLang="ja-JP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farmaci</a:t>
            </a:r>
            <a:r>
              <a:rPr kumimoji="0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ＭＳ Ｐゴシック" charset="0"/>
            </a:endParaRPr>
          </a:p>
        </p:txBody>
      </p:sp>
      <p:sp>
        <p:nvSpPr>
          <p:cNvPr id="43012" name="Text Box 8">
            <a:extLst>
              <a:ext uri="{FF2B5EF4-FFF2-40B4-BE49-F238E27FC236}">
                <a16:creationId xmlns:a16="http://schemas.microsoft.com/office/drawing/2014/main" id="{A6AE1E26-7B97-4CA2-B635-4C19A57DA9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0"/>
            <a:ext cx="8424862" cy="33813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REAZIONI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ANTI-ANTICORPO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 RIDUCONO L</a:t>
            </a:r>
            <a:r>
              <a:rPr kumimoji="0" lang="ja-JP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’</a:t>
            </a:r>
            <a:r>
              <a:rPr kumimoji="0" lang="en-US" altLang="ja-JP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EFFICACIA TERAPEUTICA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ＭＳ Ｐゴシック" charset="0"/>
            </a:endParaRPr>
          </a:p>
        </p:txBody>
      </p:sp>
      <p:sp>
        <p:nvSpPr>
          <p:cNvPr id="43013" name="AutoShape 9">
            <a:extLst>
              <a:ext uri="{FF2B5EF4-FFF2-40B4-BE49-F238E27FC236}">
                <a16:creationId xmlns:a16="http://schemas.microsoft.com/office/drawing/2014/main" id="{1426CDEB-C080-4D2D-B49C-580DC6655A63}"/>
              </a:ext>
            </a:extLst>
          </p:cNvPr>
          <p:cNvSpPr>
            <a:spLocks/>
          </p:cNvSpPr>
          <p:nvPr/>
        </p:nvSpPr>
        <p:spPr bwMode="auto">
          <a:xfrm>
            <a:off x="5360988" y="2767013"/>
            <a:ext cx="142875" cy="1008062"/>
          </a:xfrm>
          <a:prstGeom prst="leftBrace">
            <a:avLst>
              <a:gd name="adj1" fmla="val 58796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ＭＳ Ｐゴシック" charset="-128"/>
              <a:cs typeface="+mn-cs"/>
            </a:endParaRPr>
          </a:p>
        </p:txBody>
      </p:sp>
      <p:sp>
        <p:nvSpPr>
          <p:cNvPr id="43014" name="AutoShape 10">
            <a:extLst>
              <a:ext uri="{FF2B5EF4-FFF2-40B4-BE49-F238E27FC236}">
                <a16:creationId xmlns:a16="http://schemas.microsoft.com/office/drawing/2014/main" id="{6A993E88-4F03-4BCA-B67F-3ADB890223DA}"/>
              </a:ext>
            </a:extLst>
          </p:cNvPr>
          <p:cNvSpPr>
            <a:spLocks/>
          </p:cNvSpPr>
          <p:nvPr/>
        </p:nvSpPr>
        <p:spPr bwMode="auto">
          <a:xfrm>
            <a:off x="3560763" y="2406650"/>
            <a:ext cx="144462" cy="360363"/>
          </a:xfrm>
          <a:prstGeom prst="leftBrace">
            <a:avLst>
              <a:gd name="adj1" fmla="val 20788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ＭＳ Ｐゴシック" charset="-128"/>
              <a:cs typeface="+mn-cs"/>
            </a:endParaRPr>
          </a:p>
        </p:txBody>
      </p:sp>
      <p:sp>
        <p:nvSpPr>
          <p:cNvPr id="43015" name="AutoShape 11">
            <a:extLst>
              <a:ext uri="{FF2B5EF4-FFF2-40B4-BE49-F238E27FC236}">
                <a16:creationId xmlns:a16="http://schemas.microsoft.com/office/drawing/2014/main" id="{A3D1DF1F-3EAA-44AE-9541-24141C2AE6B1}"/>
              </a:ext>
            </a:extLst>
          </p:cNvPr>
          <p:cNvSpPr>
            <a:spLocks/>
          </p:cNvSpPr>
          <p:nvPr/>
        </p:nvSpPr>
        <p:spPr bwMode="auto">
          <a:xfrm>
            <a:off x="3489325" y="3990975"/>
            <a:ext cx="142875" cy="1008063"/>
          </a:xfrm>
          <a:prstGeom prst="leftBrace">
            <a:avLst>
              <a:gd name="adj1" fmla="val 58796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ＭＳ Ｐゴシック" charset="-128"/>
              <a:cs typeface="+mn-cs"/>
            </a:endParaRPr>
          </a:p>
        </p:txBody>
      </p:sp>
      <p:sp>
        <p:nvSpPr>
          <p:cNvPr id="43016" name="AutoShape 12">
            <a:extLst>
              <a:ext uri="{FF2B5EF4-FFF2-40B4-BE49-F238E27FC236}">
                <a16:creationId xmlns:a16="http://schemas.microsoft.com/office/drawing/2014/main" id="{771C9670-DA11-4888-BA61-695C3ABC45E5}"/>
              </a:ext>
            </a:extLst>
          </p:cNvPr>
          <p:cNvSpPr>
            <a:spLocks/>
          </p:cNvSpPr>
          <p:nvPr/>
        </p:nvSpPr>
        <p:spPr bwMode="auto">
          <a:xfrm>
            <a:off x="5360988" y="2335213"/>
            <a:ext cx="144462" cy="360362"/>
          </a:xfrm>
          <a:prstGeom prst="leftBrace">
            <a:avLst>
              <a:gd name="adj1" fmla="val 20788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ＭＳ Ｐゴシック" charset="-128"/>
              <a:cs typeface="+mn-cs"/>
            </a:endParaRPr>
          </a:p>
        </p:txBody>
      </p:sp>
      <p:sp>
        <p:nvSpPr>
          <p:cNvPr id="43017" name="AutoShape 13">
            <a:extLst>
              <a:ext uri="{FF2B5EF4-FFF2-40B4-BE49-F238E27FC236}">
                <a16:creationId xmlns:a16="http://schemas.microsoft.com/office/drawing/2014/main" id="{453D81C5-82B5-4DBD-88C5-FFF762A64B91}"/>
              </a:ext>
            </a:extLst>
          </p:cNvPr>
          <p:cNvSpPr>
            <a:spLocks/>
          </p:cNvSpPr>
          <p:nvPr/>
        </p:nvSpPr>
        <p:spPr bwMode="auto">
          <a:xfrm>
            <a:off x="3560763" y="3198813"/>
            <a:ext cx="144462" cy="360362"/>
          </a:xfrm>
          <a:prstGeom prst="leftBrace">
            <a:avLst>
              <a:gd name="adj1" fmla="val 20788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ＭＳ Ｐゴシック" charset="-128"/>
              <a:cs typeface="+mn-cs"/>
            </a:endParaRPr>
          </a:p>
        </p:txBody>
      </p:sp>
      <p:sp>
        <p:nvSpPr>
          <p:cNvPr id="43018" name="AutoShape 14">
            <a:extLst>
              <a:ext uri="{FF2B5EF4-FFF2-40B4-BE49-F238E27FC236}">
                <a16:creationId xmlns:a16="http://schemas.microsoft.com/office/drawing/2014/main" id="{090B9FC1-A9CB-4812-A4D5-EB26C968BCF6}"/>
              </a:ext>
            </a:extLst>
          </p:cNvPr>
          <p:cNvSpPr>
            <a:spLocks/>
          </p:cNvSpPr>
          <p:nvPr/>
        </p:nvSpPr>
        <p:spPr bwMode="auto">
          <a:xfrm>
            <a:off x="5360988" y="3846513"/>
            <a:ext cx="144462" cy="360362"/>
          </a:xfrm>
          <a:prstGeom prst="leftBrace">
            <a:avLst>
              <a:gd name="adj1" fmla="val 2078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ＭＳ Ｐゴシック" charset="-128"/>
              <a:cs typeface="+mn-cs"/>
            </a:endParaRPr>
          </a:p>
        </p:txBody>
      </p:sp>
      <p:sp>
        <p:nvSpPr>
          <p:cNvPr id="43019" name="AutoShape 15">
            <a:extLst>
              <a:ext uri="{FF2B5EF4-FFF2-40B4-BE49-F238E27FC236}">
                <a16:creationId xmlns:a16="http://schemas.microsoft.com/office/drawing/2014/main" id="{5D703ECB-F4AC-46DC-B9CE-4C83695F2470}"/>
              </a:ext>
            </a:extLst>
          </p:cNvPr>
          <p:cNvSpPr>
            <a:spLocks/>
          </p:cNvSpPr>
          <p:nvPr/>
        </p:nvSpPr>
        <p:spPr bwMode="auto">
          <a:xfrm>
            <a:off x="5360988" y="4711700"/>
            <a:ext cx="144462" cy="360363"/>
          </a:xfrm>
          <a:prstGeom prst="leftBrace">
            <a:avLst>
              <a:gd name="adj1" fmla="val 20788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ＭＳ Ｐゴシック" charset="-128"/>
              <a:cs typeface="+mn-cs"/>
            </a:endParaRPr>
          </a:p>
        </p:txBody>
      </p:sp>
      <p:sp>
        <p:nvSpPr>
          <p:cNvPr id="43020" name="Text Box 16">
            <a:extLst>
              <a:ext uri="{FF2B5EF4-FFF2-40B4-BE49-F238E27FC236}">
                <a16:creationId xmlns:a16="http://schemas.microsoft.com/office/drawing/2014/main" id="{CEA5775E-C79C-417A-BB19-9B6DF907C7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6491288"/>
            <a:ext cx="5292725" cy="338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(da </a:t>
            </a:r>
            <a:r>
              <a:rPr kumimoji="0" lang="ja-JP" altLang="en-US" sz="16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“</a:t>
            </a:r>
            <a:r>
              <a:rPr kumimoji="0" lang="en-US" altLang="ja-JP" sz="16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Pharmaceutical Biotechnology</a:t>
            </a:r>
            <a:r>
              <a:rPr kumimoji="0" lang="ja-JP" altLang="en-US" sz="16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”</a:t>
            </a:r>
            <a:r>
              <a:rPr kumimoji="0" lang="en-US" altLang="ja-JP" sz="16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 -  2008)</a:t>
            </a:r>
            <a:endParaRPr kumimoji="0" lang="en-US" sz="16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ＭＳ Ｐゴシック" charset="0"/>
            </a:endParaRPr>
          </a:p>
        </p:txBody>
      </p:sp>
    </p:spTree>
  </p:cSld>
  <p:clrMapOvr>
    <a:masterClrMapping/>
  </p:clrMapOvr>
  <p:transition>
    <p:zoom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olo 1">
            <a:extLst>
              <a:ext uri="{FF2B5EF4-FFF2-40B4-BE49-F238E27FC236}">
                <a16:creationId xmlns:a16="http://schemas.microsoft.com/office/drawing/2014/main" id="{9ED0E73B-3895-4F57-81C0-ABEEACF5DE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/>
              <a:t>Anticorpi monoclonali come immunosoppressori</a:t>
            </a:r>
          </a:p>
        </p:txBody>
      </p:sp>
      <p:sp>
        <p:nvSpPr>
          <p:cNvPr id="45059" name="Segnaposto contenuto 2">
            <a:extLst>
              <a:ext uri="{FF2B5EF4-FFF2-40B4-BE49-F238E27FC236}">
                <a16:creationId xmlns:a16="http://schemas.microsoft.com/office/drawing/2014/main" id="{700983B5-2A37-4552-AB8F-B466367FA6C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2133600"/>
            <a:ext cx="7772400" cy="3962400"/>
          </a:xfrm>
        </p:spPr>
        <p:txBody>
          <a:bodyPr/>
          <a:lstStyle/>
          <a:p>
            <a:r>
              <a:rPr lang="it-IT" altLang="it-IT"/>
              <a:t>Sono diretti contro antigeni specifici di superficie e proteine solubili come CD3, CD4, CD25; CD40, IL2 R, TNF alfa</a:t>
            </a:r>
          </a:p>
          <a:p>
            <a:r>
              <a:rPr lang="it-IT" altLang="it-IT"/>
              <a:t>Influenzano in maniera specifica le funzioni di sottopopolazioni cellulari</a:t>
            </a:r>
          </a:p>
        </p:txBody>
      </p:sp>
    </p:spTree>
  </p:cSld>
  <p:clrMapOvr>
    <a:masterClrMapping/>
  </p:clrMapOvr>
  <p:transition>
    <p:zoom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4">
            <a:extLst>
              <a:ext uri="{FF2B5EF4-FFF2-40B4-BE49-F238E27FC236}">
                <a16:creationId xmlns:a16="http://schemas.microsoft.com/office/drawing/2014/main" id="{C7205296-D863-45BB-BCF1-E1F49FA95325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27313" y="620713"/>
            <a:ext cx="4337050" cy="5851525"/>
          </a:xfrm>
        </p:spPr>
      </p:pic>
      <p:sp>
        <p:nvSpPr>
          <p:cNvPr id="46083" name="Text Box 6">
            <a:extLst>
              <a:ext uri="{FF2B5EF4-FFF2-40B4-BE49-F238E27FC236}">
                <a16:creationId xmlns:a16="http://schemas.microsoft.com/office/drawing/2014/main" id="{CF504346-CBEE-454F-B27A-5E2FD5B636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88913"/>
            <a:ext cx="84978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Esempi di metodi per la produzione di farmaci biologici diretti contro TNF-</a:t>
            </a:r>
            <a:r>
              <a:rPr kumimoji="0" lang="en-US" altLang="it-IT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MS PGothic" panose="020B0600070205080204" pitchFamily="34" charset="-128"/>
                <a:cs typeface="+mn-cs"/>
              </a:rPr>
              <a:t>a</a:t>
            </a:r>
          </a:p>
        </p:txBody>
      </p:sp>
      <p:sp>
        <p:nvSpPr>
          <p:cNvPr id="46084" name="Text Box 7">
            <a:extLst>
              <a:ext uri="{FF2B5EF4-FFF2-40B4-BE49-F238E27FC236}">
                <a16:creationId xmlns:a16="http://schemas.microsoft.com/office/drawing/2014/main" id="{3EABD303-14DD-4E33-BA94-FA8F1BF1E4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4188" y="6583363"/>
            <a:ext cx="61198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da Fleischmann &amp; Shealy, Molecular Interventions 2003</a:t>
            </a:r>
          </a:p>
        </p:txBody>
      </p:sp>
      <p:sp>
        <p:nvSpPr>
          <p:cNvPr id="46085" name="Text Box 8">
            <a:extLst>
              <a:ext uri="{FF2B5EF4-FFF2-40B4-BE49-F238E27FC236}">
                <a16:creationId xmlns:a16="http://schemas.microsoft.com/office/drawing/2014/main" id="{2FA4F92C-FFD6-4694-8317-6D87CE844A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9338" y="4724400"/>
            <a:ext cx="33131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(certolizumab pegol)</a:t>
            </a:r>
          </a:p>
        </p:txBody>
      </p:sp>
    </p:spTree>
  </p:cSld>
  <p:clrMapOvr>
    <a:masterClrMapping/>
  </p:clrMapOvr>
  <p:transition>
    <p:zo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3F902F04-BB66-49F1-8BA4-910AC99E704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762000"/>
            <a:ext cx="7772400" cy="1143000"/>
          </a:xfrm>
        </p:spPr>
        <p:txBody>
          <a:bodyPr/>
          <a:lstStyle/>
          <a:p>
            <a:pPr eaLnBrk="1" hangingPunct="1"/>
            <a:r>
              <a:rPr lang="it-IT" altLang="it-IT" sz="2400"/>
              <a:t>Inibitori del segnale di proliferazione: Sirolimus (rapamicina) e analoghi (everolimus, temsirolimus)</a:t>
            </a:r>
          </a:p>
        </p:txBody>
      </p:sp>
      <p:pic>
        <p:nvPicPr>
          <p:cNvPr id="23555" name="Picture 3" descr="Senza titolo">
            <a:extLst>
              <a:ext uri="{FF2B5EF4-FFF2-40B4-BE49-F238E27FC236}">
                <a16:creationId xmlns:a16="http://schemas.microsoft.com/office/drawing/2014/main" id="{8000741F-3BAB-4C22-93D8-676637DD9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8" r="2678"/>
          <a:stretch>
            <a:fillRect/>
          </a:stretch>
        </p:blipFill>
        <p:spPr bwMode="auto">
          <a:xfrm>
            <a:off x="152400" y="2286000"/>
            <a:ext cx="8839200" cy="410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CasellaDiTesto 1">
            <a:extLst>
              <a:ext uri="{FF2B5EF4-FFF2-40B4-BE49-F238E27FC236}">
                <a16:creationId xmlns:a16="http://schemas.microsoft.com/office/drawing/2014/main" id="{3AFB8162-9386-4621-9FDE-61231081ED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3000" y="5937250"/>
            <a:ext cx="11620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(Tacrolimus) </a:t>
            </a:r>
          </a:p>
        </p:txBody>
      </p:sp>
    </p:spTree>
  </p:cSld>
  <p:clrMapOvr>
    <a:masterClrMapping/>
  </p:clrMapOvr>
  <p:transition>
    <p:zoom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24.4|22."/>
</p:tagLst>
</file>

<file path=ppt/theme/theme1.xml><?xml version="1.0" encoding="utf-8"?>
<a:theme xmlns:a="http://schemas.openxmlformats.org/drawingml/2006/main" name="Struttura predefinita">
  <a:themeElements>
    <a:clrScheme name="Struttura predefinita 7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3399FF"/>
      </a:accent1>
      <a:accent2>
        <a:srgbClr val="99FFCC"/>
      </a:accent2>
      <a:accent3>
        <a:srgbClr val="FFFFFF"/>
      </a:accent3>
      <a:accent4>
        <a:srgbClr val="000000"/>
      </a:accent4>
      <a:accent5>
        <a:srgbClr val="ADCAFF"/>
      </a:accent5>
      <a:accent6>
        <a:srgbClr val="8AE7B9"/>
      </a:accent6>
      <a:hlink>
        <a:srgbClr val="CC00CC"/>
      </a:hlink>
      <a:folHlink>
        <a:srgbClr val="B2B2B2"/>
      </a:folHlink>
    </a:clrScheme>
    <a:fontScheme name="Struttura predefinita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stj_Gold">
  <a:themeElements>
    <a:clrScheme name="stj_Gold 1">
      <a:dk1>
        <a:srgbClr val="000000"/>
      </a:dk1>
      <a:lt1>
        <a:srgbClr val="FFFFFF"/>
      </a:lt1>
      <a:dk2>
        <a:srgbClr val="F5F5F5"/>
      </a:dk2>
      <a:lt2>
        <a:srgbClr val="8C7F70"/>
      </a:lt2>
      <a:accent1>
        <a:srgbClr val="FFD87F"/>
      </a:accent1>
      <a:accent2>
        <a:srgbClr val="EFB22D"/>
      </a:accent2>
      <a:accent3>
        <a:srgbClr val="FFFFFF"/>
      </a:accent3>
      <a:accent4>
        <a:srgbClr val="000000"/>
      </a:accent4>
      <a:accent5>
        <a:srgbClr val="FFE9C0"/>
      </a:accent5>
      <a:accent6>
        <a:srgbClr val="D9A128"/>
      </a:accent6>
      <a:hlink>
        <a:srgbClr val="931638"/>
      </a:hlink>
      <a:folHlink>
        <a:srgbClr val="8C7F70"/>
      </a:folHlink>
    </a:clrScheme>
    <a:fontScheme name="stj_Gold">
      <a:majorFont>
        <a:latin typeface="Arial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j_Gold 1">
        <a:dk1>
          <a:srgbClr val="000000"/>
        </a:dk1>
        <a:lt1>
          <a:srgbClr val="FFFFFF"/>
        </a:lt1>
        <a:dk2>
          <a:srgbClr val="F5F5F5"/>
        </a:dk2>
        <a:lt2>
          <a:srgbClr val="8C7F70"/>
        </a:lt2>
        <a:accent1>
          <a:srgbClr val="FFD87F"/>
        </a:accent1>
        <a:accent2>
          <a:srgbClr val="EFB22D"/>
        </a:accent2>
        <a:accent3>
          <a:srgbClr val="FFFFFF"/>
        </a:accent3>
        <a:accent4>
          <a:srgbClr val="000000"/>
        </a:accent4>
        <a:accent5>
          <a:srgbClr val="FFE9C0"/>
        </a:accent5>
        <a:accent6>
          <a:srgbClr val="D9A128"/>
        </a:accent6>
        <a:hlink>
          <a:srgbClr val="931638"/>
        </a:hlink>
        <a:folHlink>
          <a:srgbClr val="8C7F7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1415</TotalTime>
  <Words>2947</Words>
  <Application>Microsoft Office PowerPoint</Application>
  <PresentationFormat>Presentazione su schermo (4:3)</PresentationFormat>
  <Paragraphs>366</Paragraphs>
  <Slides>83</Slides>
  <Notes>18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7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83</vt:i4>
      </vt:variant>
    </vt:vector>
  </HeadingPairs>
  <TitlesOfParts>
    <vt:vector size="101" baseType="lpstr">
      <vt:lpstr>Arial</vt:lpstr>
      <vt:lpstr>Calibri</vt:lpstr>
      <vt:lpstr>Calibri Light</vt:lpstr>
      <vt:lpstr>Comic Sans MS</vt:lpstr>
      <vt:lpstr>Courier New</vt:lpstr>
      <vt:lpstr>Symbol</vt:lpstr>
      <vt:lpstr>Times</vt:lpstr>
      <vt:lpstr>Times New Roman</vt:lpstr>
      <vt:lpstr>Wingdings</vt:lpstr>
      <vt:lpstr>Struttura predefinita</vt:lpstr>
      <vt:lpstr>2_Office Theme</vt:lpstr>
      <vt:lpstr>Tema di Office</vt:lpstr>
      <vt:lpstr>Office Theme</vt:lpstr>
      <vt:lpstr>1_Office Theme</vt:lpstr>
      <vt:lpstr>stj_Gold</vt:lpstr>
      <vt:lpstr>4_Office Theme</vt:lpstr>
      <vt:lpstr>CS ChemDraw Drawing</vt:lpstr>
      <vt:lpstr>Immagine bitmap</vt:lpstr>
      <vt:lpstr>Presentazione standard di PowerPoint</vt:lpstr>
      <vt:lpstr>Ciclosporina</vt:lpstr>
      <vt:lpstr>Tacrolimus, FK506 (Prograf®)</vt:lpstr>
      <vt:lpstr>Presentazione standard di PowerPoint</vt:lpstr>
      <vt:lpstr>Farmacocinetica</vt:lpstr>
      <vt:lpstr>Effetti collaterali</vt:lpstr>
      <vt:lpstr>Interazioni farmacologiche</vt:lpstr>
      <vt:lpstr>Usi clinici (ciclosporina e tacrolimus)</vt:lpstr>
      <vt:lpstr>Inibitori del segnale di proliferazione: Sirolimus (rapamicina) e analoghi (everolimus, temsirolimus)</vt:lpstr>
      <vt:lpstr>Sirolimus (Rapamicina)</vt:lpstr>
      <vt:lpstr>Farmacocinetica</vt:lpstr>
      <vt:lpstr>Effetti collaterali</vt:lpstr>
      <vt:lpstr>Presentazione standard di PowerPoint</vt:lpstr>
      <vt:lpstr>Uso clinico</vt:lpstr>
      <vt:lpstr>Effetti collaterali</vt:lpstr>
      <vt:lpstr>«The purine path to chemotherapy»</vt:lpstr>
      <vt:lpstr>Antimetaboliti tiopurinici</vt:lpstr>
      <vt:lpstr>Dal punto di vista strutturale, la 6-mercaptopurina è l'analogo tiolico dell'ipoxantina</vt:lpstr>
      <vt:lpstr>Metabolismo 6-mercaptopurina</vt:lpstr>
      <vt:lpstr>Presentazione standard di PowerPoint</vt:lpstr>
      <vt:lpstr>Presentazione standard di PowerPoint</vt:lpstr>
      <vt:lpstr>Presentazione standard di PowerPoint</vt:lpstr>
      <vt:lpstr>Meccanismo d’azione molecolare tiopurine</vt:lpstr>
      <vt:lpstr>Tiopurina-S-metil-transferasi (TPMT)</vt:lpstr>
      <vt:lpstr>Presentazione standard di PowerPoint</vt:lpstr>
      <vt:lpstr>Example of genomic marker for personalized medicine: tiopurine-S-methyl-transferase (TPMT)</vt:lpstr>
      <vt:lpstr>TPMT activity is inherited as an autosomal codominant trait</vt:lpstr>
      <vt:lpstr>Tiopurine-S-methyl-transferase (TPMT)</vt:lpstr>
      <vt:lpstr>Qual’è la funzione endogena di TPMT?  sembra essere coinvolto nella sintesi della molibdopterina, cofattore di alcuni enzimi (xantina ossidasi)</vt:lpstr>
      <vt:lpstr>Presentazione standard di PowerPoint</vt:lpstr>
      <vt:lpstr>Presentazione standard di PowerPoint</vt:lpstr>
      <vt:lpstr>Official database of TPMT variant alleles</vt:lpstr>
      <vt:lpstr>The protein encoded by the TPMT*3A variant allele is less stable than that encoded by the TPMT*1 (wild-type) allele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NUDT15 variants are associated with mercaptopurine dose intensity in children with leukemia </vt:lpstr>
      <vt:lpstr>NUDT15 variants and bone marrow suppression during treatment with thiopurines</vt:lpstr>
      <vt:lpstr>Presentazione standard di PowerPoint</vt:lpstr>
      <vt:lpstr>HLA-DQA1/DRB1 variants and pancreatitis during treatment with thiopurines</vt:lpstr>
      <vt:lpstr>HLA-DQA1/DRB1 variants and pancreatitis during treatment with thiopurines</vt:lpstr>
      <vt:lpstr>Dalla scoperta all’implementazione clinica di TPMT</vt:lpstr>
      <vt:lpstr>Presentazione standard di PowerPoint</vt:lpstr>
      <vt:lpstr>Linee guida farmacogenetiche</vt:lpstr>
      <vt:lpstr>Dalla scoperta all’implementazione clinica di TPMT</vt:lpstr>
      <vt:lpstr>Ricerca di Linee Guida Cliniche su Pubmed Su Pubmed è possibile attivare un filtro per ricercare solo le linee guida terapeutiche e, recentemente, ne esistono anche di farmacogenetiche…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Rare variants contribute to methotrexate effects</vt:lpstr>
      <vt:lpstr>Concentration of methotrexate metabolites are associated with patients’ response in JIA</vt:lpstr>
      <vt:lpstr>Methotrexate in Juvenile Idiopathic Arthritis: mechanism of action</vt:lpstr>
      <vt:lpstr>Presentazione standard di PowerPoint</vt:lpstr>
      <vt:lpstr>Presentazione standard di PowerPoint</vt:lpstr>
      <vt:lpstr>Presentazione standard di PowerPoint</vt:lpstr>
      <vt:lpstr>Produzione di anticorpi monoclonali tecnologia dell'ibridoma</vt:lpstr>
      <vt:lpstr>Presentazione standard di PowerPoint</vt:lpstr>
      <vt:lpstr>Anticorpi terapeutici ottenuti con la tecnologia dell'ibridoma</vt:lpstr>
      <vt:lpstr>Presentazione standard di PowerPoint</vt:lpstr>
      <vt:lpstr>Presentazione standard di PowerPoint</vt:lpstr>
      <vt:lpstr>Anticorpi monoclonali: nomenclatura</vt:lpstr>
      <vt:lpstr>Presentazione standard di PowerPoint</vt:lpstr>
      <vt:lpstr>Anticorpi monoclonali come immunosoppressori</vt:lpstr>
      <vt:lpstr>Presentazione standard di PowerPoint</vt:lpstr>
    </vt:vector>
  </TitlesOfParts>
  <Company>SJCRH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Farmacotossicologia</dc:title>
  <dc:creator>help</dc:creator>
  <cp:lastModifiedBy>Gabriele Stocco</cp:lastModifiedBy>
  <cp:revision>142</cp:revision>
  <dcterms:created xsi:type="dcterms:W3CDTF">2012-03-01T12:06:30Z</dcterms:created>
  <dcterms:modified xsi:type="dcterms:W3CDTF">2021-12-08T21:59:20Z</dcterms:modified>
</cp:coreProperties>
</file>