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7" r:id="rId2"/>
    <p:sldId id="311" r:id="rId3"/>
    <p:sldId id="312" r:id="rId4"/>
    <p:sldId id="313" r:id="rId5"/>
    <p:sldId id="314" r:id="rId6"/>
    <p:sldId id="315" r:id="rId7"/>
    <p:sldId id="316" r:id="rId8"/>
    <p:sldId id="317" r:id="rId9"/>
    <p:sldId id="338" r:id="rId10"/>
    <p:sldId id="332" r:id="rId11"/>
    <p:sldId id="318" r:id="rId12"/>
    <p:sldId id="333" r:id="rId13"/>
    <p:sldId id="319" r:id="rId14"/>
    <p:sldId id="334" r:id="rId15"/>
    <p:sldId id="320" r:id="rId16"/>
    <p:sldId id="335" r:id="rId17"/>
    <p:sldId id="321" r:id="rId18"/>
    <p:sldId id="322" r:id="rId19"/>
    <p:sldId id="323" r:id="rId20"/>
    <p:sldId id="339" r:id="rId21"/>
    <p:sldId id="324" r:id="rId22"/>
    <p:sldId id="325" r:id="rId23"/>
    <p:sldId id="326" r:id="rId24"/>
    <p:sldId id="336" r:id="rId25"/>
    <p:sldId id="337" r:id="rId26"/>
    <p:sldId id="329" r:id="rId27"/>
    <p:sldId id="331" r:id="rId28"/>
    <p:sldId id="330"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408" userDrawn="1">
          <p15:clr>
            <a:srgbClr val="A4A3A4"/>
          </p15:clr>
        </p15:guide>
        <p15:guide id="2" orient="horz" pos="2784" userDrawn="1">
          <p15:clr>
            <a:srgbClr val="A4A3A4"/>
          </p15:clr>
        </p15:guide>
        <p15:guide id="3" orient="horz" pos="480" userDrawn="1">
          <p15:clr>
            <a:srgbClr val="A4A3A4"/>
          </p15:clr>
        </p15:guide>
        <p15:guide id="4" orient="horz" pos="1968" userDrawn="1">
          <p15:clr>
            <a:srgbClr val="A4A3A4"/>
          </p15:clr>
        </p15:guide>
        <p15:guide id="5" orient="horz" pos="1200" userDrawn="1">
          <p15:clr>
            <a:srgbClr val="A4A3A4"/>
          </p15:clr>
        </p15:guide>
        <p15:guide id="6" orient="horz" pos="1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A23"/>
    <a:srgbClr val="FFFFFF"/>
    <a:srgbClr val="FFB600"/>
    <a:srgbClr val="E2DFCA"/>
    <a:srgbClr val="625D9C"/>
    <a:srgbClr val="F4F2EC"/>
    <a:srgbClr val="000000"/>
    <a:srgbClr val="7564A0"/>
    <a:srgbClr val="373A36"/>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4820" autoAdjust="0"/>
  </p:normalViewPr>
  <p:slideViewPr>
    <p:cSldViewPr snapToGrid="0">
      <p:cViewPr>
        <p:scale>
          <a:sx n="77" d="100"/>
          <a:sy n="77" d="100"/>
        </p:scale>
        <p:origin x="-900" y="-42"/>
      </p:cViewPr>
      <p:guideLst>
        <p:guide orient="horz" pos="2784"/>
        <p:guide orient="horz" pos="480"/>
        <p:guide orient="horz" pos="1968"/>
        <p:guide orient="horz" pos="1200"/>
        <p:guide orient="horz" pos="1688"/>
        <p:guide pos="3408"/>
      </p:guideLst>
    </p:cSldViewPr>
  </p:slideViewPr>
  <p:outlineViewPr>
    <p:cViewPr>
      <p:scale>
        <a:sx n="33" d="100"/>
        <a:sy n="33" d="100"/>
      </p:scale>
      <p:origin x="0" y="-14411"/>
    </p:cViewPr>
  </p:outlineViewPr>
  <p:notesTextViewPr>
    <p:cViewPr>
      <p:scale>
        <a:sx n="3" d="2"/>
        <a:sy n="3" d="2"/>
      </p:scale>
      <p:origin x="0" y="0"/>
    </p:cViewPr>
  </p:notesTextViewPr>
  <p:sorterViewPr>
    <p:cViewPr varScale="1">
      <p:scale>
        <a:sx n="100" d="100"/>
        <a:sy n="100" d="100"/>
      </p:scale>
      <p:origin x="0" y="-3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12/9/2021</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‹N›</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12/9/2021</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‹N›</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FF55C1-99DC-49C7-9042-087966546CBD}"/>
              </a:ext>
            </a:extLst>
          </p:cNvPr>
          <p:cNvPicPr>
            <a:picLocks noChangeAspect="1"/>
          </p:cNvPicPr>
          <p:nvPr userDrawn="1"/>
        </p:nvPicPr>
        <p:blipFill>
          <a:blip r:embed="rId2"/>
          <a:stretch>
            <a:fillRect/>
          </a:stretch>
        </p:blipFill>
        <p:spPr>
          <a:xfrm>
            <a:off x="364233" y="355337"/>
            <a:ext cx="874250" cy="856529"/>
          </a:xfrm>
          <a:prstGeom prst="rect">
            <a:avLst/>
          </a:prstGeom>
        </p:spPr>
      </p:pic>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xmlns=""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xmlns=""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9" name="Picture 18">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xmlns="">
        <p15:guide id="1" orient="horz" pos="9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4201D13-0E9C-4B8F-BA8A-EBA94FCA720F}"/>
              </a:ext>
            </a:extLst>
          </p:cNvPr>
          <p:cNvPicPr>
            <a:picLocks noChangeAspect="1"/>
          </p:cNvPicPr>
          <p:nvPr userDrawn="1"/>
        </p:nvPicPr>
        <p:blipFill>
          <a:blip r:embed="rId2"/>
          <a:stretch>
            <a:fillRect/>
          </a:stretch>
        </p:blipFill>
        <p:spPr>
          <a:xfrm>
            <a:off x="364233" y="355337"/>
            <a:ext cx="874250" cy="856529"/>
          </a:xfrm>
          <a:prstGeom prst="rect">
            <a:avLst/>
          </a:prstGeom>
        </p:spPr>
      </p:pic>
      <p:cxnSp>
        <p:nvCxnSpPr>
          <p:cNvPr id="9" name="Straight Connector 8">
            <a:extLst>
              <a:ext uri="{FF2B5EF4-FFF2-40B4-BE49-F238E27FC236}">
                <a16:creationId xmlns:a16="http://schemas.microsoft.com/office/drawing/2014/main" xmlns=""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grpSp>
        <p:nvGrpSpPr>
          <p:cNvPr id="35" name="Group 34">
            <a:extLst>
              <a:ext uri="{FF2B5EF4-FFF2-40B4-BE49-F238E27FC236}">
                <a16:creationId xmlns:a16="http://schemas.microsoft.com/office/drawing/2014/main" xmlns=""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xmlns=""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xmlns=""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xmlns=""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xmlns=""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xmlns=""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xmlns=""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xmlns=""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xmlns="">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xmlns="">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a:solidFill>
            <a:srgbClr val="FFFFFF">
              <a:alpha val="34902"/>
            </a:srgb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3"/>
          </p:nvPr>
        </p:nvSpPr>
        <p:spPr>
          <a:xfrm>
            <a:off x="1865851" y="6528816"/>
            <a:ext cx="5486400" cy="228600"/>
          </a:xfrm>
          <a:prstGeom prst="rect">
            <a:avLst/>
          </a:prstGeom>
          <a:solidFill>
            <a:srgbClr val="FFFFFF">
              <a:alpha val="34902"/>
            </a:srgbClr>
          </a:solidFill>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dirty="0"/>
              <a:t>Click icon to add picture</a:t>
            </a:r>
          </a:p>
        </p:txBody>
      </p:sp>
      <p:sp>
        <p:nvSpPr>
          <p:cNvPr id="11"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xmlns="" id="{9994DF0F-078F-4C4A-810D-ABEE40A74563}"/>
              </a:ext>
            </a:extLst>
          </p:cNvPr>
          <p:cNvSpPr>
            <a:spLocks noGrp="1"/>
          </p:cNvSpPr>
          <p:nvPr>
            <p:ph type="pic" sz="quarter" idx="10"/>
          </p:nvPr>
        </p:nvSpPr>
        <p:spPr>
          <a:xfrm>
            <a:off x="353951" y="2163986"/>
            <a:ext cx="1069848" cy="1069848"/>
          </a:xfrm>
        </p:spPr>
        <p:txBody>
          <a:bodyPr/>
          <a:lstStyle/>
          <a:p>
            <a:r>
              <a:rPr lang="en-US" dirty="0"/>
              <a:t>Click icon to add picture</a:t>
            </a:r>
          </a:p>
        </p:txBody>
      </p:sp>
      <p:sp>
        <p:nvSpPr>
          <p:cNvPr id="26" name="Title 1">
            <a:extLst>
              <a:ext uri="{FF2B5EF4-FFF2-40B4-BE49-F238E27FC236}">
                <a16:creationId xmlns:a16="http://schemas.microsoft.com/office/drawing/2014/main" xmlns=""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xmlns=""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1" name="Picture 10">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xmlns="">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xmlns=""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xmlns="">
        <p15:guide id="0" orient="horz" pos="206" userDrawn="1">
          <p15:clr>
            <a:srgbClr val="FBAE40"/>
          </p15:clr>
        </p15:guide>
        <p15:guide id="2" orient="horz"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8" name="Rectangle 7">
            <a:extLst>
              <a:ext uri="{FF2B5EF4-FFF2-40B4-BE49-F238E27FC236}">
                <a16:creationId xmlns:a16="http://schemas.microsoft.com/office/drawing/2014/main" xmlns=""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5" r:id="rId3"/>
    <p:sldLayoutId id="2147483666" r:id="rId4"/>
    <p:sldLayoutId id="2147483671" r:id="rId5"/>
    <p:sldLayoutId id="2147483669" r:id="rId6"/>
    <p:sldLayoutId id="2147483676" r:id="rId7"/>
    <p:sldLayoutId id="2147483675"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3008376"/>
            <a:ext cx="2857388" cy="1289304"/>
          </a:xfrm>
        </p:spPr>
        <p:txBody>
          <a:bodyPr/>
          <a:lstStyle/>
          <a:p>
            <a:r>
              <a:rPr lang="en-US" dirty="0">
                <a:solidFill>
                  <a:srgbClr val="FFB600"/>
                </a:solidFill>
              </a:rPr>
              <a:t>Chapter 16</a:t>
            </a:r>
          </a:p>
        </p:txBody>
      </p:sp>
      <p:sp>
        <p:nvSpPr>
          <p:cNvPr id="3" name="Subtitle 2"/>
          <p:cNvSpPr>
            <a:spLocks noGrp="1"/>
          </p:cNvSpPr>
          <p:nvPr>
            <p:ph type="subTitle" idx="1"/>
          </p:nvPr>
        </p:nvSpPr>
        <p:spPr>
          <a:xfrm>
            <a:off x="621792" y="4009644"/>
            <a:ext cx="2788920" cy="457200"/>
          </a:xfrm>
        </p:spPr>
        <p:txBody>
          <a:bodyPr/>
          <a:lstStyle/>
          <a:p>
            <a:r>
              <a:rPr lang="en-US" dirty="0"/>
              <a:t>The European    monetary union</a:t>
            </a:r>
            <a:br>
              <a:rPr lang="en-US" dirty="0"/>
            </a:br>
            <a:endParaRPr lang="en-US" dirty="0"/>
          </a:p>
        </p:txBody>
      </p:sp>
      <p:sp>
        <p:nvSpPr>
          <p:cNvPr id="6" name="Text Placeholder 5"/>
          <p:cNvSpPr>
            <a:spLocks noGrp="1"/>
          </p:cNvSpPr>
          <p:nvPr>
            <p:ph type="body" sz="quarter" idx="10"/>
          </p:nvPr>
        </p:nvSpPr>
        <p:spPr/>
        <p:txBody>
          <a:bodyPr/>
          <a:lstStyle/>
          <a:p>
            <a:r>
              <a:rPr lang="en-US" dirty="0"/>
              <a:t>The Economics of European Integration, Sixth Edition</a:t>
            </a:r>
            <a:endParaRPr lang="en-US" b="0" dirty="0"/>
          </a:p>
        </p:txBody>
      </p:sp>
      <p:pic>
        <p:nvPicPr>
          <p:cNvPr id="5" name="Picture 4">
            <a:extLst>
              <a:ext uri="{FF2B5EF4-FFF2-40B4-BE49-F238E27FC236}">
                <a16:creationId xmlns:a16="http://schemas.microsoft.com/office/drawing/2014/main" xmlns="" id="{E9E5E490-C3A2-48EE-A829-D701E4D31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326" y="907862"/>
            <a:ext cx="3886200" cy="5057455"/>
          </a:xfrm>
          <a:prstGeom prst="rect">
            <a:avLst/>
          </a:prstGeom>
        </p:spPr>
      </p:pic>
    </p:spTree>
    <p:extLst>
      <p:ext uri="{BB962C8B-B14F-4D97-AF65-F5344CB8AC3E}">
        <p14:creationId xmlns:p14="http://schemas.microsoft.com/office/powerpoint/2010/main" val="248824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rotating voting system (since 2015)</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10</a:t>
            </a:fld>
            <a:endParaRPr lang="en-US" dirty="0"/>
          </a:p>
        </p:txBody>
      </p:sp>
      <p:pic>
        <p:nvPicPr>
          <p:cNvPr id="3" name="Picture 2">
            <a:extLst>
              <a:ext uri="{FF2B5EF4-FFF2-40B4-BE49-F238E27FC236}">
                <a16:creationId xmlns:a16="http://schemas.microsoft.com/office/drawing/2014/main" xmlns="" id="{A98458C2-48A4-418D-B6FD-D41FDEB5A392}"/>
              </a:ext>
            </a:extLst>
          </p:cNvPr>
          <p:cNvPicPr>
            <a:picLocks noChangeAspect="1"/>
          </p:cNvPicPr>
          <p:nvPr/>
        </p:nvPicPr>
        <p:blipFill>
          <a:blip r:embed="rId2"/>
          <a:stretch>
            <a:fillRect/>
          </a:stretch>
        </p:blipFill>
        <p:spPr>
          <a:xfrm>
            <a:off x="898186" y="821134"/>
            <a:ext cx="7347628" cy="5455749"/>
          </a:xfrm>
          <a:prstGeom prst="rect">
            <a:avLst/>
          </a:prstGeom>
        </p:spPr>
      </p:pic>
    </p:spTree>
    <p:extLst>
      <p:ext uri="{BB962C8B-B14F-4D97-AF65-F5344CB8AC3E}">
        <p14:creationId xmlns:p14="http://schemas.microsoft.com/office/powerpoint/2010/main" val="86611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ECB‘s monetary policy strategy: objectives</a:t>
            </a:r>
          </a:p>
        </p:txBody>
      </p:sp>
      <p:sp>
        <p:nvSpPr>
          <p:cNvPr id="3" name="Textplatzhalter 2"/>
          <p:cNvSpPr>
            <a:spLocks noGrp="1"/>
          </p:cNvSpPr>
          <p:nvPr>
            <p:ph type="body" sz="quarter" idx="12"/>
          </p:nvPr>
        </p:nvSpPr>
        <p:spPr>
          <a:xfrm>
            <a:off x="362309" y="1154685"/>
            <a:ext cx="8206381" cy="4707890"/>
          </a:xfrm>
        </p:spPr>
        <p:txBody>
          <a:bodyPr/>
          <a:lstStyle/>
          <a:p>
            <a:pPr>
              <a:spcBef>
                <a:spcPts val="800"/>
              </a:spcBef>
            </a:pPr>
            <a:r>
              <a:rPr lang="en-US" dirty="0">
                <a:latin typeface="Cambria" panose="02040503050406030204" pitchFamily="18" charset="0"/>
              </a:rPr>
              <a:t>Treaty:</a:t>
            </a:r>
            <a:endParaRPr lang="en-US" i="1" dirty="0">
              <a:latin typeface="Cambria" panose="02040503050406030204" pitchFamily="18" charset="0"/>
            </a:endParaRPr>
          </a:p>
          <a:p>
            <a:pPr>
              <a:spcBef>
                <a:spcPts val="800"/>
              </a:spcBef>
            </a:pPr>
            <a:r>
              <a:rPr lang="en-US" dirty="0">
                <a:latin typeface="Cambria" panose="02040503050406030204" pitchFamily="18" charset="0"/>
              </a:rPr>
              <a:t>‘</a:t>
            </a:r>
            <a:r>
              <a:rPr lang="en-US" dirty="0">
                <a:solidFill>
                  <a:srgbClr val="FF0000"/>
                </a:solidFill>
                <a:latin typeface="Cambria" panose="02040503050406030204" pitchFamily="18" charset="0"/>
              </a:rPr>
              <a:t>The primary objective of the ESCB shall be to maintain price stability</a:t>
            </a:r>
            <a:r>
              <a:rPr lang="en-US" dirty="0">
                <a:latin typeface="Cambria" panose="02040503050406030204" pitchFamily="18" charset="0"/>
              </a:rPr>
              <a:t>. Without prejudice to that objective, it shall support the general economic policies in the Union in order to contribute to the achievement of the latter’s objectives.’        </a:t>
            </a:r>
          </a:p>
          <a:p>
            <a:pPr>
              <a:spcBef>
                <a:spcPts val="800"/>
              </a:spcBef>
            </a:pPr>
            <a:r>
              <a:rPr lang="en-US" i="1" dirty="0">
                <a:latin typeface="Cambria" panose="02040503050406030204" pitchFamily="18" charset="0"/>
              </a:rPr>
              <a:t>           </a:t>
            </a:r>
            <a:endParaRPr lang="en-US" dirty="0">
              <a:latin typeface="Cambria" panose="02040503050406030204" pitchFamily="18" charset="0"/>
            </a:endParaRPr>
          </a:p>
          <a:p>
            <a:pPr marL="358775" indent="-358775">
              <a:spcBef>
                <a:spcPts val="800"/>
              </a:spcBef>
            </a:pPr>
            <a:r>
              <a:rPr lang="en-US" dirty="0">
                <a:latin typeface="Cambria" panose="02040503050406030204" pitchFamily="18" charset="0"/>
              </a:rPr>
              <a:t>→ 	Eurosystem has chosen to interpret it as follows: ‘</a:t>
            </a:r>
            <a:r>
              <a:rPr lang="en-US" dirty="0">
                <a:solidFill>
                  <a:srgbClr val="FF0000"/>
                </a:solidFill>
                <a:latin typeface="Cambria" panose="02040503050406030204" pitchFamily="18" charset="0"/>
              </a:rPr>
              <a:t>Price stability is defined as a year-on-year increase in the Harmonized Index of Consumer Prices (HICP) for the Eurozone of below but close to two per cent</a:t>
            </a:r>
            <a:r>
              <a:rPr lang="en-US" dirty="0">
                <a:latin typeface="Cambria" panose="02040503050406030204" pitchFamily="18" charset="0"/>
              </a:rPr>
              <a:t>.’ </a:t>
            </a:r>
          </a:p>
          <a:p>
            <a:pPr marL="358775" indent="-358775">
              <a:spcBef>
                <a:spcPts val="800"/>
              </a:spcBef>
            </a:pPr>
            <a:r>
              <a:rPr lang="en-US" dirty="0">
                <a:latin typeface="Cambria" panose="02040503050406030204" pitchFamily="18" charset="0"/>
              </a:rPr>
              <a:t>→ Price stability is to be maintained over the </a:t>
            </a:r>
            <a:r>
              <a:rPr lang="en-US" dirty="0">
                <a:solidFill>
                  <a:srgbClr val="FF0000"/>
                </a:solidFill>
                <a:latin typeface="Cambria" panose="02040503050406030204" pitchFamily="18" charset="0"/>
              </a:rPr>
              <a:t>medium term</a:t>
            </a:r>
            <a:r>
              <a:rPr lang="en-US" dirty="0">
                <a:latin typeface="Cambria" panose="02040503050406030204" pitchFamily="18" charset="0"/>
              </a:rPr>
              <a:t>.</a:t>
            </a:r>
          </a:p>
          <a:p>
            <a:pPr marL="358775" indent="-358775">
              <a:spcBef>
                <a:spcPts val="800"/>
              </a:spcBef>
            </a:pPr>
            <a:r>
              <a:rPr lang="en-US" dirty="0">
                <a:latin typeface="Cambria" panose="02040503050406030204" pitchFamily="18" charset="0"/>
              </a:rPr>
              <a:t>→ 	This is commonly understood as </a:t>
            </a:r>
            <a:r>
              <a:rPr lang="en-US" dirty="0">
                <a:solidFill>
                  <a:srgbClr val="FF0000"/>
                </a:solidFill>
                <a:latin typeface="Cambria" panose="02040503050406030204" pitchFamily="18" charset="0"/>
              </a:rPr>
              <a:t>inflation between 1.5 and 2% and to refer to a 2–3 year horizon</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11</a:t>
            </a:fld>
            <a:endParaRPr lang="en-US" dirty="0"/>
          </a:p>
        </p:txBody>
      </p:sp>
    </p:spTree>
    <p:extLst>
      <p:ext uri="{BB962C8B-B14F-4D97-AF65-F5344CB8AC3E}">
        <p14:creationId xmlns:p14="http://schemas.microsoft.com/office/powerpoint/2010/main" val="95175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Arial" charset="0"/>
              </a:rPr>
              <a:t>ECB‘s inflation performance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12</a:t>
            </a:fld>
            <a:endParaRPr lang="en-US" dirty="0"/>
          </a:p>
        </p:txBody>
      </p:sp>
      <p:sp>
        <p:nvSpPr>
          <p:cNvPr id="6" name="Textplatzhalter 5"/>
          <p:cNvSpPr>
            <a:spLocks noGrp="1"/>
          </p:cNvSpPr>
          <p:nvPr>
            <p:ph type="body" sz="quarter" idx="12"/>
          </p:nvPr>
        </p:nvSpPr>
        <p:spPr>
          <a:xfrm>
            <a:off x="356615" y="807966"/>
            <a:ext cx="8657846" cy="750570"/>
          </a:xfrm>
        </p:spPr>
        <p:txBody>
          <a:bodyPr/>
          <a:lstStyle/>
          <a:p>
            <a:pPr>
              <a:spcBef>
                <a:spcPts val="800"/>
              </a:spcBef>
            </a:pPr>
            <a:r>
              <a:rPr lang="en-US" dirty="0">
                <a:latin typeface="Cambria" panose="02040503050406030204" pitchFamily="18" charset="0"/>
              </a:rPr>
              <a:t>On average, Eurozone inflation has been 1.7 per cent (which is less than with Deutschmark in Germany before).</a:t>
            </a:r>
            <a:r>
              <a:rPr lang="de-DE" dirty="0">
                <a:latin typeface="Cambria" panose="02040503050406030204" pitchFamily="18" charset="0"/>
              </a:rPr>
              <a:t> </a:t>
            </a:r>
          </a:p>
        </p:txBody>
      </p:sp>
      <p:pic>
        <p:nvPicPr>
          <p:cNvPr id="8" name="Picture 7">
            <a:extLst>
              <a:ext uri="{FF2B5EF4-FFF2-40B4-BE49-F238E27FC236}">
                <a16:creationId xmlns:a16="http://schemas.microsoft.com/office/drawing/2014/main" xmlns="" id="{07674FFD-66DD-4A62-9A5B-04E1DBDECF22}"/>
              </a:ext>
            </a:extLst>
          </p:cNvPr>
          <p:cNvPicPr>
            <a:picLocks noChangeAspect="1"/>
          </p:cNvPicPr>
          <p:nvPr/>
        </p:nvPicPr>
        <p:blipFill>
          <a:blip r:embed="rId2"/>
          <a:stretch>
            <a:fillRect/>
          </a:stretch>
        </p:blipFill>
        <p:spPr>
          <a:xfrm>
            <a:off x="749247" y="1558536"/>
            <a:ext cx="7645506" cy="4794639"/>
          </a:xfrm>
          <a:prstGeom prst="rect">
            <a:avLst/>
          </a:prstGeom>
        </p:spPr>
      </p:pic>
    </p:spTree>
    <p:extLst>
      <p:ext uri="{BB962C8B-B14F-4D97-AF65-F5344CB8AC3E}">
        <p14:creationId xmlns:p14="http://schemas.microsoft.com/office/powerpoint/2010/main" val="11909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Arial" charset="0"/>
              </a:rPr>
              <a:t>ECB‘s monetary policy strategy</a:t>
            </a:r>
            <a:endParaRPr lang="de-DE" dirty="0"/>
          </a:p>
        </p:txBody>
      </p:sp>
      <p:sp>
        <p:nvSpPr>
          <p:cNvPr id="3" name="Textplatzhalter 2"/>
          <p:cNvSpPr>
            <a:spLocks noGrp="1"/>
          </p:cNvSpPr>
          <p:nvPr>
            <p:ph type="body" sz="quarter" idx="12"/>
          </p:nvPr>
        </p:nvSpPr>
        <p:spPr>
          <a:xfrm>
            <a:off x="356615" y="1058126"/>
            <a:ext cx="8520113" cy="4787169"/>
          </a:xfrm>
        </p:spPr>
        <p:txBody>
          <a:bodyPr/>
          <a:lstStyle/>
          <a:p>
            <a:pPr>
              <a:spcBef>
                <a:spcPts val="800"/>
              </a:spcBef>
            </a:pPr>
            <a:r>
              <a:rPr lang="en-US" dirty="0">
                <a:latin typeface="Cambria" panose="02040503050406030204" pitchFamily="18" charset="0"/>
              </a:rPr>
              <a:t>Strategy relies on </a:t>
            </a:r>
            <a:r>
              <a:rPr lang="en-US" dirty="0">
                <a:solidFill>
                  <a:srgbClr val="FF0000"/>
                </a:solidFill>
                <a:latin typeface="Cambria" panose="02040503050406030204" pitchFamily="18" charset="0"/>
              </a:rPr>
              <a:t>three main elements</a:t>
            </a:r>
            <a:r>
              <a:rPr lang="en-US" dirty="0">
                <a:latin typeface="Cambria" panose="02040503050406030204" pitchFamily="18" charset="0"/>
              </a:rPr>
              <a:t>:</a:t>
            </a:r>
          </a:p>
          <a:p>
            <a:pPr>
              <a:spcBef>
                <a:spcPts val="2400"/>
              </a:spcBef>
            </a:pPr>
            <a:r>
              <a:rPr lang="en-US" b="1" dirty="0">
                <a:latin typeface="Cambria" panose="02040503050406030204" pitchFamily="18" charset="0"/>
              </a:rPr>
              <a:t>Definition of price stability</a:t>
            </a:r>
            <a:r>
              <a:rPr lang="en-US" dirty="0">
                <a:latin typeface="Cambria" panose="02040503050406030204" pitchFamily="18" charset="0"/>
              </a:rPr>
              <a:t> as the primary goal: ‘</a:t>
            </a:r>
            <a:r>
              <a:rPr lang="en-US" dirty="0">
                <a:solidFill>
                  <a:srgbClr val="FF0000"/>
                </a:solidFill>
                <a:latin typeface="Cambria" panose="02040503050406030204" pitchFamily="18" charset="0"/>
              </a:rPr>
              <a:t>change in HICP below but close to two per cent</a:t>
            </a:r>
            <a:r>
              <a:rPr lang="en-US" dirty="0">
                <a:latin typeface="Cambria" panose="02040503050406030204" pitchFamily="18" charset="0"/>
              </a:rPr>
              <a:t>’;</a:t>
            </a:r>
          </a:p>
          <a:p>
            <a:pPr>
              <a:spcBef>
                <a:spcPts val="800"/>
              </a:spcBef>
            </a:pPr>
            <a:r>
              <a:rPr lang="en-US" dirty="0">
                <a:latin typeface="Cambria" panose="02040503050406030204" pitchFamily="18" charset="0"/>
              </a:rPr>
              <a:t>and two ‘pillars’ to identify risks to price stability:</a:t>
            </a:r>
          </a:p>
          <a:p>
            <a:pPr>
              <a:spcBef>
                <a:spcPts val="2400"/>
              </a:spcBef>
            </a:pPr>
            <a:r>
              <a:rPr lang="en-US" dirty="0">
                <a:latin typeface="Cambria" panose="02040503050406030204" pitchFamily="18" charset="0"/>
              </a:rPr>
              <a:t>First pillar = </a:t>
            </a:r>
            <a:r>
              <a:rPr lang="en-US" b="1" dirty="0">
                <a:latin typeface="Cambria" panose="02040503050406030204" pitchFamily="18" charset="0"/>
              </a:rPr>
              <a:t>‘economic analysis’ </a:t>
            </a:r>
            <a:r>
              <a:rPr lang="en-US" dirty="0">
                <a:latin typeface="Cambria" panose="02040503050406030204" pitchFamily="18" charset="0"/>
              </a:rPr>
              <a:t>(short- to medium-term perspective): </a:t>
            </a:r>
          </a:p>
          <a:p>
            <a:pPr>
              <a:spcBef>
                <a:spcPts val="800"/>
              </a:spcBef>
            </a:pPr>
            <a:r>
              <a:rPr lang="en-US" dirty="0">
                <a:latin typeface="Cambria" panose="02040503050406030204" pitchFamily="18" charset="0"/>
              </a:rPr>
              <a:t>It consists of a broad review of  </a:t>
            </a:r>
            <a:r>
              <a:rPr lang="en-US" dirty="0">
                <a:solidFill>
                  <a:srgbClr val="FF0000"/>
                </a:solidFill>
                <a:latin typeface="Cambria" panose="02040503050406030204" pitchFamily="18" charset="0"/>
              </a:rPr>
              <a:t>recent evolution and likely prospects of economic conditions</a:t>
            </a:r>
            <a:r>
              <a:rPr lang="en-US" dirty="0">
                <a:latin typeface="Cambria" panose="02040503050406030204" pitchFamily="18" charset="0"/>
              </a:rPr>
              <a:t> (e.g., growth, employment, prices, exchange rates, foreign conditions etc.).</a:t>
            </a:r>
          </a:p>
          <a:p>
            <a:pPr>
              <a:spcBef>
                <a:spcPts val="2400"/>
              </a:spcBef>
            </a:pPr>
            <a:r>
              <a:rPr lang="en-US" dirty="0">
                <a:latin typeface="Cambria" panose="02040503050406030204" pitchFamily="18" charset="0"/>
              </a:rPr>
              <a:t>Second pillar = </a:t>
            </a:r>
            <a:r>
              <a:rPr lang="en-US" b="1" dirty="0">
                <a:latin typeface="Cambria" panose="02040503050406030204" pitchFamily="18" charset="0"/>
              </a:rPr>
              <a:t>‘monetary analysis’</a:t>
            </a:r>
            <a:r>
              <a:rPr lang="en-US" dirty="0">
                <a:latin typeface="Cambria" panose="02040503050406030204" pitchFamily="18" charset="0"/>
              </a:rPr>
              <a:t> (medium- to long-term perspective): </a:t>
            </a:r>
          </a:p>
          <a:p>
            <a:pPr>
              <a:spcBef>
                <a:spcPts val="800"/>
              </a:spcBef>
            </a:pPr>
            <a:r>
              <a:rPr lang="en-US" dirty="0">
                <a:latin typeface="Cambria" panose="02040503050406030204" pitchFamily="18" charset="0"/>
              </a:rPr>
              <a:t>It studies the </a:t>
            </a:r>
            <a:r>
              <a:rPr lang="en-US" dirty="0">
                <a:solidFill>
                  <a:srgbClr val="FF0000"/>
                </a:solidFill>
                <a:latin typeface="Cambria" panose="02040503050406030204" pitchFamily="18" charset="0"/>
              </a:rPr>
              <a:t>evolution of monetary </a:t>
            </a:r>
            <a:r>
              <a:rPr lang="en-US" dirty="0" smtClean="0">
                <a:solidFill>
                  <a:srgbClr val="FF0000"/>
                </a:solidFill>
                <a:latin typeface="Cambria" panose="02040503050406030204" pitchFamily="18" charset="0"/>
              </a:rPr>
              <a:t>aggregates</a:t>
            </a:r>
            <a:r>
              <a:rPr lang="en-US" dirty="0" smtClean="0">
                <a:latin typeface="Cambria" panose="02040503050406030204" pitchFamily="18" charset="0"/>
              </a:rPr>
              <a:t> </a:t>
            </a:r>
            <a:r>
              <a:rPr lang="en-US" dirty="0">
                <a:latin typeface="Cambria" panose="02040503050406030204" pitchFamily="18" charset="0"/>
              </a:rPr>
              <a:t>and </a:t>
            </a:r>
            <a:r>
              <a:rPr lang="en-US" dirty="0">
                <a:solidFill>
                  <a:srgbClr val="FF0000"/>
                </a:solidFill>
                <a:latin typeface="Cambria" panose="02040503050406030204" pitchFamily="18" charset="0"/>
              </a:rPr>
              <a:t>credit</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13</a:t>
            </a:fld>
            <a:endParaRPr lang="en-US" dirty="0"/>
          </a:p>
        </p:txBody>
      </p:sp>
    </p:spTree>
    <p:extLst>
      <p:ext uri="{BB962C8B-B14F-4D97-AF65-F5344CB8AC3E}">
        <p14:creationId xmlns:p14="http://schemas.microsoft.com/office/powerpoint/2010/main" val="803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Arial" charset="0"/>
              </a:rPr>
              <a:t>ECB and the Taylor Rule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14</a:t>
            </a:fld>
            <a:endParaRPr lang="en-US" dirty="0"/>
          </a:p>
        </p:txBody>
      </p:sp>
      <p:sp>
        <p:nvSpPr>
          <p:cNvPr id="7" name="CasellaDiTesto 6"/>
          <p:cNvSpPr txBox="1"/>
          <p:nvPr/>
        </p:nvSpPr>
        <p:spPr>
          <a:xfrm>
            <a:off x="469557" y="1000897"/>
            <a:ext cx="8217243" cy="5355312"/>
          </a:xfrm>
          <a:prstGeom prst="rect">
            <a:avLst/>
          </a:prstGeom>
          <a:noFill/>
        </p:spPr>
        <p:txBody>
          <a:bodyPr wrap="square" rtlCol="0">
            <a:spAutoFit/>
          </a:bodyPr>
          <a:lstStyle/>
          <a:p>
            <a:r>
              <a:rPr lang="en-US" dirty="0" smtClean="0">
                <a:latin typeface="Cambria" panose="02040503050406030204" pitchFamily="18" charset="0"/>
              </a:rPr>
              <a:t>Inflation-targeting central banks set the short-term interest rate with one eye on inflation forecasts and the other on the expected activity level, measured by the output gap, i.e. the deviation of the actual GDP from its ‘normal’ level. </a:t>
            </a:r>
          </a:p>
          <a:p>
            <a:r>
              <a:rPr lang="en-US" dirty="0" smtClean="0">
                <a:latin typeface="Cambria" panose="02040503050406030204" pitchFamily="18" charset="0"/>
              </a:rPr>
              <a:t>This approach is formalized as the Taylor rule.</a:t>
            </a:r>
          </a:p>
          <a:p>
            <a:r>
              <a:rPr lang="en-US" dirty="0" smtClean="0">
                <a:latin typeface="Cambria" panose="02040503050406030204" pitchFamily="18" charset="0"/>
              </a:rPr>
              <a:t>This rule posits that the central bank chooses the actual interest rate as a function of </a:t>
            </a:r>
          </a:p>
          <a:p>
            <a:pPr marL="342900" indent="-342900">
              <a:buAutoNum type="arabicParenR"/>
            </a:pPr>
            <a:r>
              <a:rPr lang="en-US" dirty="0" smtClean="0">
                <a:latin typeface="Cambria" panose="02040503050406030204" pitchFamily="18" charset="0"/>
              </a:rPr>
              <a:t>The deviation of inflation from its target; and</a:t>
            </a:r>
          </a:p>
          <a:p>
            <a:pPr marL="342900" indent="-342900">
              <a:buAutoNum type="arabicParenR"/>
            </a:pPr>
            <a:r>
              <a:rPr lang="en-US" dirty="0" smtClean="0">
                <a:latin typeface="Cambria" panose="02040503050406030204" pitchFamily="18" charset="0"/>
              </a:rPr>
              <a:t>The output gap, which is the difference between actual and potential GDP, measured as a percentage of potential GDP. </a:t>
            </a:r>
            <a:endParaRPr lang="en-US" dirty="0">
              <a:latin typeface="Cambria" panose="02040503050406030204" pitchFamily="18" charset="0"/>
            </a:endParaRPr>
          </a:p>
          <a:p>
            <a:endParaRPr lang="en-US" dirty="0" smtClean="0">
              <a:latin typeface="Cambria" panose="02040503050406030204" pitchFamily="18" charset="0"/>
            </a:endParaRPr>
          </a:p>
          <a:p>
            <a:r>
              <a:rPr lang="en-US" dirty="0" smtClean="0">
                <a:latin typeface="Cambria" panose="02040503050406030204" pitchFamily="18" charset="0"/>
              </a:rPr>
              <a:t>Formally this is written as: </a:t>
            </a:r>
          </a:p>
          <a:p>
            <a:endParaRPr lang="en-US" i="1" dirty="0">
              <a:latin typeface="Cambria" panose="02040503050406030204" pitchFamily="18" charset="0"/>
            </a:endParaRPr>
          </a:p>
          <a:p>
            <a:pPr algn="ctr"/>
            <a:r>
              <a:rPr lang="fr-FR" i="1" dirty="0" err="1" smtClean="0">
                <a:latin typeface="Cambria" panose="02040503050406030204" pitchFamily="18" charset="0"/>
              </a:rPr>
              <a:t>i</a:t>
            </a:r>
            <a:r>
              <a:rPr lang="fr-FR" i="1" baseline="-25000" dirty="0" err="1" smtClean="0">
                <a:latin typeface="Cambria" panose="02040503050406030204" pitchFamily="18" charset="0"/>
              </a:rPr>
              <a:t>t</a:t>
            </a:r>
            <a:r>
              <a:rPr lang="fr-FR" i="1" dirty="0" smtClean="0">
                <a:latin typeface="Cambria" panose="02040503050406030204" pitchFamily="18" charset="0"/>
              </a:rPr>
              <a:t> </a:t>
            </a:r>
            <a:r>
              <a:rPr lang="fr-FR" dirty="0">
                <a:latin typeface="Cambria" panose="02040503050406030204" pitchFamily="18" charset="0"/>
              </a:rPr>
              <a:t>=</a:t>
            </a:r>
            <a:r>
              <a:rPr lang="fr-FR" i="1" dirty="0">
                <a:latin typeface="Cambria" panose="02040503050406030204" pitchFamily="18" charset="0"/>
              </a:rPr>
              <a:t> a</a:t>
            </a:r>
            <a:r>
              <a:rPr lang="fr-FR" dirty="0">
                <a:latin typeface="Cambria" panose="02040503050406030204" pitchFamily="18" charset="0"/>
              </a:rPr>
              <a:t>(</a:t>
            </a:r>
            <a:r>
              <a:rPr lang="fr-FR" i="1" dirty="0">
                <a:latin typeface="Cambria" panose="02040503050406030204" pitchFamily="18" charset="0"/>
              </a:rPr>
              <a:t>π</a:t>
            </a:r>
            <a:r>
              <a:rPr lang="fr-FR" i="1" baseline="-25000" dirty="0">
                <a:latin typeface="Cambria" panose="02040503050406030204" pitchFamily="18" charset="0"/>
              </a:rPr>
              <a:t>t</a:t>
            </a:r>
            <a:r>
              <a:rPr lang="fr-FR" i="1" dirty="0">
                <a:latin typeface="Cambria" panose="02040503050406030204" pitchFamily="18" charset="0"/>
              </a:rPr>
              <a:t> </a:t>
            </a:r>
            <a:r>
              <a:rPr lang="fr-FR" i="1" dirty="0" smtClean="0">
                <a:latin typeface="Cambria" panose="02040503050406030204" pitchFamily="18" charset="0"/>
              </a:rPr>
              <a:t>− π*</a:t>
            </a:r>
            <a:r>
              <a:rPr lang="fr-FR" dirty="0" smtClean="0">
                <a:latin typeface="Cambria" panose="02040503050406030204" pitchFamily="18" charset="0"/>
              </a:rPr>
              <a:t>)</a:t>
            </a:r>
            <a:r>
              <a:rPr lang="fr-FR" i="1" dirty="0" smtClean="0">
                <a:latin typeface="Cambria" panose="02040503050406030204" pitchFamily="18" charset="0"/>
              </a:rPr>
              <a:t> + </a:t>
            </a:r>
            <a:r>
              <a:rPr lang="fr-FR" i="1" dirty="0">
                <a:latin typeface="Cambria" panose="02040503050406030204" pitchFamily="18" charset="0"/>
              </a:rPr>
              <a:t>b</a:t>
            </a:r>
            <a:r>
              <a:rPr lang="fr-FR" dirty="0">
                <a:latin typeface="Cambria" panose="02040503050406030204" pitchFamily="18" charset="0"/>
              </a:rPr>
              <a:t>(</a:t>
            </a:r>
            <a:r>
              <a:rPr lang="fr-FR" i="1" dirty="0" err="1">
                <a:latin typeface="Cambria" panose="02040503050406030204" pitchFamily="18" charset="0"/>
              </a:rPr>
              <a:t>y</a:t>
            </a:r>
            <a:r>
              <a:rPr lang="fr-FR" i="1" baseline="-25000" dirty="0" err="1">
                <a:latin typeface="Cambria" panose="02040503050406030204" pitchFamily="18" charset="0"/>
              </a:rPr>
              <a:t>t</a:t>
            </a:r>
            <a:r>
              <a:rPr lang="fr-FR" i="1" dirty="0">
                <a:latin typeface="Cambria" panose="02040503050406030204" pitchFamily="18" charset="0"/>
              </a:rPr>
              <a:t> −</a:t>
            </a:r>
            <a:r>
              <a:rPr lang="fr-FR" i="1" dirty="0" err="1">
                <a:latin typeface="Cambria" panose="02040503050406030204" pitchFamily="18" charset="0"/>
              </a:rPr>
              <a:t>y</a:t>
            </a:r>
            <a:r>
              <a:rPr lang="fr-FR" i="1" baseline="-25000" dirty="0" err="1">
                <a:latin typeface="Cambria" panose="02040503050406030204" pitchFamily="18" charset="0"/>
              </a:rPr>
              <a:t>t</a:t>
            </a:r>
            <a:r>
              <a:rPr lang="fr-FR" i="1" dirty="0">
                <a:latin typeface="Cambria" panose="02040503050406030204" pitchFamily="18" charset="0"/>
              </a:rPr>
              <a:t>*</a:t>
            </a:r>
            <a:r>
              <a:rPr lang="fr-FR" dirty="0">
                <a:latin typeface="Cambria" panose="02040503050406030204" pitchFamily="18" charset="0"/>
              </a:rPr>
              <a:t>)</a:t>
            </a:r>
            <a:r>
              <a:rPr lang="fr-FR" i="1" dirty="0">
                <a:latin typeface="Cambria" panose="02040503050406030204" pitchFamily="18" charset="0"/>
              </a:rPr>
              <a:t> </a:t>
            </a:r>
            <a:endParaRPr lang="fr-FR" i="1" dirty="0" smtClean="0">
              <a:latin typeface="Cambria" panose="02040503050406030204" pitchFamily="18" charset="0"/>
            </a:endParaRPr>
          </a:p>
          <a:p>
            <a:pPr algn="ctr"/>
            <a:endParaRPr lang="fr-FR" dirty="0">
              <a:latin typeface="Cambria" panose="02040503050406030204" pitchFamily="18" charset="0"/>
            </a:endParaRPr>
          </a:p>
          <a:p>
            <a:pPr algn="just"/>
            <a:r>
              <a:rPr lang="fr-FR" dirty="0" err="1" smtClean="0">
                <a:latin typeface="Cambria" panose="02040503050406030204" pitchFamily="18" charset="0"/>
              </a:rPr>
              <a:t>where</a:t>
            </a:r>
            <a:r>
              <a:rPr lang="fr-FR" dirty="0" smtClean="0">
                <a:latin typeface="Cambria" panose="02040503050406030204" pitchFamily="18" charset="0"/>
              </a:rPr>
              <a:t> </a:t>
            </a:r>
            <a:r>
              <a:rPr lang="fr-FR" i="1" dirty="0" err="1" smtClean="0">
                <a:latin typeface="Cambria" panose="02040503050406030204" pitchFamily="18" charset="0"/>
              </a:rPr>
              <a:t>i</a:t>
            </a:r>
            <a:r>
              <a:rPr lang="fr-FR" i="1" baseline="-25000" dirty="0" err="1" smtClean="0">
                <a:latin typeface="Cambria" panose="02040503050406030204" pitchFamily="18" charset="0"/>
              </a:rPr>
              <a:t>t</a:t>
            </a:r>
            <a:r>
              <a:rPr lang="fr-FR" i="1" dirty="0" smtClean="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a:t>
            </a:r>
            <a:r>
              <a:rPr lang="fr-FR" dirty="0" err="1" smtClean="0">
                <a:latin typeface="Cambria" panose="02040503050406030204" pitchFamily="18" charset="0"/>
              </a:rPr>
              <a:t>interest</a:t>
            </a:r>
            <a:r>
              <a:rPr lang="fr-FR" dirty="0" smtClean="0">
                <a:latin typeface="Cambria" panose="02040503050406030204" pitchFamily="18" charset="0"/>
              </a:rPr>
              <a:t> rate at time t, </a:t>
            </a:r>
            <a:r>
              <a:rPr lang="fr-FR" i="1" dirty="0" smtClean="0">
                <a:latin typeface="Cambria" panose="02040503050406030204" pitchFamily="18" charset="0"/>
              </a:rPr>
              <a:t>π</a:t>
            </a:r>
            <a:r>
              <a:rPr lang="fr-FR" i="1" baseline="-25000" dirty="0" smtClean="0">
                <a:latin typeface="Cambria" panose="02040503050406030204" pitchFamily="18" charset="0"/>
              </a:rPr>
              <a:t>t</a:t>
            </a:r>
            <a:r>
              <a:rPr lang="fr-FR" i="1" dirty="0" smtClean="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inflation rate, </a:t>
            </a:r>
            <a:r>
              <a:rPr lang="fr-FR" i="1" dirty="0" smtClean="0">
                <a:latin typeface="Cambria" panose="02040503050406030204" pitchFamily="18" charset="0"/>
              </a:rPr>
              <a:t>π*</a:t>
            </a:r>
            <a:r>
              <a:rPr lang="fr-FR" dirty="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inflation </a:t>
            </a:r>
            <a:r>
              <a:rPr lang="fr-FR" dirty="0" err="1" smtClean="0">
                <a:latin typeface="Cambria" panose="02040503050406030204" pitchFamily="18" charset="0"/>
              </a:rPr>
              <a:t>target</a:t>
            </a:r>
            <a:r>
              <a:rPr lang="fr-FR" dirty="0" smtClean="0">
                <a:latin typeface="Cambria" panose="02040503050406030204" pitchFamily="18" charset="0"/>
              </a:rPr>
              <a:t>, </a:t>
            </a:r>
            <a:r>
              <a:rPr lang="fr-FR" i="1" dirty="0" err="1" smtClean="0">
                <a:latin typeface="Cambria" panose="02040503050406030204" pitchFamily="18" charset="0"/>
              </a:rPr>
              <a:t>y</a:t>
            </a:r>
            <a:r>
              <a:rPr lang="fr-FR" i="1" baseline="-25000" dirty="0" err="1" smtClean="0">
                <a:latin typeface="Cambria" panose="02040503050406030204" pitchFamily="18" charset="0"/>
              </a:rPr>
              <a:t>t</a:t>
            </a:r>
            <a:r>
              <a:rPr lang="fr-FR" i="1" dirty="0" smtClean="0">
                <a:latin typeface="Cambria" panose="02040503050406030204" pitchFamily="18" charset="0"/>
              </a:rPr>
              <a:t> = </a:t>
            </a:r>
            <a:r>
              <a:rPr lang="fr-FR" dirty="0" smtClean="0">
                <a:latin typeface="Cambria" panose="02040503050406030204" pitchFamily="18" charset="0"/>
              </a:rPr>
              <a:t>GDP, </a:t>
            </a:r>
            <a:r>
              <a:rPr lang="fr-FR" i="1" dirty="0" err="1">
                <a:latin typeface="Cambria" panose="02040503050406030204" pitchFamily="18" charset="0"/>
              </a:rPr>
              <a:t>y</a:t>
            </a:r>
            <a:r>
              <a:rPr lang="fr-FR" i="1" baseline="-25000" dirty="0" err="1">
                <a:latin typeface="Cambria" panose="02040503050406030204" pitchFamily="18" charset="0"/>
              </a:rPr>
              <a:t>t</a:t>
            </a:r>
            <a:r>
              <a:rPr lang="fr-FR" i="1" dirty="0" smtClean="0">
                <a:latin typeface="Cambria" panose="02040503050406030204" pitchFamily="18" charset="0"/>
              </a:rPr>
              <a:t>*</a:t>
            </a:r>
            <a:r>
              <a:rPr lang="fr-FR" dirty="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a:t>
            </a:r>
            <a:r>
              <a:rPr lang="fr-FR" dirty="0" err="1" smtClean="0">
                <a:latin typeface="Cambria" panose="02040503050406030204" pitchFamily="18" charset="0"/>
              </a:rPr>
              <a:t>potential</a:t>
            </a:r>
            <a:r>
              <a:rPr lang="fr-FR" dirty="0" smtClean="0">
                <a:latin typeface="Cambria" panose="02040503050406030204" pitchFamily="18" charset="0"/>
              </a:rPr>
              <a:t> GDP. The </a:t>
            </a:r>
            <a:r>
              <a:rPr lang="fr-FR" dirty="0" err="1" smtClean="0">
                <a:latin typeface="Cambria" panose="02040503050406030204" pitchFamily="18" charset="0"/>
              </a:rPr>
              <a:t>parameters</a:t>
            </a:r>
            <a:r>
              <a:rPr lang="fr-FR" dirty="0">
                <a:latin typeface="Cambria" panose="02040503050406030204" pitchFamily="18" charset="0"/>
              </a:rPr>
              <a:t> </a:t>
            </a:r>
            <a:r>
              <a:rPr lang="fr-FR" i="1" dirty="0" smtClean="0">
                <a:latin typeface="Cambria" panose="02040503050406030204" pitchFamily="18" charset="0"/>
              </a:rPr>
              <a:t>a </a:t>
            </a:r>
            <a:r>
              <a:rPr lang="fr-FR" dirty="0" smtClean="0">
                <a:latin typeface="Cambria" panose="02040503050406030204" pitchFamily="18" charset="0"/>
              </a:rPr>
              <a:t>and </a:t>
            </a:r>
            <a:r>
              <a:rPr lang="fr-FR" i="1" dirty="0" smtClean="0">
                <a:latin typeface="Cambria" panose="02040503050406030204" pitchFamily="18" charset="0"/>
              </a:rPr>
              <a:t>b </a:t>
            </a:r>
            <a:r>
              <a:rPr lang="fr-FR" dirty="0" smtClean="0">
                <a:latin typeface="Cambria" panose="02040503050406030204" pitchFamily="18" charset="0"/>
              </a:rPr>
              <a:t>are </a:t>
            </a:r>
            <a:r>
              <a:rPr lang="fr-FR" dirty="0" err="1" smtClean="0">
                <a:latin typeface="Cambria" panose="02040503050406030204" pitchFamily="18" charset="0"/>
              </a:rPr>
              <a:t>weights</a:t>
            </a:r>
            <a:r>
              <a:rPr lang="fr-FR" dirty="0" smtClean="0">
                <a:latin typeface="Cambria" panose="02040503050406030204" pitchFamily="18" charset="0"/>
              </a:rPr>
              <a:t> </a:t>
            </a:r>
            <a:r>
              <a:rPr lang="fr-FR" dirty="0" err="1" smtClean="0">
                <a:latin typeface="Cambria" panose="02040503050406030204" pitchFamily="18" charset="0"/>
              </a:rPr>
              <a:t>that</a:t>
            </a:r>
            <a:r>
              <a:rPr lang="fr-FR" dirty="0" smtClean="0">
                <a:latin typeface="Cambria" panose="02040503050406030204" pitchFamily="18" charset="0"/>
              </a:rPr>
              <a:t> </a:t>
            </a:r>
            <a:r>
              <a:rPr lang="fr-FR" dirty="0" err="1" smtClean="0">
                <a:latin typeface="Cambria" panose="02040503050406030204" pitchFamily="18" charset="0"/>
              </a:rPr>
              <a:t>reflect</a:t>
            </a:r>
            <a:r>
              <a:rPr lang="fr-FR" dirty="0" smtClean="0">
                <a:latin typeface="Cambria" panose="02040503050406030204" pitchFamily="18" charset="0"/>
              </a:rPr>
              <a:t> the relative importance </a:t>
            </a:r>
            <a:r>
              <a:rPr lang="fr-FR" dirty="0" err="1" smtClean="0">
                <a:latin typeface="Cambria" panose="02040503050406030204" pitchFamily="18" charset="0"/>
              </a:rPr>
              <a:t>attached</a:t>
            </a:r>
            <a:r>
              <a:rPr lang="fr-FR" dirty="0" smtClean="0">
                <a:latin typeface="Cambria" panose="02040503050406030204" pitchFamily="18" charset="0"/>
              </a:rPr>
              <a:t> by central </a:t>
            </a:r>
            <a:r>
              <a:rPr lang="fr-FR" dirty="0" err="1" smtClean="0">
                <a:latin typeface="Cambria" panose="02040503050406030204" pitchFamily="18" charset="0"/>
              </a:rPr>
              <a:t>banks</a:t>
            </a:r>
            <a:r>
              <a:rPr lang="fr-FR" dirty="0" smtClean="0">
                <a:latin typeface="Cambria" panose="02040503050406030204" pitchFamily="18" charset="0"/>
              </a:rPr>
              <a:t> to </a:t>
            </a:r>
            <a:r>
              <a:rPr lang="fr-FR" dirty="0" err="1" smtClean="0">
                <a:latin typeface="Cambria" panose="02040503050406030204" pitchFamily="18" charset="0"/>
              </a:rPr>
              <a:t>it</a:t>
            </a:r>
            <a:r>
              <a:rPr lang="fr-FR" dirty="0" smtClean="0">
                <a:latin typeface="Cambria" panose="02040503050406030204" pitchFamily="18" charset="0"/>
              </a:rPr>
              <a:t> </a:t>
            </a:r>
            <a:r>
              <a:rPr lang="fr-FR" dirty="0" err="1" smtClean="0">
                <a:latin typeface="Cambria" panose="02040503050406030204" pitchFamily="18" charset="0"/>
              </a:rPr>
              <a:t>two</a:t>
            </a:r>
            <a:r>
              <a:rPr lang="fr-FR" dirty="0" smtClean="0">
                <a:latin typeface="Cambria" panose="02040503050406030204" pitchFamily="18" charset="0"/>
              </a:rPr>
              <a:t> objectives.</a:t>
            </a:r>
          </a:p>
          <a:p>
            <a:pPr algn="just"/>
            <a:endParaRPr lang="de-DE" dirty="0">
              <a:latin typeface="Cambria" panose="02040503050406030204" pitchFamily="18" charset="0"/>
            </a:endParaRPr>
          </a:p>
          <a:p>
            <a:endParaRPr lang="it-IT" dirty="0" smtClean="0"/>
          </a:p>
        </p:txBody>
      </p:sp>
    </p:spTree>
    <p:extLst>
      <p:ext uri="{BB962C8B-B14F-4D97-AF65-F5344CB8AC3E}">
        <p14:creationId xmlns:p14="http://schemas.microsoft.com/office/powerpoint/2010/main" val="37963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500"/>
                                        <p:tgtEl>
                                          <p:spTgt spid="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Independence</a:t>
            </a:r>
          </a:p>
        </p:txBody>
      </p:sp>
      <p:sp>
        <p:nvSpPr>
          <p:cNvPr id="3" name="Textplatzhalter 2"/>
          <p:cNvSpPr>
            <a:spLocks noGrp="1"/>
          </p:cNvSpPr>
          <p:nvPr>
            <p:ph type="body" sz="quarter" idx="12"/>
          </p:nvPr>
        </p:nvSpPr>
        <p:spPr>
          <a:xfrm>
            <a:off x="215359" y="858079"/>
            <a:ext cx="8787384" cy="5353050"/>
          </a:xfrm>
        </p:spPr>
        <p:txBody>
          <a:bodyPr/>
          <a:lstStyle/>
          <a:p>
            <a:pPr marL="342900" indent="-342900">
              <a:spcBef>
                <a:spcPts val="800"/>
              </a:spcBef>
              <a:buFont typeface="Arial" panose="020B0604020202020204" pitchFamily="34" charset="0"/>
              <a:buChar char="•"/>
            </a:pPr>
            <a:r>
              <a:rPr lang="en-US" sz="1800" dirty="0">
                <a:latin typeface="Cambria" panose="02040503050406030204" pitchFamily="18" charset="0"/>
              </a:rPr>
              <a:t>A central bank must be free to operate </a:t>
            </a:r>
            <a:r>
              <a:rPr lang="en-US" sz="1800" dirty="0">
                <a:solidFill>
                  <a:srgbClr val="FF0000"/>
                </a:solidFill>
                <a:latin typeface="Cambria" panose="02040503050406030204" pitchFamily="18" charset="0"/>
              </a:rPr>
              <a:t>without outside interference</a:t>
            </a:r>
            <a:r>
              <a:rPr lang="en-US" sz="1800" dirty="0">
                <a:latin typeface="Cambria" panose="02040503050406030204" pitchFamily="18" charset="0"/>
              </a:rPr>
              <a:t>, but delegation to unelected officials needs to be counterbalanced by democratic accountability.</a:t>
            </a:r>
          </a:p>
          <a:p>
            <a:pPr marL="342900" indent="-342900">
              <a:spcBef>
                <a:spcPts val="800"/>
              </a:spcBef>
              <a:buFont typeface="Arial" panose="020B0604020202020204" pitchFamily="34" charset="0"/>
              <a:buChar char="•"/>
            </a:pPr>
            <a:r>
              <a:rPr lang="en-US" sz="1800" dirty="0">
                <a:latin typeface="Cambria" panose="02040503050406030204" pitchFamily="18" charset="0"/>
              </a:rPr>
              <a:t>Dimensions of independence:</a:t>
            </a:r>
          </a:p>
          <a:p>
            <a:pPr marL="573088" lvl="1" indent="-342900"/>
            <a:r>
              <a:rPr lang="de-DE" sz="1800" dirty="0">
                <a:solidFill>
                  <a:srgbClr val="FF0000"/>
                </a:solidFill>
                <a:latin typeface="Cambria" panose="02040503050406030204" pitchFamily="18" charset="0"/>
              </a:rPr>
              <a:t>institutional </a:t>
            </a:r>
            <a:r>
              <a:rPr lang="en-GB" sz="1800" dirty="0">
                <a:solidFill>
                  <a:srgbClr val="FF0000"/>
                </a:solidFill>
                <a:latin typeface="Cambria" panose="02040503050406030204" pitchFamily="18" charset="0"/>
              </a:rPr>
              <a:t>independence</a:t>
            </a:r>
            <a:r>
              <a:rPr lang="de-DE" sz="1800" dirty="0">
                <a:latin typeface="Cambria" panose="02040503050406030204" pitchFamily="18" charset="0"/>
              </a:rPr>
              <a:t>;</a:t>
            </a:r>
          </a:p>
          <a:p>
            <a:pPr marL="573088" lvl="1" indent="-342900"/>
            <a:r>
              <a:rPr lang="de-DE" sz="1800" dirty="0">
                <a:solidFill>
                  <a:srgbClr val="FF0000"/>
                </a:solidFill>
                <a:latin typeface="Cambria" panose="02040503050406030204" pitchFamily="18" charset="0"/>
              </a:rPr>
              <a:t>personal independence</a:t>
            </a:r>
            <a:r>
              <a:rPr lang="de-DE" sz="1800" dirty="0">
                <a:latin typeface="Cambria" panose="02040503050406030204" pitchFamily="18" charset="0"/>
              </a:rPr>
              <a:t>;</a:t>
            </a:r>
          </a:p>
          <a:p>
            <a:pPr marL="573088" lvl="1" indent="-342900"/>
            <a:r>
              <a:rPr lang="de-DE" sz="1800" dirty="0">
                <a:solidFill>
                  <a:srgbClr val="FF0000"/>
                </a:solidFill>
                <a:latin typeface="Cambria" panose="02040503050406030204" pitchFamily="18" charset="0"/>
              </a:rPr>
              <a:t>independence with respect to policy objectives and instruments</a:t>
            </a:r>
            <a:r>
              <a:rPr lang="de-DE" sz="1800" dirty="0">
                <a:latin typeface="Cambria" panose="02040503050406030204" pitchFamily="18" charset="0"/>
              </a:rPr>
              <a:t>;</a:t>
            </a:r>
          </a:p>
          <a:p>
            <a:pPr marL="573088" lvl="1" indent="-342900"/>
            <a:r>
              <a:rPr lang="de-DE" sz="1800" dirty="0">
                <a:solidFill>
                  <a:srgbClr val="FF0000"/>
                </a:solidFill>
                <a:latin typeface="Cambria" panose="02040503050406030204" pitchFamily="18" charset="0"/>
              </a:rPr>
              <a:t>financial independence</a:t>
            </a:r>
            <a:r>
              <a:rPr lang="de-DE" sz="1800" dirty="0">
                <a:latin typeface="Cambria" panose="02040503050406030204" pitchFamily="18" charset="0"/>
              </a:rPr>
              <a:t>. </a:t>
            </a:r>
            <a:endParaRPr lang="en-US" sz="1800" dirty="0">
              <a:latin typeface="Cambria" panose="02040503050406030204" pitchFamily="18" charset="0"/>
            </a:endParaRPr>
          </a:p>
          <a:p>
            <a:pPr marL="342900" indent="-342900">
              <a:spcBef>
                <a:spcPts val="800"/>
              </a:spcBef>
              <a:buFont typeface="Arial" panose="020B0604020202020204" pitchFamily="34" charset="0"/>
              <a:buChar char="•"/>
            </a:pPr>
            <a:r>
              <a:rPr lang="en-US" sz="1800" dirty="0">
                <a:latin typeface="Cambria" panose="02040503050406030204" pitchFamily="18" charset="0"/>
              </a:rPr>
              <a:t>Eurosystem is characterized by a great degree of independence (probably the world’s most independent central bank).</a:t>
            </a:r>
          </a:p>
          <a:p>
            <a:pPr lvl="1" indent="0">
              <a:buNone/>
            </a:pPr>
            <a:r>
              <a:rPr lang="en-US" sz="1700" dirty="0">
                <a:latin typeface="Cambria" panose="02040503050406030204" pitchFamily="18" charset="0"/>
              </a:rPr>
              <a:t>‘When exercising the powers and carrying out the tasks and duties conferred upon them by this Treaty and the Statute of the ESCB, neither the ECB, nor a national central bank, nor any member of their decision-making bodies shall seek or take instructions from Community institutions or bodies, from any government of a Member State or from any other body. The Community institutions and bodies and the governments of the Member States undertake to respect this principle and not to seek to influence the members of the decision-making bodies of the ECB or of the national central banks in the performance of their tasks.’ (Treaty, Art. 130)</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15</a:t>
            </a:fld>
            <a:endParaRPr lang="en-US" dirty="0"/>
          </a:p>
        </p:txBody>
      </p:sp>
    </p:spTree>
    <p:extLst>
      <p:ext uri="{BB962C8B-B14F-4D97-AF65-F5344CB8AC3E}">
        <p14:creationId xmlns:p14="http://schemas.microsoft.com/office/powerpoint/2010/main" val="24075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Accountability</a:t>
            </a:r>
          </a:p>
        </p:txBody>
      </p:sp>
      <p:sp>
        <p:nvSpPr>
          <p:cNvPr id="3" name="Textplatzhalter 2"/>
          <p:cNvSpPr>
            <a:spLocks noGrp="1"/>
          </p:cNvSpPr>
          <p:nvPr>
            <p:ph type="body" sz="quarter" idx="12"/>
          </p:nvPr>
        </p:nvSpPr>
        <p:spPr>
          <a:xfrm>
            <a:off x="92765" y="715617"/>
            <a:ext cx="8852452" cy="5579166"/>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In a democratic society, delegation to unelected officials (like ECB Governing Council members are) must be counterbalanced by democratic accountability.</a:t>
            </a:r>
          </a:p>
          <a:p>
            <a:pPr marL="342900" indent="-342900">
              <a:spcBef>
                <a:spcPts val="800"/>
              </a:spcBef>
              <a:buFont typeface="Arial" panose="020B0604020202020204" pitchFamily="34" charset="0"/>
              <a:buChar char="•"/>
            </a:pPr>
            <a:r>
              <a:rPr lang="en-US" dirty="0">
                <a:latin typeface="Cambria" panose="02040503050406030204" pitchFamily="18" charset="0"/>
              </a:rPr>
              <a:t>ECB accountability is exercised in two ways—</a:t>
            </a:r>
            <a:r>
              <a:rPr lang="en-US" dirty="0">
                <a:solidFill>
                  <a:srgbClr val="FF0000"/>
                </a:solidFill>
                <a:latin typeface="Cambria" panose="02040503050406030204" pitchFamily="18" charset="0"/>
              </a:rPr>
              <a:t>reporting</a:t>
            </a:r>
            <a:r>
              <a:rPr lang="en-US" dirty="0">
                <a:latin typeface="Cambria" panose="02040503050406030204" pitchFamily="18" charset="0"/>
              </a:rPr>
              <a:t> </a:t>
            </a:r>
            <a:r>
              <a:rPr lang="en-US" dirty="0" smtClean="0">
                <a:latin typeface="Cambria" panose="02040503050406030204" pitchFamily="18" charset="0"/>
              </a:rPr>
              <a:t>and </a:t>
            </a:r>
            <a:r>
              <a:rPr lang="en-US" dirty="0">
                <a:solidFill>
                  <a:srgbClr val="FF0000"/>
                </a:solidFill>
                <a:latin typeface="Cambria" panose="02040503050406030204" pitchFamily="18" charset="0"/>
              </a:rPr>
              <a:t>transparency</a:t>
            </a:r>
            <a:r>
              <a:rPr lang="en-US" dirty="0">
                <a:latin typeface="Cambria" panose="02040503050406030204" pitchFamily="18" charset="0"/>
              </a:rPr>
              <a:t>: </a:t>
            </a:r>
          </a:p>
          <a:p>
            <a:pPr marL="573088" lvl="1" indent="-342900"/>
            <a:r>
              <a:rPr lang="en-US" dirty="0">
                <a:latin typeface="Cambria" panose="02040503050406030204" pitchFamily="18" charset="0"/>
              </a:rPr>
              <a:t>Formally, the Eurosystem operates under the control of the European Parliament. </a:t>
            </a:r>
          </a:p>
          <a:p>
            <a:pPr marL="573088" lvl="1" indent="-342900"/>
            <a:r>
              <a:rPr lang="en-US" dirty="0">
                <a:latin typeface="Cambria" panose="02040503050406030204" pitchFamily="18" charset="0"/>
              </a:rPr>
              <a:t>ECB is required to sent an </a:t>
            </a:r>
            <a:r>
              <a:rPr lang="en-US" dirty="0">
                <a:solidFill>
                  <a:srgbClr val="FF0000"/>
                </a:solidFill>
                <a:latin typeface="Cambria" panose="02040503050406030204" pitchFamily="18" charset="0"/>
              </a:rPr>
              <a:t>annual report to the Parliament</a:t>
            </a:r>
            <a:r>
              <a:rPr lang="en-US" dirty="0">
                <a:latin typeface="Cambria" panose="02040503050406030204" pitchFamily="18" charset="0"/>
              </a:rPr>
              <a:t>, </a:t>
            </a:r>
            <a:r>
              <a:rPr lang="en-US" dirty="0">
                <a:solidFill>
                  <a:srgbClr val="FF0000"/>
                </a:solidFill>
                <a:latin typeface="Cambria" panose="02040503050406030204" pitchFamily="18" charset="0"/>
              </a:rPr>
              <a:t>as well as to the Council and the Commission</a:t>
            </a:r>
            <a:r>
              <a:rPr lang="en-US" dirty="0">
                <a:latin typeface="Cambria" panose="02040503050406030204" pitchFamily="18" charset="0"/>
              </a:rPr>
              <a:t>. </a:t>
            </a:r>
          </a:p>
          <a:p>
            <a:pPr marL="573088" lvl="1" indent="-342900"/>
            <a:r>
              <a:rPr lang="en-US" dirty="0">
                <a:solidFill>
                  <a:srgbClr val="FF0000"/>
                </a:solidFill>
                <a:latin typeface="Cambria" panose="02040503050406030204" pitchFamily="18" charset="0"/>
              </a:rPr>
              <a:t>The report is debated by the Parliament</a:t>
            </a:r>
            <a:r>
              <a:rPr lang="en-US" dirty="0">
                <a:latin typeface="Cambria" panose="02040503050406030204" pitchFamily="18" charset="0"/>
              </a:rPr>
              <a:t>. </a:t>
            </a:r>
          </a:p>
          <a:p>
            <a:pPr marL="573088" lvl="1" indent="-342900"/>
            <a:r>
              <a:rPr lang="en-US" dirty="0">
                <a:latin typeface="Cambria" panose="02040503050406030204" pitchFamily="18" charset="0"/>
              </a:rPr>
              <a:t>The Parliament may request that the President of the ECB and the other members of the Executive Board testify to the Parliament’s Economic and Monetary Affairs Committee (so-called </a:t>
            </a:r>
            <a:r>
              <a:rPr lang="de-DE" dirty="0">
                <a:latin typeface="Cambria" panose="02040503050406030204" pitchFamily="18" charset="0"/>
              </a:rPr>
              <a:t>‘</a:t>
            </a:r>
            <a:r>
              <a:rPr lang="de-DE" dirty="0" err="1">
                <a:latin typeface="Cambria" panose="02040503050406030204" pitchFamily="18" charset="0"/>
              </a:rPr>
              <a:t>Monetary</a:t>
            </a:r>
            <a:r>
              <a:rPr lang="de-DE" dirty="0">
                <a:latin typeface="Cambria" panose="02040503050406030204" pitchFamily="18" charset="0"/>
              </a:rPr>
              <a:t> </a:t>
            </a:r>
            <a:r>
              <a:rPr lang="de-DE" dirty="0" err="1">
                <a:latin typeface="Cambria" panose="02040503050406030204" pitchFamily="18" charset="0"/>
              </a:rPr>
              <a:t>Dialogue</a:t>
            </a:r>
            <a:r>
              <a:rPr lang="de-DE" dirty="0">
                <a:latin typeface="Cambria" panose="02040503050406030204" pitchFamily="18" charset="0"/>
              </a:rPr>
              <a:t>’)</a:t>
            </a:r>
            <a:r>
              <a:rPr lang="en-US" dirty="0">
                <a:latin typeface="Cambria" panose="02040503050406030204" pitchFamily="18" charset="0"/>
              </a:rPr>
              <a:t>. </a:t>
            </a:r>
          </a:p>
          <a:p>
            <a:pPr marL="573088" lvl="1" indent="-342900"/>
            <a:r>
              <a:rPr lang="en-US" dirty="0">
                <a:latin typeface="Cambria" panose="02040503050406030204" pitchFamily="18" charset="0"/>
              </a:rPr>
              <a:t>In addition, </a:t>
            </a:r>
            <a:r>
              <a:rPr lang="en-US" dirty="0">
                <a:solidFill>
                  <a:srgbClr val="FF0000"/>
                </a:solidFill>
                <a:latin typeface="Cambria" panose="02040503050406030204" pitchFamily="18" charset="0"/>
              </a:rPr>
              <a:t>the President of the EU Council and a member of the European Commission may participate in the meetings of the Governing Council, but without voting rights</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16</a:t>
            </a:fld>
            <a:endParaRPr lang="en-US" dirty="0"/>
          </a:p>
        </p:txBody>
      </p:sp>
    </p:spTree>
    <p:extLst>
      <p:ext uri="{BB962C8B-B14F-4D97-AF65-F5344CB8AC3E}">
        <p14:creationId xmlns:p14="http://schemas.microsoft.com/office/powerpoint/2010/main" val="41858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2917" y="271730"/>
            <a:ext cx="6975265" cy="822960"/>
          </a:xfrm>
        </p:spPr>
        <p:txBody>
          <a:bodyPr/>
          <a:lstStyle/>
          <a:p>
            <a:r>
              <a:rPr lang="de-DE" dirty="0"/>
              <a:t>Transparency</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sp>
        <p:nvSpPr>
          <p:cNvPr id="3" name="Rechteck 2"/>
          <p:cNvSpPr/>
          <p:nvPr/>
        </p:nvSpPr>
        <p:spPr>
          <a:xfrm>
            <a:off x="282917" y="683210"/>
            <a:ext cx="8502729" cy="923330"/>
          </a:xfrm>
          <a:prstGeom prst="rect">
            <a:avLst/>
          </a:prstGeom>
        </p:spPr>
        <p:txBody>
          <a:bodyPr wrap="square">
            <a:spAutoFit/>
          </a:bodyPr>
          <a:lstStyle/>
          <a:p>
            <a:pPr>
              <a:spcBef>
                <a:spcPts val="800"/>
              </a:spcBef>
            </a:pPr>
            <a:r>
              <a:rPr lang="en-US" dirty="0">
                <a:latin typeface="Cambria" panose="02040503050406030204" pitchFamily="18" charset="0"/>
              </a:rPr>
              <a:t>By revealing the contents of its deliberations, a central bank conveys the rationale behind and difficulties faced by its decisions to the public (the media, the financial markets and independent observers).</a:t>
            </a:r>
            <a:endParaRPr lang="de-DE" dirty="0">
              <a:latin typeface="Cambria" panose="02040503050406030204" pitchFamily="18" charset="0"/>
            </a:endParaRPr>
          </a:p>
        </p:txBody>
      </p:sp>
      <p:pic>
        <p:nvPicPr>
          <p:cNvPr id="7" name="Picture 6">
            <a:extLst>
              <a:ext uri="{FF2B5EF4-FFF2-40B4-BE49-F238E27FC236}">
                <a16:creationId xmlns:a16="http://schemas.microsoft.com/office/drawing/2014/main" xmlns="" id="{274A819B-9ED7-4708-A427-F9023183C7FC}"/>
              </a:ext>
            </a:extLst>
          </p:cNvPr>
          <p:cNvPicPr>
            <a:picLocks noChangeAspect="1"/>
          </p:cNvPicPr>
          <p:nvPr/>
        </p:nvPicPr>
        <p:blipFill>
          <a:blip r:embed="rId2"/>
          <a:stretch>
            <a:fillRect/>
          </a:stretch>
        </p:blipFill>
        <p:spPr>
          <a:xfrm>
            <a:off x="1162431" y="1698873"/>
            <a:ext cx="6743700" cy="4649383"/>
          </a:xfrm>
          <a:prstGeom prst="rect">
            <a:avLst/>
          </a:prstGeom>
        </p:spPr>
      </p:pic>
    </p:spTree>
    <p:extLst>
      <p:ext uri="{BB962C8B-B14F-4D97-AF65-F5344CB8AC3E}">
        <p14:creationId xmlns:p14="http://schemas.microsoft.com/office/powerpoint/2010/main" val="2830783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Independence and accountability</a:t>
            </a:r>
          </a:p>
        </p:txBody>
      </p:sp>
      <p:sp>
        <p:nvSpPr>
          <p:cNvPr id="3" name="Textplatzhalter 2"/>
          <p:cNvSpPr>
            <a:spLocks noGrp="1"/>
          </p:cNvSpPr>
          <p:nvPr>
            <p:ph type="body" sz="quarter" idx="12"/>
          </p:nvPr>
        </p:nvSpPr>
        <p:spPr>
          <a:xfrm>
            <a:off x="356615" y="744857"/>
            <a:ext cx="6995637" cy="4707890"/>
          </a:xfrm>
        </p:spPr>
        <p:txBody>
          <a:bodyPr/>
          <a:lstStyle/>
          <a:p>
            <a:pPr>
              <a:spcBef>
                <a:spcPts val="800"/>
              </a:spcBef>
            </a:pPr>
            <a:r>
              <a:rPr lang="de-DE" dirty="0">
                <a:latin typeface="Cambria" panose="02040503050406030204" pitchFamily="18" charset="0"/>
              </a:rPr>
              <a:t>Independence and transparency indices:</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18</a:t>
            </a:fld>
            <a:endParaRPr lang="en-US" dirty="0"/>
          </a:p>
        </p:txBody>
      </p:sp>
      <p:pic>
        <p:nvPicPr>
          <p:cNvPr id="7" name="Picture 6">
            <a:extLst>
              <a:ext uri="{FF2B5EF4-FFF2-40B4-BE49-F238E27FC236}">
                <a16:creationId xmlns:a16="http://schemas.microsoft.com/office/drawing/2014/main" xmlns="" id="{569033D4-488A-46E9-9E4E-AA08848CCA52}"/>
              </a:ext>
            </a:extLst>
          </p:cNvPr>
          <p:cNvPicPr>
            <a:picLocks noChangeAspect="1"/>
          </p:cNvPicPr>
          <p:nvPr/>
        </p:nvPicPr>
        <p:blipFill>
          <a:blip r:embed="rId2"/>
          <a:stretch>
            <a:fillRect/>
          </a:stretch>
        </p:blipFill>
        <p:spPr>
          <a:xfrm>
            <a:off x="859051" y="1184055"/>
            <a:ext cx="7499999" cy="5092919"/>
          </a:xfrm>
          <a:prstGeom prst="rect">
            <a:avLst/>
          </a:prstGeom>
        </p:spPr>
      </p:pic>
    </p:spTree>
    <p:extLst>
      <p:ext uri="{BB962C8B-B14F-4D97-AF65-F5344CB8AC3E}">
        <p14:creationId xmlns:p14="http://schemas.microsoft.com/office/powerpoint/2010/main" val="719691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Instruments</a:t>
            </a:r>
          </a:p>
        </p:txBody>
      </p:sp>
      <p:sp>
        <p:nvSpPr>
          <p:cNvPr id="3" name="Textplatzhalter 2"/>
          <p:cNvSpPr>
            <a:spLocks noGrp="1"/>
          </p:cNvSpPr>
          <p:nvPr>
            <p:ph type="body" sz="quarter" idx="12"/>
          </p:nvPr>
        </p:nvSpPr>
        <p:spPr>
          <a:xfrm>
            <a:off x="356615" y="891429"/>
            <a:ext cx="8463535" cy="5177790"/>
          </a:xfrm>
        </p:spPr>
        <p:txBody>
          <a:bodyPr/>
          <a:lstStyle/>
          <a:p>
            <a:pPr marL="342900" indent="-342900">
              <a:spcBef>
                <a:spcPts val="800"/>
              </a:spcBef>
              <a:buFont typeface="Arial" panose="020B0604020202020204" pitchFamily="34" charset="0"/>
              <a:buChar char="•"/>
            </a:pPr>
            <a:endParaRPr lang="en-US" dirty="0" smtClean="0">
              <a:solidFill>
                <a:srgbClr val="FF0000"/>
              </a:solidFill>
              <a:latin typeface="Cambria" panose="02040503050406030204" pitchFamily="18" charset="0"/>
            </a:endParaRPr>
          </a:p>
          <a:p>
            <a:pPr marL="342900" indent="-342900">
              <a:spcBef>
                <a:spcPts val="800"/>
              </a:spcBef>
              <a:buFont typeface="Arial" panose="020B0604020202020204" pitchFamily="34" charset="0"/>
              <a:buChar char="•"/>
            </a:pPr>
            <a:endParaRPr lang="en-US" dirty="0">
              <a:solidFill>
                <a:srgbClr val="FF0000"/>
              </a:solidFill>
              <a:latin typeface="Cambria" panose="02040503050406030204" pitchFamily="18" charset="0"/>
            </a:endParaRPr>
          </a:p>
          <a:p>
            <a:pPr marL="342900" indent="-342900">
              <a:spcBef>
                <a:spcPts val="800"/>
              </a:spcBef>
              <a:buFont typeface="Arial" panose="020B0604020202020204" pitchFamily="34" charset="0"/>
              <a:buChar char="•"/>
            </a:pPr>
            <a:r>
              <a:rPr lang="en-US" dirty="0" err="1" smtClean="0">
                <a:solidFill>
                  <a:srgbClr val="FF0000"/>
                </a:solidFill>
                <a:latin typeface="Cambria" panose="02040503050406030204" pitchFamily="18" charset="0"/>
              </a:rPr>
              <a:t>Eurosystem</a:t>
            </a:r>
            <a:r>
              <a:rPr lang="en-US" dirty="0" smtClean="0">
                <a:solidFill>
                  <a:srgbClr val="FF0000"/>
                </a:solidFill>
                <a:latin typeface="Cambria" panose="02040503050406030204" pitchFamily="18" charset="0"/>
              </a:rPr>
              <a:t> </a:t>
            </a:r>
            <a:r>
              <a:rPr lang="en-US" dirty="0">
                <a:solidFill>
                  <a:srgbClr val="FF0000"/>
                </a:solidFill>
                <a:latin typeface="Cambria" panose="02040503050406030204" pitchFamily="18" charset="0"/>
              </a:rPr>
              <a:t>uses the short-term interest rate</a:t>
            </a:r>
            <a:r>
              <a:rPr lang="en-US" dirty="0">
                <a:latin typeface="Cambria" panose="02040503050406030204" pitchFamily="18" charset="0"/>
              </a:rPr>
              <a:t>: </a:t>
            </a:r>
            <a:r>
              <a:rPr lang="en-US" dirty="0">
                <a:solidFill>
                  <a:srgbClr val="FF0000"/>
                </a:solidFill>
                <a:latin typeface="Cambria" panose="02040503050406030204" pitchFamily="18" charset="0"/>
              </a:rPr>
              <a:t>Its changes have a knock-on effect on longer-term interest rates</a:t>
            </a:r>
            <a:r>
              <a:rPr lang="en-US" dirty="0">
                <a:latin typeface="Cambria" panose="02040503050406030204" pitchFamily="18" charset="0"/>
              </a:rPr>
              <a:t> (</a:t>
            </a:r>
            <a:r>
              <a:rPr lang="en-US" dirty="0">
                <a:solidFill>
                  <a:srgbClr val="FF0000"/>
                </a:solidFill>
                <a:latin typeface="Cambria" panose="02040503050406030204" pitchFamily="18" charset="0"/>
              </a:rPr>
              <a:t>and thus on the </a:t>
            </a:r>
            <a:r>
              <a:rPr lang="en-US" i="1" dirty="0">
                <a:solidFill>
                  <a:srgbClr val="FF0000"/>
                </a:solidFill>
                <a:latin typeface="Cambria" panose="02040503050406030204" pitchFamily="18" charset="0"/>
              </a:rPr>
              <a:t>cost of credit</a:t>
            </a:r>
            <a:r>
              <a:rPr lang="en-US" dirty="0">
                <a:latin typeface="Cambria" panose="02040503050406030204" pitchFamily="18" charset="0"/>
              </a:rPr>
              <a:t>), </a:t>
            </a:r>
            <a:r>
              <a:rPr lang="en-US" dirty="0">
                <a:solidFill>
                  <a:srgbClr val="FF0000"/>
                </a:solidFill>
                <a:latin typeface="Cambria" panose="02040503050406030204" pitchFamily="18" charset="0"/>
              </a:rPr>
              <a:t>on</a:t>
            </a:r>
            <a:r>
              <a:rPr lang="en-US" dirty="0">
                <a:latin typeface="Cambria" panose="02040503050406030204" pitchFamily="18" charset="0"/>
              </a:rPr>
              <a:t> </a:t>
            </a:r>
            <a:r>
              <a:rPr lang="en-US" dirty="0">
                <a:solidFill>
                  <a:srgbClr val="FF0000"/>
                </a:solidFill>
                <a:latin typeface="Cambria" panose="02040503050406030204" pitchFamily="18" charset="0"/>
              </a:rPr>
              <a:t>asset prices </a:t>
            </a:r>
            <a:r>
              <a:rPr lang="en-US" dirty="0">
                <a:latin typeface="Cambria" panose="02040503050406030204" pitchFamily="18" charset="0"/>
              </a:rPr>
              <a:t>(</a:t>
            </a:r>
            <a:r>
              <a:rPr lang="en-US" dirty="0">
                <a:solidFill>
                  <a:srgbClr val="FF0000"/>
                </a:solidFill>
                <a:latin typeface="Cambria" panose="02040503050406030204" pitchFamily="18" charset="0"/>
              </a:rPr>
              <a:t>and thus on </a:t>
            </a:r>
            <a:r>
              <a:rPr lang="en-US" i="1" dirty="0">
                <a:solidFill>
                  <a:srgbClr val="FF0000"/>
                </a:solidFill>
                <a:latin typeface="Cambria" panose="02040503050406030204" pitchFamily="18" charset="0"/>
              </a:rPr>
              <a:t>capital costs of firms</a:t>
            </a:r>
            <a:r>
              <a:rPr lang="en-US" dirty="0">
                <a:latin typeface="Cambria" panose="02040503050406030204" pitchFamily="18" charset="0"/>
              </a:rPr>
              <a:t>), </a:t>
            </a:r>
            <a:r>
              <a:rPr lang="en-US" dirty="0">
                <a:solidFill>
                  <a:srgbClr val="FF0000"/>
                </a:solidFill>
                <a:latin typeface="Cambria" panose="02040503050406030204" pitchFamily="18" charset="0"/>
              </a:rPr>
              <a:t>and on the </a:t>
            </a:r>
            <a:r>
              <a:rPr lang="en-US" i="1" dirty="0">
                <a:solidFill>
                  <a:srgbClr val="FF0000"/>
                </a:solidFill>
                <a:latin typeface="Cambria" panose="02040503050406030204" pitchFamily="18" charset="0"/>
              </a:rPr>
              <a:t>exchange rate </a:t>
            </a:r>
            <a:r>
              <a:rPr lang="en-US" dirty="0">
                <a:latin typeface="Cambria" panose="02040503050406030204" pitchFamily="18" charset="0"/>
              </a:rPr>
              <a:t>(</a:t>
            </a:r>
            <a:r>
              <a:rPr lang="en-US" dirty="0">
                <a:solidFill>
                  <a:srgbClr val="FF0000"/>
                </a:solidFill>
                <a:latin typeface="Cambria" panose="02040503050406030204" pitchFamily="18" charset="0"/>
              </a:rPr>
              <a:t>and thus on foreign demand for domestic goods and services</a:t>
            </a:r>
            <a:r>
              <a:rPr lang="en-US" dirty="0">
                <a:latin typeface="Cambria" panose="02040503050406030204" pitchFamily="18" charset="0"/>
              </a:rPr>
              <a:t>). </a:t>
            </a:r>
            <a:endParaRPr lang="en-US" dirty="0" smtClean="0">
              <a:latin typeface="Cambria" panose="02040503050406030204" pitchFamily="18" charset="0"/>
            </a:endParaRP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Eurosystem focuses on the overnight rate EONIA </a:t>
            </a:r>
            <a:r>
              <a:rPr lang="en-US" dirty="0">
                <a:latin typeface="Cambria" panose="02040503050406030204" pitchFamily="18" charset="0"/>
              </a:rPr>
              <a:t>(European Over Night Index Average, a weighted average of overnight lending transactions in the Eurozone’s interbank market</a:t>
            </a:r>
            <a:r>
              <a:rPr lang="en-US" dirty="0" smtClean="0">
                <a:latin typeface="Cambria" panose="02040503050406030204" pitchFamily="18" charset="0"/>
              </a:rPr>
              <a:t>) (see next slide)</a:t>
            </a: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19</a:t>
            </a:fld>
            <a:endParaRPr lang="en-US" dirty="0"/>
          </a:p>
        </p:txBody>
      </p:sp>
    </p:spTree>
    <p:extLst>
      <p:ext uri="{BB962C8B-B14F-4D97-AF65-F5344CB8AC3E}">
        <p14:creationId xmlns:p14="http://schemas.microsoft.com/office/powerpoint/2010/main" val="12982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Maastricht Treaty</a:t>
            </a:r>
          </a:p>
        </p:txBody>
      </p:sp>
      <p:sp>
        <p:nvSpPr>
          <p:cNvPr id="3" name="Textplatzhalter 2"/>
          <p:cNvSpPr>
            <a:spLocks noGrp="1"/>
          </p:cNvSpPr>
          <p:nvPr>
            <p:ph type="body" sz="quarter" idx="12"/>
          </p:nvPr>
        </p:nvSpPr>
        <p:spPr>
          <a:xfrm>
            <a:off x="394536" y="1075055"/>
            <a:ext cx="8429030"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European Monetary Union is the outcome of a deal between </a:t>
            </a:r>
            <a:r>
              <a:rPr lang="de-DE" dirty="0" err="1">
                <a:latin typeface="Cambria" panose="02040503050406030204" pitchFamily="18" charset="0"/>
                <a:cs typeface="Calibri" panose="020F0502020204030204" pitchFamily="34" charset="0"/>
              </a:rPr>
              <a:t>sovereign</a:t>
            </a:r>
            <a:r>
              <a:rPr lang="de-DE" dirty="0">
                <a:latin typeface="Cambria" panose="02040503050406030204" pitchFamily="18" charset="0"/>
                <a:cs typeface="Calibri" panose="020F0502020204030204" pitchFamily="34" charset="0"/>
              </a:rPr>
              <a:t> European </a:t>
            </a:r>
            <a:r>
              <a:rPr lang="en-US" dirty="0">
                <a:latin typeface="Cambria" panose="02040503050406030204" pitchFamily="18" charset="0"/>
                <a:cs typeface="Calibri" panose="020F0502020204030204" pitchFamily="34" charset="0"/>
              </a:rPr>
              <a:t>countries. </a:t>
            </a:r>
          </a:p>
          <a:p>
            <a:pPr marL="342900" indent="-342900">
              <a:spcBef>
                <a:spcPts val="800"/>
              </a:spcBef>
              <a:buFont typeface="Arial" panose="020B0604020202020204" pitchFamily="34" charset="0"/>
              <a:buChar char="•"/>
            </a:pPr>
            <a:r>
              <a:rPr lang="en-US" b="1" dirty="0">
                <a:solidFill>
                  <a:srgbClr val="FF0000"/>
                </a:solidFill>
                <a:latin typeface="Cambria" panose="02040503050406030204" pitchFamily="18" charset="0"/>
                <a:cs typeface="Calibri" panose="020F0502020204030204" pitchFamily="34" charset="0"/>
              </a:rPr>
              <a:t>Principles</a:t>
            </a:r>
            <a:r>
              <a:rPr lang="en-US" dirty="0">
                <a:latin typeface="Cambria" panose="02040503050406030204" pitchFamily="18" charset="0"/>
                <a:cs typeface="Calibri" panose="020F0502020204030204" pitchFamily="34" charset="0"/>
              </a:rPr>
              <a:t> (mainly on German requests):</a:t>
            </a:r>
          </a:p>
          <a:p>
            <a:pPr marL="573088" lvl="1" indent="-342900"/>
            <a:r>
              <a:rPr lang="en-US" b="1" dirty="0">
                <a:solidFill>
                  <a:srgbClr val="FF0000"/>
                </a:solidFill>
                <a:latin typeface="Cambria" panose="02040503050406030204" pitchFamily="18" charset="0"/>
                <a:cs typeface="Calibri" panose="020F0502020204030204" pitchFamily="34" charset="0"/>
              </a:rPr>
              <a:t>price stability</a:t>
            </a:r>
            <a:r>
              <a:rPr lang="en-US" dirty="0">
                <a:latin typeface="Cambria" panose="02040503050406030204" pitchFamily="18" charset="0"/>
                <a:cs typeface="Calibri" panose="020F0502020204030204" pitchFamily="34" charset="0"/>
              </a:rPr>
              <a:t>;</a:t>
            </a:r>
          </a:p>
          <a:p>
            <a:pPr marL="573088" lvl="1" indent="-342900"/>
            <a:r>
              <a:rPr lang="en-US" b="1" dirty="0">
                <a:solidFill>
                  <a:srgbClr val="FF0000"/>
                </a:solidFill>
                <a:latin typeface="Cambria" panose="02040503050406030204" pitchFamily="18" charset="0"/>
                <a:cs typeface="Calibri" panose="020F0502020204030204" pitchFamily="34" charset="0"/>
              </a:rPr>
              <a:t>central bank independence</a:t>
            </a:r>
            <a:r>
              <a:rPr lang="en-US" dirty="0">
                <a:latin typeface="Cambria" panose="02040503050406030204" pitchFamily="18" charset="0"/>
                <a:cs typeface="Calibri" panose="020F0502020204030204" pitchFamily="34" charset="0"/>
              </a:rPr>
              <a:t>;</a:t>
            </a:r>
          </a:p>
          <a:p>
            <a:pPr marL="573088" lvl="1" indent="-342900"/>
            <a:r>
              <a:rPr lang="en-US" b="1" dirty="0">
                <a:solidFill>
                  <a:srgbClr val="FF0000"/>
                </a:solidFill>
                <a:latin typeface="Cambria" panose="02040503050406030204" pitchFamily="18" charset="0"/>
                <a:cs typeface="Calibri" panose="020F0502020204030204" pitchFamily="34" charset="0"/>
              </a:rPr>
              <a:t>fiscal discipline.</a:t>
            </a:r>
          </a:p>
          <a:p>
            <a:pPr marL="342900" indent="-342900">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The Maastricht Treaty included:</a:t>
            </a:r>
          </a:p>
          <a:p>
            <a:pPr marL="534988" indent="-173038">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a firm commitment to launch the single currency by January 1999 at the latest;</a:t>
            </a:r>
          </a:p>
          <a:p>
            <a:pPr marL="534988" indent="-173038">
              <a:spcBef>
                <a:spcPts val="800"/>
              </a:spcBef>
              <a:buFont typeface="Arial" panose="020B0604020202020204" pitchFamily="34" charset="0"/>
              <a:buChar char="•"/>
            </a:pPr>
            <a:r>
              <a:rPr lang="en-US" b="1" dirty="0">
                <a:latin typeface="Cambria" panose="02040503050406030204" pitchFamily="18" charset="0"/>
                <a:cs typeface="Calibri" panose="020F0502020204030204" pitchFamily="34" charset="0"/>
              </a:rPr>
              <a:t>five explicit criteria </a:t>
            </a:r>
            <a:r>
              <a:rPr lang="en-US" dirty="0">
                <a:latin typeface="Cambria" panose="02040503050406030204" pitchFamily="18" charset="0"/>
                <a:cs typeface="Calibri" panose="020F0502020204030204" pitchFamily="34" charset="0"/>
              </a:rPr>
              <a:t>for admission to the monetary union;</a:t>
            </a:r>
          </a:p>
          <a:p>
            <a:pPr marL="534988" indent="-173038">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a precise specification of central banking institutions;</a:t>
            </a:r>
          </a:p>
          <a:p>
            <a:pPr marL="534988" indent="-173038">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additional conditions mentioned (e.g. the excessive deficit procedure).</a:t>
            </a:r>
          </a:p>
          <a:p>
            <a:pPr>
              <a:spcBef>
                <a:spcPts val="800"/>
              </a:spcBef>
            </a:pPr>
            <a:endParaRPr lang="de-DE" dirty="0">
              <a:latin typeface="Cambria" panose="02040503050406030204" pitchFamily="18" charset="0"/>
              <a:cs typeface="Calibri" panose="020F0502020204030204" pitchFamily="34"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a:t>
            </a:fld>
            <a:endParaRPr lang="en-US" dirty="0"/>
          </a:p>
        </p:txBody>
      </p:sp>
    </p:spTree>
    <p:extLst>
      <p:ext uri="{BB962C8B-B14F-4D97-AF65-F5344CB8AC3E}">
        <p14:creationId xmlns:p14="http://schemas.microsoft.com/office/powerpoint/2010/main" val="257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Instruments</a:t>
            </a:r>
          </a:p>
        </p:txBody>
      </p:sp>
      <p:sp>
        <p:nvSpPr>
          <p:cNvPr id="3" name="Textplatzhalter 2"/>
          <p:cNvSpPr>
            <a:spLocks noGrp="1"/>
          </p:cNvSpPr>
          <p:nvPr>
            <p:ph type="body" sz="quarter" idx="12"/>
          </p:nvPr>
        </p:nvSpPr>
        <p:spPr>
          <a:xfrm>
            <a:off x="210065" y="891429"/>
            <a:ext cx="8748584" cy="5398160"/>
          </a:xfrm>
        </p:spPr>
        <p:txBody>
          <a:bodyPr>
            <a:normAutofit fontScale="92500" lnSpcReduction="20000"/>
          </a:bodyPr>
          <a:lstStyle/>
          <a:p>
            <a:pPr marL="534988" indent="-173038">
              <a:spcBef>
                <a:spcPts val="800"/>
              </a:spcBef>
              <a:buFont typeface="Arial" panose="020B0604020202020204" pitchFamily="34" charset="0"/>
              <a:buChar char="•"/>
            </a:pPr>
            <a:r>
              <a:rPr lang="en-US" dirty="0" smtClean="0">
                <a:latin typeface="Cambria" panose="02040503050406030204" pitchFamily="18" charset="0"/>
              </a:rPr>
              <a:t>The </a:t>
            </a:r>
            <a:r>
              <a:rPr lang="en-US" dirty="0">
                <a:latin typeface="Cambria" panose="02040503050406030204" pitchFamily="18" charset="0"/>
              </a:rPr>
              <a:t>Eurosystem creates a </a:t>
            </a:r>
            <a:r>
              <a:rPr lang="en-US" dirty="0">
                <a:solidFill>
                  <a:srgbClr val="FF0000"/>
                </a:solidFill>
                <a:latin typeface="Cambria" panose="02040503050406030204" pitchFamily="18" charset="0"/>
              </a:rPr>
              <a:t>ceiling</a:t>
            </a:r>
            <a:r>
              <a:rPr lang="en-US" dirty="0">
                <a:latin typeface="Cambria" panose="02040503050406030204" pitchFamily="18" charset="0"/>
              </a:rPr>
              <a:t> and a </a:t>
            </a:r>
            <a:r>
              <a:rPr lang="en-US" dirty="0">
                <a:solidFill>
                  <a:srgbClr val="FF0000"/>
                </a:solidFill>
                <a:latin typeface="Cambria" panose="02040503050406030204" pitchFamily="18" charset="0"/>
              </a:rPr>
              <a:t>floor</a:t>
            </a:r>
            <a:r>
              <a:rPr lang="en-US" dirty="0">
                <a:latin typeface="Cambria" panose="02040503050406030204" pitchFamily="18" charset="0"/>
              </a:rPr>
              <a:t> for EONIA by maintaining open </a:t>
            </a:r>
            <a:r>
              <a:rPr lang="en-US" dirty="0">
                <a:solidFill>
                  <a:srgbClr val="FF0000"/>
                </a:solidFill>
                <a:latin typeface="Cambria" panose="02040503050406030204" pitchFamily="18" charset="0"/>
              </a:rPr>
              <a:t>lending</a:t>
            </a:r>
            <a:r>
              <a:rPr lang="en-US" dirty="0">
                <a:latin typeface="Cambria" panose="02040503050406030204" pitchFamily="18" charset="0"/>
              </a:rPr>
              <a:t> and </a:t>
            </a:r>
            <a:r>
              <a:rPr lang="en-US" dirty="0">
                <a:solidFill>
                  <a:srgbClr val="FF0000"/>
                </a:solidFill>
                <a:latin typeface="Cambria" panose="02040503050406030204" pitchFamily="18" charset="0"/>
              </a:rPr>
              <a:t>deposit</a:t>
            </a:r>
            <a:r>
              <a:rPr lang="en-US" dirty="0">
                <a:latin typeface="Cambria" panose="02040503050406030204" pitchFamily="18" charset="0"/>
              </a:rPr>
              <a:t> facilities at pre-announced interest </a:t>
            </a:r>
            <a:r>
              <a:rPr lang="en-US" dirty="0" smtClean="0">
                <a:latin typeface="Cambria" panose="02040503050406030204" pitchFamily="18" charset="0"/>
              </a:rPr>
              <a:t>rates.</a:t>
            </a:r>
          </a:p>
          <a:p>
            <a:pPr marL="765176" lvl="1" indent="-173038"/>
            <a:r>
              <a:rPr lang="en-US" dirty="0" smtClean="0">
                <a:latin typeface="Cambria" panose="02040503050406030204" pitchFamily="18" charset="0"/>
              </a:rPr>
              <a:t>The </a:t>
            </a:r>
            <a:r>
              <a:rPr lang="en-US" dirty="0" smtClean="0">
                <a:solidFill>
                  <a:srgbClr val="FF0000"/>
                </a:solidFill>
                <a:latin typeface="Cambria" panose="02040503050406030204" pitchFamily="18" charset="0"/>
              </a:rPr>
              <a:t>marginal lending facility </a:t>
            </a:r>
            <a:r>
              <a:rPr lang="en-US" dirty="0" smtClean="0">
                <a:latin typeface="Cambria" panose="02040503050406030204" pitchFamily="18" charset="0"/>
              </a:rPr>
              <a:t>allows banks to borrow directly from the </a:t>
            </a:r>
            <a:r>
              <a:rPr lang="en-US" dirty="0" err="1" smtClean="0">
                <a:latin typeface="Cambria" panose="02040503050406030204" pitchFamily="18" charset="0"/>
              </a:rPr>
              <a:t>Eurosystem</a:t>
            </a:r>
            <a:r>
              <a:rPr lang="en-US" dirty="0" smtClean="0">
                <a:latin typeface="Cambria" panose="02040503050406030204" pitchFamily="18" charset="0"/>
              </a:rPr>
              <a:t> at the corresponding rate. It is a </a:t>
            </a:r>
            <a:r>
              <a:rPr lang="en-US" dirty="0" smtClean="0">
                <a:solidFill>
                  <a:srgbClr val="FF0000"/>
                </a:solidFill>
                <a:latin typeface="Cambria" panose="02040503050406030204" pitchFamily="18" charset="0"/>
              </a:rPr>
              <a:t>ceiling</a:t>
            </a:r>
            <a:r>
              <a:rPr lang="en-US" dirty="0" smtClean="0">
                <a:latin typeface="Cambria" panose="02040503050406030204" pitchFamily="18" charset="0"/>
              </a:rPr>
              <a:t> because no bank would want to pay a higher rate on the overnight market. </a:t>
            </a:r>
            <a:endParaRPr lang="en-US" dirty="0">
              <a:latin typeface="Cambria" panose="02040503050406030204" pitchFamily="18" charset="0"/>
            </a:endParaRPr>
          </a:p>
          <a:p>
            <a:pPr marL="765176" lvl="1" indent="-173038"/>
            <a:r>
              <a:rPr lang="en-US" dirty="0" smtClean="0">
                <a:latin typeface="Cambria" panose="02040503050406030204" pitchFamily="18" charset="0"/>
              </a:rPr>
              <a:t>Similarly, the </a:t>
            </a:r>
            <a:r>
              <a:rPr lang="en-US" dirty="0" err="1" smtClean="0">
                <a:latin typeface="Cambria" panose="02040503050406030204" pitchFamily="18" charset="0"/>
              </a:rPr>
              <a:t>Eurosystem</a:t>
            </a:r>
            <a:r>
              <a:rPr lang="en-US" dirty="0" smtClean="0">
                <a:latin typeface="Cambria" panose="02040503050406030204" pitchFamily="18" charset="0"/>
              </a:rPr>
              <a:t> accepts </a:t>
            </a:r>
            <a:r>
              <a:rPr lang="en-US" dirty="0" smtClean="0">
                <a:solidFill>
                  <a:srgbClr val="FF0000"/>
                </a:solidFill>
                <a:latin typeface="Cambria" panose="02040503050406030204" pitchFamily="18" charset="0"/>
              </a:rPr>
              <a:t>deposits</a:t>
            </a:r>
            <a:r>
              <a:rPr lang="en-US" dirty="0" smtClean="0">
                <a:latin typeface="Cambria" panose="02040503050406030204" pitchFamily="18" charset="0"/>
              </a:rPr>
              <a:t> at its pre-announced deposit rate. This is a </a:t>
            </a:r>
            <a:r>
              <a:rPr lang="en-US" dirty="0" smtClean="0">
                <a:solidFill>
                  <a:srgbClr val="FF0000"/>
                </a:solidFill>
                <a:latin typeface="Cambria" panose="02040503050406030204" pitchFamily="18" charset="0"/>
              </a:rPr>
              <a:t>floor</a:t>
            </a:r>
            <a:r>
              <a:rPr lang="en-US" dirty="0" smtClean="0">
                <a:latin typeface="Cambria" panose="02040503050406030204" pitchFamily="18" charset="0"/>
              </a:rPr>
              <a:t> since no bank would ever agree to lend at a lower rate. The figure in the next slide shows that, indeed, EONIA,  has moved within the corridor thus established at least up until 2012. </a:t>
            </a:r>
          </a:p>
          <a:p>
            <a:pPr marL="361950">
              <a:spcBef>
                <a:spcPts val="800"/>
              </a:spcBef>
            </a:pPr>
            <a:endParaRPr lang="en-US" dirty="0">
              <a:latin typeface="Cambria" panose="02040503050406030204" pitchFamily="18" charset="0"/>
            </a:endParaRP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The Eurosystem conducts, usually weekly, auctions at a rate that it chooses, thus providing liquidity to the banking system </a:t>
            </a:r>
            <a:r>
              <a:rPr lang="en-US" dirty="0">
                <a:latin typeface="Cambria" panose="02040503050406030204" pitchFamily="18" charset="0"/>
              </a:rPr>
              <a:t>and the chosen interest rate serves as a precise guide for EONIA. </a:t>
            </a:r>
            <a:endParaRPr lang="en-US" dirty="0" smtClean="0">
              <a:latin typeface="Cambria" panose="02040503050406030204" pitchFamily="18" charset="0"/>
            </a:endParaRPr>
          </a:p>
          <a:p>
            <a:pPr marL="765176" lvl="1" indent="-173038"/>
            <a:r>
              <a:rPr lang="en-US" dirty="0" smtClean="0">
                <a:latin typeface="Cambria" panose="02040503050406030204" pitchFamily="18" charset="0"/>
              </a:rPr>
              <a:t>Each NCB collects bids from its commercial banks and passes the information to the ECB. The ECB then decides which proportion of bids will be accepted and instructs the NCBs accordingly.</a:t>
            </a:r>
          </a:p>
          <a:p>
            <a:pPr marL="765176" lvl="1" indent="-173038"/>
            <a:r>
              <a:rPr lang="en-US" i="1" dirty="0">
                <a:latin typeface="Cambria" panose="02040503050406030204" pitchFamily="18" charset="0"/>
              </a:rPr>
              <a:t>As the interbank market dried up in autumn 2008, and banks could no longer rely on borrowing from each other, the ECB amended its approach and </a:t>
            </a:r>
            <a:r>
              <a:rPr lang="en-US" b="1" i="1" dirty="0">
                <a:solidFill>
                  <a:srgbClr val="FF0000"/>
                </a:solidFill>
                <a:latin typeface="Cambria" panose="02040503050406030204" pitchFamily="18" charset="0"/>
              </a:rPr>
              <a:t>provided unlimited credit to banks at a fixed interest rate</a:t>
            </a:r>
            <a:r>
              <a:rPr lang="en-US" i="1" dirty="0">
                <a:latin typeface="Cambria" panose="02040503050406030204" pitchFamily="18" charset="0"/>
              </a:rPr>
              <a:t>. The amended approach came to be known as </a:t>
            </a:r>
            <a:r>
              <a:rPr lang="en-US" i="1" dirty="0">
                <a:solidFill>
                  <a:srgbClr val="FF0000"/>
                </a:solidFill>
                <a:latin typeface="Cambria" panose="02040503050406030204" pitchFamily="18" charset="0"/>
              </a:rPr>
              <a:t>fixed-rate full allotment</a:t>
            </a:r>
            <a:r>
              <a:rPr lang="en-US" i="1" dirty="0">
                <a:latin typeface="Cambria" panose="02040503050406030204" pitchFamily="18" charset="0"/>
              </a:rPr>
              <a:t>.</a:t>
            </a:r>
            <a:endParaRPr lang="de-DE" i="1"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20</a:t>
            </a:fld>
            <a:endParaRPr lang="en-US" dirty="0"/>
          </a:p>
        </p:txBody>
      </p:sp>
    </p:spTree>
    <p:extLst>
      <p:ext uri="{BB962C8B-B14F-4D97-AF65-F5344CB8AC3E}">
        <p14:creationId xmlns:p14="http://schemas.microsoft.com/office/powerpoint/2010/main" val="22325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ECB‘s policy rates</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21</a:t>
            </a:fld>
            <a:endParaRPr lang="en-US" dirty="0"/>
          </a:p>
        </p:txBody>
      </p:sp>
      <p:pic>
        <p:nvPicPr>
          <p:cNvPr id="6" name="Picture 5">
            <a:extLst>
              <a:ext uri="{FF2B5EF4-FFF2-40B4-BE49-F238E27FC236}">
                <a16:creationId xmlns:a16="http://schemas.microsoft.com/office/drawing/2014/main" xmlns="" id="{47AC1E52-B4AD-41A7-B90B-A54F78100DDF}"/>
              </a:ext>
            </a:extLst>
          </p:cNvPr>
          <p:cNvPicPr>
            <a:picLocks noChangeAspect="1"/>
          </p:cNvPicPr>
          <p:nvPr/>
        </p:nvPicPr>
        <p:blipFill>
          <a:blip r:embed="rId2"/>
          <a:stretch>
            <a:fillRect/>
          </a:stretch>
        </p:blipFill>
        <p:spPr>
          <a:xfrm>
            <a:off x="547687" y="783329"/>
            <a:ext cx="8048625" cy="5485427"/>
          </a:xfrm>
          <a:prstGeom prst="rect">
            <a:avLst/>
          </a:prstGeom>
        </p:spPr>
      </p:pic>
    </p:spTree>
    <p:extLst>
      <p:ext uri="{BB962C8B-B14F-4D97-AF65-F5344CB8AC3E}">
        <p14:creationId xmlns:p14="http://schemas.microsoft.com/office/powerpoint/2010/main" val="4040648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first years (until the Great Crisis)</a:t>
            </a:r>
            <a:endParaRPr lang="de-DE" dirty="0"/>
          </a:p>
        </p:txBody>
      </p:sp>
      <p:sp>
        <p:nvSpPr>
          <p:cNvPr id="3" name="Textplatzhalter 2"/>
          <p:cNvSpPr>
            <a:spLocks noGrp="1"/>
          </p:cNvSpPr>
          <p:nvPr>
            <p:ph type="body" sz="quarter" idx="12"/>
          </p:nvPr>
        </p:nvSpPr>
        <p:spPr>
          <a:xfrm>
            <a:off x="356615" y="1280088"/>
            <a:ext cx="8543545" cy="4972431"/>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A difficult period:</a:t>
            </a:r>
          </a:p>
          <a:p>
            <a:pPr marL="534988" indent="-173038">
              <a:spcBef>
                <a:spcPts val="800"/>
              </a:spcBef>
              <a:buFont typeface="Arial" panose="020B0604020202020204" pitchFamily="34" charset="0"/>
              <a:buChar char="•"/>
            </a:pPr>
            <a:r>
              <a:rPr lang="en-US" dirty="0">
                <a:latin typeface="Cambria" panose="02040503050406030204" pitchFamily="18" charset="0"/>
              </a:rPr>
              <a:t>oil shock in 2000;</a:t>
            </a:r>
          </a:p>
          <a:p>
            <a:pPr marL="534988" indent="-173038">
              <a:spcBef>
                <a:spcPts val="800"/>
              </a:spcBef>
              <a:buFont typeface="Arial" panose="020B0604020202020204" pitchFamily="34" charset="0"/>
              <a:buChar char="•"/>
            </a:pPr>
            <a:r>
              <a:rPr lang="en-US" dirty="0">
                <a:latin typeface="Cambria" panose="02040503050406030204" pitchFamily="18" charset="0"/>
              </a:rPr>
              <a:t>September, 11 in 2001;</a:t>
            </a:r>
          </a:p>
          <a:p>
            <a:pPr marL="534988" indent="-173038">
              <a:spcBef>
                <a:spcPts val="800"/>
              </a:spcBef>
              <a:buFont typeface="Arial" panose="020B0604020202020204" pitchFamily="34" charset="0"/>
              <a:buChar char="•"/>
            </a:pPr>
            <a:r>
              <a:rPr lang="en-US" dirty="0">
                <a:latin typeface="Cambria" panose="02040503050406030204" pitchFamily="18" charset="0"/>
              </a:rPr>
              <a:t>oil prices rose to record level</a:t>
            </a:r>
          </a:p>
          <a:p>
            <a:pPr marL="534988" indent="-173038">
              <a:spcBef>
                <a:spcPts val="800"/>
              </a:spcBef>
              <a:buFont typeface="Arial" panose="020B0604020202020204" pitchFamily="34" charset="0"/>
              <a:buChar char="•"/>
            </a:pPr>
            <a:r>
              <a:rPr lang="en-US" dirty="0">
                <a:latin typeface="Cambria" panose="02040503050406030204" pitchFamily="18" charset="0"/>
              </a:rPr>
              <a:t>US financial crisis started mid-2007.</a:t>
            </a:r>
          </a:p>
          <a:p>
            <a:pPr marL="361950">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Result: </a:t>
            </a:r>
            <a:r>
              <a:rPr lang="en-US" dirty="0">
                <a:solidFill>
                  <a:srgbClr val="FF0000"/>
                </a:solidFill>
                <a:latin typeface="Cambria" panose="02040503050406030204" pitchFamily="18" charset="0"/>
              </a:rPr>
              <a:t>Inflation </a:t>
            </a:r>
            <a:r>
              <a:rPr lang="en-US" dirty="0" smtClean="0">
                <a:solidFill>
                  <a:srgbClr val="FF0000"/>
                </a:solidFill>
                <a:latin typeface="Cambria" panose="02040503050406030204" pitchFamily="18" charset="0"/>
              </a:rPr>
              <a:t>rate has remained quite close to 2% until late 2007, then showed spikes and a prolonged period of digits below target. Most recently the inflation has been lower than 2%, especially during the peak of the pandemic. Only in the last couple of months it has increased.</a:t>
            </a: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Growth has been generally slow in the Eurozone</a:t>
            </a:r>
            <a:r>
              <a:rPr lang="en-US" dirty="0">
                <a:latin typeface="Cambria" panose="02040503050406030204" pitchFamily="18" charset="0"/>
              </a:rPr>
              <a:t>, prompting criticism of the ECB, including by some member governments. </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22</a:t>
            </a:fld>
            <a:endParaRPr lang="en-US" dirty="0"/>
          </a:p>
        </p:txBody>
      </p:sp>
    </p:spTree>
    <p:extLst>
      <p:ext uri="{BB962C8B-B14F-4D97-AF65-F5344CB8AC3E}">
        <p14:creationId xmlns:p14="http://schemas.microsoft.com/office/powerpoint/2010/main" val="12226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first years (until the Great Crisis): inflation</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23</a:t>
            </a:fld>
            <a:endParaRPr lang="en-US" dirty="0"/>
          </a:p>
        </p:txBody>
      </p:sp>
      <p:pic>
        <p:nvPicPr>
          <p:cNvPr id="8" name="Picture 7">
            <a:extLst>
              <a:ext uri="{FF2B5EF4-FFF2-40B4-BE49-F238E27FC236}">
                <a16:creationId xmlns:a16="http://schemas.microsoft.com/office/drawing/2014/main" xmlns="" id="{D7B4B283-410A-4683-B3B1-403C50BE73EA}"/>
              </a:ext>
            </a:extLst>
          </p:cNvPr>
          <p:cNvPicPr>
            <a:picLocks noChangeAspect="1"/>
          </p:cNvPicPr>
          <p:nvPr/>
        </p:nvPicPr>
        <p:blipFill>
          <a:blip r:embed="rId2"/>
          <a:stretch>
            <a:fillRect/>
          </a:stretch>
        </p:blipFill>
        <p:spPr>
          <a:xfrm>
            <a:off x="588413" y="814688"/>
            <a:ext cx="7967173" cy="5471811"/>
          </a:xfrm>
          <a:prstGeom prst="rect">
            <a:avLst/>
          </a:prstGeom>
        </p:spPr>
      </p:pic>
    </p:spTree>
    <p:extLst>
      <p:ext uri="{BB962C8B-B14F-4D97-AF65-F5344CB8AC3E}">
        <p14:creationId xmlns:p14="http://schemas.microsoft.com/office/powerpoint/2010/main" val="26387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6975265" cy="822960"/>
          </a:xfrm>
        </p:spPr>
        <p:txBody>
          <a:bodyPr/>
          <a:lstStyle/>
          <a:p>
            <a:r>
              <a:rPr lang="en-US" dirty="0"/>
              <a:t>The first years (until the Great Crisis): growth</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24</a:t>
            </a:fld>
            <a:endParaRPr lang="en-US" dirty="0"/>
          </a:p>
        </p:txBody>
      </p:sp>
      <p:pic>
        <p:nvPicPr>
          <p:cNvPr id="6" name="Picture 5">
            <a:extLst>
              <a:ext uri="{FF2B5EF4-FFF2-40B4-BE49-F238E27FC236}">
                <a16:creationId xmlns:a16="http://schemas.microsoft.com/office/drawing/2014/main" xmlns="" id="{C32F9893-2ADF-4E7E-8B15-C53278961267}"/>
              </a:ext>
            </a:extLst>
          </p:cNvPr>
          <p:cNvPicPr>
            <a:picLocks noChangeAspect="1"/>
          </p:cNvPicPr>
          <p:nvPr/>
        </p:nvPicPr>
        <p:blipFill>
          <a:blip r:embed="rId2"/>
          <a:stretch>
            <a:fillRect/>
          </a:stretch>
        </p:blipFill>
        <p:spPr>
          <a:xfrm>
            <a:off x="883943" y="748164"/>
            <a:ext cx="7376113" cy="5538336"/>
          </a:xfrm>
          <a:prstGeom prst="rect">
            <a:avLst/>
          </a:prstGeom>
        </p:spPr>
      </p:pic>
    </p:spTree>
    <p:extLst>
      <p:ext uri="{BB962C8B-B14F-4D97-AF65-F5344CB8AC3E}">
        <p14:creationId xmlns:p14="http://schemas.microsoft.com/office/powerpoint/2010/main" val="1824944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50661" y="214884"/>
            <a:ext cx="8634985" cy="897254"/>
          </a:xfrm>
        </p:spPr>
        <p:txBody>
          <a:bodyPr/>
          <a:lstStyle/>
          <a:p>
            <a:r>
              <a:rPr lang="en-US" dirty="0"/>
              <a:t>The first years (until the Great Crisis): the Euro exchange rate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25</a:t>
            </a:fld>
            <a:endParaRPr lang="en-US" dirty="0"/>
          </a:p>
        </p:txBody>
      </p:sp>
      <p:pic>
        <p:nvPicPr>
          <p:cNvPr id="6" name="Picture 5">
            <a:extLst>
              <a:ext uri="{FF2B5EF4-FFF2-40B4-BE49-F238E27FC236}">
                <a16:creationId xmlns:a16="http://schemas.microsoft.com/office/drawing/2014/main" xmlns="" id="{05EB541E-BB27-4F21-B039-2482DF47C55F}"/>
              </a:ext>
            </a:extLst>
          </p:cNvPr>
          <p:cNvPicPr>
            <a:picLocks noChangeAspect="1"/>
          </p:cNvPicPr>
          <p:nvPr/>
        </p:nvPicPr>
        <p:blipFill>
          <a:blip r:embed="rId2"/>
          <a:stretch>
            <a:fillRect/>
          </a:stretch>
        </p:blipFill>
        <p:spPr>
          <a:xfrm>
            <a:off x="226023" y="1018803"/>
            <a:ext cx="8767316" cy="5277221"/>
          </a:xfrm>
          <a:prstGeom prst="rect">
            <a:avLst/>
          </a:prstGeom>
        </p:spPr>
      </p:pic>
    </p:spTree>
    <p:extLst>
      <p:ext uri="{BB962C8B-B14F-4D97-AF65-F5344CB8AC3E}">
        <p14:creationId xmlns:p14="http://schemas.microsoft.com/office/powerpoint/2010/main" val="183495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490" y="162824"/>
            <a:ext cx="8547355" cy="822960"/>
          </a:xfrm>
        </p:spPr>
        <p:txBody>
          <a:bodyPr/>
          <a:lstStyle/>
          <a:p>
            <a:r>
              <a:rPr lang="en-US" dirty="0"/>
              <a:t>The first years (until the Great Crisis): </a:t>
            </a:r>
            <a:r>
              <a:rPr lang="de-DE" dirty="0"/>
              <a:t>lasting differences in inflation</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26</a:t>
            </a:fld>
            <a:endParaRPr lang="en-US" dirty="0"/>
          </a:p>
        </p:txBody>
      </p:sp>
      <p:pic>
        <p:nvPicPr>
          <p:cNvPr id="3" name="Picture 2">
            <a:extLst>
              <a:ext uri="{FF2B5EF4-FFF2-40B4-BE49-F238E27FC236}">
                <a16:creationId xmlns:a16="http://schemas.microsoft.com/office/drawing/2014/main" xmlns="" id="{26D658EB-394B-4872-ABC2-68B30C99F30C}"/>
              </a:ext>
            </a:extLst>
          </p:cNvPr>
          <p:cNvPicPr>
            <a:picLocks noChangeAspect="1"/>
          </p:cNvPicPr>
          <p:nvPr/>
        </p:nvPicPr>
        <p:blipFill>
          <a:blip r:embed="rId2"/>
          <a:stretch>
            <a:fillRect/>
          </a:stretch>
        </p:blipFill>
        <p:spPr>
          <a:xfrm>
            <a:off x="1127187" y="1097281"/>
            <a:ext cx="7006210" cy="5186415"/>
          </a:xfrm>
          <a:prstGeom prst="rect">
            <a:avLst/>
          </a:prstGeom>
        </p:spPr>
      </p:pic>
    </p:spTree>
    <p:extLst>
      <p:ext uri="{BB962C8B-B14F-4D97-AF65-F5344CB8AC3E}">
        <p14:creationId xmlns:p14="http://schemas.microsoft.com/office/powerpoint/2010/main" val="315564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16" y="100584"/>
            <a:ext cx="8987410" cy="822960"/>
          </a:xfrm>
        </p:spPr>
        <p:txBody>
          <a:bodyPr/>
          <a:lstStyle/>
          <a:p>
            <a:r>
              <a:rPr lang="en-US" dirty="0"/>
              <a:t>The first years (until the Great Crisis): </a:t>
            </a:r>
            <a:r>
              <a:rPr lang="de-DE" dirty="0"/>
              <a:t>lasting differences in inflation</a:t>
            </a:r>
          </a:p>
        </p:txBody>
      </p:sp>
      <p:sp>
        <p:nvSpPr>
          <p:cNvPr id="3" name="Textplatzhalter 2"/>
          <p:cNvSpPr>
            <a:spLocks noGrp="1"/>
          </p:cNvSpPr>
          <p:nvPr>
            <p:ph type="body" sz="quarter" idx="12"/>
          </p:nvPr>
        </p:nvSpPr>
        <p:spPr>
          <a:xfrm>
            <a:off x="249721" y="1075055"/>
            <a:ext cx="8535925" cy="5041540"/>
          </a:xfrm>
        </p:spPr>
        <p:txBody>
          <a:bodyPr>
            <a:normAutofit fontScale="92500" lnSpcReduction="20000"/>
          </a:bodyPr>
          <a:lstStyle/>
          <a:p>
            <a:pPr>
              <a:spcBef>
                <a:spcPts val="800"/>
              </a:spcBef>
            </a:pPr>
            <a:r>
              <a:rPr lang="en-US" dirty="0">
                <a:latin typeface="Cambria" panose="02040503050406030204" pitchFamily="18" charset="0"/>
              </a:rPr>
              <a:t>Still, </a:t>
            </a:r>
            <a:r>
              <a:rPr lang="en-US" dirty="0">
                <a:solidFill>
                  <a:srgbClr val="FF0000"/>
                </a:solidFill>
                <a:latin typeface="Cambria" panose="02040503050406030204" pitchFamily="18" charset="0"/>
              </a:rPr>
              <a:t>large inflation differentials have occurred</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lower than average</a:t>
            </a:r>
            <a:r>
              <a:rPr lang="en-US" dirty="0">
                <a:latin typeface="Cambria" panose="02040503050406030204" pitchFamily="18" charset="0"/>
              </a:rPr>
              <a:t>: Germany, France and Finland;</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higher than average</a:t>
            </a:r>
            <a:r>
              <a:rPr lang="en-US" dirty="0">
                <a:latin typeface="Cambria" panose="02040503050406030204" pitchFamily="18" charset="0"/>
              </a:rPr>
              <a:t>: Ireland, Spain, Portugal, Netherlands and Italy.</a:t>
            </a:r>
          </a:p>
          <a:p>
            <a:pPr>
              <a:spcBef>
                <a:spcPts val="800"/>
              </a:spcBef>
            </a:pPr>
            <a:endParaRPr lang="en-US" dirty="0">
              <a:latin typeface="Cambria" panose="02040503050406030204" pitchFamily="18" charset="0"/>
            </a:endParaRPr>
          </a:p>
          <a:p>
            <a:pPr>
              <a:spcBef>
                <a:spcPts val="800"/>
              </a:spcBef>
            </a:pPr>
            <a:r>
              <a:rPr lang="en-US" dirty="0">
                <a:latin typeface="Cambria" panose="02040503050406030204" pitchFamily="18" charset="0"/>
              </a:rPr>
              <a:t>Possible causes: </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catching up </a:t>
            </a:r>
            <a:r>
              <a:rPr lang="en-US" dirty="0">
                <a:latin typeface="Cambria" panose="02040503050406030204" pitchFamily="18" charset="0"/>
              </a:rPr>
              <a:t>in productivity levels (</a:t>
            </a:r>
            <a:r>
              <a:rPr lang="de-DE" dirty="0" err="1">
                <a:latin typeface="Cambria" panose="02040503050406030204" pitchFamily="18" charset="0"/>
              </a:rPr>
              <a:t>Balassa</a:t>
            </a:r>
            <a:r>
              <a:rPr lang="de-DE" dirty="0">
                <a:latin typeface="Cambria" panose="02040503050406030204" pitchFamily="18" charset="0"/>
              </a:rPr>
              <a:t>–Samuelson </a:t>
            </a:r>
            <a:r>
              <a:rPr lang="de-DE" dirty="0" err="1" smtClean="0">
                <a:latin typeface="Cambria" panose="02040503050406030204" pitchFamily="18" charset="0"/>
              </a:rPr>
              <a:t>effect</a:t>
            </a:r>
            <a:r>
              <a:rPr lang="de-DE" dirty="0" smtClean="0">
                <a:latin typeface="Cambria" panose="02040503050406030204" pitchFamily="18" charset="0"/>
              </a:rPr>
              <a:t>, i.e. </a:t>
            </a:r>
            <a:r>
              <a:rPr lang="de-DE" dirty="0" err="1" smtClean="0">
                <a:latin typeface="Cambria" panose="02040503050406030204" pitchFamily="18" charset="0"/>
              </a:rPr>
              <a:t>laggard</a:t>
            </a:r>
            <a:r>
              <a:rPr lang="de-DE" dirty="0" smtClean="0">
                <a:latin typeface="Cambria" panose="02040503050406030204" pitchFamily="18" charset="0"/>
              </a:rPr>
              <a:t> </a:t>
            </a:r>
            <a:r>
              <a:rPr lang="de-DE" dirty="0" err="1" smtClean="0">
                <a:latin typeface="Cambria" panose="02040503050406030204" pitchFamily="18" charset="0"/>
              </a:rPr>
              <a:t>economies</a:t>
            </a:r>
            <a:r>
              <a:rPr lang="de-DE" dirty="0" smtClean="0">
                <a:latin typeface="Cambria" panose="02040503050406030204" pitchFamily="18" charset="0"/>
              </a:rPr>
              <a:t> upgrade </a:t>
            </a:r>
            <a:r>
              <a:rPr lang="de-DE" dirty="0" err="1" smtClean="0">
                <a:latin typeface="Cambria" panose="02040503050406030204" pitchFamily="18" charset="0"/>
              </a:rPr>
              <a:t>their</a:t>
            </a:r>
            <a:r>
              <a:rPr lang="de-DE" dirty="0" smtClean="0">
                <a:latin typeface="Cambria" panose="02040503050406030204" pitchFamily="18" charset="0"/>
              </a:rPr>
              <a:t> </a:t>
            </a:r>
            <a:r>
              <a:rPr lang="de-DE" dirty="0" err="1" smtClean="0">
                <a:latin typeface="Cambria" panose="02040503050406030204" pitchFamily="18" charset="0"/>
              </a:rPr>
              <a:t>products</a:t>
            </a:r>
            <a:r>
              <a:rPr lang="de-DE" dirty="0" smtClean="0">
                <a:latin typeface="Cambria" panose="02040503050406030204" pitchFamily="18" charset="0"/>
              </a:rPr>
              <a:t>, </a:t>
            </a:r>
            <a:r>
              <a:rPr lang="de-DE" dirty="0" err="1" smtClean="0">
                <a:latin typeface="Cambria" panose="02040503050406030204" pitchFamily="18" charset="0"/>
              </a:rPr>
              <a:t>adopting</a:t>
            </a:r>
            <a:r>
              <a:rPr lang="de-DE" dirty="0" smtClean="0">
                <a:latin typeface="Cambria" panose="02040503050406030204" pitchFamily="18" charset="0"/>
              </a:rPr>
              <a:t> </a:t>
            </a:r>
            <a:r>
              <a:rPr lang="de-DE" dirty="0" err="1" smtClean="0">
                <a:latin typeface="Cambria" panose="02040503050406030204" pitchFamily="18" charset="0"/>
              </a:rPr>
              <a:t>better</a:t>
            </a:r>
            <a:r>
              <a:rPr lang="de-DE" dirty="0" smtClean="0">
                <a:latin typeface="Cambria" panose="02040503050406030204" pitchFamily="18" charset="0"/>
              </a:rPr>
              <a:t> </a:t>
            </a:r>
            <a:r>
              <a:rPr lang="de-DE" dirty="0" err="1" smtClean="0">
                <a:latin typeface="Cambria" panose="02040503050406030204" pitchFamily="18" charset="0"/>
              </a:rPr>
              <a:t>technologies</a:t>
            </a:r>
            <a:r>
              <a:rPr lang="de-DE" dirty="0" smtClean="0">
                <a:latin typeface="Cambria" panose="02040503050406030204" pitchFamily="18" charset="0"/>
              </a:rPr>
              <a:t>. These countries  </a:t>
            </a:r>
            <a:r>
              <a:rPr lang="de-DE" dirty="0" err="1" smtClean="0">
                <a:latin typeface="Cambria" panose="02040503050406030204" pitchFamily="18" charset="0"/>
              </a:rPr>
              <a:t>climb</a:t>
            </a:r>
            <a:r>
              <a:rPr lang="de-DE" dirty="0" smtClean="0">
                <a:latin typeface="Cambria" panose="02040503050406030204" pitchFamily="18" charset="0"/>
              </a:rPr>
              <a:t> </a:t>
            </a:r>
            <a:r>
              <a:rPr lang="de-DE" dirty="0" err="1" smtClean="0">
                <a:latin typeface="Cambria" panose="02040503050406030204" pitchFamily="18" charset="0"/>
              </a:rPr>
              <a:t>up</a:t>
            </a:r>
            <a:r>
              <a:rPr lang="de-DE" dirty="0" smtClean="0">
                <a:latin typeface="Cambria" panose="02040503050406030204" pitchFamily="18" charset="0"/>
              </a:rPr>
              <a:t> </a:t>
            </a:r>
            <a:r>
              <a:rPr lang="de-DE" dirty="0" err="1" smtClean="0">
                <a:latin typeface="Cambria" panose="02040503050406030204" pitchFamily="18" charset="0"/>
              </a:rPr>
              <a:t>the</a:t>
            </a:r>
            <a:r>
              <a:rPr lang="de-DE" dirty="0" smtClean="0">
                <a:latin typeface="Cambria" panose="02040503050406030204" pitchFamily="18" charset="0"/>
              </a:rPr>
              <a:t> </a:t>
            </a:r>
            <a:r>
              <a:rPr lang="de-DE" dirty="0" err="1" smtClean="0">
                <a:latin typeface="Cambria" panose="02040503050406030204" pitchFamily="18" charset="0"/>
              </a:rPr>
              <a:t>product</a:t>
            </a:r>
            <a:r>
              <a:rPr lang="de-DE" dirty="0" smtClean="0">
                <a:latin typeface="Cambria" panose="02040503050406030204" pitchFamily="18" charset="0"/>
              </a:rPr>
              <a:t> </a:t>
            </a:r>
            <a:r>
              <a:rPr lang="de-DE" dirty="0" err="1" smtClean="0">
                <a:latin typeface="Cambria" panose="02040503050406030204" pitchFamily="18" charset="0"/>
              </a:rPr>
              <a:t>quality</a:t>
            </a:r>
            <a:r>
              <a:rPr lang="de-DE" dirty="0" smtClean="0">
                <a:latin typeface="Cambria" panose="02040503050406030204" pitchFamily="18" charset="0"/>
              </a:rPr>
              <a:t> </a:t>
            </a:r>
            <a:r>
              <a:rPr lang="de-DE" dirty="0" err="1" smtClean="0">
                <a:latin typeface="Cambria" panose="02040503050406030204" pitchFamily="18" charset="0"/>
              </a:rPr>
              <a:t>ladder</a:t>
            </a:r>
            <a:r>
              <a:rPr lang="de-DE" dirty="0" smtClean="0">
                <a:latin typeface="Cambria" panose="02040503050406030204" pitchFamily="18" charset="0"/>
              </a:rPr>
              <a:t> </a:t>
            </a:r>
            <a:r>
              <a:rPr lang="de-DE" dirty="0" err="1" smtClean="0">
                <a:latin typeface="Cambria" panose="02040503050406030204" pitchFamily="18" charset="0"/>
              </a:rPr>
              <a:t>and</a:t>
            </a:r>
            <a:r>
              <a:rPr lang="de-DE" dirty="0" smtClean="0">
                <a:latin typeface="Cambria" panose="02040503050406030204" pitchFamily="18" charset="0"/>
              </a:rPr>
              <a:t> </a:t>
            </a:r>
            <a:r>
              <a:rPr lang="de-DE" dirty="0" err="1" smtClean="0">
                <a:latin typeface="Cambria" panose="02040503050406030204" pitchFamily="18" charset="0"/>
              </a:rPr>
              <a:t>produce</a:t>
            </a:r>
            <a:r>
              <a:rPr lang="de-DE" dirty="0" smtClean="0">
                <a:latin typeface="Cambria" panose="02040503050406030204" pitchFamily="18" charset="0"/>
              </a:rPr>
              <a:t> </a:t>
            </a:r>
            <a:r>
              <a:rPr lang="de-DE" dirty="0" err="1" smtClean="0">
                <a:latin typeface="Cambria" panose="02040503050406030204" pitchFamily="18" charset="0"/>
              </a:rPr>
              <a:t>increasingly</a:t>
            </a:r>
            <a:r>
              <a:rPr lang="de-DE" dirty="0" smtClean="0">
                <a:latin typeface="Cambria" panose="02040503050406030204" pitchFamily="18" charset="0"/>
              </a:rPr>
              <a:t> </a:t>
            </a:r>
            <a:r>
              <a:rPr lang="de-DE" dirty="0" err="1" smtClean="0">
                <a:latin typeface="Cambria" panose="02040503050406030204" pitchFamily="18" charset="0"/>
              </a:rPr>
              <a:t>more</a:t>
            </a:r>
            <a:r>
              <a:rPr lang="de-DE" dirty="0" smtClean="0">
                <a:latin typeface="Cambria" panose="02040503050406030204" pitchFamily="18" charset="0"/>
              </a:rPr>
              <a:t> </a:t>
            </a:r>
            <a:r>
              <a:rPr lang="de-DE" dirty="0" err="1" smtClean="0">
                <a:latin typeface="Cambria" panose="02040503050406030204" pitchFamily="18" charset="0"/>
              </a:rPr>
              <a:t>sophisticated</a:t>
            </a:r>
            <a:r>
              <a:rPr lang="de-DE" dirty="0" smtClean="0">
                <a:latin typeface="Cambria" panose="02040503050406030204" pitchFamily="18" charset="0"/>
              </a:rPr>
              <a:t> </a:t>
            </a:r>
            <a:r>
              <a:rPr lang="de-DE" dirty="0" err="1" smtClean="0">
                <a:latin typeface="Cambria" panose="02040503050406030204" pitchFamily="18" charset="0"/>
              </a:rPr>
              <a:t>products</a:t>
            </a:r>
            <a:r>
              <a:rPr lang="de-DE" dirty="0" smtClean="0">
                <a:latin typeface="Cambria" panose="02040503050406030204" pitchFamily="18" charset="0"/>
              </a:rPr>
              <a:t> </a:t>
            </a:r>
            <a:r>
              <a:rPr lang="de-DE" dirty="0" err="1" smtClean="0">
                <a:latin typeface="Cambria" panose="02040503050406030204" pitchFamily="18" charset="0"/>
              </a:rPr>
              <a:t>that</a:t>
            </a:r>
            <a:r>
              <a:rPr lang="de-DE" dirty="0" smtClean="0">
                <a:latin typeface="Cambria" panose="02040503050406030204" pitchFamily="18" charset="0"/>
              </a:rPr>
              <a:t> </a:t>
            </a:r>
            <a:r>
              <a:rPr lang="de-DE" dirty="0" err="1" smtClean="0">
                <a:latin typeface="Cambria" panose="02040503050406030204" pitchFamily="18" charset="0"/>
              </a:rPr>
              <a:t>they</a:t>
            </a:r>
            <a:r>
              <a:rPr lang="de-DE" dirty="0" smtClean="0">
                <a:latin typeface="Cambria" panose="02040503050406030204" pitchFamily="18" charset="0"/>
              </a:rPr>
              <a:t> </a:t>
            </a:r>
            <a:r>
              <a:rPr lang="de-DE" dirty="0" err="1" smtClean="0">
                <a:latin typeface="Cambria" panose="02040503050406030204" pitchFamily="18" charset="0"/>
              </a:rPr>
              <a:t>can</a:t>
            </a:r>
            <a:r>
              <a:rPr lang="de-DE" dirty="0" smtClean="0">
                <a:latin typeface="Cambria" panose="02040503050406030204" pitchFamily="18" charset="0"/>
              </a:rPr>
              <a:t> </a:t>
            </a:r>
            <a:r>
              <a:rPr lang="de-DE" dirty="0" err="1" smtClean="0">
                <a:latin typeface="Cambria" panose="02040503050406030204" pitchFamily="18" charset="0"/>
              </a:rPr>
              <a:t>sell</a:t>
            </a:r>
            <a:r>
              <a:rPr lang="de-DE" dirty="0" smtClean="0">
                <a:latin typeface="Cambria" panose="02040503050406030204" pitchFamily="18" charset="0"/>
              </a:rPr>
              <a:t> at </a:t>
            </a:r>
            <a:r>
              <a:rPr lang="de-DE" dirty="0" err="1" smtClean="0">
                <a:latin typeface="Cambria" panose="02040503050406030204" pitchFamily="18" charset="0"/>
              </a:rPr>
              <a:t>higher</a:t>
            </a:r>
            <a:r>
              <a:rPr lang="de-DE" dirty="0" smtClean="0">
                <a:latin typeface="Cambria" panose="02040503050406030204" pitchFamily="18" charset="0"/>
              </a:rPr>
              <a:t> </a:t>
            </a:r>
            <a:r>
              <a:rPr lang="de-DE" dirty="0" err="1" smtClean="0">
                <a:latin typeface="Cambria" panose="02040503050406030204" pitchFamily="18" charset="0"/>
              </a:rPr>
              <a:t>prices</a:t>
            </a:r>
            <a:r>
              <a:rPr lang="de-DE" dirty="0" smtClean="0">
                <a:latin typeface="Cambria" panose="02040503050406030204" pitchFamily="18" charset="0"/>
              </a:rPr>
              <a:t>, </a:t>
            </a:r>
            <a:r>
              <a:rPr lang="de-DE" dirty="0" err="1" smtClean="0">
                <a:latin typeface="Cambria" panose="02040503050406030204" pitchFamily="18" charset="0"/>
              </a:rPr>
              <a:t>which</a:t>
            </a:r>
            <a:r>
              <a:rPr lang="de-DE" dirty="0" smtClean="0">
                <a:latin typeface="Cambria" panose="02040503050406030204" pitchFamily="18" charset="0"/>
              </a:rPr>
              <a:t> </a:t>
            </a:r>
            <a:r>
              <a:rPr lang="de-DE" dirty="0" err="1" smtClean="0">
                <a:latin typeface="Cambria" panose="02040503050406030204" pitchFamily="18" charset="0"/>
              </a:rPr>
              <a:t>allows</a:t>
            </a:r>
            <a:r>
              <a:rPr lang="de-DE" dirty="0" smtClean="0">
                <a:latin typeface="Cambria" panose="02040503050406030204" pitchFamily="18" charset="0"/>
              </a:rPr>
              <a:t> </a:t>
            </a:r>
            <a:r>
              <a:rPr lang="de-DE" dirty="0" err="1" smtClean="0">
                <a:latin typeface="Cambria" panose="02040503050406030204" pitchFamily="18" charset="0"/>
              </a:rPr>
              <a:t>their</a:t>
            </a:r>
            <a:r>
              <a:rPr lang="de-DE" dirty="0" smtClean="0">
                <a:latin typeface="Cambria" panose="02040503050406030204" pitchFamily="18" charset="0"/>
              </a:rPr>
              <a:t> </a:t>
            </a:r>
            <a:r>
              <a:rPr lang="de-DE" dirty="0" err="1" smtClean="0">
                <a:latin typeface="Cambria" panose="02040503050406030204" pitchFamily="18" charset="0"/>
              </a:rPr>
              <a:t>workers</a:t>
            </a:r>
            <a:r>
              <a:rPr lang="de-DE" dirty="0" smtClean="0">
                <a:latin typeface="Cambria" panose="02040503050406030204" pitchFamily="18" charset="0"/>
              </a:rPr>
              <a:t> </a:t>
            </a:r>
            <a:r>
              <a:rPr lang="de-DE" dirty="0" err="1" smtClean="0">
                <a:latin typeface="Cambria" panose="02040503050406030204" pitchFamily="18" charset="0"/>
              </a:rPr>
              <a:t>to</a:t>
            </a:r>
            <a:r>
              <a:rPr lang="de-DE" dirty="0" smtClean="0">
                <a:latin typeface="Cambria" panose="02040503050406030204" pitchFamily="18" charset="0"/>
              </a:rPr>
              <a:t> </a:t>
            </a:r>
            <a:r>
              <a:rPr lang="de-DE" dirty="0" err="1" smtClean="0">
                <a:latin typeface="Cambria" panose="02040503050406030204" pitchFamily="18" charset="0"/>
              </a:rPr>
              <a:t>earn</a:t>
            </a:r>
            <a:r>
              <a:rPr lang="de-DE" dirty="0" smtClean="0">
                <a:latin typeface="Cambria" panose="02040503050406030204" pitchFamily="18" charset="0"/>
              </a:rPr>
              <a:t> </a:t>
            </a:r>
            <a:r>
              <a:rPr lang="de-DE" dirty="0" err="1" smtClean="0">
                <a:latin typeface="Cambria" panose="02040503050406030204" pitchFamily="18" charset="0"/>
              </a:rPr>
              <a:t>higher</a:t>
            </a:r>
            <a:r>
              <a:rPr lang="de-DE" dirty="0" smtClean="0">
                <a:latin typeface="Cambria" panose="02040503050406030204" pitchFamily="18" charset="0"/>
              </a:rPr>
              <a:t> </a:t>
            </a:r>
            <a:r>
              <a:rPr lang="de-DE" dirty="0" err="1" smtClean="0">
                <a:latin typeface="Cambria" panose="02040503050406030204" pitchFamily="18" charset="0"/>
              </a:rPr>
              <a:t>wages</a:t>
            </a:r>
            <a:r>
              <a:rPr lang="en-US"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wrong initial conversion rates;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autonomous wage and price </a:t>
            </a:r>
            <a:r>
              <a:rPr lang="en-US" dirty="0" smtClean="0">
                <a:solidFill>
                  <a:srgbClr val="FF0000"/>
                </a:solidFill>
                <a:latin typeface="Cambria" panose="02040503050406030204" pitchFamily="18" charset="0"/>
              </a:rPr>
              <a:t>setting</a:t>
            </a:r>
            <a:r>
              <a:rPr lang="en-US" dirty="0">
                <a:latin typeface="Cambria" panose="02040503050406030204" pitchFamily="18" charset="0"/>
              </a:rPr>
              <a:t> </a:t>
            </a:r>
            <a:r>
              <a:rPr lang="en-US" dirty="0" smtClean="0">
                <a:latin typeface="Cambria" panose="02040503050406030204" pitchFamily="18" charset="0"/>
              </a:rPr>
              <a:t>(e.g. wage increases in excess of labour productivity gains eat into competitiveness)</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policy mistakes, such as </a:t>
            </a:r>
            <a:r>
              <a:rPr lang="en-US" dirty="0">
                <a:solidFill>
                  <a:srgbClr val="FF0000"/>
                </a:solidFill>
                <a:latin typeface="Cambria" panose="02040503050406030204" pitchFamily="18" charset="0"/>
              </a:rPr>
              <a:t>fiscal </a:t>
            </a:r>
            <a:r>
              <a:rPr lang="en-US" dirty="0" smtClean="0">
                <a:solidFill>
                  <a:srgbClr val="FF0000"/>
                </a:solidFill>
                <a:latin typeface="Cambria" panose="02040503050406030204" pitchFamily="18" charset="0"/>
              </a:rPr>
              <a:t>expansion</a:t>
            </a:r>
            <a:r>
              <a:rPr lang="en-US" dirty="0">
                <a:latin typeface="Cambria" panose="02040503050406030204" pitchFamily="18" charset="0"/>
              </a:rPr>
              <a:t> </a:t>
            </a:r>
            <a:r>
              <a:rPr lang="en-US" dirty="0" smtClean="0">
                <a:latin typeface="Cambria" panose="02040503050406030204" pitchFamily="18" charset="0"/>
              </a:rPr>
              <a:t>(once prices are up, it is difficult to bring them down)</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asymmetric shocks</a:t>
            </a:r>
            <a:r>
              <a:rPr lang="en-US" dirty="0">
                <a:latin typeface="Cambria" panose="02040503050406030204" pitchFamily="18" charset="0"/>
              </a:rPr>
              <a:t>, such as oil price effects.</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27</a:t>
            </a:fld>
            <a:endParaRPr lang="en-US" dirty="0"/>
          </a:p>
        </p:txBody>
      </p:sp>
    </p:spTree>
    <p:extLst>
      <p:ext uri="{BB962C8B-B14F-4D97-AF65-F5344CB8AC3E}">
        <p14:creationId xmlns:p14="http://schemas.microsoft.com/office/powerpoint/2010/main" val="5084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76" y="100584"/>
            <a:ext cx="8608208" cy="822960"/>
          </a:xfrm>
        </p:spPr>
        <p:txBody>
          <a:bodyPr/>
          <a:lstStyle/>
          <a:p>
            <a:r>
              <a:rPr lang="en-US" dirty="0"/>
              <a:t>The first years (until the Great Crisis): </a:t>
            </a:r>
            <a:r>
              <a:rPr lang="de-DE" dirty="0"/>
              <a:t>diverging current account</a:t>
            </a:r>
            <a:br>
              <a:rPr lang="de-DE" dirty="0"/>
            </a:b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28</a:t>
            </a:fld>
            <a:endParaRPr lang="en-US" dirty="0"/>
          </a:p>
        </p:txBody>
      </p:sp>
      <p:pic>
        <p:nvPicPr>
          <p:cNvPr id="6" name="Picture 5">
            <a:extLst>
              <a:ext uri="{FF2B5EF4-FFF2-40B4-BE49-F238E27FC236}">
                <a16:creationId xmlns:a16="http://schemas.microsoft.com/office/drawing/2014/main" xmlns="" id="{315DD783-6F71-4446-AC8F-E891B2B1AC12}"/>
              </a:ext>
            </a:extLst>
          </p:cNvPr>
          <p:cNvPicPr>
            <a:picLocks noChangeAspect="1"/>
          </p:cNvPicPr>
          <p:nvPr/>
        </p:nvPicPr>
        <p:blipFill>
          <a:blip r:embed="rId2"/>
          <a:stretch>
            <a:fillRect/>
          </a:stretch>
        </p:blipFill>
        <p:spPr>
          <a:xfrm>
            <a:off x="179177" y="1191661"/>
            <a:ext cx="8785646" cy="4474677"/>
          </a:xfrm>
          <a:prstGeom prst="rect">
            <a:avLst/>
          </a:prstGeom>
        </p:spPr>
      </p:pic>
    </p:spTree>
    <p:extLst>
      <p:ext uri="{BB962C8B-B14F-4D97-AF65-F5344CB8AC3E}">
        <p14:creationId xmlns:p14="http://schemas.microsoft.com/office/powerpoint/2010/main" val="301524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Maastricht Treaty: five entry conditions</a:t>
            </a:r>
            <a:endParaRPr lang="de-DE" dirty="0"/>
          </a:p>
        </p:txBody>
      </p:sp>
      <p:sp>
        <p:nvSpPr>
          <p:cNvPr id="3" name="Textplatzhalter 2"/>
          <p:cNvSpPr>
            <a:spLocks noGrp="1"/>
          </p:cNvSpPr>
          <p:nvPr>
            <p:ph type="body" sz="quarter" idx="12"/>
          </p:nvPr>
        </p:nvSpPr>
        <p:spPr>
          <a:xfrm>
            <a:off x="356615" y="899214"/>
            <a:ext cx="8656524" cy="2002633"/>
          </a:xfrm>
        </p:spPr>
        <p:txBody>
          <a:bodyPr/>
          <a:lstStyle/>
          <a:p>
            <a:pPr marL="1165225" indent="-1165225">
              <a:spcBef>
                <a:spcPts val="800"/>
              </a:spcBef>
            </a:pPr>
            <a:r>
              <a:rPr lang="en-US" i="1" dirty="0">
                <a:latin typeface="Cambria" panose="02040503050406030204" pitchFamily="18" charset="0"/>
              </a:rPr>
              <a:t>Purpose</a:t>
            </a:r>
            <a:r>
              <a:rPr lang="en-US" dirty="0">
                <a:latin typeface="Cambria" panose="02040503050406030204" pitchFamily="18" charset="0"/>
              </a:rPr>
              <a:t>:	 A selection process to certify which countries have adopted a ‘culture of price stability’ (i.e., </a:t>
            </a:r>
            <a:r>
              <a:rPr lang="en-US" b="1" dirty="0">
                <a:latin typeface="Cambria" panose="02040503050406030204" pitchFamily="18" charset="0"/>
              </a:rPr>
              <a:t>German-style low inflation</a:t>
            </a:r>
            <a:r>
              <a:rPr lang="en-US" dirty="0">
                <a:latin typeface="Cambria" panose="02040503050406030204" pitchFamily="18" charset="0"/>
              </a:rPr>
              <a:t>); countries have to fulfill five convergence criteria.</a:t>
            </a:r>
          </a:p>
          <a:p>
            <a:pPr marL="1165225" indent="-1165225">
              <a:spcBef>
                <a:spcPts val="800"/>
              </a:spcBef>
            </a:pPr>
            <a:r>
              <a:rPr lang="en-US" b="1" dirty="0">
                <a:latin typeface="Cambria" panose="02040503050406030204" pitchFamily="18" charset="0"/>
              </a:rPr>
              <a:t>1. Inflation: </a:t>
            </a:r>
            <a:r>
              <a:rPr lang="en-US" i="1" dirty="0">
                <a:latin typeface="Cambria" panose="02040503050406030204" pitchFamily="18" charset="0"/>
              </a:rPr>
              <a:t>Not to exceed by more than 1.5 percentage points the average of the 3 lowest inflation rates among EU countries</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a:t>
            </a:fld>
            <a:endParaRPr lang="en-US" dirty="0"/>
          </a:p>
        </p:txBody>
      </p:sp>
      <p:pic>
        <p:nvPicPr>
          <p:cNvPr id="7" name="Picture 6">
            <a:extLst>
              <a:ext uri="{FF2B5EF4-FFF2-40B4-BE49-F238E27FC236}">
                <a16:creationId xmlns:a16="http://schemas.microsoft.com/office/drawing/2014/main" xmlns="" id="{CF04A8D4-8D85-4718-B855-3121EA221D30}"/>
              </a:ext>
            </a:extLst>
          </p:cNvPr>
          <p:cNvPicPr>
            <a:picLocks noChangeAspect="1"/>
          </p:cNvPicPr>
          <p:nvPr/>
        </p:nvPicPr>
        <p:blipFill>
          <a:blip r:embed="rId2"/>
          <a:stretch>
            <a:fillRect/>
          </a:stretch>
        </p:blipFill>
        <p:spPr>
          <a:xfrm>
            <a:off x="1681162" y="2584298"/>
            <a:ext cx="5781675" cy="3764128"/>
          </a:xfrm>
          <a:prstGeom prst="rect">
            <a:avLst/>
          </a:prstGeom>
        </p:spPr>
      </p:pic>
    </p:spTree>
    <p:extLst>
      <p:ext uri="{BB962C8B-B14F-4D97-AF65-F5344CB8AC3E}">
        <p14:creationId xmlns:p14="http://schemas.microsoft.com/office/powerpoint/2010/main" val="16401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Maastricht Treaty: five entry conditions</a:t>
            </a:r>
            <a:endParaRPr lang="de-DE" dirty="0"/>
          </a:p>
        </p:txBody>
      </p:sp>
      <p:sp>
        <p:nvSpPr>
          <p:cNvPr id="3" name="Textplatzhalter 2"/>
          <p:cNvSpPr>
            <a:spLocks noGrp="1"/>
          </p:cNvSpPr>
          <p:nvPr>
            <p:ph type="body" sz="quarter" idx="12"/>
          </p:nvPr>
        </p:nvSpPr>
        <p:spPr>
          <a:xfrm>
            <a:off x="356615" y="917094"/>
            <a:ext cx="8340829" cy="5311428"/>
          </a:xfrm>
        </p:spPr>
        <p:txBody>
          <a:bodyPr>
            <a:normAutofit lnSpcReduction="10000"/>
          </a:bodyPr>
          <a:lstStyle/>
          <a:p>
            <a:pPr>
              <a:spcBef>
                <a:spcPts val="800"/>
              </a:spcBef>
            </a:pPr>
            <a:r>
              <a:rPr lang="en-US" b="1" dirty="0">
                <a:latin typeface="Cambria" panose="02040503050406030204" pitchFamily="18" charset="0"/>
              </a:rPr>
              <a:t>2. Long-term nominal interest rate: </a:t>
            </a:r>
            <a:r>
              <a:rPr lang="en-US" dirty="0">
                <a:solidFill>
                  <a:srgbClr val="FF0000"/>
                </a:solidFill>
                <a:latin typeface="Cambria" panose="02040503050406030204" pitchFamily="18" charset="0"/>
              </a:rPr>
              <a:t>Not to exceed the average interest rate in the 3 lowest inflation countries by more than 2 percentage </a:t>
            </a:r>
            <a:r>
              <a:rPr lang="en-US" dirty="0">
                <a:latin typeface="Cambria" panose="02040503050406030204" pitchFamily="18" charset="0"/>
              </a:rPr>
              <a:t>points (</a:t>
            </a:r>
            <a:r>
              <a:rPr lang="en-US" dirty="0">
                <a:latin typeface="Cambria" panose="02040503050406030204" pitchFamily="18" charset="0"/>
                <a:sym typeface="Wingdings" panose="05000000000000000000" pitchFamily="2" charset="2"/>
              </a:rPr>
              <a:t> </a:t>
            </a:r>
            <a:r>
              <a:rPr lang="en-US" dirty="0">
                <a:latin typeface="Cambria" panose="02040503050406030204" pitchFamily="18" charset="0"/>
              </a:rPr>
              <a:t>long-term interest rates mostly reflect markets’ assessment of long-term inflation).</a:t>
            </a:r>
          </a:p>
          <a:p>
            <a:pPr>
              <a:spcBef>
                <a:spcPts val="800"/>
              </a:spcBef>
            </a:pPr>
            <a:r>
              <a:rPr lang="en-US" b="1" dirty="0">
                <a:latin typeface="Cambria" panose="02040503050406030204" pitchFamily="18" charset="0"/>
              </a:rPr>
              <a:t>3. ERM membership: </a:t>
            </a:r>
            <a:r>
              <a:rPr lang="en-US" dirty="0">
                <a:solidFill>
                  <a:srgbClr val="FF0000"/>
                </a:solidFill>
                <a:latin typeface="Cambria" panose="02040503050406030204" pitchFamily="18" charset="0"/>
              </a:rPr>
              <a:t>At least 2 years in ERM without being forced to </a:t>
            </a:r>
            <a:r>
              <a:rPr lang="en-US" dirty="0" smtClean="0">
                <a:solidFill>
                  <a:srgbClr val="FF0000"/>
                </a:solidFill>
                <a:latin typeface="Cambria" panose="02040503050406030204" pitchFamily="18" charset="0"/>
              </a:rPr>
              <a:t>devalue</a:t>
            </a:r>
            <a:r>
              <a:rPr lang="en-US" dirty="0">
                <a:latin typeface="Cambria" panose="02040503050406030204" pitchFamily="18" charset="0"/>
              </a:rPr>
              <a:t> (https://en.wikipedia.org/wiki/European_Exchange_Rate_Mechanism)</a:t>
            </a:r>
          </a:p>
          <a:p>
            <a:pPr>
              <a:spcBef>
                <a:spcPts val="800"/>
              </a:spcBef>
            </a:pPr>
            <a:r>
              <a:rPr lang="en-US" b="1" dirty="0">
                <a:latin typeface="Cambria" panose="02040503050406030204" pitchFamily="18" charset="0"/>
              </a:rPr>
              <a:t>4. Budget deficit: </a:t>
            </a:r>
            <a:r>
              <a:rPr lang="en-US" dirty="0">
                <a:solidFill>
                  <a:srgbClr val="FF0000"/>
                </a:solidFill>
                <a:latin typeface="Cambria" panose="02040503050406030204" pitchFamily="18" charset="0"/>
              </a:rPr>
              <a:t>Deficit less than 3% of GDP</a:t>
            </a:r>
            <a:r>
              <a:rPr lang="en-US" dirty="0">
                <a:latin typeface="Cambria" panose="02040503050406030204" pitchFamily="18" charset="0"/>
              </a:rPr>
              <a:t>. </a:t>
            </a:r>
          </a:p>
          <a:p>
            <a:pPr>
              <a:spcBef>
                <a:spcPts val="800"/>
              </a:spcBef>
            </a:pPr>
            <a:r>
              <a:rPr lang="en-US" b="1" dirty="0">
                <a:latin typeface="Cambria" panose="02040503050406030204" pitchFamily="18" charset="0"/>
              </a:rPr>
              <a:t>5. Public debt: </a:t>
            </a:r>
            <a:r>
              <a:rPr lang="en-US" dirty="0">
                <a:solidFill>
                  <a:srgbClr val="FF0000"/>
                </a:solidFill>
                <a:latin typeface="Cambria" panose="02040503050406030204" pitchFamily="18" charset="0"/>
              </a:rPr>
              <a:t>Debt less than 60% of GDP </a:t>
            </a:r>
            <a:r>
              <a:rPr lang="en-US" dirty="0">
                <a:latin typeface="Cambria" panose="02040503050406030204" pitchFamily="18" charset="0"/>
              </a:rPr>
              <a:t>(= average of countries at that time).</a:t>
            </a:r>
          </a:p>
          <a:p>
            <a:pPr marL="342900" indent="-342900">
              <a:spcBef>
                <a:spcPts val="2400"/>
              </a:spcBef>
              <a:buFont typeface="Wingdings" panose="05000000000000000000" pitchFamily="2" charset="2"/>
              <a:buChar char="à"/>
            </a:pPr>
            <a:r>
              <a:rPr lang="en-US" altLang="de-DE" dirty="0">
                <a:latin typeface="Cambria" panose="02040503050406030204" pitchFamily="18" charset="0"/>
              </a:rPr>
              <a:t>Maastricht Treaty specifies that all countries are expected to join as soon as they fulfill the criteria. </a:t>
            </a:r>
          </a:p>
          <a:p>
            <a:pPr marL="342900" indent="-342900">
              <a:spcBef>
                <a:spcPts val="800"/>
              </a:spcBef>
              <a:buFont typeface="Wingdings" panose="05000000000000000000" pitchFamily="2" charset="2"/>
              <a:buChar char="à"/>
            </a:pPr>
            <a:r>
              <a:rPr lang="en-US" altLang="de-DE" dirty="0">
                <a:latin typeface="Cambria" panose="02040503050406030204" pitchFamily="18" charset="0"/>
              </a:rPr>
              <a:t>Only Denmark and UK were given an exemption (opt out clause). </a:t>
            </a:r>
          </a:p>
          <a:p>
            <a:pPr marL="342900" indent="-342900">
              <a:spcBef>
                <a:spcPts val="800"/>
              </a:spcBef>
              <a:buFont typeface="Wingdings" panose="05000000000000000000" pitchFamily="2" charset="2"/>
              <a:buChar char="à"/>
            </a:pPr>
            <a:r>
              <a:rPr lang="en-US" altLang="de-DE" dirty="0">
                <a:latin typeface="Cambria" panose="02040503050406030204" pitchFamily="18" charset="0"/>
              </a:rPr>
              <a:t>Sweden does not have an exemption, but acts as if it is not member of the ERM II.</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4</a:t>
            </a:fld>
            <a:endParaRPr lang="en-US" dirty="0"/>
          </a:p>
        </p:txBody>
      </p:sp>
    </p:spTree>
    <p:extLst>
      <p:ext uri="{BB962C8B-B14F-4D97-AF65-F5344CB8AC3E}">
        <p14:creationId xmlns:p14="http://schemas.microsoft.com/office/powerpoint/2010/main" val="5171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Maastricht Treaty: five entry conditions</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5</a:t>
            </a:fld>
            <a:endParaRPr lang="en-US" dirty="0"/>
          </a:p>
        </p:txBody>
      </p:sp>
      <p:pic>
        <p:nvPicPr>
          <p:cNvPr id="3" name="Picture 2">
            <a:extLst>
              <a:ext uri="{FF2B5EF4-FFF2-40B4-BE49-F238E27FC236}">
                <a16:creationId xmlns:a16="http://schemas.microsoft.com/office/drawing/2014/main" xmlns="" id="{62D0C265-339B-4E4B-837D-73EE392E0B52}"/>
              </a:ext>
            </a:extLst>
          </p:cNvPr>
          <p:cNvPicPr>
            <a:picLocks noChangeAspect="1"/>
          </p:cNvPicPr>
          <p:nvPr/>
        </p:nvPicPr>
        <p:blipFill>
          <a:blip r:embed="rId2"/>
          <a:stretch>
            <a:fillRect/>
          </a:stretch>
        </p:blipFill>
        <p:spPr>
          <a:xfrm>
            <a:off x="658483" y="806916"/>
            <a:ext cx="7827033" cy="5434703"/>
          </a:xfrm>
          <a:prstGeom prst="rect">
            <a:avLst/>
          </a:prstGeom>
        </p:spPr>
      </p:pic>
    </p:spTree>
    <p:extLst>
      <p:ext uri="{BB962C8B-B14F-4D97-AF65-F5344CB8AC3E}">
        <p14:creationId xmlns:p14="http://schemas.microsoft.com/office/powerpoint/2010/main" val="55012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8990" y="153085"/>
            <a:ext cx="6975265" cy="822960"/>
          </a:xfrm>
        </p:spPr>
        <p:txBody>
          <a:bodyPr/>
          <a:lstStyle/>
          <a:p>
            <a:r>
              <a:rPr lang="de-DE" dirty="0">
                <a:cs typeface="Arial" charset="0"/>
              </a:rPr>
              <a:t>Two-speed Europe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6</a:t>
            </a:fld>
            <a:endParaRPr lang="en-US" dirty="0"/>
          </a:p>
        </p:txBody>
      </p:sp>
      <p:sp>
        <p:nvSpPr>
          <p:cNvPr id="3" name="Rechteck 2"/>
          <p:cNvSpPr/>
          <p:nvPr/>
        </p:nvSpPr>
        <p:spPr>
          <a:xfrm>
            <a:off x="394715" y="679786"/>
            <a:ext cx="8566404" cy="1015663"/>
          </a:xfrm>
          <a:prstGeom prst="rect">
            <a:avLst/>
          </a:prstGeom>
        </p:spPr>
        <p:txBody>
          <a:bodyPr wrap="square">
            <a:spAutoFit/>
          </a:bodyPr>
          <a:lstStyle/>
          <a:p>
            <a:pPr>
              <a:spcBef>
                <a:spcPts val="800"/>
              </a:spcBef>
            </a:pPr>
            <a:r>
              <a:rPr lang="en-US" sz="2000" dirty="0">
                <a:latin typeface="Cambria" panose="02040503050406030204" pitchFamily="18" charset="0"/>
              </a:rPr>
              <a:t>The ‘two-speed’ arrangement is not without problems: the endogeneity of the OCA  criteria suggests that the Eurozone countries are becoming increasingly cohesive.</a:t>
            </a:r>
            <a:endParaRPr lang="de-DE" sz="2000" dirty="0">
              <a:latin typeface="Cambria" panose="02040503050406030204" pitchFamily="18" charset="0"/>
            </a:endParaRPr>
          </a:p>
        </p:txBody>
      </p:sp>
      <p:pic>
        <p:nvPicPr>
          <p:cNvPr id="6" name="Picture 5">
            <a:extLst>
              <a:ext uri="{FF2B5EF4-FFF2-40B4-BE49-F238E27FC236}">
                <a16:creationId xmlns:a16="http://schemas.microsoft.com/office/drawing/2014/main" xmlns="" id="{89B49D62-8DB0-488A-9CE5-0F1C2EABFB57}"/>
              </a:ext>
            </a:extLst>
          </p:cNvPr>
          <p:cNvPicPr>
            <a:picLocks noChangeAspect="1"/>
          </p:cNvPicPr>
          <p:nvPr/>
        </p:nvPicPr>
        <p:blipFill>
          <a:blip r:embed="rId2"/>
          <a:stretch>
            <a:fillRect/>
          </a:stretch>
        </p:blipFill>
        <p:spPr>
          <a:xfrm>
            <a:off x="1783837" y="1377614"/>
            <a:ext cx="5886251" cy="4975561"/>
          </a:xfrm>
          <a:prstGeom prst="rect">
            <a:avLst/>
          </a:prstGeom>
        </p:spPr>
      </p:pic>
    </p:spTree>
    <p:extLst>
      <p:ext uri="{BB962C8B-B14F-4D97-AF65-F5344CB8AC3E}">
        <p14:creationId xmlns:p14="http://schemas.microsoft.com/office/powerpoint/2010/main" val="3116222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Eurosystem</a:t>
            </a:r>
          </a:p>
        </p:txBody>
      </p:sp>
      <p:sp>
        <p:nvSpPr>
          <p:cNvPr id="3" name="Textplatzhalter 2"/>
          <p:cNvSpPr>
            <a:spLocks noGrp="1"/>
          </p:cNvSpPr>
          <p:nvPr>
            <p:ph type="body" sz="quarter" idx="12"/>
          </p:nvPr>
        </p:nvSpPr>
        <p:spPr>
          <a:xfrm>
            <a:off x="356615" y="703580"/>
            <a:ext cx="8268653" cy="470789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N countries with N National Central Banks (NCBs) and a new central bank at the center</a:t>
            </a:r>
            <a:r>
              <a:rPr lang="en-US" dirty="0">
                <a:latin typeface="Cambria" panose="02040503050406030204" pitchFamily="18" charset="0"/>
              </a:rPr>
              <a:t>: the European Central Bank (ECB).</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European System of Central Banks (ESCB): the ECB and all EU NCBs</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Eurosystem</a:t>
            </a:r>
            <a:r>
              <a:rPr lang="en-US" dirty="0">
                <a:latin typeface="Cambria" panose="02040503050406030204" pitchFamily="18" charset="0"/>
              </a:rPr>
              <a:t>: </a:t>
            </a:r>
            <a:r>
              <a:rPr lang="en-US" dirty="0">
                <a:solidFill>
                  <a:srgbClr val="FF0000"/>
                </a:solidFill>
                <a:latin typeface="Cambria" panose="02040503050406030204" pitchFamily="18" charset="0"/>
              </a:rPr>
              <a:t>the ECB and the NCBs of euro area member countries</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7</a:t>
            </a:fld>
            <a:endParaRPr lang="en-US" dirty="0"/>
          </a:p>
        </p:txBody>
      </p:sp>
      <p:pic>
        <p:nvPicPr>
          <p:cNvPr id="7" name="Picture 6">
            <a:extLst>
              <a:ext uri="{FF2B5EF4-FFF2-40B4-BE49-F238E27FC236}">
                <a16:creationId xmlns:a16="http://schemas.microsoft.com/office/drawing/2014/main" xmlns="" id="{FCB2C63A-A92E-4C06-9767-761FBBD5729E}"/>
              </a:ext>
            </a:extLst>
          </p:cNvPr>
          <p:cNvPicPr>
            <a:picLocks noChangeAspect="1"/>
          </p:cNvPicPr>
          <p:nvPr/>
        </p:nvPicPr>
        <p:blipFill>
          <a:blip r:embed="rId2"/>
          <a:stretch>
            <a:fillRect/>
          </a:stretch>
        </p:blipFill>
        <p:spPr>
          <a:xfrm>
            <a:off x="1161953" y="2528915"/>
            <a:ext cx="6657975" cy="3834633"/>
          </a:xfrm>
          <a:prstGeom prst="rect">
            <a:avLst/>
          </a:prstGeom>
        </p:spPr>
      </p:pic>
    </p:spTree>
    <p:extLst>
      <p:ext uri="{BB962C8B-B14F-4D97-AF65-F5344CB8AC3E}">
        <p14:creationId xmlns:p14="http://schemas.microsoft.com/office/powerpoint/2010/main" val="105284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396735" cy="822960"/>
          </a:xfrm>
        </p:spPr>
        <p:txBody>
          <a:bodyPr/>
          <a:lstStyle/>
          <a:p>
            <a:r>
              <a:rPr lang="en-US" dirty="0" smtClean="0"/>
              <a:t>The </a:t>
            </a:r>
            <a:r>
              <a:rPr lang="en-US" dirty="0" err="1" smtClean="0"/>
              <a:t>Eurosystem</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sp>
        <p:nvSpPr>
          <p:cNvPr id="6" name="Rechteck 2"/>
          <p:cNvSpPr/>
          <p:nvPr/>
        </p:nvSpPr>
        <p:spPr>
          <a:xfrm>
            <a:off x="356615" y="1380457"/>
            <a:ext cx="8429030" cy="4698722"/>
          </a:xfrm>
          <a:prstGeom prst="rect">
            <a:avLst/>
          </a:prstGeom>
        </p:spPr>
        <p:txBody>
          <a:bodyPr wrap="square">
            <a:spAutoFit/>
          </a:bodyPr>
          <a:lstStyle/>
          <a:p>
            <a:pPr marL="285750" indent="-285750">
              <a:spcBef>
                <a:spcPts val="800"/>
              </a:spcBef>
              <a:buFont typeface="Arial" panose="020B0604020202020204" pitchFamily="34" charset="0"/>
              <a:buChar char="•"/>
            </a:pPr>
            <a:r>
              <a:rPr lang="en-US" sz="1900" dirty="0" smtClean="0">
                <a:latin typeface="Cambria" panose="02040503050406030204" pitchFamily="18" charset="0"/>
              </a:rPr>
              <a:t>The ECB is run by an </a:t>
            </a:r>
            <a:r>
              <a:rPr lang="en-US" sz="1900" b="1" dirty="0" smtClean="0">
                <a:latin typeface="Cambria" panose="02040503050406030204" pitchFamily="18" charset="0"/>
              </a:rPr>
              <a:t>executive board </a:t>
            </a:r>
            <a:r>
              <a:rPr lang="en-US" sz="1900" dirty="0" smtClean="0">
                <a:latin typeface="Cambria" panose="02040503050406030204" pitchFamily="18" charset="0"/>
              </a:rPr>
              <a:t>of </a:t>
            </a:r>
            <a:r>
              <a:rPr lang="en-US" sz="1900" b="1" dirty="0" smtClean="0">
                <a:latin typeface="Cambria" panose="02040503050406030204" pitchFamily="18" charset="0"/>
              </a:rPr>
              <a:t>six members</a:t>
            </a:r>
            <a:r>
              <a:rPr lang="en-US" sz="1900" dirty="0" smtClean="0">
                <a:latin typeface="Cambria" panose="02040503050406030204" pitchFamily="18" charset="0"/>
              </a:rPr>
              <a:t>.</a:t>
            </a:r>
          </a:p>
          <a:p>
            <a:pPr marL="285750" indent="-285750">
              <a:spcBef>
                <a:spcPts val="800"/>
              </a:spcBef>
              <a:buFont typeface="Arial" panose="020B0604020202020204" pitchFamily="34" charset="0"/>
              <a:buChar char="•"/>
            </a:pPr>
            <a:r>
              <a:rPr lang="en-US" sz="1900" dirty="0" smtClean="0">
                <a:latin typeface="Cambria" panose="02040503050406030204" pitchFamily="18" charset="0"/>
              </a:rPr>
              <a:t>They are individually appointed  by the heads of state or governments of the countries that have joined the monetary union, following consultation with the European Parliament.</a:t>
            </a:r>
          </a:p>
          <a:p>
            <a:pPr marL="285750" indent="-285750">
              <a:spcBef>
                <a:spcPts val="800"/>
              </a:spcBef>
              <a:buFont typeface="Arial" panose="020B0604020202020204" pitchFamily="34" charset="0"/>
              <a:buChar char="•"/>
            </a:pPr>
            <a:r>
              <a:rPr lang="en-US" sz="1900" dirty="0" smtClean="0">
                <a:latin typeface="Cambria" panose="02040503050406030204" pitchFamily="18" charset="0"/>
              </a:rPr>
              <a:t>The </a:t>
            </a:r>
            <a:r>
              <a:rPr lang="en-US" sz="1900" dirty="0" err="1" smtClean="0">
                <a:latin typeface="Cambria" panose="02040503050406030204" pitchFamily="18" charset="0"/>
              </a:rPr>
              <a:t>Eurosystem</a:t>
            </a:r>
            <a:r>
              <a:rPr lang="en-US" sz="1900" dirty="0" smtClean="0">
                <a:latin typeface="Cambria" panose="02040503050406030204" pitchFamily="18" charset="0"/>
              </a:rPr>
              <a:t> is run by the </a:t>
            </a:r>
            <a:r>
              <a:rPr lang="en-US" sz="1900" b="1" dirty="0" smtClean="0">
                <a:latin typeface="Cambria" panose="02040503050406030204" pitchFamily="18" charset="0"/>
              </a:rPr>
              <a:t>Governing Council </a:t>
            </a:r>
            <a:r>
              <a:rPr lang="en-US" sz="1900" dirty="0" smtClean="0">
                <a:latin typeface="Cambria" panose="02040503050406030204" pitchFamily="18" charset="0"/>
              </a:rPr>
              <a:t>of the ESCB. It comprises the six members of the Executive Board and the governors of the NCBs of monetary union member states.</a:t>
            </a:r>
          </a:p>
          <a:p>
            <a:pPr marL="285750" indent="-285750">
              <a:spcBef>
                <a:spcPts val="800"/>
              </a:spcBef>
              <a:buFont typeface="Arial" panose="020B0604020202020204" pitchFamily="34" charset="0"/>
              <a:buChar char="•"/>
            </a:pPr>
            <a:r>
              <a:rPr lang="en-US" sz="1900" b="1" dirty="0" smtClean="0">
                <a:latin typeface="Cambria" panose="02040503050406030204" pitchFamily="18" charset="0"/>
              </a:rPr>
              <a:t>The Governing Council is the key authority deciding on monetary policy</a:t>
            </a:r>
            <a:r>
              <a:rPr lang="en-US" sz="1900" dirty="0" smtClean="0">
                <a:latin typeface="Cambria" panose="02040503050406030204" pitchFamily="18" charset="0"/>
              </a:rPr>
              <a:t>.</a:t>
            </a:r>
          </a:p>
          <a:p>
            <a:pPr marL="285750" indent="-285750">
              <a:spcBef>
                <a:spcPts val="800"/>
              </a:spcBef>
              <a:buFont typeface="Arial" panose="020B0604020202020204" pitchFamily="34" charset="0"/>
              <a:buChar char="•"/>
            </a:pPr>
            <a:r>
              <a:rPr lang="en-US" sz="1900" dirty="0" smtClean="0">
                <a:latin typeface="Cambria" panose="02040503050406030204" pitchFamily="18" charset="0"/>
              </a:rPr>
              <a:t>Formally, the members of the Executive Board of the ECB are not representing their countries: they are appointed as individuals, </a:t>
            </a:r>
            <a:r>
              <a:rPr lang="en-US" sz="1900" b="1" dirty="0" smtClean="0">
                <a:latin typeface="Cambria" panose="02040503050406030204" pitchFamily="18" charset="0"/>
              </a:rPr>
              <a:t>even though the large countries (France, Germany, Italy and Spain) all had a national sitting on the first Executive Board appointed, and still have</a:t>
            </a:r>
            <a:r>
              <a:rPr lang="en-US" sz="1900" dirty="0" smtClean="0">
                <a:latin typeface="Cambria" panose="02040503050406030204" pitchFamily="18" charset="0"/>
              </a:rPr>
              <a:t>. </a:t>
            </a:r>
          </a:p>
          <a:p>
            <a:pPr marL="285750" indent="-285750">
              <a:spcBef>
                <a:spcPts val="800"/>
              </a:spcBef>
              <a:buFont typeface="Arial" panose="020B0604020202020204" pitchFamily="34" charset="0"/>
              <a:buChar char="•"/>
            </a:pPr>
            <a:endParaRPr lang="en-US" sz="1900" dirty="0" smtClean="0">
              <a:latin typeface="Cambria" panose="02040503050406030204" pitchFamily="18" charset="0"/>
            </a:endParaRPr>
          </a:p>
        </p:txBody>
      </p:sp>
    </p:spTree>
    <p:extLst>
      <p:ext uri="{BB962C8B-B14F-4D97-AF65-F5344CB8AC3E}">
        <p14:creationId xmlns:p14="http://schemas.microsoft.com/office/powerpoint/2010/main" val="35041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396735" cy="822960"/>
          </a:xfrm>
        </p:spPr>
        <p:txBody>
          <a:bodyPr/>
          <a:lstStyle/>
          <a:p>
            <a:r>
              <a:rPr lang="en-US" dirty="0"/>
              <a:t>The rotating voting system for Governing Council</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9</a:t>
            </a:fld>
            <a:endParaRPr lang="en-US" dirty="0"/>
          </a:p>
        </p:txBody>
      </p:sp>
      <p:sp>
        <p:nvSpPr>
          <p:cNvPr id="3" name="Rechteck 2"/>
          <p:cNvSpPr/>
          <p:nvPr/>
        </p:nvSpPr>
        <p:spPr>
          <a:xfrm>
            <a:off x="356615" y="935614"/>
            <a:ext cx="8429030" cy="5693866"/>
          </a:xfrm>
          <a:prstGeom prst="rect">
            <a:avLst/>
          </a:prstGeom>
        </p:spPr>
        <p:txBody>
          <a:bodyPr wrap="square">
            <a:spAutoFit/>
          </a:bodyPr>
          <a:lstStyle/>
          <a:p>
            <a:pPr marL="285750" indent="-285750">
              <a:spcBef>
                <a:spcPts val="800"/>
              </a:spcBef>
              <a:buFont typeface="Arial" panose="020B0604020202020204" pitchFamily="34" charset="0"/>
              <a:buChar char="•"/>
            </a:pPr>
            <a:r>
              <a:rPr lang="en-US" sz="1900" dirty="0">
                <a:latin typeface="Cambria" panose="02040503050406030204" pitchFamily="18" charset="0"/>
              </a:rPr>
              <a:t>Reason for rotation (in place since 2015): Even with potentially all EU countries in the EMU, the votes should be limited to 21 (follows from Maastricht logic with EU15 at that time and 6 ECB board members).</a:t>
            </a:r>
          </a:p>
          <a:p>
            <a:pPr marL="285750" indent="-285750">
              <a:spcBef>
                <a:spcPts val="800"/>
              </a:spcBef>
              <a:buFont typeface="Arial" panose="020B0604020202020204" pitchFamily="34" charset="0"/>
              <a:buChar char="•"/>
            </a:pPr>
            <a:r>
              <a:rPr lang="en-US" sz="1900" dirty="0">
                <a:latin typeface="Cambria" panose="02040503050406030204" pitchFamily="18" charset="0"/>
              </a:rPr>
              <a:t>An index is computed for each country: </a:t>
            </a:r>
          </a:p>
          <a:p>
            <a:pPr marL="742950" lvl="1" indent="-285750">
              <a:spcBef>
                <a:spcPts val="800"/>
              </a:spcBef>
              <a:buFont typeface="Arial" panose="020B0604020202020204" pitchFamily="34" charset="0"/>
              <a:buChar char="•"/>
            </a:pPr>
            <a:r>
              <a:rPr lang="en-US" sz="1900" b="1" dirty="0">
                <a:latin typeface="Cambria" panose="02040503050406030204" pitchFamily="18" charset="0"/>
              </a:rPr>
              <a:t>based on its GDP </a:t>
            </a:r>
            <a:r>
              <a:rPr lang="en-US" sz="1900" dirty="0">
                <a:latin typeface="Cambria" panose="02040503050406030204" pitchFamily="18" charset="0"/>
              </a:rPr>
              <a:t>(5/6 of the weight);</a:t>
            </a:r>
          </a:p>
          <a:p>
            <a:pPr marL="742950" lvl="1" indent="-285750">
              <a:spcBef>
                <a:spcPts val="800"/>
              </a:spcBef>
              <a:buFont typeface="Arial" panose="020B0604020202020204" pitchFamily="34" charset="0"/>
              <a:buChar char="•"/>
            </a:pPr>
            <a:r>
              <a:rPr lang="en-US" sz="1900" dirty="0">
                <a:latin typeface="Cambria" panose="02040503050406030204" pitchFamily="18" charset="0"/>
              </a:rPr>
              <a:t>and </a:t>
            </a:r>
            <a:r>
              <a:rPr lang="en-US" sz="1900" b="1" dirty="0">
                <a:latin typeface="Cambria" panose="02040503050406030204" pitchFamily="18" charset="0"/>
              </a:rPr>
              <a:t>the size of its financial sector </a:t>
            </a:r>
            <a:r>
              <a:rPr lang="en-US" sz="1900" dirty="0">
                <a:latin typeface="Cambria" panose="02040503050406030204" pitchFamily="18" charset="0"/>
              </a:rPr>
              <a:t>(remaining 1/6). </a:t>
            </a:r>
          </a:p>
          <a:p>
            <a:pPr marL="285750" indent="-285750">
              <a:spcBef>
                <a:spcPts val="800"/>
              </a:spcBef>
              <a:buFont typeface="Arial" panose="020B0604020202020204" pitchFamily="34" charset="0"/>
              <a:buChar char="•"/>
            </a:pPr>
            <a:r>
              <a:rPr lang="en-US" sz="1900" dirty="0">
                <a:latin typeface="Cambria" panose="02040503050406030204" pitchFamily="18" charset="0"/>
              </a:rPr>
              <a:t>The resulting ranking classifies all countries into </a:t>
            </a:r>
            <a:r>
              <a:rPr lang="en-US" sz="1900" b="1" dirty="0">
                <a:latin typeface="Cambria" panose="02040503050406030204" pitchFamily="18" charset="0"/>
              </a:rPr>
              <a:t>two groups</a:t>
            </a:r>
            <a:r>
              <a:rPr lang="en-US" sz="1900" dirty="0">
                <a:latin typeface="Cambria" panose="02040503050406030204" pitchFamily="18" charset="0"/>
              </a:rPr>
              <a:t>:</a:t>
            </a:r>
          </a:p>
          <a:p>
            <a:pPr marL="742950" lvl="1" indent="-285750">
              <a:spcBef>
                <a:spcPts val="800"/>
              </a:spcBef>
              <a:buFont typeface="Arial" panose="020B0604020202020204" pitchFamily="34" charset="0"/>
              <a:buChar char="•"/>
            </a:pPr>
            <a:r>
              <a:rPr lang="en-US" sz="1900" dirty="0">
                <a:latin typeface="Cambria" panose="02040503050406030204" pitchFamily="18" charset="0"/>
              </a:rPr>
              <a:t>The </a:t>
            </a:r>
            <a:r>
              <a:rPr lang="en-US" sz="1900" b="1" dirty="0">
                <a:latin typeface="Cambria" panose="02040503050406030204" pitchFamily="18" charset="0"/>
              </a:rPr>
              <a:t>five largest countries </a:t>
            </a:r>
            <a:r>
              <a:rPr lang="en-US" sz="1900" dirty="0">
                <a:latin typeface="Cambria" panose="02040503050406030204" pitchFamily="18" charset="0"/>
              </a:rPr>
              <a:t>(Germany, France, Italy, Spain, and the Netherlands) </a:t>
            </a:r>
            <a:r>
              <a:rPr lang="en-US" sz="1900" b="1" dirty="0">
                <a:latin typeface="Cambria" panose="02040503050406030204" pitchFamily="18" charset="0"/>
              </a:rPr>
              <a:t>form the first group, with four voting rights</a:t>
            </a:r>
            <a:r>
              <a:rPr lang="en-US" sz="1900" dirty="0">
                <a:latin typeface="Cambria" panose="02040503050406030204" pitchFamily="18" charset="0"/>
              </a:rPr>
              <a:t>.</a:t>
            </a:r>
          </a:p>
          <a:p>
            <a:pPr marL="742950" lvl="1" indent="-285750">
              <a:spcBef>
                <a:spcPts val="800"/>
              </a:spcBef>
              <a:buFont typeface="Arial" panose="020B0604020202020204" pitchFamily="34" charset="0"/>
              <a:buChar char="•"/>
            </a:pPr>
            <a:r>
              <a:rPr lang="en-US" sz="1900" dirty="0">
                <a:latin typeface="Cambria" panose="02040503050406030204" pitchFamily="18" charset="0"/>
              </a:rPr>
              <a:t>The </a:t>
            </a:r>
            <a:r>
              <a:rPr lang="en-US" sz="1900" b="1" dirty="0">
                <a:latin typeface="Cambria" panose="02040503050406030204" pitchFamily="18" charset="0"/>
              </a:rPr>
              <a:t>remaining countries make up the second group, with 11 voting rights</a:t>
            </a:r>
            <a:r>
              <a:rPr lang="en-US" sz="1900" dirty="0">
                <a:latin typeface="Cambria" panose="02040503050406030204" pitchFamily="18" charset="0"/>
              </a:rPr>
              <a:t>.</a:t>
            </a:r>
          </a:p>
          <a:p>
            <a:pPr marL="1200150" lvl="2" indent="-285750">
              <a:spcBef>
                <a:spcPts val="800"/>
              </a:spcBef>
              <a:buFont typeface="Arial" panose="020B0604020202020204" pitchFamily="34" charset="0"/>
              <a:buChar char="•"/>
            </a:pPr>
            <a:r>
              <a:rPr lang="en-US" sz="1900" dirty="0">
                <a:latin typeface="Cambria" panose="02040503050406030204" pitchFamily="18" charset="0"/>
              </a:rPr>
              <a:t>Currently this second group is a merger of the second and the third group in the chart below (as well as Figure 16.6 in the textbook).</a:t>
            </a:r>
          </a:p>
          <a:p>
            <a:pPr marL="1200150" lvl="2" indent="-285750">
              <a:spcBef>
                <a:spcPts val="800"/>
              </a:spcBef>
              <a:buFont typeface="Arial" panose="020B0604020202020204" pitchFamily="34" charset="0"/>
              <a:buChar char="•"/>
            </a:pPr>
            <a:r>
              <a:rPr lang="en-US" sz="1900" dirty="0">
                <a:latin typeface="Cambria" panose="02040503050406030204" pitchFamily="18" charset="0"/>
              </a:rPr>
              <a:t>The third group will split up one point in the future, when the size of the EMU increases further.</a:t>
            </a:r>
          </a:p>
          <a:p>
            <a:pPr marL="742950" lvl="1" indent="-285750">
              <a:spcBef>
                <a:spcPts val="800"/>
              </a:spcBef>
              <a:buFont typeface="Arial" panose="020B0604020202020204" pitchFamily="34" charset="0"/>
              <a:buChar char="•"/>
            </a:pPr>
            <a:endParaRPr lang="de-DE" sz="1900" dirty="0">
              <a:latin typeface="Cambria" panose="02040503050406030204" pitchFamily="18" charset="0"/>
            </a:endParaRPr>
          </a:p>
        </p:txBody>
      </p:sp>
    </p:spTree>
    <p:extLst>
      <p:ext uri="{BB962C8B-B14F-4D97-AF65-F5344CB8AC3E}">
        <p14:creationId xmlns:p14="http://schemas.microsoft.com/office/powerpoint/2010/main" val="38337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FA1891DD-A5C0-4630-81B1-08D45A7408CF}" vid="{0290D77E-F08B-4974-ADF7-14D29EE16C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MHE_PPT TEMPLATE_V11.FNL_Compressed_July-5-2018</Template>
  <TotalTime>1544</TotalTime>
  <Words>2469</Words>
  <Application>Microsoft Office PowerPoint</Application>
  <PresentationFormat>Presentazione su schermo (4:3)</PresentationFormat>
  <Paragraphs>194</Paragraphs>
  <Slides>28</Slides>
  <Notes>0</Notes>
  <HiddenSlides>1</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Office Theme</vt:lpstr>
      <vt:lpstr>Chapter 16</vt:lpstr>
      <vt:lpstr>The Maastricht Treaty</vt:lpstr>
      <vt:lpstr>The Maastricht Treaty: five entry conditions</vt:lpstr>
      <vt:lpstr>The Maastricht Treaty: five entry conditions</vt:lpstr>
      <vt:lpstr>The Maastricht Treaty: five entry conditions</vt:lpstr>
      <vt:lpstr>Two-speed Europe</vt:lpstr>
      <vt:lpstr>The Eurosystem</vt:lpstr>
      <vt:lpstr>The Eurosystem</vt:lpstr>
      <vt:lpstr>The rotating voting system for Governing Council</vt:lpstr>
      <vt:lpstr>The rotating voting system (since 2015)</vt:lpstr>
      <vt:lpstr>ECB‘s monetary policy strategy: objectives</vt:lpstr>
      <vt:lpstr>ECB‘s inflation performance</vt:lpstr>
      <vt:lpstr>ECB‘s monetary policy strategy</vt:lpstr>
      <vt:lpstr>ECB and the Taylor Rule</vt:lpstr>
      <vt:lpstr>Independence</vt:lpstr>
      <vt:lpstr>Accountability</vt:lpstr>
      <vt:lpstr>Transparency</vt:lpstr>
      <vt:lpstr>Independence and accountability</vt:lpstr>
      <vt:lpstr>Instruments</vt:lpstr>
      <vt:lpstr>Instruments</vt:lpstr>
      <vt:lpstr>The ECB‘s policy rates</vt:lpstr>
      <vt:lpstr>The first years (until the Great Crisis)</vt:lpstr>
      <vt:lpstr>The first years (until the Great Crisis): inflation</vt:lpstr>
      <vt:lpstr>The first years (until the Great Crisis): growth</vt:lpstr>
      <vt:lpstr>The first years (until the Great Crisis): the Euro exchange rate</vt:lpstr>
      <vt:lpstr>The first years (until the Great Crisis): lasting differences in inflation</vt:lpstr>
      <vt:lpstr>The first years (until the Great Crisis): lasting differences in inflation</vt:lpstr>
      <vt:lpstr>The first years (until the Great Crisis): diverging current account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Simmons, Matthew</dc:creator>
  <cp:lastModifiedBy>Utente</cp:lastModifiedBy>
  <cp:revision>119</cp:revision>
  <cp:lastPrinted>2018-06-20T22:52:35Z</cp:lastPrinted>
  <dcterms:created xsi:type="dcterms:W3CDTF">2018-07-12T13:31:51Z</dcterms:created>
  <dcterms:modified xsi:type="dcterms:W3CDTF">2021-12-09T14:19:15Z</dcterms:modified>
</cp:coreProperties>
</file>